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380"/>
    <p:restoredTop sz="94660"/>
  </p:normalViewPr>
  <p:slideViewPr>
    <p:cSldViewPr>
      <p:cViewPr varScale="1">
        <p:scale>
          <a:sx n="66" d="100"/>
          <a:sy n="66" d="100"/>
        </p:scale>
        <p:origin x="-150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6175B267-02AB-4D49-B6D2-9A64CF93923E}" type="datetimeFigureOut">
              <a:rPr lang="ar-SA" smtClean="0"/>
              <a:pPr/>
              <a:t>09/11/1444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3E0C146-31E3-4A27-BD73-8DCB98CAE403}" type="slidenum">
              <a:rPr lang="ar-SA" smtClean="0"/>
              <a:pPr/>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6175B267-02AB-4D49-B6D2-9A64CF93923E}" type="datetimeFigureOut">
              <a:rPr lang="ar-SA" smtClean="0"/>
              <a:pPr/>
              <a:t>09/11/1444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3E0C146-31E3-4A27-BD73-8DCB98CAE403}"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6175B267-02AB-4D49-B6D2-9A64CF93923E}" type="datetimeFigureOut">
              <a:rPr lang="ar-SA" smtClean="0"/>
              <a:pPr/>
              <a:t>09/11/1444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3E0C146-31E3-4A27-BD73-8DCB98CAE403}"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6175B267-02AB-4D49-B6D2-9A64CF93923E}" type="datetimeFigureOut">
              <a:rPr lang="ar-SA" smtClean="0"/>
              <a:pPr/>
              <a:t>09/11/1444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3E0C146-31E3-4A27-BD73-8DCB98CAE403}"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6175B267-02AB-4D49-B6D2-9A64CF93923E}" type="datetimeFigureOut">
              <a:rPr lang="ar-SA" smtClean="0"/>
              <a:pPr/>
              <a:t>09/11/1444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3E0C146-31E3-4A27-BD73-8DCB98CAE403}" type="slidenum">
              <a:rPr lang="ar-SA" smtClean="0"/>
              <a:pPr/>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6175B267-02AB-4D49-B6D2-9A64CF93923E}" type="datetimeFigureOut">
              <a:rPr lang="ar-SA" smtClean="0"/>
              <a:pPr/>
              <a:t>09/11/1444</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3E0C146-31E3-4A27-BD73-8DCB98CAE403}"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6175B267-02AB-4D49-B6D2-9A64CF93923E}" type="datetimeFigureOut">
              <a:rPr lang="ar-SA" smtClean="0"/>
              <a:pPr/>
              <a:t>09/11/1444</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3E0C146-31E3-4A27-BD73-8DCB98CAE403}" type="slidenum">
              <a:rPr lang="ar-SA" smtClean="0"/>
              <a:pPr/>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6175B267-02AB-4D49-B6D2-9A64CF93923E}" type="datetimeFigureOut">
              <a:rPr lang="ar-SA" smtClean="0"/>
              <a:pPr/>
              <a:t>09/11/1444</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3E0C146-31E3-4A27-BD73-8DCB98CAE403}"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6175B267-02AB-4D49-B6D2-9A64CF93923E}" type="datetimeFigureOut">
              <a:rPr lang="ar-SA" smtClean="0"/>
              <a:pPr/>
              <a:t>09/11/1444</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3E0C146-31E3-4A27-BD73-8DCB98CAE403}"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6175B267-02AB-4D49-B6D2-9A64CF93923E}" type="datetimeFigureOut">
              <a:rPr lang="ar-SA" smtClean="0"/>
              <a:pPr/>
              <a:t>09/11/1444</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3E0C146-31E3-4A27-BD73-8DCB98CAE403}"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6175B267-02AB-4D49-B6D2-9A64CF93923E}" type="datetimeFigureOut">
              <a:rPr lang="ar-SA" smtClean="0"/>
              <a:pPr/>
              <a:t>09/11/1444</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3E0C146-31E3-4A27-BD73-8DCB98CAE403}" type="slidenum">
              <a:rPr lang="ar-SA" smtClean="0"/>
              <a:pPr/>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6175B267-02AB-4D49-B6D2-9A64CF93923E}" type="datetimeFigureOut">
              <a:rPr lang="ar-SA" smtClean="0"/>
              <a:pPr/>
              <a:t>09/11/1444</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3E0C146-31E3-4A27-BD73-8DCB98CAE403}" type="slidenum">
              <a:rPr lang="ar-SA" smtClean="0"/>
              <a:pPr/>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normAutofit/>
          </a:bodyPr>
          <a:lstStyle/>
          <a:p>
            <a:r>
              <a:rPr lang="ar-SA" dirty="0" smtClean="0"/>
              <a:t>الفصل الخامس : المخزون السلعي وطرق تقييمها</a:t>
            </a:r>
            <a:endParaRPr lang="ar-SA" dirty="0"/>
          </a:p>
        </p:txBody>
      </p:sp>
      <p:sp>
        <p:nvSpPr>
          <p:cNvPr id="3" name="عنوان فرعي 2"/>
          <p:cNvSpPr>
            <a:spLocks noGrp="1"/>
          </p:cNvSpPr>
          <p:nvPr>
            <p:ph type="subTitle" idx="1"/>
          </p:nvPr>
        </p:nvSpPr>
        <p:spPr>
          <a:xfrm>
            <a:off x="1371600" y="3810000"/>
            <a:ext cx="6400800" cy="2743200"/>
          </a:xfrm>
        </p:spPr>
        <p:txBody>
          <a:bodyPr>
            <a:noAutofit/>
          </a:bodyPr>
          <a:lstStyle/>
          <a:p>
            <a:r>
              <a:rPr lang="ar-SA" sz="2400" b="1" dirty="0" smtClean="0"/>
              <a:t>المخزون السلعي وطرق تقييمها</a:t>
            </a:r>
            <a:endParaRPr lang="ar-SA" sz="2400" b="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28600" y="304800"/>
            <a:ext cx="8686800" cy="4031873"/>
          </a:xfrm>
          <a:prstGeom prst="rect">
            <a:avLst/>
          </a:prstGeom>
        </p:spPr>
        <p:txBody>
          <a:bodyPr wrap="square">
            <a:spAutoFit/>
          </a:bodyPr>
          <a:lstStyle/>
          <a:p>
            <a:r>
              <a:rPr lang="ar-SA" sz="3200" b="1" dirty="0" smtClean="0"/>
              <a:t>3.طريقة </a:t>
            </a:r>
            <a:r>
              <a:rPr lang="ar-SA" sz="3200" b="1" dirty="0" smtClean="0"/>
              <a:t>المتوسط الحسابي </a:t>
            </a:r>
            <a:r>
              <a:rPr lang="ar-SA" sz="3200" b="1" dirty="0" smtClean="0"/>
              <a:t>البسيط </a:t>
            </a:r>
            <a:r>
              <a:rPr lang="ar-SA" sz="3200" b="1" dirty="0" smtClean="0"/>
              <a:t>.</a:t>
            </a:r>
          </a:p>
          <a:p>
            <a:r>
              <a:rPr lang="ar-SA" sz="2800" dirty="0" smtClean="0"/>
              <a:t>     هذه </a:t>
            </a:r>
            <a:r>
              <a:rPr lang="ar-SA" sz="2800" dirty="0" smtClean="0"/>
              <a:t>الطريقة تفترض </a:t>
            </a:r>
            <a:r>
              <a:rPr lang="ar-SA" sz="2800" dirty="0" err="1" smtClean="0"/>
              <a:t>إمتزاج</a:t>
            </a:r>
            <a:r>
              <a:rPr lang="ar-SA" sz="2800" dirty="0" smtClean="0"/>
              <a:t> </a:t>
            </a:r>
            <a:r>
              <a:rPr lang="ar-SA" sz="2800" dirty="0" smtClean="0"/>
              <a:t>المواد </a:t>
            </a:r>
            <a:r>
              <a:rPr lang="ar-SA" sz="2800" dirty="0" err="1" smtClean="0"/>
              <a:t>المشتراة</a:t>
            </a:r>
            <a:r>
              <a:rPr lang="ar-SA" sz="2800" dirty="0" smtClean="0"/>
              <a:t>  و </a:t>
            </a:r>
            <a:r>
              <a:rPr lang="ar-SA" sz="2800" dirty="0" smtClean="0"/>
              <a:t>تجانسها في المخازن والمتوسط الحسابي البسيط يساوي  </a:t>
            </a:r>
            <a:r>
              <a:rPr lang="ar-SA" sz="2800" dirty="0" smtClean="0"/>
              <a:t>مجموع أسعار الشراء خلال الفترة مقسوما على مرات الشراء لنفس الفترة مع إهمال </a:t>
            </a:r>
            <a:r>
              <a:rPr lang="ar-SA" sz="2800" dirty="0" err="1" smtClean="0"/>
              <a:t>حجوم</a:t>
            </a:r>
            <a:r>
              <a:rPr lang="ar-SA" sz="2800" dirty="0" smtClean="0"/>
              <a:t> دفعات الشراء </a:t>
            </a:r>
            <a:r>
              <a:rPr lang="ar-SA" sz="2800" dirty="0" err="1" smtClean="0"/>
              <a:t>و</a:t>
            </a:r>
            <a:r>
              <a:rPr lang="ar-SA" sz="2800" dirty="0" smtClean="0"/>
              <a:t>  هو يتخذ أساسا لتسعير البضائع المباعة </a:t>
            </a:r>
            <a:r>
              <a:rPr lang="ar-SA" sz="2800" dirty="0" err="1" smtClean="0"/>
              <a:t>و</a:t>
            </a:r>
            <a:r>
              <a:rPr lang="ar-SA" sz="2800" dirty="0" smtClean="0"/>
              <a:t> كما يلي :</a:t>
            </a:r>
          </a:p>
          <a:p>
            <a:endParaRPr lang="ar-SA" sz="2800" dirty="0" smtClean="0"/>
          </a:p>
          <a:p>
            <a:r>
              <a:rPr lang="ar-SA" sz="2800" dirty="0" smtClean="0"/>
              <a:t>                                  </a:t>
            </a:r>
            <a:r>
              <a:rPr lang="ar-SA" sz="2800" dirty="0" smtClean="0"/>
              <a:t>تكلفة الرصيد + تكلفة المشتريات </a:t>
            </a:r>
            <a:r>
              <a:rPr lang="ar-SA" sz="2800" dirty="0" smtClean="0"/>
              <a:t>خلال </a:t>
            </a:r>
            <a:r>
              <a:rPr lang="ar-SA" sz="2800" dirty="0" smtClean="0"/>
              <a:t>الفترة</a:t>
            </a:r>
            <a:endParaRPr lang="ar-SA" sz="2800" dirty="0" smtClean="0"/>
          </a:p>
          <a:p>
            <a:r>
              <a:rPr lang="ar-SA" sz="2800" dirty="0" smtClean="0"/>
              <a:t>المتوسط الحساب البسيط =</a:t>
            </a:r>
          </a:p>
          <a:p>
            <a:r>
              <a:rPr lang="ar-SA" sz="2800" dirty="0" smtClean="0"/>
              <a:t>                              كمية </a:t>
            </a:r>
            <a:r>
              <a:rPr lang="ar-SA" sz="2800" dirty="0" smtClean="0"/>
              <a:t>الرصيد + كمية </a:t>
            </a:r>
            <a:r>
              <a:rPr lang="ar-SA" sz="2800" dirty="0" smtClean="0"/>
              <a:t>المشتريات خلال </a:t>
            </a:r>
            <a:r>
              <a:rPr lang="ar-SA" sz="2800" dirty="0" smtClean="0"/>
              <a:t>نفس الفترة </a:t>
            </a:r>
            <a:endParaRPr lang="ar-SA" sz="2800" dirty="0"/>
          </a:p>
        </p:txBody>
      </p:sp>
      <p:cxnSp>
        <p:nvCxnSpPr>
          <p:cNvPr id="4" name="رابط مستقيم 3"/>
          <p:cNvCxnSpPr/>
          <p:nvPr/>
        </p:nvCxnSpPr>
        <p:spPr>
          <a:xfrm rot="10800000">
            <a:off x="533400" y="3657600"/>
            <a:ext cx="5181600"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304800" y="381000"/>
            <a:ext cx="8686800" cy="5262979"/>
          </a:xfrm>
          <a:prstGeom prst="rect">
            <a:avLst/>
          </a:prstGeom>
        </p:spPr>
        <p:txBody>
          <a:bodyPr wrap="square">
            <a:spAutoFit/>
          </a:bodyPr>
          <a:lstStyle/>
          <a:p>
            <a:r>
              <a:rPr lang="ar-SA" sz="2800" dirty="0" smtClean="0"/>
              <a:t>مثال</a:t>
            </a:r>
          </a:p>
          <a:p>
            <a:r>
              <a:rPr lang="ar-SA" sz="2800" dirty="0" smtClean="0"/>
              <a:t>   حصلت على البيانات التالية بخصوص حركة البضاعة </a:t>
            </a:r>
            <a:r>
              <a:rPr lang="ar-SA" sz="2800" dirty="0" err="1" smtClean="0"/>
              <a:t>ألاحدى</a:t>
            </a:r>
            <a:r>
              <a:rPr lang="ar-SA" sz="2800" dirty="0" smtClean="0"/>
              <a:t> الشركات خلال سنة 2016 :</a:t>
            </a:r>
          </a:p>
          <a:p>
            <a:r>
              <a:rPr lang="ar-SA" sz="2800" dirty="0" smtClean="0"/>
              <a:t> 1 .رصيد المخزون أول المدة 166 وحدة كلفة الوحدة 16 دولار.</a:t>
            </a:r>
          </a:p>
          <a:p>
            <a:r>
              <a:rPr lang="ar-SA" sz="2800" dirty="0" smtClean="0"/>
              <a:t>2 .في 30/4 تم شراء 266 وحدة كلفة الوحدة 11 دولار.</a:t>
            </a:r>
          </a:p>
          <a:p>
            <a:r>
              <a:rPr lang="ar-SA" sz="2800" dirty="0" smtClean="0"/>
              <a:t>3 .في 15/5 تم شراء 156 وحدة كلفة الوحدة 12 دولار .</a:t>
            </a:r>
          </a:p>
          <a:p>
            <a:r>
              <a:rPr lang="ar-SA" sz="2800" dirty="0" smtClean="0"/>
              <a:t>4.في 20/6 تم بيع 226 وحدة . </a:t>
            </a:r>
          </a:p>
          <a:p>
            <a:r>
              <a:rPr lang="ar-SA" sz="2800" dirty="0" smtClean="0"/>
              <a:t>5 .في 25/7 تم بيع 166 وحدة . </a:t>
            </a:r>
          </a:p>
          <a:p>
            <a:r>
              <a:rPr lang="ar-SA" sz="2800" dirty="0" smtClean="0"/>
              <a:t>6.في 1/8 تم إرجاع 20 وحدة من الوحدات المباعة في 25/7 .</a:t>
            </a:r>
          </a:p>
          <a:p>
            <a:r>
              <a:rPr lang="ar-SA" sz="2800" dirty="0" smtClean="0"/>
              <a:t>7 .في 1/9 تم جرد المخزن وظهر </a:t>
            </a:r>
            <a:r>
              <a:rPr lang="ar-SA" sz="2800" dirty="0" err="1" smtClean="0"/>
              <a:t>ان</a:t>
            </a:r>
            <a:r>
              <a:rPr lang="ar-SA" sz="2800" dirty="0" smtClean="0"/>
              <a:t> هناك 10 وحدة تالفة . </a:t>
            </a:r>
          </a:p>
          <a:p>
            <a:r>
              <a:rPr lang="ar-SA" sz="2800" dirty="0" smtClean="0"/>
              <a:t>     المطلوب // إعداد بطاقة الصنف علما بان الشركة تتبع طريقة </a:t>
            </a:r>
            <a:r>
              <a:rPr lang="ar-SA" sz="2800" dirty="0" smtClean="0"/>
              <a:t>المتوسط </a:t>
            </a:r>
            <a:r>
              <a:rPr lang="ar-SA" sz="2800" smtClean="0"/>
              <a:t>الحسابي البسيط . </a:t>
            </a:r>
            <a:endParaRPr lang="ar-SA" sz="28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914400" y="304800"/>
            <a:ext cx="7467600" cy="5386090"/>
          </a:xfrm>
          <a:prstGeom prst="rect">
            <a:avLst/>
          </a:prstGeom>
        </p:spPr>
        <p:txBody>
          <a:bodyPr wrap="square">
            <a:spAutoFit/>
          </a:bodyPr>
          <a:lstStyle/>
          <a:p>
            <a:r>
              <a:rPr lang="ar-SA" sz="2800" dirty="0" smtClean="0"/>
              <a:t>المخزون السلعي وطرق تقييمها مفهوم المخزون المخزون هي السلع والمواد التي تمتلكها المنشأة بغرض استخدامها </a:t>
            </a:r>
            <a:r>
              <a:rPr lang="ar-SA" sz="2800" dirty="0" err="1" smtClean="0"/>
              <a:t>او</a:t>
            </a:r>
            <a:r>
              <a:rPr lang="ar-SA" sz="2800" dirty="0" smtClean="0"/>
              <a:t> </a:t>
            </a:r>
            <a:r>
              <a:rPr lang="ar-SA" sz="2800" dirty="0" err="1" smtClean="0"/>
              <a:t>اعادة</a:t>
            </a:r>
            <a:r>
              <a:rPr lang="ar-SA" sz="2800" dirty="0" smtClean="0"/>
              <a:t> بيعها, والمخزون في المنشآت التجارية هي عبارة عن بضاعة جاهزة للبيع, </a:t>
            </a:r>
            <a:r>
              <a:rPr lang="ar-SA" sz="2800" dirty="0" err="1" smtClean="0"/>
              <a:t>اما</a:t>
            </a:r>
            <a:r>
              <a:rPr lang="ar-SA" sz="2800" dirty="0" smtClean="0"/>
              <a:t> المخزون في المنشآت الصناعية فتشتمل على المواد </a:t>
            </a:r>
            <a:r>
              <a:rPr lang="ar-SA" sz="2800" dirty="0" err="1" smtClean="0"/>
              <a:t>االولية</a:t>
            </a:r>
            <a:r>
              <a:rPr lang="ar-SA" sz="2800" dirty="0" smtClean="0"/>
              <a:t> والبضاعة تحت التشغيل والبضاعة الجاهزة, وتقوم المنشآت التجارية </a:t>
            </a:r>
            <a:r>
              <a:rPr lang="ar-SA" sz="2800" dirty="0" err="1" smtClean="0"/>
              <a:t>خالل</a:t>
            </a:r>
            <a:r>
              <a:rPr lang="ar-SA" sz="2800" dirty="0" smtClean="0"/>
              <a:t> الفترة المالية بعمليات شراء وبيع للبضاعة, وفي نهاية الفترة المالية سيبقى جزء من البضاعة </a:t>
            </a:r>
            <a:r>
              <a:rPr lang="ar-SA" sz="2800" dirty="0" err="1" smtClean="0"/>
              <a:t>المشتراة</a:t>
            </a:r>
            <a:r>
              <a:rPr lang="ar-SA" sz="2800" dirty="0" smtClean="0"/>
              <a:t> غير مباع تسمى هذه البضاعة المتبقية في المخازن في نهاية الفترة </a:t>
            </a:r>
            <a:r>
              <a:rPr lang="ar-SA" sz="2800" dirty="0" err="1" smtClean="0"/>
              <a:t>بالمخز</a:t>
            </a:r>
            <a:r>
              <a:rPr lang="ar-SA" sz="2800" dirty="0" smtClean="0"/>
              <a:t> ون آخر المدة </a:t>
            </a:r>
            <a:r>
              <a:rPr lang="ar-SA" sz="2800" dirty="0" err="1" smtClean="0"/>
              <a:t>او</a:t>
            </a:r>
            <a:r>
              <a:rPr lang="ar-SA" sz="2800" dirty="0" smtClean="0"/>
              <a:t> بضاعة </a:t>
            </a:r>
            <a:r>
              <a:rPr lang="ar-SA" sz="2800" dirty="0" err="1" smtClean="0"/>
              <a:t>اخر</a:t>
            </a:r>
            <a:r>
              <a:rPr lang="ar-SA" sz="2800" dirty="0" smtClean="0"/>
              <a:t> المدة والتي تظهر في الميزانية في جانب </a:t>
            </a:r>
            <a:r>
              <a:rPr lang="ar-SA" sz="2800" dirty="0" err="1" smtClean="0"/>
              <a:t>االصول</a:t>
            </a:r>
            <a:r>
              <a:rPr lang="ar-SA" sz="2800" dirty="0" smtClean="0"/>
              <a:t> تحت بند </a:t>
            </a:r>
            <a:r>
              <a:rPr lang="ar-SA" sz="2800" dirty="0" err="1" smtClean="0"/>
              <a:t>االصول</a:t>
            </a:r>
            <a:r>
              <a:rPr lang="ar-SA" sz="2800" dirty="0" smtClean="0"/>
              <a:t> المتداولة. من المخازن وطريقة الصرف قد تأخذ احد </a:t>
            </a:r>
            <a:r>
              <a:rPr lang="ar-SA" sz="2800" dirty="0" err="1" smtClean="0"/>
              <a:t>األشكال</a:t>
            </a:r>
            <a:r>
              <a:rPr lang="ar-SA" sz="2800" dirty="0" smtClean="0"/>
              <a:t> التالية :</a:t>
            </a:r>
          </a:p>
          <a:p>
            <a:endParaRPr lang="ar-SA" dirty="0" smtClean="0"/>
          </a:p>
          <a:p>
            <a:r>
              <a:rPr lang="ar-SA" dirty="0" smtClean="0"/>
              <a:t> </a:t>
            </a:r>
            <a:endParaRPr lang="ar-SA"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990600" y="838200"/>
            <a:ext cx="7086600" cy="3970318"/>
          </a:xfrm>
          <a:prstGeom prst="rect">
            <a:avLst/>
          </a:prstGeom>
        </p:spPr>
        <p:txBody>
          <a:bodyPr wrap="square">
            <a:spAutoFit/>
          </a:bodyPr>
          <a:lstStyle/>
          <a:p>
            <a:r>
              <a:rPr lang="ar-SA" sz="2800" dirty="0" err="1" smtClean="0"/>
              <a:t>اسباب</a:t>
            </a:r>
            <a:r>
              <a:rPr lang="ar-SA" sz="2800" dirty="0" smtClean="0"/>
              <a:t> الاحتفاظ بالمخزون </a:t>
            </a:r>
          </a:p>
          <a:p>
            <a:r>
              <a:rPr lang="ar-SA" sz="2800" dirty="0" smtClean="0"/>
              <a:t>1 .التأمين ضد المخاطر : تظهر الحاجة إلى الاحتفاظ بالمخزون نتيجة رغبة الشركة في الاحتياط للظروف غير المتوقعة أو التي لم تؤخذ في الحساب عند إعداد خططها </a:t>
            </a:r>
            <a:r>
              <a:rPr lang="ar-SA" sz="2800" dirty="0" err="1" smtClean="0"/>
              <a:t>الانتاجية</a:t>
            </a:r>
            <a:r>
              <a:rPr lang="ar-SA" sz="2800" dirty="0" smtClean="0"/>
              <a:t> والتسويقية .</a:t>
            </a:r>
          </a:p>
          <a:p>
            <a:r>
              <a:rPr lang="ar-SA" sz="2800" dirty="0" smtClean="0"/>
              <a:t> 2 .الاستقرار والاستمرار : وذلك لغرض الاستمرار في </a:t>
            </a:r>
            <a:r>
              <a:rPr lang="ar-SA" sz="2800" dirty="0" err="1" smtClean="0"/>
              <a:t>الانتاج</a:t>
            </a:r>
            <a:r>
              <a:rPr lang="ar-SA" sz="2800" dirty="0" smtClean="0"/>
              <a:t> وعدم توقفه.</a:t>
            </a:r>
          </a:p>
          <a:p>
            <a:r>
              <a:rPr lang="ar-SA" sz="2800" dirty="0" smtClean="0"/>
              <a:t> 3 .تحقيق وفرات اقتصادية : تتمثل في رغبة الشركة في الحصول على المنافع الاقتصادية للاحتفاظ بالمخزون . </a:t>
            </a:r>
            <a:endParaRPr lang="ar-SA" sz="28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381000" y="685800"/>
            <a:ext cx="8305800" cy="5386090"/>
          </a:xfrm>
          <a:prstGeom prst="rect">
            <a:avLst/>
          </a:prstGeom>
        </p:spPr>
        <p:txBody>
          <a:bodyPr wrap="square">
            <a:spAutoFit/>
          </a:bodyPr>
          <a:lstStyle/>
          <a:p>
            <a:r>
              <a:rPr lang="ar-SA" sz="3600" b="1" dirty="0" smtClean="0"/>
              <a:t>نظام الجرد </a:t>
            </a:r>
            <a:r>
              <a:rPr lang="ar-SA" sz="3600" b="1" dirty="0" err="1" smtClean="0"/>
              <a:t>المخزني</a:t>
            </a:r>
            <a:r>
              <a:rPr lang="ar-SA" sz="2800" dirty="0" smtClean="0"/>
              <a:t>.</a:t>
            </a:r>
          </a:p>
          <a:p>
            <a:r>
              <a:rPr lang="ar-SA" sz="2800" dirty="0" smtClean="0"/>
              <a:t> يقصد بعملية الجرد هو معرفة كمية البضاعة المتبقية في المخازن حيث تقوم الشركة بجرد كمية البضاعة المتبقية في المخازن من خلال عملية العد </a:t>
            </a:r>
            <a:r>
              <a:rPr lang="ar-SA" sz="2800" dirty="0" err="1" smtClean="0"/>
              <a:t>او</a:t>
            </a:r>
            <a:r>
              <a:rPr lang="ar-SA" sz="2800" dirty="0" smtClean="0"/>
              <a:t> وزن </a:t>
            </a:r>
            <a:r>
              <a:rPr lang="ar-SA" sz="2800" dirty="0" err="1" smtClean="0"/>
              <a:t>او</a:t>
            </a:r>
            <a:r>
              <a:rPr lang="ar-SA" sz="2800" dirty="0" smtClean="0"/>
              <a:t> قياس البضاعة, وتعبئة المعلومات في نموذج الجرد وهناك نظامان شائعان للجرد وهما :</a:t>
            </a:r>
          </a:p>
          <a:p>
            <a:r>
              <a:rPr lang="ar-SA" sz="2800" dirty="0" smtClean="0"/>
              <a:t> 1 .نظام الجرد المستمر : </a:t>
            </a:r>
          </a:p>
          <a:p>
            <a:r>
              <a:rPr lang="ar-SA" sz="2800" dirty="0" smtClean="0"/>
              <a:t>    وفق هذا النظام فانه يتم معرفة تكلفة البضاعة المباعة ومعرفة الربح </a:t>
            </a:r>
            <a:r>
              <a:rPr lang="ar-SA" sz="2800" dirty="0" err="1" smtClean="0"/>
              <a:t>او</a:t>
            </a:r>
            <a:r>
              <a:rPr lang="ar-SA" sz="2800" dirty="0" smtClean="0"/>
              <a:t> الخسارة أولا بأول و بعد تسجيل كل عملية بيع تحدث دون الانتظار حتى نهاية السنة لتتم عملية الجرد ومعرفة بضاعة </a:t>
            </a:r>
            <a:r>
              <a:rPr lang="ar-SA" sz="2800" dirty="0" err="1" smtClean="0"/>
              <a:t>اخر</a:t>
            </a:r>
            <a:r>
              <a:rPr lang="ar-SA" sz="2800" dirty="0" smtClean="0"/>
              <a:t> المدة ويتم استخدام هذا النظام عادة من قبل المنشآت التي تتعامل مع عدد قليل من </a:t>
            </a:r>
            <a:r>
              <a:rPr lang="ar-SA" sz="2800" dirty="0" err="1" smtClean="0"/>
              <a:t>الاصناف</a:t>
            </a:r>
            <a:r>
              <a:rPr lang="ar-SA" sz="2800" dirty="0" smtClean="0"/>
              <a:t> وذات قيمة عالية مثل معارض السيارات ومحلات بيع </a:t>
            </a:r>
            <a:r>
              <a:rPr lang="ar-SA" sz="2800" dirty="0" err="1" smtClean="0"/>
              <a:t>الاثاث</a:t>
            </a:r>
            <a:r>
              <a:rPr lang="ar-SA" sz="2800" dirty="0" smtClean="0"/>
              <a:t> والمفروشات وغيرها .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457200" y="914400"/>
            <a:ext cx="8001000" cy="2677656"/>
          </a:xfrm>
          <a:prstGeom prst="rect">
            <a:avLst/>
          </a:prstGeom>
        </p:spPr>
        <p:txBody>
          <a:bodyPr wrap="square">
            <a:spAutoFit/>
          </a:bodyPr>
          <a:lstStyle/>
          <a:p>
            <a:r>
              <a:rPr lang="ar-SA" sz="2800" dirty="0" smtClean="0"/>
              <a:t>2 .نظام الجرد الدوري :</a:t>
            </a:r>
          </a:p>
          <a:p>
            <a:r>
              <a:rPr lang="ar-SA" sz="2800" dirty="0"/>
              <a:t> </a:t>
            </a:r>
            <a:r>
              <a:rPr lang="ar-SA" sz="2800" dirty="0" smtClean="0"/>
              <a:t>    سمي بالجرد الدوري لان عملية الجرد لا تتم </a:t>
            </a:r>
            <a:r>
              <a:rPr lang="ar-SA" sz="2800" dirty="0" err="1" smtClean="0"/>
              <a:t>الا</a:t>
            </a:r>
            <a:r>
              <a:rPr lang="ar-SA" sz="2800" dirty="0" smtClean="0"/>
              <a:t> مرة واحدة في السنة حيث تقوم المنشأة وفق هذا النظام بعملية جرد فعلي للبضاعة الموجودة في المخازن في نهاية الفترة المالية وذلك لمعرفة كمية وتكلفة البضاعة المتبقية في </a:t>
            </a:r>
            <a:r>
              <a:rPr lang="ar-SA" sz="2800" dirty="0" err="1" smtClean="0"/>
              <a:t>اخر</a:t>
            </a:r>
            <a:r>
              <a:rPr lang="ar-SA" sz="2800" dirty="0" smtClean="0"/>
              <a:t> الفترة (مخزون </a:t>
            </a:r>
            <a:r>
              <a:rPr lang="ar-SA" sz="2800" dirty="0" err="1" smtClean="0"/>
              <a:t>اخر</a:t>
            </a:r>
            <a:r>
              <a:rPr lang="ar-SA" sz="2800" dirty="0" smtClean="0"/>
              <a:t> المدة )ومعرفة تكلفة المبيعات وبالتالي معرفة نتيجة نشاط الشركة من ربح </a:t>
            </a:r>
            <a:r>
              <a:rPr lang="ar-SA" sz="2800" dirty="0" err="1" smtClean="0"/>
              <a:t>او</a:t>
            </a:r>
            <a:r>
              <a:rPr lang="ar-SA" sz="2800" dirty="0" smtClean="0"/>
              <a:t> خسارة . </a:t>
            </a:r>
            <a:endParaRPr lang="ar-SA" sz="28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304800" y="457200"/>
            <a:ext cx="8229600" cy="8771632"/>
          </a:xfrm>
          <a:prstGeom prst="rect">
            <a:avLst/>
          </a:prstGeom>
        </p:spPr>
        <p:txBody>
          <a:bodyPr wrap="square">
            <a:spAutoFit/>
          </a:bodyPr>
          <a:lstStyle/>
          <a:p>
            <a:r>
              <a:rPr lang="ar-SA" sz="3200" b="1" dirty="0" smtClean="0"/>
              <a:t>تحديد تكلفة المخزون السلعي </a:t>
            </a:r>
          </a:p>
          <a:p>
            <a:r>
              <a:rPr lang="ar-SA" sz="2800" dirty="0" smtClean="0"/>
              <a:t>     يتم تحديدها على أساس الطريقة التي تم صرف الكميات المباعة من المخازن وطريقة الصرف قد تأخذ احد </a:t>
            </a:r>
            <a:r>
              <a:rPr lang="ar-SA" sz="2800" dirty="0" err="1" smtClean="0"/>
              <a:t>الاشكال</a:t>
            </a:r>
            <a:r>
              <a:rPr lang="ar-SA" sz="2800" dirty="0" smtClean="0"/>
              <a:t> التالية : </a:t>
            </a:r>
          </a:p>
          <a:p>
            <a:r>
              <a:rPr lang="ar-SA" sz="2800" dirty="0" smtClean="0"/>
              <a:t>1 .طريقة ما يرد </a:t>
            </a:r>
            <a:r>
              <a:rPr lang="ar-SA" sz="2800" dirty="0" err="1" smtClean="0"/>
              <a:t>اولا</a:t>
            </a:r>
            <a:r>
              <a:rPr lang="ar-SA" sz="2800" dirty="0" smtClean="0"/>
              <a:t> يصرف </a:t>
            </a:r>
            <a:r>
              <a:rPr lang="ar-SA" sz="2800" dirty="0" err="1" smtClean="0"/>
              <a:t>اولا</a:t>
            </a:r>
            <a:r>
              <a:rPr lang="en-US" sz="2800" dirty="0" smtClean="0"/>
              <a:t>( </a:t>
            </a:r>
            <a:r>
              <a:rPr lang="en-US" sz="2800" dirty="0" err="1" smtClean="0"/>
              <a:t>fifo</a:t>
            </a:r>
            <a:r>
              <a:rPr lang="en-US" sz="2800" dirty="0" smtClean="0"/>
              <a:t> )</a:t>
            </a:r>
          </a:p>
          <a:p>
            <a:r>
              <a:rPr lang="en-US" sz="2800" dirty="0"/>
              <a:t> </a:t>
            </a:r>
            <a:r>
              <a:rPr lang="en-US" sz="2800" dirty="0" smtClean="0"/>
              <a:t>      </a:t>
            </a:r>
            <a:r>
              <a:rPr lang="ar-SA" sz="2800" dirty="0" smtClean="0"/>
              <a:t> هي الطريقة التي تعتمُد على فكرة أن المواد التي تُشترى في البداية هي التي تُباعُ في البداية، وهكذا ترتبط تكلفة المخزون السلعي في نهاية السنة الماليّة بِتكلفة الوحدات الحديثة، والتي تتميز بتقارب أسعار السلع المتداولة في السوق المحلي ، مما </a:t>
            </a:r>
            <a:r>
              <a:rPr lang="ar-SA" sz="2800" dirty="0" smtClean="0"/>
              <a:t>يساهم في عدم فرض تكلفة محددة </a:t>
            </a:r>
            <a:r>
              <a:rPr lang="ar-SA" sz="2800" dirty="0" smtClean="0"/>
              <a:t>على </a:t>
            </a:r>
            <a:r>
              <a:rPr lang="ar-SA" sz="2800" dirty="0" smtClean="0"/>
              <a:t>البضاعة المباعة </a:t>
            </a:r>
            <a:r>
              <a:rPr lang="ar-SA" sz="2800" dirty="0" err="1" smtClean="0"/>
              <a:t>لانها</a:t>
            </a:r>
            <a:r>
              <a:rPr lang="ar-SA" sz="2800" dirty="0" smtClean="0"/>
              <a:t> تحقق </a:t>
            </a:r>
            <a:r>
              <a:rPr lang="ar-SA" sz="2800" dirty="0" err="1" smtClean="0"/>
              <a:t>الارباح</a:t>
            </a:r>
            <a:r>
              <a:rPr lang="ar-SA" sz="2800" dirty="0" smtClean="0"/>
              <a:t> بالاعتماِد </a:t>
            </a:r>
            <a:r>
              <a:rPr lang="ar-SA" sz="2800" dirty="0" smtClean="0"/>
              <a:t>على </a:t>
            </a:r>
            <a:r>
              <a:rPr lang="ar-SA" sz="2800" dirty="0" smtClean="0"/>
              <a:t>تكلفة الشراء. </a:t>
            </a:r>
          </a:p>
          <a:p>
            <a:r>
              <a:rPr lang="ar-SA" sz="2800" dirty="0" smtClean="0"/>
              <a:t>مثال </a:t>
            </a:r>
          </a:p>
          <a:p>
            <a:r>
              <a:rPr lang="ar-SA" sz="2800" dirty="0" smtClean="0"/>
              <a:t>حصلت </a:t>
            </a:r>
            <a:r>
              <a:rPr lang="ar-SA" sz="2800" dirty="0" smtClean="0"/>
              <a:t>على البيانات التالية بخصوص حركة البضاعة </a:t>
            </a:r>
            <a:r>
              <a:rPr lang="ar-SA" sz="2800" dirty="0" err="1" smtClean="0"/>
              <a:t>لا</a:t>
            </a:r>
            <a:r>
              <a:rPr lang="ar-SA" sz="2800" dirty="0" err="1" smtClean="0"/>
              <a:t>حدى</a:t>
            </a:r>
            <a:r>
              <a:rPr lang="ar-SA" sz="2800" dirty="0" smtClean="0"/>
              <a:t> </a:t>
            </a:r>
            <a:r>
              <a:rPr lang="ar-SA" sz="2800" dirty="0" smtClean="0"/>
              <a:t>الشركات </a:t>
            </a:r>
            <a:r>
              <a:rPr lang="ar-SA" sz="2800" dirty="0" err="1" smtClean="0"/>
              <a:t>خالل</a:t>
            </a:r>
            <a:r>
              <a:rPr lang="ar-SA" sz="2800" dirty="0" smtClean="0"/>
              <a:t> سنة 2016 : </a:t>
            </a:r>
            <a:endParaRPr lang="ar-SA" sz="2800" dirty="0" smtClean="0"/>
          </a:p>
          <a:p>
            <a:r>
              <a:rPr lang="ar-SA" sz="2800" dirty="0" smtClean="0"/>
              <a:t>1 </a:t>
            </a:r>
            <a:r>
              <a:rPr lang="ar-SA" sz="2800" dirty="0" smtClean="0"/>
              <a:t>.رصيد المخزون أول المدة 166 وحدة كلفة الوحدة 16 </a:t>
            </a:r>
            <a:r>
              <a:rPr lang="ar-SA" sz="2800" dirty="0" smtClean="0"/>
              <a:t>دولار.</a:t>
            </a:r>
          </a:p>
          <a:p>
            <a:r>
              <a:rPr lang="ar-SA" sz="2800" dirty="0" smtClean="0"/>
              <a:t>2 </a:t>
            </a:r>
            <a:r>
              <a:rPr lang="ar-SA" sz="2800" dirty="0" smtClean="0"/>
              <a:t>.في 30/4 تم شراء 266 وحدة كلفة الوحدة 11 </a:t>
            </a:r>
            <a:r>
              <a:rPr lang="ar-SA" sz="2800" dirty="0" smtClean="0"/>
              <a:t>دولار.</a:t>
            </a:r>
          </a:p>
          <a:p>
            <a:r>
              <a:rPr lang="ar-SA" sz="2800" dirty="0" smtClean="0"/>
              <a:t>3 </a:t>
            </a:r>
            <a:r>
              <a:rPr lang="ar-SA" sz="2800" dirty="0" smtClean="0"/>
              <a:t>.في 15/5 تم شراء 156 وحدة كلفة الوحدة 12 </a:t>
            </a:r>
            <a:r>
              <a:rPr lang="ar-SA" sz="2800" dirty="0" err="1" smtClean="0"/>
              <a:t>د</a:t>
            </a:r>
            <a:r>
              <a:rPr lang="ar-SA" sz="2800" dirty="0" smtClean="0"/>
              <a:t> </a:t>
            </a:r>
            <a:r>
              <a:rPr lang="ar-SA" sz="2800" dirty="0" err="1" smtClean="0"/>
              <a:t>والر</a:t>
            </a:r>
            <a:r>
              <a:rPr lang="ar-SA" sz="2800" dirty="0" smtClean="0"/>
              <a:t> 4 .في 20/6 تم بيع 226 وحدة . 5 .في 25/7 تم بيع 166 وحدة. 6 .في 1/8 تم </a:t>
            </a:r>
            <a:r>
              <a:rPr lang="ar-SA" sz="2800" dirty="0" err="1" smtClean="0"/>
              <a:t>ارجاع</a:t>
            </a:r>
            <a:r>
              <a:rPr lang="ar-SA" sz="2800" dirty="0" smtClean="0"/>
              <a:t> 20 وحدة من الوحدات المباعة في 25/7 . 7 .في 1/9 تم جرد المخزن وظهر </a:t>
            </a:r>
            <a:r>
              <a:rPr lang="ar-SA" sz="2800" dirty="0" err="1" smtClean="0"/>
              <a:t>ان</a:t>
            </a:r>
            <a:r>
              <a:rPr lang="ar-SA" sz="2800" dirty="0" smtClean="0"/>
              <a:t> هناك 10 وحدة تالفة . المطلوب // </a:t>
            </a:r>
            <a:r>
              <a:rPr lang="ar-SA" sz="2800" dirty="0" err="1" smtClean="0"/>
              <a:t>اعداد</a:t>
            </a:r>
            <a:r>
              <a:rPr lang="ar-SA" sz="2800" dirty="0" smtClean="0"/>
              <a:t> بطاقة الصنف علما بان الشركة تتبع طريقة ما يرد </a:t>
            </a:r>
            <a:r>
              <a:rPr lang="ar-SA" sz="2800" dirty="0" err="1" smtClean="0"/>
              <a:t>اوال</a:t>
            </a:r>
            <a:r>
              <a:rPr lang="ar-SA" sz="2800" dirty="0" smtClean="0"/>
              <a:t> يصرف </a:t>
            </a:r>
            <a:r>
              <a:rPr lang="ar-SA" sz="2800" dirty="0" err="1" smtClean="0"/>
              <a:t>اوال</a:t>
            </a:r>
            <a:r>
              <a:rPr lang="ar-SA" sz="2800" dirty="0" smtClean="0"/>
              <a:t> ً يصرف أوالً</a:t>
            </a:r>
            <a:endParaRPr lang="ar-SA" sz="28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28600" y="304800"/>
            <a:ext cx="8686800" cy="3108543"/>
          </a:xfrm>
          <a:prstGeom prst="rect">
            <a:avLst/>
          </a:prstGeom>
        </p:spPr>
        <p:txBody>
          <a:bodyPr wrap="square">
            <a:spAutoFit/>
          </a:bodyPr>
          <a:lstStyle/>
          <a:p>
            <a:r>
              <a:rPr lang="ar-SA" sz="2800" dirty="0" smtClean="0"/>
              <a:t>3 .في 15/5 تم شراء 156 وحدة كلفة الوحدة 12 </a:t>
            </a:r>
            <a:r>
              <a:rPr lang="ar-SA" sz="2800" dirty="0" smtClean="0"/>
              <a:t>دولار.</a:t>
            </a:r>
          </a:p>
          <a:p>
            <a:r>
              <a:rPr lang="ar-SA" sz="2800" dirty="0" smtClean="0"/>
              <a:t>4 </a:t>
            </a:r>
            <a:r>
              <a:rPr lang="ar-SA" sz="2800" dirty="0" smtClean="0"/>
              <a:t>.في 20/6 تم بيع 226 وحدة </a:t>
            </a:r>
            <a:r>
              <a:rPr lang="ar-SA" sz="2800" dirty="0" smtClean="0"/>
              <a:t>.</a:t>
            </a:r>
          </a:p>
          <a:p>
            <a:r>
              <a:rPr lang="ar-SA" sz="2800" dirty="0" smtClean="0"/>
              <a:t>5 </a:t>
            </a:r>
            <a:r>
              <a:rPr lang="ar-SA" sz="2800" dirty="0" smtClean="0"/>
              <a:t>.في 25/7 تم بيع 166 وحدة</a:t>
            </a:r>
            <a:r>
              <a:rPr lang="ar-SA" sz="2800" dirty="0" smtClean="0"/>
              <a:t>.</a:t>
            </a:r>
          </a:p>
          <a:p>
            <a:r>
              <a:rPr lang="ar-SA" sz="2800" dirty="0" smtClean="0"/>
              <a:t>6</a:t>
            </a:r>
            <a:r>
              <a:rPr lang="ar-SA" sz="2800" dirty="0" smtClean="0"/>
              <a:t> </a:t>
            </a:r>
            <a:r>
              <a:rPr lang="ar-SA" sz="2800" dirty="0" smtClean="0"/>
              <a:t>.في 1/8 تم </a:t>
            </a:r>
            <a:r>
              <a:rPr lang="ar-SA" sz="2800" dirty="0" err="1" smtClean="0"/>
              <a:t>ارجاع</a:t>
            </a:r>
            <a:r>
              <a:rPr lang="ar-SA" sz="2800" dirty="0" smtClean="0"/>
              <a:t> 20 وحدة من الوحدات المباعة في 25/7 </a:t>
            </a:r>
            <a:r>
              <a:rPr lang="ar-SA" sz="2800" dirty="0" smtClean="0"/>
              <a:t>.</a:t>
            </a:r>
          </a:p>
          <a:p>
            <a:r>
              <a:rPr lang="ar-SA" sz="2800" dirty="0" smtClean="0"/>
              <a:t>7 </a:t>
            </a:r>
            <a:r>
              <a:rPr lang="ar-SA" sz="2800" dirty="0" smtClean="0"/>
              <a:t>.في 1/9 تم جرد المخزن وظهر </a:t>
            </a:r>
            <a:r>
              <a:rPr lang="ar-SA" sz="2800" dirty="0" err="1" smtClean="0"/>
              <a:t>ان</a:t>
            </a:r>
            <a:r>
              <a:rPr lang="ar-SA" sz="2800" dirty="0" smtClean="0"/>
              <a:t> هناك 10 وحدة تالفة </a:t>
            </a:r>
            <a:r>
              <a:rPr lang="ar-SA" sz="2800" dirty="0" smtClean="0"/>
              <a:t>.</a:t>
            </a:r>
          </a:p>
          <a:p>
            <a:r>
              <a:rPr lang="ar-SA" sz="2800" dirty="0" smtClean="0"/>
              <a:t> </a:t>
            </a:r>
            <a:r>
              <a:rPr lang="ar-SA" sz="2800" dirty="0" smtClean="0"/>
              <a:t>المطلوب // </a:t>
            </a:r>
            <a:r>
              <a:rPr lang="ar-SA" sz="2800" dirty="0" err="1" smtClean="0"/>
              <a:t>اعداد</a:t>
            </a:r>
            <a:r>
              <a:rPr lang="ar-SA" sz="2800" dirty="0" smtClean="0"/>
              <a:t> بطاقة الصنف علما بان الشركة تتبع طريقة ما يرد </a:t>
            </a:r>
            <a:r>
              <a:rPr lang="ar-SA" sz="2800" dirty="0" err="1" smtClean="0"/>
              <a:t>اولا</a:t>
            </a:r>
            <a:r>
              <a:rPr lang="ar-SA" sz="2800" dirty="0" smtClean="0"/>
              <a:t>   </a:t>
            </a:r>
          </a:p>
          <a:p>
            <a:r>
              <a:rPr lang="ar-SA" sz="2800" dirty="0" smtClean="0"/>
              <a:t> </a:t>
            </a:r>
            <a:r>
              <a:rPr lang="ar-SA" sz="2800" dirty="0" smtClean="0"/>
              <a:t>    </a:t>
            </a:r>
            <a:r>
              <a:rPr lang="ar-SA" sz="2800" dirty="0" smtClean="0"/>
              <a:t>يصرف </a:t>
            </a:r>
            <a:r>
              <a:rPr lang="ar-SA" sz="2800" dirty="0" smtClean="0"/>
              <a:t>أولا.</a:t>
            </a:r>
            <a:endParaRPr lang="ar-SA" sz="28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28600" y="685800"/>
            <a:ext cx="8458200" cy="2677656"/>
          </a:xfrm>
          <a:prstGeom prst="rect">
            <a:avLst/>
          </a:prstGeom>
        </p:spPr>
        <p:txBody>
          <a:bodyPr wrap="square">
            <a:spAutoFit/>
          </a:bodyPr>
          <a:lstStyle/>
          <a:p>
            <a:r>
              <a:rPr lang="ar-SA" sz="2800" dirty="0" smtClean="0"/>
              <a:t>2. طريقة ما </a:t>
            </a:r>
            <a:r>
              <a:rPr lang="ar-SA" sz="2800" dirty="0" smtClean="0"/>
              <a:t>يرد </a:t>
            </a:r>
            <a:r>
              <a:rPr lang="ar-SA" sz="2800" dirty="0" smtClean="0"/>
              <a:t>أخيرا يصرف </a:t>
            </a:r>
            <a:r>
              <a:rPr lang="ar-SA" sz="2800" dirty="0" err="1" smtClean="0"/>
              <a:t>اولا</a:t>
            </a:r>
            <a:r>
              <a:rPr lang="ar-SA" sz="2800" dirty="0" smtClean="0"/>
              <a:t> </a:t>
            </a:r>
            <a:r>
              <a:rPr lang="ar-SA" sz="2800" dirty="0" smtClean="0"/>
              <a:t>(</a:t>
            </a:r>
            <a:r>
              <a:rPr lang="en-US" sz="2800" dirty="0" err="1" smtClean="0"/>
              <a:t>Lifo</a:t>
            </a:r>
            <a:r>
              <a:rPr lang="ar-SA" sz="2800" dirty="0" smtClean="0"/>
              <a:t>) </a:t>
            </a:r>
          </a:p>
          <a:p>
            <a:r>
              <a:rPr lang="ar-SA" sz="2800" dirty="0" smtClean="0"/>
              <a:t> </a:t>
            </a:r>
            <a:r>
              <a:rPr lang="ar-SA" sz="2800" dirty="0" smtClean="0"/>
              <a:t>   هي الطريقة التي </a:t>
            </a:r>
            <a:r>
              <a:rPr lang="ar-SA" sz="2800" dirty="0" smtClean="0"/>
              <a:t>تعتمُد على </a:t>
            </a:r>
            <a:r>
              <a:rPr lang="ar-SA" sz="2800" dirty="0" smtClean="0"/>
              <a:t>فكرة أن المواد </a:t>
            </a:r>
            <a:r>
              <a:rPr lang="ar-SA" sz="2800" dirty="0" smtClean="0"/>
              <a:t>التي تُشترى أخيراً هي </a:t>
            </a:r>
            <a:r>
              <a:rPr lang="ar-SA" sz="2800" dirty="0" smtClean="0"/>
              <a:t>التي </a:t>
            </a:r>
            <a:r>
              <a:rPr lang="ar-SA" sz="2800" dirty="0" smtClean="0"/>
              <a:t>تُباعُ في البداية، وهكذا تعتمُد تكلفة المخزون السلعي في </a:t>
            </a:r>
            <a:r>
              <a:rPr lang="ar-SA" sz="2800" dirty="0" smtClean="0"/>
              <a:t>نهاية </a:t>
            </a:r>
            <a:r>
              <a:rPr lang="ar-SA" sz="2800" dirty="0" smtClean="0"/>
              <a:t>السنة الماليّة على </a:t>
            </a:r>
            <a:r>
              <a:rPr lang="ar-SA" sz="2800" dirty="0" smtClean="0"/>
              <a:t>تكلفة </a:t>
            </a:r>
            <a:r>
              <a:rPr lang="ar-SA" sz="2800" dirty="0" smtClean="0"/>
              <a:t>الوحدات القديمة، والتي </a:t>
            </a:r>
            <a:r>
              <a:rPr lang="ar-SA" sz="2800" dirty="0" smtClean="0"/>
              <a:t>توفر </a:t>
            </a:r>
            <a:r>
              <a:rPr lang="ar-SA" sz="2800" dirty="0" smtClean="0"/>
              <a:t>القدرة على </a:t>
            </a:r>
            <a:r>
              <a:rPr lang="ar-SA" sz="2800" dirty="0" smtClean="0"/>
              <a:t>ُمقارنة الأسعار </a:t>
            </a:r>
            <a:r>
              <a:rPr lang="ar-SA" sz="2800" dirty="0" smtClean="0"/>
              <a:t>الحديثة مع </a:t>
            </a:r>
            <a:r>
              <a:rPr lang="ar-SA" sz="2800" dirty="0" smtClean="0"/>
              <a:t>الأسعار </a:t>
            </a:r>
            <a:r>
              <a:rPr lang="ar-SA" sz="2800" dirty="0" smtClean="0"/>
              <a:t>القديمة للسلع، وتحديِد </a:t>
            </a:r>
            <a:r>
              <a:rPr lang="ar-SA" sz="2800" dirty="0" err="1" smtClean="0"/>
              <a:t>الفروقات</a:t>
            </a:r>
            <a:r>
              <a:rPr lang="ar-SA" sz="2800" dirty="0" smtClean="0"/>
              <a:t> </a:t>
            </a:r>
            <a:r>
              <a:rPr lang="ar-SA" sz="2800" dirty="0" smtClean="0"/>
              <a:t>بينهما لمعرف </a:t>
            </a:r>
            <a:r>
              <a:rPr lang="ar-SA" sz="2800" dirty="0" err="1" smtClean="0"/>
              <a:t>ِة</a:t>
            </a:r>
            <a:r>
              <a:rPr lang="ar-SA" sz="2800" dirty="0" smtClean="0"/>
              <a:t> نسبة </a:t>
            </a:r>
            <a:r>
              <a:rPr lang="ar-SA" sz="2800" dirty="0" err="1" smtClean="0"/>
              <a:t>الارباح</a:t>
            </a:r>
            <a:r>
              <a:rPr lang="ar-SA" sz="2800" dirty="0" smtClean="0"/>
              <a:t> </a:t>
            </a:r>
            <a:r>
              <a:rPr lang="ar-SA" sz="2800" dirty="0" smtClean="0"/>
              <a:t>التي </a:t>
            </a:r>
            <a:r>
              <a:rPr lang="ar-SA" sz="2800" dirty="0" smtClean="0"/>
              <a:t>تم </a:t>
            </a:r>
            <a:r>
              <a:rPr lang="ar-SA" sz="2800" dirty="0" smtClean="0"/>
              <a:t>تحقيقها</a:t>
            </a:r>
            <a:endParaRPr lang="ar-SA" sz="28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28600" y="152400"/>
            <a:ext cx="8610600" cy="5262979"/>
          </a:xfrm>
          <a:prstGeom prst="rect">
            <a:avLst/>
          </a:prstGeom>
        </p:spPr>
        <p:txBody>
          <a:bodyPr wrap="square">
            <a:spAutoFit/>
          </a:bodyPr>
          <a:lstStyle/>
          <a:p>
            <a:r>
              <a:rPr lang="ar-SA" sz="2800" dirty="0" smtClean="0"/>
              <a:t>مثال</a:t>
            </a:r>
          </a:p>
          <a:p>
            <a:r>
              <a:rPr lang="ar-SA" sz="2800" dirty="0" smtClean="0"/>
              <a:t> </a:t>
            </a:r>
            <a:r>
              <a:rPr lang="ar-SA" sz="2800" dirty="0" smtClean="0"/>
              <a:t>  </a:t>
            </a:r>
            <a:r>
              <a:rPr lang="ar-SA" sz="2800" dirty="0" smtClean="0"/>
              <a:t>حصلت على البيانات التالية بخصوص حركة البضاعة </a:t>
            </a:r>
            <a:r>
              <a:rPr lang="ar-SA" sz="2800" dirty="0" err="1" smtClean="0"/>
              <a:t>ألاحدى</a:t>
            </a:r>
            <a:r>
              <a:rPr lang="ar-SA" sz="2800" dirty="0" smtClean="0"/>
              <a:t> </a:t>
            </a:r>
            <a:r>
              <a:rPr lang="ar-SA" sz="2800" dirty="0" smtClean="0"/>
              <a:t>الشركات </a:t>
            </a:r>
            <a:r>
              <a:rPr lang="ar-SA" sz="2800" dirty="0" smtClean="0"/>
              <a:t>خلال </a:t>
            </a:r>
            <a:r>
              <a:rPr lang="ar-SA" sz="2800" dirty="0" smtClean="0"/>
              <a:t>سنة 2016 </a:t>
            </a:r>
            <a:r>
              <a:rPr lang="ar-SA" sz="2800" dirty="0" smtClean="0"/>
              <a:t>:</a:t>
            </a:r>
          </a:p>
          <a:p>
            <a:r>
              <a:rPr lang="ar-SA" sz="2800" dirty="0" smtClean="0"/>
              <a:t> </a:t>
            </a:r>
            <a:r>
              <a:rPr lang="ar-SA" sz="2800" dirty="0" smtClean="0"/>
              <a:t>1 .رصيد المخزون أول المدة 166 وحدة كلفة الوحدة 16 </a:t>
            </a:r>
            <a:r>
              <a:rPr lang="ar-SA" sz="2800" dirty="0" smtClean="0"/>
              <a:t>دولار.</a:t>
            </a:r>
          </a:p>
          <a:p>
            <a:r>
              <a:rPr lang="ar-SA" sz="2800" dirty="0" smtClean="0"/>
              <a:t>2 </a:t>
            </a:r>
            <a:r>
              <a:rPr lang="ar-SA" sz="2800" dirty="0" smtClean="0"/>
              <a:t>.في 30/4 تم شراء 266 وحدة كلفة الوحدة 11 </a:t>
            </a:r>
            <a:r>
              <a:rPr lang="ar-SA" sz="2800" dirty="0" smtClean="0"/>
              <a:t>دولار.</a:t>
            </a:r>
          </a:p>
          <a:p>
            <a:r>
              <a:rPr lang="ar-SA" sz="2800" dirty="0" smtClean="0"/>
              <a:t>3 </a:t>
            </a:r>
            <a:r>
              <a:rPr lang="ar-SA" sz="2800" dirty="0" smtClean="0"/>
              <a:t>.في 15/5 تم شراء 156 وحدة كلفة الوحدة 12 </a:t>
            </a:r>
            <a:r>
              <a:rPr lang="ar-SA" sz="2800" dirty="0" smtClean="0"/>
              <a:t>دولار .</a:t>
            </a:r>
          </a:p>
          <a:p>
            <a:r>
              <a:rPr lang="ar-SA" sz="2800" dirty="0" smtClean="0"/>
              <a:t>4.في </a:t>
            </a:r>
            <a:r>
              <a:rPr lang="ar-SA" sz="2800" dirty="0" smtClean="0"/>
              <a:t>20/6 تم بيع 226 وحدة . </a:t>
            </a:r>
            <a:endParaRPr lang="ar-SA" sz="2800" dirty="0" smtClean="0"/>
          </a:p>
          <a:p>
            <a:r>
              <a:rPr lang="ar-SA" sz="2800" dirty="0" smtClean="0"/>
              <a:t>5 </a:t>
            </a:r>
            <a:r>
              <a:rPr lang="ar-SA" sz="2800" dirty="0" smtClean="0"/>
              <a:t>.في 25/7 تم بيع 166 وحدة . </a:t>
            </a:r>
            <a:endParaRPr lang="ar-SA" sz="2800" dirty="0" smtClean="0"/>
          </a:p>
          <a:p>
            <a:r>
              <a:rPr lang="ar-SA" sz="2800" dirty="0" smtClean="0"/>
              <a:t>6</a:t>
            </a:r>
            <a:r>
              <a:rPr lang="ar-SA" sz="2800" dirty="0" smtClean="0"/>
              <a:t>.</a:t>
            </a:r>
            <a:r>
              <a:rPr lang="ar-SA" sz="2800" dirty="0" smtClean="0"/>
              <a:t>في </a:t>
            </a:r>
            <a:r>
              <a:rPr lang="ar-SA" sz="2800" dirty="0" smtClean="0"/>
              <a:t>1/8 تم </a:t>
            </a:r>
            <a:r>
              <a:rPr lang="ar-SA" sz="2800" dirty="0" smtClean="0"/>
              <a:t>إرجاع </a:t>
            </a:r>
            <a:r>
              <a:rPr lang="ar-SA" sz="2800" dirty="0" smtClean="0"/>
              <a:t>20 وحدة من الوحدات المباعة في 25/7 </a:t>
            </a:r>
            <a:r>
              <a:rPr lang="ar-SA" sz="2800" dirty="0" smtClean="0"/>
              <a:t>.</a:t>
            </a:r>
          </a:p>
          <a:p>
            <a:r>
              <a:rPr lang="ar-SA" sz="2800" dirty="0" smtClean="0"/>
              <a:t>7 </a:t>
            </a:r>
            <a:r>
              <a:rPr lang="ar-SA" sz="2800" dirty="0" smtClean="0"/>
              <a:t>.في 1/9 تم جرد المخزن وظهر </a:t>
            </a:r>
            <a:r>
              <a:rPr lang="ar-SA" sz="2800" dirty="0" err="1" smtClean="0"/>
              <a:t>ان</a:t>
            </a:r>
            <a:r>
              <a:rPr lang="ar-SA" sz="2800" dirty="0" smtClean="0"/>
              <a:t> هناك 10 وحدة تالفة . </a:t>
            </a:r>
            <a:endParaRPr lang="ar-SA" sz="2800" dirty="0" smtClean="0"/>
          </a:p>
          <a:p>
            <a:r>
              <a:rPr lang="ar-SA" sz="2800" dirty="0" smtClean="0"/>
              <a:t> </a:t>
            </a:r>
            <a:r>
              <a:rPr lang="ar-SA" sz="2800" dirty="0" smtClean="0"/>
              <a:t>    المطلوب </a:t>
            </a:r>
            <a:r>
              <a:rPr lang="ar-SA" sz="2800" dirty="0" smtClean="0"/>
              <a:t>// </a:t>
            </a:r>
            <a:r>
              <a:rPr lang="ar-SA" sz="2800" dirty="0" smtClean="0"/>
              <a:t>إعداد </a:t>
            </a:r>
            <a:r>
              <a:rPr lang="ar-SA" sz="2800" dirty="0" smtClean="0"/>
              <a:t>بطاقة الصنف علما بان الشركة تتبع طريقة ما يرد </a:t>
            </a:r>
            <a:r>
              <a:rPr lang="ar-SA" sz="2800" dirty="0" err="1" smtClean="0"/>
              <a:t>اخيرا</a:t>
            </a:r>
            <a:r>
              <a:rPr lang="ar-SA" sz="2800" dirty="0" smtClean="0"/>
              <a:t> يصرف </a:t>
            </a:r>
            <a:r>
              <a:rPr lang="ar-SA" sz="2800" dirty="0" err="1" smtClean="0"/>
              <a:t>اولا</a:t>
            </a:r>
            <a:r>
              <a:rPr lang="ar-SA" sz="2800" dirty="0" smtClean="0"/>
              <a:t>. </a:t>
            </a:r>
            <a:endParaRPr lang="ar-SA" sz="2800" dirty="0"/>
          </a:p>
        </p:txBody>
      </p:sp>
    </p:spTree>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86</TotalTime>
  <Words>1012</Words>
  <Application>Microsoft Office PowerPoint</Application>
  <PresentationFormat>عرض على الشاشة (3:4)‏</PresentationFormat>
  <Paragraphs>59</Paragraphs>
  <Slides>11</Slides>
  <Notes>0</Notes>
  <HiddenSlides>0</HiddenSlides>
  <MMClips>0</MMClips>
  <ScaleCrop>false</ScaleCrop>
  <HeadingPairs>
    <vt:vector size="4" baseType="variant">
      <vt:variant>
        <vt:lpstr>سمة</vt:lpstr>
      </vt:variant>
      <vt:variant>
        <vt:i4>1</vt:i4>
      </vt:variant>
      <vt:variant>
        <vt:lpstr>عناوين الشرائح</vt:lpstr>
      </vt:variant>
      <vt:variant>
        <vt:i4>11</vt:i4>
      </vt:variant>
    </vt:vector>
  </HeadingPairs>
  <TitlesOfParts>
    <vt:vector size="12" baseType="lpstr">
      <vt:lpstr>سمة Office</vt:lpstr>
      <vt:lpstr>الفصل الخامس : المخزون السلعي وطرق تقييمها</vt:lpstr>
      <vt:lpstr>الشريحة 2</vt:lpstr>
      <vt:lpstr>الشريحة 3</vt:lpstr>
      <vt:lpstr>الشريحة 4</vt:lpstr>
      <vt:lpstr>الشريحة 5</vt:lpstr>
      <vt:lpstr>الشريحة 6</vt:lpstr>
      <vt:lpstr>الشريحة 7</vt:lpstr>
      <vt:lpstr>الشريحة 8</vt:lpstr>
      <vt:lpstr>الشريحة 9</vt:lpstr>
      <vt:lpstr>الشريحة 10</vt:lpstr>
      <vt:lpstr>الشريحة 11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الفصل الخامس : المخزون السلعي وطرق تقييمها</dc:title>
  <dc:creator>aa</dc:creator>
  <cp:lastModifiedBy>aa</cp:lastModifiedBy>
  <cp:revision>14</cp:revision>
  <dcterms:created xsi:type="dcterms:W3CDTF">2023-05-28T11:49:41Z</dcterms:created>
  <dcterms:modified xsi:type="dcterms:W3CDTF">2023-05-28T13:38:44Z</dcterms:modified>
</cp:coreProperties>
</file>