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301" r:id="rId2"/>
    <p:sldId id="286" r:id="rId3"/>
    <p:sldId id="290" r:id="rId4"/>
    <p:sldId id="291" r:id="rId5"/>
    <p:sldId id="295" r:id="rId6"/>
    <p:sldId id="292" r:id="rId7"/>
    <p:sldId id="293" r:id="rId8"/>
    <p:sldId id="296" r:id="rId9"/>
    <p:sldId id="297" r:id="rId10"/>
    <p:sldId id="299" r:id="rId11"/>
    <p:sldId id="29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865DB0A-0D9E-B323-6BF4-8E5E725F476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ea typeface="ＭＳ Ｐゴシック" charset="-128"/>
                <a:cs typeface="+mn-cs"/>
              </a:defRPr>
            </a:lvl1pPr>
          </a:lstStyle>
          <a:p>
            <a:pPr>
              <a:defRPr/>
            </a:pPr>
            <a:endParaRPr lang="en-US"/>
          </a:p>
        </p:txBody>
      </p:sp>
      <p:sp>
        <p:nvSpPr>
          <p:cNvPr id="57347" name="Rectangle 3">
            <a:extLst>
              <a:ext uri="{FF2B5EF4-FFF2-40B4-BE49-F238E27FC236}">
                <a16:creationId xmlns:a16="http://schemas.microsoft.com/office/drawing/2014/main" id="{0BBBFA34-3A4E-AA28-141B-0F98C536D6E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6C67DC73-8915-4261-92C1-86D70B9EAD09}" type="datetime1">
              <a:rPr lang="en-US"/>
              <a:pPr>
                <a:defRPr/>
              </a:pPr>
              <a:t>5/4/2023</a:t>
            </a:fld>
            <a:endParaRPr lang="en-US"/>
          </a:p>
        </p:txBody>
      </p:sp>
      <p:sp>
        <p:nvSpPr>
          <p:cNvPr id="16388" name="Rectangle 4">
            <a:extLst>
              <a:ext uri="{FF2B5EF4-FFF2-40B4-BE49-F238E27FC236}">
                <a16:creationId xmlns:a16="http://schemas.microsoft.com/office/drawing/2014/main" id="{2866C349-2F47-6D1D-F3F3-74028D568DF3}"/>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a16="http://schemas.microsoft.com/office/drawing/2014/main" id="{2D4808F7-55E4-B72A-674C-73FD67C64AEE}"/>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a16="http://schemas.microsoft.com/office/drawing/2014/main" id="{974B1E8C-990A-F0D1-C723-4536F3CCDF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ea typeface="ＭＳ Ｐゴシック" charset="-128"/>
                <a:cs typeface="+mn-cs"/>
              </a:defRPr>
            </a:lvl1pPr>
          </a:lstStyle>
          <a:p>
            <a:pPr>
              <a:defRPr/>
            </a:pPr>
            <a:endParaRPr lang="en-US"/>
          </a:p>
        </p:txBody>
      </p:sp>
      <p:sp>
        <p:nvSpPr>
          <p:cNvPr id="57351" name="Rectangle 7">
            <a:extLst>
              <a:ext uri="{FF2B5EF4-FFF2-40B4-BE49-F238E27FC236}">
                <a16:creationId xmlns:a16="http://schemas.microsoft.com/office/drawing/2014/main" id="{4798DED2-C0F8-E7AF-1193-75401EBD649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anose="02030602050306030303" pitchFamily="18" charset="0"/>
              </a:defRPr>
            </a:lvl1pPr>
          </a:lstStyle>
          <a:p>
            <a:fld id="{4B5762AF-D5DA-4750-B1BB-DDBBAD5A96E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12D01F7-F3C4-33D2-B326-47B816CB4D6F}"/>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7C870E64-7267-0906-C53E-B49196B387A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8154013-3511-88F4-9F67-77709A95919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93B80678-1734-8FE7-C196-92CC96D7EC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075C704-4825-F57C-C4C4-A09175B3DE73}"/>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7F7A2CFE-B8A7-2A53-74E3-24E96FA49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slideMaster" Target="../slideMasters/slideMaster1.xml" /><Relationship Id="rId1" Type="http://schemas.openxmlformats.org/officeDocument/2006/relationships/themeOverride" Target="../theme/themeOverride2.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29">
            <a:extLst>
              <a:ext uri="{FF2B5EF4-FFF2-40B4-BE49-F238E27FC236}">
                <a16:creationId xmlns:a16="http://schemas.microsoft.com/office/drawing/2014/main" id="{F1027556-1C4F-DA17-916F-55AD7A1682C8}"/>
              </a:ext>
            </a:extLst>
          </p:cNvPr>
          <p:cNvSpPr>
            <a:spLocks noGrp="1"/>
          </p:cNvSpPr>
          <p:nvPr>
            <p:ph type="dt" sz="half" idx="10"/>
          </p:nvPr>
        </p:nvSpPr>
        <p:spPr/>
        <p:txBody>
          <a:bodyPr/>
          <a:lstStyle>
            <a:lvl1pPr>
              <a:defRPr>
                <a:solidFill>
                  <a:srgbClr val="D1EAEE"/>
                </a:solidFill>
              </a:defRPr>
            </a:lvl1pPr>
          </a:lstStyle>
          <a:p>
            <a:pPr>
              <a:defRPr/>
            </a:pPr>
            <a:fld id="{F4605DB9-54C9-4EA0-9203-FF54520A1FA1}" type="datetime1">
              <a:rPr lang="en-US"/>
              <a:pPr>
                <a:defRPr/>
              </a:pPr>
              <a:t>5/4/2023</a:t>
            </a:fld>
            <a:endParaRPr lang="en-US"/>
          </a:p>
        </p:txBody>
      </p:sp>
      <p:sp>
        <p:nvSpPr>
          <p:cNvPr id="3" name="Footer Placeholder 18">
            <a:extLst>
              <a:ext uri="{FF2B5EF4-FFF2-40B4-BE49-F238E27FC236}">
                <a16:creationId xmlns:a16="http://schemas.microsoft.com/office/drawing/2014/main" id="{4000D822-2AD9-D065-0990-56641278C24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6">
            <a:extLst>
              <a:ext uri="{FF2B5EF4-FFF2-40B4-BE49-F238E27FC236}">
                <a16:creationId xmlns:a16="http://schemas.microsoft.com/office/drawing/2014/main" id="{7B86C360-915C-E821-C87C-B343A47518A8}"/>
              </a:ext>
            </a:extLst>
          </p:cNvPr>
          <p:cNvSpPr>
            <a:spLocks noGrp="1"/>
          </p:cNvSpPr>
          <p:nvPr>
            <p:ph type="sldNum" sz="quarter" idx="12"/>
          </p:nvPr>
        </p:nvSpPr>
        <p:spPr/>
        <p:txBody>
          <a:bodyPr/>
          <a:lstStyle>
            <a:lvl1pPr>
              <a:defRPr>
                <a:solidFill>
                  <a:srgbClr val="D1EAEE"/>
                </a:solidFill>
              </a:defRPr>
            </a:lvl1pPr>
          </a:lstStyle>
          <a:p>
            <a:fld id="{345BA28D-F675-4CA8-B0FF-79F20815541E}" type="slidenum">
              <a:rPr lang="en-US" altLang="en-US"/>
              <a:pPr/>
              <a:t>‹#›</a:t>
            </a:fld>
            <a:endParaRPr lang="en-US" altLang="en-US"/>
          </a:p>
        </p:txBody>
      </p:sp>
    </p:spTree>
    <p:extLst>
      <p:ext uri="{BB962C8B-B14F-4D97-AF65-F5344CB8AC3E}">
        <p14:creationId xmlns:p14="http://schemas.microsoft.com/office/powerpoint/2010/main" val="8826413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B24EF4C-B48E-A8F4-46B1-5B881EAE09AB}"/>
              </a:ext>
            </a:extLst>
          </p:cNvPr>
          <p:cNvSpPr>
            <a:spLocks noGrp="1"/>
          </p:cNvSpPr>
          <p:nvPr>
            <p:ph type="dt" sz="half" idx="10"/>
          </p:nvPr>
        </p:nvSpPr>
        <p:spPr/>
        <p:txBody>
          <a:bodyPr/>
          <a:lstStyle>
            <a:lvl1pPr>
              <a:defRPr/>
            </a:lvl1pPr>
          </a:lstStyle>
          <a:p>
            <a:pPr>
              <a:defRPr/>
            </a:pPr>
            <a:fld id="{05A1C93F-0EBB-4E58-8FDB-1ACFC909D171}" type="datetime1">
              <a:rPr lang="en-US"/>
              <a:pPr>
                <a:defRPr/>
              </a:pPr>
              <a:t>5/4/2023</a:t>
            </a:fld>
            <a:endParaRPr lang="en-US"/>
          </a:p>
        </p:txBody>
      </p:sp>
      <p:sp>
        <p:nvSpPr>
          <p:cNvPr id="5" name="Footer Placeholder 21">
            <a:extLst>
              <a:ext uri="{FF2B5EF4-FFF2-40B4-BE49-F238E27FC236}">
                <a16:creationId xmlns:a16="http://schemas.microsoft.com/office/drawing/2014/main" id="{1A860387-EC15-27D6-6086-0CFC9F0CE6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A44D0BCC-5490-2614-E5D5-CF8B37610F76}"/>
              </a:ext>
            </a:extLst>
          </p:cNvPr>
          <p:cNvSpPr>
            <a:spLocks noGrp="1"/>
          </p:cNvSpPr>
          <p:nvPr>
            <p:ph type="sldNum" sz="quarter" idx="12"/>
          </p:nvPr>
        </p:nvSpPr>
        <p:spPr/>
        <p:txBody>
          <a:bodyPr/>
          <a:lstStyle>
            <a:lvl1pPr>
              <a:defRPr/>
            </a:lvl1pPr>
          </a:lstStyle>
          <a:p>
            <a:fld id="{566AD185-1B41-486A-B0A6-7495718DABD4}" type="slidenum">
              <a:rPr lang="en-US" altLang="en-US"/>
              <a:pPr/>
              <a:t>‹#›</a:t>
            </a:fld>
            <a:endParaRPr lang="en-US" altLang="en-US"/>
          </a:p>
        </p:txBody>
      </p:sp>
    </p:spTree>
    <p:extLst>
      <p:ext uri="{BB962C8B-B14F-4D97-AF65-F5344CB8AC3E}">
        <p14:creationId xmlns:p14="http://schemas.microsoft.com/office/powerpoint/2010/main" val="307539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E2E7CA9-1953-09AE-87D9-EED90B2434E3}"/>
              </a:ext>
            </a:extLst>
          </p:cNvPr>
          <p:cNvSpPr>
            <a:spLocks noGrp="1"/>
          </p:cNvSpPr>
          <p:nvPr>
            <p:ph type="dt" sz="half" idx="10"/>
          </p:nvPr>
        </p:nvSpPr>
        <p:spPr/>
        <p:txBody>
          <a:bodyPr/>
          <a:lstStyle>
            <a:lvl1pPr>
              <a:defRPr/>
            </a:lvl1pPr>
          </a:lstStyle>
          <a:p>
            <a:pPr>
              <a:defRPr/>
            </a:pPr>
            <a:fld id="{E810F4D8-79B0-43F7-9384-C708BE64637B}" type="datetime1">
              <a:rPr lang="en-US"/>
              <a:pPr>
                <a:defRPr/>
              </a:pPr>
              <a:t>5/4/2023</a:t>
            </a:fld>
            <a:endParaRPr lang="en-US"/>
          </a:p>
        </p:txBody>
      </p:sp>
      <p:sp>
        <p:nvSpPr>
          <p:cNvPr id="5" name="Footer Placeholder 21">
            <a:extLst>
              <a:ext uri="{FF2B5EF4-FFF2-40B4-BE49-F238E27FC236}">
                <a16:creationId xmlns:a16="http://schemas.microsoft.com/office/drawing/2014/main" id="{1AA798F3-EAD5-2413-AD53-DBEA9B2068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0082D4A5-AC8A-1B04-305C-656C1390521E}"/>
              </a:ext>
            </a:extLst>
          </p:cNvPr>
          <p:cNvSpPr>
            <a:spLocks noGrp="1"/>
          </p:cNvSpPr>
          <p:nvPr>
            <p:ph type="sldNum" sz="quarter" idx="12"/>
          </p:nvPr>
        </p:nvSpPr>
        <p:spPr/>
        <p:txBody>
          <a:bodyPr/>
          <a:lstStyle>
            <a:lvl1pPr>
              <a:defRPr/>
            </a:lvl1pPr>
          </a:lstStyle>
          <a:p>
            <a:fld id="{7D9E524D-044E-4D23-9777-9FB5D3BC3C08}" type="slidenum">
              <a:rPr lang="en-US" altLang="en-US"/>
              <a:pPr/>
              <a:t>‹#›</a:t>
            </a:fld>
            <a:endParaRPr lang="en-US" altLang="en-US"/>
          </a:p>
        </p:txBody>
      </p:sp>
    </p:spTree>
    <p:extLst>
      <p:ext uri="{BB962C8B-B14F-4D97-AF65-F5344CB8AC3E}">
        <p14:creationId xmlns:p14="http://schemas.microsoft.com/office/powerpoint/2010/main" val="269819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7CC33D4-8E1A-387A-39EF-03B56E69AC0D}"/>
              </a:ext>
            </a:extLst>
          </p:cNvPr>
          <p:cNvSpPr>
            <a:spLocks noGrp="1"/>
          </p:cNvSpPr>
          <p:nvPr>
            <p:ph type="dt" sz="half" idx="10"/>
          </p:nvPr>
        </p:nvSpPr>
        <p:spPr/>
        <p:txBody>
          <a:bodyPr/>
          <a:lstStyle>
            <a:lvl1pPr>
              <a:defRPr/>
            </a:lvl1pPr>
          </a:lstStyle>
          <a:p>
            <a:pPr>
              <a:defRPr/>
            </a:pPr>
            <a:fld id="{50A19565-3920-4C0C-AD99-C100348C8FE7}" type="datetime1">
              <a:rPr lang="en-US"/>
              <a:pPr>
                <a:defRPr/>
              </a:pPr>
              <a:t>5/4/2023</a:t>
            </a:fld>
            <a:endParaRPr lang="en-US"/>
          </a:p>
        </p:txBody>
      </p:sp>
      <p:sp>
        <p:nvSpPr>
          <p:cNvPr id="5" name="Footer Placeholder 21">
            <a:extLst>
              <a:ext uri="{FF2B5EF4-FFF2-40B4-BE49-F238E27FC236}">
                <a16:creationId xmlns:a16="http://schemas.microsoft.com/office/drawing/2014/main" id="{500F2D6F-3D0D-7B2B-B8F9-76E63D6876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B12F40D1-9F5A-62D0-812C-1D7D40BF97C4}"/>
              </a:ext>
            </a:extLst>
          </p:cNvPr>
          <p:cNvSpPr>
            <a:spLocks noGrp="1"/>
          </p:cNvSpPr>
          <p:nvPr>
            <p:ph type="sldNum" sz="quarter" idx="12"/>
          </p:nvPr>
        </p:nvSpPr>
        <p:spPr/>
        <p:txBody>
          <a:bodyPr/>
          <a:lstStyle>
            <a:lvl1pPr>
              <a:defRPr/>
            </a:lvl1pPr>
          </a:lstStyle>
          <a:p>
            <a:fld id="{DA76AF0B-8932-44EE-9D2C-82302127C7BA}" type="slidenum">
              <a:rPr lang="en-US" altLang="en-US"/>
              <a:pPr/>
              <a:t>‹#›</a:t>
            </a:fld>
            <a:endParaRPr lang="en-US" altLang="en-US"/>
          </a:p>
        </p:txBody>
      </p:sp>
    </p:spTree>
    <p:extLst>
      <p:ext uri="{BB962C8B-B14F-4D97-AF65-F5344CB8AC3E}">
        <p14:creationId xmlns:p14="http://schemas.microsoft.com/office/powerpoint/2010/main" val="29274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7ED95D92-8FCD-D438-59F5-9724654D55B9}"/>
              </a:ext>
            </a:extLst>
          </p:cNvPr>
          <p:cNvSpPr>
            <a:spLocks noGrp="1"/>
          </p:cNvSpPr>
          <p:nvPr>
            <p:ph type="dt" sz="half" idx="10"/>
          </p:nvPr>
        </p:nvSpPr>
        <p:spPr/>
        <p:txBody>
          <a:bodyPr/>
          <a:lstStyle>
            <a:lvl1pPr>
              <a:defRPr>
                <a:solidFill>
                  <a:srgbClr val="D1EAEE"/>
                </a:solidFill>
              </a:defRPr>
            </a:lvl1pPr>
          </a:lstStyle>
          <a:p>
            <a:pPr>
              <a:defRPr/>
            </a:pPr>
            <a:fld id="{9620FE9B-C64A-45D7-8004-98F9478E7AEA}" type="datetime1">
              <a:rPr lang="en-US"/>
              <a:pPr>
                <a:defRPr/>
              </a:pPr>
              <a:t>5/4/2023</a:t>
            </a:fld>
            <a:endParaRPr lang="en-US"/>
          </a:p>
        </p:txBody>
      </p:sp>
      <p:sp>
        <p:nvSpPr>
          <p:cNvPr id="5" name="Footer Placeholder 4">
            <a:extLst>
              <a:ext uri="{FF2B5EF4-FFF2-40B4-BE49-F238E27FC236}">
                <a16:creationId xmlns:a16="http://schemas.microsoft.com/office/drawing/2014/main" id="{E6D9A991-21B7-5D1F-1A64-C98492984E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0F5C1D-5559-F5FF-1D7E-26993D200959}"/>
              </a:ext>
            </a:extLst>
          </p:cNvPr>
          <p:cNvSpPr>
            <a:spLocks noGrp="1"/>
          </p:cNvSpPr>
          <p:nvPr>
            <p:ph type="sldNum" sz="quarter" idx="12"/>
          </p:nvPr>
        </p:nvSpPr>
        <p:spPr/>
        <p:txBody>
          <a:bodyPr/>
          <a:lstStyle>
            <a:lvl1pPr>
              <a:defRPr>
                <a:solidFill>
                  <a:srgbClr val="D1EAEE"/>
                </a:solidFill>
              </a:defRPr>
            </a:lvl1pPr>
          </a:lstStyle>
          <a:p>
            <a:fld id="{A85564E9-A576-43AF-A5AF-6B6EA4A137D5}" type="slidenum">
              <a:rPr lang="en-US" altLang="en-US"/>
              <a:pPr/>
              <a:t>‹#›</a:t>
            </a:fld>
            <a:endParaRPr lang="en-US" altLang="en-US"/>
          </a:p>
        </p:txBody>
      </p:sp>
    </p:spTree>
    <p:extLst>
      <p:ext uri="{BB962C8B-B14F-4D97-AF65-F5344CB8AC3E}">
        <p14:creationId xmlns:p14="http://schemas.microsoft.com/office/powerpoint/2010/main" val="1464488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931121D3-8ADB-8F29-13BA-4E95E00FED5F}"/>
              </a:ext>
            </a:extLst>
          </p:cNvPr>
          <p:cNvSpPr>
            <a:spLocks noGrp="1"/>
          </p:cNvSpPr>
          <p:nvPr>
            <p:ph type="dt" sz="half" idx="10"/>
          </p:nvPr>
        </p:nvSpPr>
        <p:spPr/>
        <p:txBody>
          <a:bodyPr/>
          <a:lstStyle>
            <a:lvl1pPr>
              <a:defRPr/>
            </a:lvl1pPr>
          </a:lstStyle>
          <a:p>
            <a:pPr>
              <a:defRPr/>
            </a:pPr>
            <a:fld id="{840D2F95-7C1A-4988-BCDC-6A504B7F6F15}" type="datetime1">
              <a:rPr lang="en-US"/>
              <a:pPr>
                <a:defRPr/>
              </a:pPr>
              <a:t>5/4/2023</a:t>
            </a:fld>
            <a:endParaRPr lang="en-US"/>
          </a:p>
        </p:txBody>
      </p:sp>
      <p:sp>
        <p:nvSpPr>
          <p:cNvPr id="6" name="Footer Placeholder 21">
            <a:extLst>
              <a:ext uri="{FF2B5EF4-FFF2-40B4-BE49-F238E27FC236}">
                <a16:creationId xmlns:a16="http://schemas.microsoft.com/office/drawing/2014/main" id="{DC7CBB06-E343-B284-5A28-8209F2CEDF6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0F2D738E-DB99-619E-1138-492692515DE0}"/>
              </a:ext>
            </a:extLst>
          </p:cNvPr>
          <p:cNvSpPr>
            <a:spLocks noGrp="1"/>
          </p:cNvSpPr>
          <p:nvPr>
            <p:ph type="sldNum" sz="quarter" idx="12"/>
          </p:nvPr>
        </p:nvSpPr>
        <p:spPr/>
        <p:txBody>
          <a:bodyPr/>
          <a:lstStyle>
            <a:lvl1pPr>
              <a:defRPr/>
            </a:lvl1pPr>
          </a:lstStyle>
          <a:p>
            <a:fld id="{26ABCFA7-4847-4AE6-8056-6C0172BB7705}" type="slidenum">
              <a:rPr lang="en-US" altLang="en-US"/>
              <a:pPr/>
              <a:t>‹#›</a:t>
            </a:fld>
            <a:endParaRPr lang="en-US" altLang="en-US"/>
          </a:p>
        </p:txBody>
      </p:sp>
    </p:spTree>
    <p:extLst>
      <p:ext uri="{BB962C8B-B14F-4D97-AF65-F5344CB8AC3E}">
        <p14:creationId xmlns:p14="http://schemas.microsoft.com/office/powerpoint/2010/main" val="198132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89CF7D5E-D4A4-2355-FA59-1CB218A41593}"/>
              </a:ext>
            </a:extLst>
          </p:cNvPr>
          <p:cNvSpPr>
            <a:spLocks noGrp="1"/>
          </p:cNvSpPr>
          <p:nvPr>
            <p:ph type="dt" sz="half" idx="10"/>
          </p:nvPr>
        </p:nvSpPr>
        <p:spPr/>
        <p:txBody>
          <a:bodyPr/>
          <a:lstStyle>
            <a:lvl1pPr>
              <a:defRPr/>
            </a:lvl1pPr>
          </a:lstStyle>
          <a:p>
            <a:pPr>
              <a:defRPr/>
            </a:pPr>
            <a:fld id="{04B08764-C351-4C27-830D-248059722AA1}" type="datetime1">
              <a:rPr lang="en-US"/>
              <a:pPr>
                <a:defRPr/>
              </a:pPr>
              <a:t>5/4/2023</a:t>
            </a:fld>
            <a:endParaRPr lang="en-US"/>
          </a:p>
        </p:txBody>
      </p:sp>
      <p:sp>
        <p:nvSpPr>
          <p:cNvPr id="8" name="Footer Placeholder 21">
            <a:extLst>
              <a:ext uri="{FF2B5EF4-FFF2-40B4-BE49-F238E27FC236}">
                <a16:creationId xmlns:a16="http://schemas.microsoft.com/office/drawing/2014/main" id="{AAD7F23D-0486-3737-7B1A-906D9A13D73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1B6DB3D8-4617-3FF2-AB1F-A34D31E97482}"/>
              </a:ext>
            </a:extLst>
          </p:cNvPr>
          <p:cNvSpPr>
            <a:spLocks noGrp="1"/>
          </p:cNvSpPr>
          <p:nvPr>
            <p:ph type="sldNum" sz="quarter" idx="12"/>
          </p:nvPr>
        </p:nvSpPr>
        <p:spPr/>
        <p:txBody>
          <a:bodyPr/>
          <a:lstStyle>
            <a:lvl1pPr>
              <a:defRPr/>
            </a:lvl1pPr>
          </a:lstStyle>
          <a:p>
            <a:fld id="{7BFA28CB-E30F-41BF-A5A7-2233D6F71943}" type="slidenum">
              <a:rPr lang="en-US" altLang="en-US"/>
              <a:pPr/>
              <a:t>‹#›</a:t>
            </a:fld>
            <a:endParaRPr lang="en-US" altLang="en-US"/>
          </a:p>
        </p:txBody>
      </p:sp>
    </p:spTree>
    <p:extLst>
      <p:ext uri="{BB962C8B-B14F-4D97-AF65-F5344CB8AC3E}">
        <p14:creationId xmlns:p14="http://schemas.microsoft.com/office/powerpoint/2010/main" val="3070835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742A3C23-D340-90F1-BB73-8F90E1EAFC26}"/>
              </a:ext>
            </a:extLst>
          </p:cNvPr>
          <p:cNvSpPr>
            <a:spLocks noGrp="1"/>
          </p:cNvSpPr>
          <p:nvPr>
            <p:ph type="dt" sz="half" idx="10"/>
          </p:nvPr>
        </p:nvSpPr>
        <p:spPr/>
        <p:txBody>
          <a:bodyPr/>
          <a:lstStyle>
            <a:lvl1pPr>
              <a:defRPr/>
            </a:lvl1pPr>
          </a:lstStyle>
          <a:p>
            <a:pPr>
              <a:defRPr/>
            </a:pPr>
            <a:fld id="{40EB0BC3-B76D-448A-AB94-9787786A37B6}" type="datetime1">
              <a:rPr lang="en-US"/>
              <a:pPr>
                <a:defRPr/>
              </a:pPr>
              <a:t>5/4/2023</a:t>
            </a:fld>
            <a:endParaRPr lang="en-US"/>
          </a:p>
        </p:txBody>
      </p:sp>
      <p:sp>
        <p:nvSpPr>
          <p:cNvPr id="4" name="Footer Placeholder 21">
            <a:extLst>
              <a:ext uri="{FF2B5EF4-FFF2-40B4-BE49-F238E27FC236}">
                <a16:creationId xmlns:a16="http://schemas.microsoft.com/office/drawing/2014/main" id="{45FBF8D8-821C-95E4-DE94-B958365CA8B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BBEBBC97-410A-F5EE-A16D-4E0AFB4439C2}"/>
              </a:ext>
            </a:extLst>
          </p:cNvPr>
          <p:cNvSpPr>
            <a:spLocks noGrp="1"/>
          </p:cNvSpPr>
          <p:nvPr>
            <p:ph type="sldNum" sz="quarter" idx="12"/>
          </p:nvPr>
        </p:nvSpPr>
        <p:spPr/>
        <p:txBody>
          <a:bodyPr/>
          <a:lstStyle>
            <a:lvl1pPr>
              <a:defRPr/>
            </a:lvl1pPr>
          </a:lstStyle>
          <a:p>
            <a:fld id="{52846802-027D-45CD-B8A5-C76BAADE1CEB}" type="slidenum">
              <a:rPr lang="en-US" altLang="en-US"/>
              <a:pPr/>
              <a:t>‹#›</a:t>
            </a:fld>
            <a:endParaRPr lang="en-US" altLang="en-US"/>
          </a:p>
        </p:txBody>
      </p:sp>
    </p:spTree>
    <p:extLst>
      <p:ext uri="{BB962C8B-B14F-4D97-AF65-F5344CB8AC3E}">
        <p14:creationId xmlns:p14="http://schemas.microsoft.com/office/powerpoint/2010/main" val="128313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67F82979-C817-1974-3E5C-CB900ACBDA6C}"/>
              </a:ext>
            </a:extLst>
          </p:cNvPr>
          <p:cNvSpPr>
            <a:spLocks noGrp="1"/>
          </p:cNvSpPr>
          <p:nvPr>
            <p:ph type="dt" sz="half" idx="10"/>
          </p:nvPr>
        </p:nvSpPr>
        <p:spPr/>
        <p:txBody>
          <a:bodyPr/>
          <a:lstStyle>
            <a:lvl1pPr>
              <a:defRPr/>
            </a:lvl1pPr>
          </a:lstStyle>
          <a:p>
            <a:pPr>
              <a:defRPr/>
            </a:pPr>
            <a:fld id="{0B1FEF07-38A2-4C19-B053-CC70E62FD1E6}" type="datetime1">
              <a:rPr lang="en-US"/>
              <a:pPr>
                <a:defRPr/>
              </a:pPr>
              <a:t>5/4/2023</a:t>
            </a:fld>
            <a:endParaRPr lang="en-US"/>
          </a:p>
        </p:txBody>
      </p:sp>
      <p:sp>
        <p:nvSpPr>
          <p:cNvPr id="3" name="Footer Placeholder 21">
            <a:extLst>
              <a:ext uri="{FF2B5EF4-FFF2-40B4-BE49-F238E27FC236}">
                <a16:creationId xmlns:a16="http://schemas.microsoft.com/office/drawing/2014/main" id="{D9C2D9F1-019B-5A9E-F656-5768AAFD8DA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93D5DFA4-7720-9DFF-E664-995853A1B931}"/>
              </a:ext>
            </a:extLst>
          </p:cNvPr>
          <p:cNvSpPr>
            <a:spLocks noGrp="1"/>
          </p:cNvSpPr>
          <p:nvPr>
            <p:ph type="sldNum" sz="quarter" idx="12"/>
          </p:nvPr>
        </p:nvSpPr>
        <p:spPr/>
        <p:txBody>
          <a:bodyPr/>
          <a:lstStyle>
            <a:lvl1pPr>
              <a:defRPr/>
            </a:lvl1pPr>
          </a:lstStyle>
          <a:p>
            <a:fld id="{2EC20F5E-08C7-46F2-BB57-E2BEB1C57F3E}" type="slidenum">
              <a:rPr lang="en-US" altLang="en-US"/>
              <a:pPr/>
              <a:t>‹#›</a:t>
            </a:fld>
            <a:endParaRPr lang="en-US" altLang="en-US"/>
          </a:p>
        </p:txBody>
      </p:sp>
    </p:spTree>
    <p:extLst>
      <p:ext uri="{BB962C8B-B14F-4D97-AF65-F5344CB8AC3E}">
        <p14:creationId xmlns:p14="http://schemas.microsoft.com/office/powerpoint/2010/main" val="316938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2174D866-B7E5-1D52-51F9-0AEE51DA92D1}"/>
              </a:ext>
            </a:extLst>
          </p:cNvPr>
          <p:cNvSpPr>
            <a:spLocks noGrp="1"/>
          </p:cNvSpPr>
          <p:nvPr>
            <p:ph type="dt" sz="half" idx="10"/>
          </p:nvPr>
        </p:nvSpPr>
        <p:spPr/>
        <p:txBody>
          <a:bodyPr/>
          <a:lstStyle>
            <a:lvl1pPr>
              <a:defRPr/>
            </a:lvl1pPr>
          </a:lstStyle>
          <a:p>
            <a:pPr>
              <a:defRPr/>
            </a:pPr>
            <a:fld id="{02CBBF18-A3D0-4F33-A7DF-E540C085D33B}" type="datetime1">
              <a:rPr lang="en-US"/>
              <a:pPr>
                <a:defRPr/>
              </a:pPr>
              <a:t>5/4/2023</a:t>
            </a:fld>
            <a:endParaRPr lang="en-US"/>
          </a:p>
        </p:txBody>
      </p:sp>
      <p:sp>
        <p:nvSpPr>
          <p:cNvPr id="6" name="Footer Placeholder 21">
            <a:extLst>
              <a:ext uri="{FF2B5EF4-FFF2-40B4-BE49-F238E27FC236}">
                <a16:creationId xmlns:a16="http://schemas.microsoft.com/office/drawing/2014/main" id="{D27C9892-F65A-DDCE-55CC-98FA334048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02B904BB-B782-8031-1E23-5792F43B661F}"/>
              </a:ext>
            </a:extLst>
          </p:cNvPr>
          <p:cNvSpPr>
            <a:spLocks noGrp="1"/>
          </p:cNvSpPr>
          <p:nvPr>
            <p:ph type="sldNum" sz="quarter" idx="12"/>
          </p:nvPr>
        </p:nvSpPr>
        <p:spPr/>
        <p:txBody>
          <a:bodyPr/>
          <a:lstStyle>
            <a:lvl1pPr>
              <a:defRPr/>
            </a:lvl1pPr>
          </a:lstStyle>
          <a:p>
            <a:fld id="{7EFA733F-4315-4004-9F8D-8AF45847B306}" type="slidenum">
              <a:rPr lang="en-US" altLang="en-US"/>
              <a:pPr/>
              <a:t>‹#›</a:t>
            </a:fld>
            <a:endParaRPr lang="en-US" altLang="en-US"/>
          </a:p>
        </p:txBody>
      </p:sp>
    </p:spTree>
    <p:extLst>
      <p:ext uri="{BB962C8B-B14F-4D97-AF65-F5344CB8AC3E}">
        <p14:creationId xmlns:p14="http://schemas.microsoft.com/office/powerpoint/2010/main" val="323851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29D1ED6E-D24C-06B4-7A53-B51703834888}"/>
              </a:ext>
            </a:extLst>
          </p:cNvPr>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a:defRPr/>
            </a:pPr>
            <a:endParaRPr lang="en-US"/>
          </a:p>
        </p:txBody>
      </p:sp>
      <p:sp>
        <p:nvSpPr>
          <p:cNvPr id="6" name="Right Triangle 5">
            <a:extLst>
              <a:ext uri="{FF2B5EF4-FFF2-40B4-BE49-F238E27FC236}">
                <a16:creationId xmlns:a16="http://schemas.microsoft.com/office/drawing/2014/main" id="{15DD356B-7ABD-0328-7E83-22F89BFACA86}"/>
              </a:ext>
            </a:extLst>
          </p:cNvPr>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a:defRPr/>
            </a:pPr>
            <a:endParaRPr lang="en-US">
              <a:solidFill>
                <a:srgbClr val="FFFFFF"/>
              </a:solidFill>
              <a:latin typeface="Constantia" charset="0"/>
              <a:ea typeface="ＭＳ Ｐゴシック" charset="0"/>
              <a:cs typeface="ＭＳ Ｐゴシック" charset="0"/>
            </a:endParaRPr>
          </a:p>
        </p:txBody>
      </p:sp>
      <p:sp>
        <p:nvSpPr>
          <p:cNvPr id="7" name="Freeform 15">
            <a:extLst>
              <a:ext uri="{FF2B5EF4-FFF2-40B4-BE49-F238E27FC236}">
                <a16:creationId xmlns:a16="http://schemas.microsoft.com/office/drawing/2014/main" id="{4987AD71-706A-9459-2F96-E970AB260447}"/>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16">
            <a:extLst>
              <a:ext uri="{FF2B5EF4-FFF2-40B4-BE49-F238E27FC236}">
                <a16:creationId xmlns:a16="http://schemas.microsoft.com/office/drawing/2014/main" id="{C8C7BE8A-CC9C-1751-1BBE-9667D8F563F8}"/>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5C24C688-869D-4D05-6845-228CC9F50537}"/>
              </a:ext>
            </a:extLst>
          </p:cNvPr>
          <p:cNvSpPr>
            <a:spLocks noGrp="1"/>
          </p:cNvSpPr>
          <p:nvPr>
            <p:ph type="dt" sz="half" idx="10"/>
          </p:nvPr>
        </p:nvSpPr>
        <p:spPr/>
        <p:txBody>
          <a:bodyPr/>
          <a:lstStyle>
            <a:lvl1pPr>
              <a:defRPr/>
            </a:lvl1pPr>
          </a:lstStyle>
          <a:p>
            <a:pPr>
              <a:defRPr/>
            </a:pPr>
            <a:fld id="{A677BACB-7115-4782-8CBE-179881F5BFC6}" type="datetime1">
              <a:rPr lang="en-US"/>
              <a:pPr>
                <a:defRPr/>
              </a:pPr>
              <a:t>5/4/2023</a:t>
            </a:fld>
            <a:endParaRPr lang="en-US"/>
          </a:p>
        </p:txBody>
      </p:sp>
      <p:sp>
        <p:nvSpPr>
          <p:cNvPr id="10" name="Footer Placeholder 5">
            <a:extLst>
              <a:ext uri="{FF2B5EF4-FFF2-40B4-BE49-F238E27FC236}">
                <a16:creationId xmlns:a16="http://schemas.microsoft.com/office/drawing/2014/main" id="{CEF297F1-D6D5-5534-287D-0DF48408C74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EE1B4342-A5D2-AD93-2C9D-EFB699ABA7AB}"/>
              </a:ext>
            </a:extLst>
          </p:cNvPr>
          <p:cNvSpPr>
            <a:spLocks noGrp="1"/>
          </p:cNvSpPr>
          <p:nvPr>
            <p:ph type="sldNum" sz="quarter" idx="12"/>
          </p:nvPr>
        </p:nvSpPr>
        <p:spPr>
          <a:xfrm>
            <a:off x="8077200" y="6356350"/>
            <a:ext cx="609600" cy="365125"/>
          </a:xfrm>
        </p:spPr>
        <p:txBody>
          <a:bodyPr/>
          <a:lstStyle>
            <a:lvl1pPr>
              <a:defRPr/>
            </a:lvl1pPr>
          </a:lstStyle>
          <a:p>
            <a:fld id="{DD92FF19-254D-4D33-875A-62C3F96D4E47}" type="slidenum">
              <a:rPr lang="en-US" altLang="en-US"/>
              <a:pPr/>
              <a:t>‹#›</a:t>
            </a:fld>
            <a:endParaRPr lang="en-US" altLang="en-US"/>
          </a:p>
        </p:txBody>
      </p:sp>
    </p:spTree>
    <p:extLst>
      <p:ext uri="{BB962C8B-B14F-4D97-AF65-F5344CB8AC3E}">
        <p14:creationId xmlns:p14="http://schemas.microsoft.com/office/powerpoint/2010/main" val="196584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D01A6A5-E681-8C4E-6EF3-165439A836D8}"/>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a:extLst>
              <a:ext uri="{FF2B5EF4-FFF2-40B4-BE49-F238E27FC236}">
                <a16:creationId xmlns:a16="http://schemas.microsoft.com/office/drawing/2014/main" id="{C9CC07B4-0FA9-102A-74F0-1FB3F6D886B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8" name="Title Placeholder 8">
            <a:extLst>
              <a:ext uri="{FF2B5EF4-FFF2-40B4-BE49-F238E27FC236}">
                <a16:creationId xmlns:a16="http://schemas.microsoft.com/office/drawing/2014/main" id="{F2DBA821-89CD-8E97-BABD-D1AB83A99E2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D243FCA3-187D-B236-ABDE-5D70E15B204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05F8FB37-52DF-B9E8-F6CC-B33C79567523}"/>
              </a:ext>
            </a:extLst>
          </p:cNvPr>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pPr>
              <a:defRPr/>
            </a:pPr>
            <a:fld id="{53A106BD-6DE1-4174-8044-631989D4C722}" type="datetime1">
              <a:rPr lang="en-US"/>
              <a:pPr>
                <a:defRPr/>
              </a:pPr>
              <a:t>5/4/2023</a:t>
            </a:fld>
            <a:endParaRPr lang="en-US"/>
          </a:p>
        </p:txBody>
      </p:sp>
      <p:sp>
        <p:nvSpPr>
          <p:cNvPr id="22" name="Footer Placeholder 21">
            <a:extLst>
              <a:ext uri="{FF2B5EF4-FFF2-40B4-BE49-F238E27FC236}">
                <a16:creationId xmlns:a16="http://schemas.microsoft.com/office/drawing/2014/main" id="{7F3D9791-38C3-FA39-8D83-AF74F21D4D73}"/>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a:extLst>
              <a:ext uri="{FF2B5EF4-FFF2-40B4-BE49-F238E27FC236}">
                <a16:creationId xmlns:a16="http://schemas.microsoft.com/office/drawing/2014/main" id="{F9449ACB-5064-394C-8022-35ED127E9297}"/>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2BFB00C5-A671-44FD-B654-2D92471D6AC0}" type="slidenum">
              <a:rPr lang="en-US" altLang="en-US"/>
              <a:pPr/>
              <a:t>‹#›</a:t>
            </a:fld>
            <a:endParaRPr lang="en-US" altLang="en-US"/>
          </a:p>
        </p:txBody>
      </p:sp>
      <p:grpSp>
        <p:nvGrpSpPr>
          <p:cNvPr id="1033" name="Group 1">
            <a:extLst>
              <a:ext uri="{FF2B5EF4-FFF2-40B4-BE49-F238E27FC236}">
                <a16:creationId xmlns:a16="http://schemas.microsoft.com/office/drawing/2014/main" id="{022AB035-5399-8258-A38F-F0A31A0E7BA1}"/>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D2CCCF90-7732-DAE6-CCE5-397134FE5B92}"/>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Freeform 12">
              <a:extLst>
                <a:ext uri="{FF2B5EF4-FFF2-40B4-BE49-F238E27FC236}">
                  <a16:creationId xmlns:a16="http://schemas.microsoft.com/office/drawing/2014/main" id="{D3E173BC-1931-7768-0E84-286C26D1962D}"/>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4027" r:id="rId1"/>
    <p:sldLayoutId id="2147484019" r:id="rId2"/>
    <p:sldLayoutId id="2147484028" r:id="rId3"/>
    <p:sldLayoutId id="2147484020" r:id="rId4"/>
    <p:sldLayoutId id="2147484021" r:id="rId5"/>
    <p:sldLayoutId id="2147484022" r:id="rId6"/>
    <p:sldLayoutId id="2147484023" r:id="rId7"/>
    <p:sldLayoutId id="2147484024" r:id="rId8"/>
    <p:sldLayoutId id="2147484029" r:id="rId9"/>
    <p:sldLayoutId id="2147484025" r:id="rId10"/>
    <p:sldLayoutId id="2147484026"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5000">
          <a:solidFill>
            <a:schemeClr val="tx2"/>
          </a:solidFill>
          <a:latin typeface="Calibri" pitchFamily="34" charset="0"/>
          <a:ea typeface="ＭＳ Ｐゴシック" charset="-128"/>
          <a:cs typeface="ＭＳ Ｐゴシック" charset="0"/>
        </a:defRPr>
      </a:lvl2pPr>
      <a:lvl3pPr algn="l" rtl="0" eaLnBrk="0" fontAlgn="base" hangingPunct="0">
        <a:spcBef>
          <a:spcPct val="0"/>
        </a:spcBef>
        <a:spcAft>
          <a:spcPct val="0"/>
        </a:spcAft>
        <a:defRPr sz="5000">
          <a:solidFill>
            <a:schemeClr val="tx2"/>
          </a:solidFill>
          <a:latin typeface="Calibri" pitchFamily="34" charset="0"/>
          <a:ea typeface="ＭＳ Ｐゴシック" charset="-128"/>
          <a:cs typeface="ＭＳ Ｐゴシック" charset="0"/>
        </a:defRPr>
      </a:lvl3pPr>
      <a:lvl4pPr algn="l" rtl="0" eaLnBrk="0" fontAlgn="base" hangingPunct="0">
        <a:spcBef>
          <a:spcPct val="0"/>
        </a:spcBef>
        <a:spcAft>
          <a:spcPct val="0"/>
        </a:spcAft>
        <a:defRPr sz="5000">
          <a:solidFill>
            <a:schemeClr val="tx2"/>
          </a:solidFill>
          <a:latin typeface="Calibri" pitchFamily="34" charset="0"/>
          <a:ea typeface="ＭＳ Ｐゴシック" charset="-128"/>
          <a:cs typeface="ＭＳ Ｐゴシック" charset="0"/>
        </a:defRPr>
      </a:lvl4pPr>
      <a:lvl5pPr algn="l" rtl="0" eaLnBrk="0" fontAlgn="base" hangingPunct="0">
        <a:spcBef>
          <a:spcPct val="0"/>
        </a:spcBef>
        <a:spcAft>
          <a:spcPct val="0"/>
        </a:spcAft>
        <a:defRPr sz="5000">
          <a:solidFill>
            <a:schemeClr val="tx2"/>
          </a:solidFill>
          <a:latin typeface="Calibri" pitchFamily="34" charset="0"/>
          <a:ea typeface="ＭＳ Ｐゴシック" charset="-128"/>
          <a:cs typeface="ＭＳ Ｐゴシック" charset="0"/>
        </a:defRPr>
      </a:lvl5pPr>
      <a:lvl6pPr marL="457200" algn="l" rtl="0" fontAlgn="base">
        <a:spcBef>
          <a:spcPct val="0"/>
        </a:spcBef>
        <a:spcAft>
          <a:spcPct val="0"/>
        </a:spcAft>
        <a:defRPr sz="5000">
          <a:solidFill>
            <a:schemeClr val="tx2"/>
          </a:solidFill>
          <a:latin typeface="Calibri" pitchFamily="34" charset="0"/>
          <a:ea typeface="ＭＳ Ｐゴシック" charset="-128"/>
        </a:defRPr>
      </a:lvl6pPr>
      <a:lvl7pPr marL="914400" algn="l" rtl="0" fontAlgn="base">
        <a:spcBef>
          <a:spcPct val="0"/>
        </a:spcBef>
        <a:spcAft>
          <a:spcPct val="0"/>
        </a:spcAft>
        <a:defRPr sz="5000">
          <a:solidFill>
            <a:schemeClr val="tx2"/>
          </a:solidFill>
          <a:latin typeface="Calibri" pitchFamily="34" charset="0"/>
          <a:ea typeface="ＭＳ Ｐゴシック" charset="-128"/>
        </a:defRPr>
      </a:lvl7pPr>
      <a:lvl8pPr marL="1371600" algn="l" rtl="0" fontAlgn="base">
        <a:spcBef>
          <a:spcPct val="0"/>
        </a:spcBef>
        <a:spcAft>
          <a:spcPct val="0"/>
        </a:spcAft>
        <a:defRPr sz="5000">
          <a:solidFill>
            <a:schemeClr val="tx2"/>
          </a:solidFill>
          <a:latin typeface="Calibri" pitchFamily="34" charset="0"/>
          <a:ea typeface="ＭＳ Ｐゴシック" charset="-128"/>
        </a:defRPr>
      </a:lvl8pPr>
      <a:lvl9pPr marL="1828800" algn="l" rtl="0" fontAlgn="base">
        <a:spcBef>
          <a:spcPct val="0"/>
        </a:spcBef>
        <a:spcAft>
          <a:spcPct val="0"/>
        </a:spcAft>
        <a:defRPr sz="5000">
          <a:solidFill>
            <a:schemeClr val="tx2"/>
          </a:solidFill>
          <a:latin typeface="Calibri" pitchFamily="34" charset="0"/>
          <a:ea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ＭＳ Ｐゴシック" charset="-128"/>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1">
          <a:gsLst>
            <a:gs pos="0">
              <a:srgbClr val="B0D9EF"/>
            </a:gs>
            <a:gs pos="6000">
              <a:srgbClr val="B0D9EF"/>
            </a:gs>
            <a:gs pos="7001">
              <a:srgbClr val="6BDBFA"/>
            </a:gs>
            <a:gs pos="100000">
              <a:srgbClr val="94F5FA"/>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E0A81-683B-0969-9339-A43F22EF1F1C}"/>
              </a:ext>
            </a:extLst>
          </p:cNvPr>
          <p:cNvSpPr>
            <a:spLocks noGrp="1"/>
          </p:cNvSpPr>
          <p:nvPr>
            <p:ph type="ctrTitle"/>
          </p:nvPr>
        </p:nvSpPr>
        <p:spPr>
          <a:xfrm>
            <a:off x="723506" y="2181225"/>
            <a:ext cx="7851648" cy="2209800"/>
          </a:xfrm>
          <a:ln>
            <a:miter lim="800000"/>
            <a:headEnd/>
            <a:tailEnd/>
          </a:ln>
          <a:extLst>
            <a:ext uri="{FAA26D3D-D897-4be2-8F04-BA451C77F1D7}"/>
          </a:extLst>
        </p:spPr>
        <p:txBody>
          <a:bodyPr>
            <a:normAutofit fontScale="90000"/>
          </a:bodyPr>
          <a:lstStyle/>
          <a:p>
            <a:pPr algn="ctr">
              <a:lnSpc>
                <a:spcPct val="150000"/>
              </a:lnSpc>
              <a:defRPr/>
            </a:pPr>
            <a:r>
              <a:rPr lang="en-US" sz="3000" dirty="0">
                <a:solidFill>
                  <a:schemeClr val="bg1"/>
                </a:solidFill>
              </a:rPr>
              <a:t>EFFECT OF DIETARY SUPPLEMENT GINGER AND TURMERIC POWDER ON JAPANESE QUAIL (COTURNIX JAPONICA) PERFORMANCE, CARCASS TRAITS AND BLOOD PARAMETERS</a:t>
            </a:r>
            <a:endParaRPr lang="en-US" sz="3000" dirty="0">
              <a:solidFill>
                <a:schemeClr val="bg1"/>
              </a:solidFill>
              <a:effectLst/>
            </a:endParaRPr>
          </a:p>
        </p:txBody>
      </p:sp>
      <p:pic>
        <p:nvPicPr>
          <p:cNvPr id="5123" name="Picture 2">
            <a:extLst>
              <a:ext uri="{FF2B5EF4-FFF2-40B4-BE49-F238E27FC236}">
                <a16:creationId xmlns:a16="http://schemas.microsoft.com/office/drawing/2014/main" id="{3DFC648E-7A8B-2AFF-FA81-E4F228F3DA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04800"/>
            <a:ext cx="1981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
            <a:extLst>
              <a:ext uri="{FF2B5EF4-FFF2-40B4-BE49-F238E27FC236}">
                <a16:creationId xmlns:a16="http://schemas.microsoft.com/office/drawing/2014/main" id="{C520A99F-A714-1C39-C151-DA6E6355B20C}"/>
              </a:ext>
            </a:extLst>
          </p:cNvPr>
          <p:cNvSpPr>
            <a:spLocks noChangeArrowheads="1"/>
          </p:cNvSpPr>
          <p:nvPr/>
        </p:nvSpPr>
        <p:spPr bwMode="auto">
          <a:xfrm>
            <a:off x="381000" y="349250"/>
            <a:ext cx="472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00"/>
                </a:solidFill>
              </a:rPr>
              <a:t>Ministry of Scientific Education</a:t>
            </a:r>
          </a:p>
          <a:p>
            <a:pPr eaLnBrk="1" hangingPunct="1"/>
            <a:r>
              <a:rPr lang="en-US" altLang="en-US">
                <a:solidFill>
                  <a:srgbClr val="000000"/>
                </a:solidFill>
              </a:rPr>
              <a:t>Salahaddin University</a:t>
            </a:r>
          </a:p>
          <a:p>
            <a:pPr eaLnBrk="1" hangingPunct="1"/>
            <a:r>
              <a:rPr lang="en-US" altLang="en-US">
                <a:solidFill>
                  <a:srgbClr val="000000"/>
                </a:solidFill>
              </a:rPr>
              <a:t>College of Agricultural Engineering Sciences</a:t>
            </a:r>
          </a:p>
          <a:p>
            <a:pPr eaLnBrk="1" hangingPunct="1"/>
            <a:r>
              <a:rPr lang="en-US" altLang="en-US">
                <a:solidFill>
                  <a:srgbClr val="000000"/>
                </a:solidFill>
              </a:rPr>
              <a:t>Animal Resources Department</a:t>
            </a:r>
          </a:p>
        </p:txBody>
      </p:sp>
      <p:sp>
        <p:nvSpPr>
          <p:cNvPr id="5125" name="Rectangle 4">
            <a:extLst>
              <a:ext uri="{FF2B5EF4-FFF2-40B4-BE49-F238E27FC236}">
                <a16:creationId xmlns:a16="http://schemas.microsoft.com/office/drawing/2014/main" id="{9EC5A80F-6E2C-A0CE-DE8B-D876D0EB6B23}"/>
              </a:ext>
            </a:extLst>
          </p:cNvPr>
          <p:cNvSpPr>
            <a:spLocks noChangeArrowheads="1"/>
          </p:cNvSpPr>
          <p:nvPr/>
        </p:nvSpPr>
        <p:spPr bwMode="auto">
          <a:xfrm>
            <a:off x="2638425" y="5022850"/>
            <a:ext cx="364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a:solidFill>
                  <a:srgbClr val="000000"/>
                </a:solidFill>
              </a:rPr>
              <a:t>Asst. Lecturer: Delman D. Maulod</a:t>
            </a:r>
          </a:p>
          <a:p>
            <a:pPr algn="ctr" eaLnBrk="1" hangingPunct="1"/>
            <a:endParaRPr lang="en-US" altLang="en-US">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F5187C09-9064-F6E0-A563-54A9B7B5AE3F}"/>
              </a:ext>
            </a:extLst>
          </p:cNvPr>
          <p:cNvSpPr>
            <a:spLocks noGrp="1"/>
          </p:cNvSpPr>
          <p:nvPr>
            <p:ph idx="1"/>
          </p:nvPr>
        </p:nvSpPr>
        <p:spPr>
          <a:xfrm>
            <a:off x="-4763" y="0"/>
            <a:ext cx="8920163" cy="6858000"/>
          </a:xfrm>
        </p:spPr>
        <p:txBody>
          <a:bodyPr/>
          <a:lstStyle/>
          <a:p>
            <a:pPr algn="just"/>
            <a:r>
              <a:rPr lang="en-US" altLang="en-US" sz="2700" b="1">
                <a:ea typeface="ＭＳ Ｐゴシック" panose="020B0600070205080204" pitchFamily="34" charset="-128"/>
              </a:rPr>
              <a:t>References</a:t>
            </a:r>
          </a:p>
          <a:p>
            <a:pPr algn="just"/>
            <a:endParaRPr lang="en-US" altLang="en-US" sz="2100">
              <a:ea typeface="ＭＳ Ｐゴシック" panose="020B0600070205080204" pitchFamily="34" charset="-128"/>
            </a:endParaRPr>
          </a:p>
          <a:p>
            <a:r>
              <a:rPr lang="en-US" altLang="en-US" sz="2100">
                <a:ea typeface="ＭＳ Ｐゴシック" panose="020B0600070205080204" pitchFamily="34" charset="-128"/>
              </a:rPr>
              <a:t>Abd Al-Jaleel, R. A. (2012). Use of turmeric (Curcuma longa) on the performance and some physiological traits on the broiler diets. The Iraqi Journal of Veterinary Medicine, 36(1): 51-57.</a:t>
            </a:r>
          </a:p>
          <a:p>
            <a:endParaRPr lang="en-US" altLang="en-US" sz="2100">
              <a:ea typeface="ＭＳ Ｐゴシック" panose="020B0600070205080204" pitchFamily="34" charset="-128"/>
            </a:endParaRPr>
          </a:p>
          <a:p>
            <a:r>
              <a:rPr lang="en-US" altLang="en-US" sz="2100">
                <a:ea typeface="ＭＳ Ｐゴシック" panose="020B0600070205080204" pitchFamily="34" charset="-128"/>
              </a:rPr>
              <a:t>Abd El-Hack, M. E., Alagawany, M., Shaheen, H., Samak, D., Othman, S. I., Allam, A. A., ... and Sitohy, M. (2020). Ginger and its derivatives as promising alternatives to antibiotics in poultry feed. Animals, 10(3): 452.</a:t>
            </a:r>
          </a:p>
          <a:p>
            <a:endParaRPr lang="en-US" altLang="en-US" sz="2100">
              <a:ea typeface="ＭＳ Ｐゴシック" panose="020B0600070205080204" pitchFamily="34" charset="-128"/>
            </a:endParaRPr>
          </a:p>
          <a:p>
            <a:r>
              <a:rPr lang="en-US" altLang="en-US" sz="2100">
                <a:ea typeface="ＭＳ Ｐゴシック" panose="020B0600070205080204" pitchFamily="34" charset="-128"/>
              </a:rPr>
              <a:t>Afshin, Z., Fatemeh, F., Arash, K., and Behnam, A. (2012). Protective effect of ginger on gentamicin-induced apoptosis in testis of rats. Advanced Pharmaceutical Bulletin, 2(2): 197-200.</a:t>
            </a:r>
          </a:p>
          <a:p>
            <a:endParaRPr lang="en-US" altLang="en-US" sz="2100">
              <a:ea typeface="ＭＳ Ｐゴシック" panose="020B0600070205080204" pitchFamily="34" charset="-128"/>
            </a:endParaRPr>
          </a:p>
          <a:p>
            <a:r>
              <a:rPr lang="en-US" altLang="en-US" sz="2100">
                <a:ea typeface="ＭＳ Ｐゴシック" panose="020B0600070205080204" pitchFamily="34" charset="-128"/>
              </a:rPr>
              <a:t>Akbarian, A., Golian, A., Kermanshahi, H., Gilani, A., and Moradi, S. (2012). Influence of turmeric rhizome and black pepper on blood constituents and performance of broiler chickens. African Journal of Biotechnology, 11(34): 8606- 8611.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EF913C4-1E54-628E-2901-B2C1AC0EF4D5}"/>
              </a:ext>
            </a:extLst>
          </p:cNvPr>
          <p:cNvSpPr>
            <a:spLocks noGrp="1" noChangeArrowheads="1"/>
          </p:cNvSpPr>
          <p:nvPr>
            <p:ph type="title"/>
          </p:nvPr>
        </p:nvSpPr>
        <p:spPr>
          <a:xfrm>
            <a:off x="381000" y="2971800"/>
            <a:ext cx="8229600" cy="1143000"/>
          </a:xfrm>
        </p:spPr>
        <p:txBody>
          <a:bodyPr/>
          <a:lstStyle/>
          <a:p>
            <a:pPr algn="ctr" eaLnBrk="1" hangingPunct="1"/>
            <a:r>
              <a:rPr lang="en-US" altLang="en-US" sz="10000">
                <a:solidFill>
                  <a:srgbClr val="FF0000"/>
                </a:solidFill>
                <a:ea typeface="ＭＳ Ｐゴシック" panose="020B0600070205080204" pitchFamily="34" charset="-128"/>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id="{174DA22C-7FDC-2F29-A6DD-120C965E5B7A}"/>
              </a:ext>
            </a:extLst>
          </p:cNvPr>
          <p:cNvSpPr>
            <a:spLocks noGrp="1"/>
          </p:cNvSpPr>
          <p:nvPr>
            <p:ph idx="1"/>
          </p:nvPr>
        </p:nvSpPr>
        <p:spPr>
          <a:xfrm>
            <a:off x="269875" y="990600"/>
            <a:ext cx="8534400" cy="5867400"/>
          </a:xfrm>
        </p:spPr>
        <p:txBody>
          <a:bodyPr/>
          <a:lstStyle/>
          <a:p>
            <a:pPr marL="0" indent="0" algn="just">
              <a:lnSpc>
                <a:spcPct val="150000"/>
              </a:lnSpc>
              <a:buFont typeface="Wingdings 2" panose="05020102010507070707" pitchFamily="18" charset="2"/>
              <a:buNone/>
            </a:pPr>
            <a:r>
              <a:rPr lang="en-US" altLang="en-US" sz="2200">
                <a:ea typeface="ＭＳ Ｐゴシック" panose="020B0600070205080204" pitchFamily="34" charset="-128"/>
              </a:rPr>
              <a:t>The natural growth enhancers can be fed to poultry without affecting their performance like probiotics, synbiotics, prebiotics, enzymes and herb extract (Borazjanizadeh et al., 2011). As natural growth promoters turmeric and ginger plant can be used instead of antibiotics and other chemical growth promoters (Demir et al., 2003). Ginger in general grown in Pakistan, India, China and Central Asia and all over the world it will be sold (Dieumou et al., 2009). Ginger and its derivatives could be suggested as a </a:t>
            </a:r>
            <a:r>
              <a:rPr lang="en-US" altLang="en-US" sz="2200" b="1">
                <a:ea typeface="ＭＳ Ｐゴシック" panose="020B0600070205080204" pitchFamily="34" charset="-128"/>
              </a:rPr>
              <a:t>harmless</a:t>
            </a:r>
            <a:r>
              <a:rPr lang="en-US" altLang="en-US" sz="2200">
                <a:ea typeface="ＭＳ Ｐゴシック" panose="020B0600070205080204" pitchFamily="34" charset="-128"/>
              </a:rPr>
              <a:t> plant because of no severe toxicological side effect outcomes (Abd El-Hack et al., 2020). Extracts of ginger include flavonoids and phenolic chemicals (gingerdiol, gingerol, gingerdione, and shogaols) (Zhao et al., 2011).</a:t>
            </a:r>
          </a:p>
        </p:txBody>
      </p:sp>
      <p:sp>
        <p:nvSpPr>
          <p:cNvPr id="6147" name="Title 1">
            <a:extLst>
              <a:ext uri="{FF2B5EF4-FFF2-40B4-BE49-F238E27FC236}">
                <a16:creationId xmlns:a16="http://schemas.microsoft.com/office/drawing/2014/main" id="{62F16D64-C7F4-E45A-7416-FA640485E5D1}"/>
              </a:ext>
            </a:extLst>
          </p:cNvPr>
          <p:cNvSpPr txBox="1">
            <a:spLocks/>
          </p:cNvSpPr>
          <p:nvPr/>
        </p:nvSpPr>
        <p:spPr bwMode="auto">
          <a:xfrm>
            <a:off x="304800" y="533400"/>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sz="5400">
                <a:solidFill>
                  <a:schemeClr val="tx2"/>
                </a:solidFill>
                <a:latin typeface="Calibri" panose="020F0502020204030204" pitchFamily="34" charset="0"/>
              </a:rPr>
              <a:t>INTRODUCTION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360F12A3-8C49-9427-D822-04FB15A29A7D}"/>
              </a:ext>
            </a:extLst>
          </p:cNvPr>
          <p:cNvSpPr>
            <a:spLocks noGrp="1"/>
          </p:cNvSpPr>
          <p:nvPr>
            <p:ph idx="1"/>
          </p:nvPr>
        </p:nvSpPr>
        <p:spPr>
          <a:xfrm>
            <a:off x="152400" y="457200"/>
            <a:ext cx="8763000" cy="6172200"/>
          </a:xfrm>
        </p:spPr>
        <p:txBody>
          <a:bodyPr/>
          <a:lstStyle/>
          <a:p>
            <a:pPr marL="0" indent="0" algn="just">
              <a:lnSpc>
                <a:spcPct val="150000"/>
              </a:lnSpc>
              <a:buFont typeface="Wingdings 2" panose="05020102010507070707" pitchFamily="18" charset="2"/>
              <a:buNone/>
            </a:pPr>
            <a:r>
              <a:rPr lang="en-US" altLang="en-US" sz="2300">
                <a:ea typeface="ＭＳ Ｐゴシック" panose="020B0600070205080204" pitchFamily="34" charset="-128"/>
              </a:rPr>
              <a:t>Using ginger instead of an antibacterial growth promoter improves poultry productivity, diet palatability and appetite, nutrient absorption, and flowing of gastric enzymes (Kothari et al., 2019). Preclinical studies of ginger oil have shown that it has antifungal, antibacterial, anti-inflammatory, analgesic, and immunomodulatory properties (Mahboubi et al., 2019). </a:t>
            </a:r>
          </a:p>
          <a:p>
            <a:pPr marL="0" indent="0" algn="just">
              <a:lnSpc>
                <a:spcPct val="150000"/>
              </a:lnSpc>
              <a:buFont typeface="Wingdings 2" panose="05020102010507070707" pitchFamily="18" charset="2"/>
              <a:buNone/>
            </a:pPr>
            <a:r>
              <a:rPr lang="en-US" altLang="en-US" sz="2300">
                <a:ea typeface="ＭＳ Ｐゴシック" panose="020B0600070205080204" pitchFamily="34" charset="-128"/>
              </a:rPr>
              <a:t>Turmeric (Curcuma longa) is a valuable medicinal plant, which is mostly used as a medicinal or in human nutrition, either fresh or powdered (</a:t>
            </a:r>
            <a:r>
              <a:rPr lang="en-US" altLang="en-US" sz="2400">
                <a:ea typeface="ＭＳ Ｐゴシック" panose="020B0600070205080204" pitchFamily="34" charset="-128"/>
              </a:rPr>
              <a:t>Jayaprakasha </a:t>
            </a:r>
            <a:r>
              <a:rPr lang="en-US" altLang="en-US" sz="2300">
                <a:ea typeface="ＭＳ Ｐゴシック" panose="020B0600070205080204" pitchFamily="34" charset="-128"/>
              </a:rPr>
              <a:t>et al., 2005). Active physiological compounds in turmeric powder are (curcumin, tetrahydrocurcumin, bismethoxycurcumin, and dimethoxycurcumin.)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E357E850-32B2-9557-BD6E-8FD157140F5E}"/>
              </a:ext>
            </a:extLst>
          </p:cNvPr>
          <p:cNvSpPr>
            <a:spLocks noGrp="1"/>
          </p:cNvSpPr>
          <p:nvPr>
            <p:ph idx="1"/>
          </p:nvPr>
        </p:nvSpPr>
        <p:spPr>
          <a:xfrm>
            <a:off x="228600" y="609600"/>
            <a:ext cx="8610600" cy="4953000"/>
          </a:xfrm>
        </p:spPr>
        <p:txBody>
          <a:bodyPr/>
          <a:lstStyle/>
          <a:p>
            <a:pPr marL="0" indent="0" algn="just">
              <a:lnSpc>
                <a:spcPct val="150000"/>
              </a:lnSpc>
              <a:buFont typeface="Wingdings 2" panose="05020102010507070707" pitchFamily="18" charset="2"/>
              <a:buNone/>
            </a:pPr>
            <a:r>
              <a:rPr lang="en-US" altLang="en-US" sz="2300">
                <a:ea typeface="ＭＳ Ｐゴシック" panose="020B0600070205080204" pitchFamily="34" charset="-128"/>
              </a:rPr>
              <a:t>Curcumin is the main biologically active ingredient in turmeric, representing 3-5% of turmeric (Lal et al., 2012). Turmeric is farmed mostly in Southern and Southeast Asia. </a:t>
            </a:r>
          </a:p>
          <a:p>
            <a:pPr marL="0" indent="0" algn="just">
              <a:lnSpc>
                <a:spcPct val="150000"/>
              </a:lnSpc>
              <a:buFont typeface="Wingdings 2" panose="05020102010507070707" pitchFamily="18" charset="2"/>
              <a:buNone/>
            </a:pPr>
            <a:endParaRPr lang="en-US" altLang="en-US" sz="2300">
              <a:ea typeface="ＭＳ Ｐゴシック" panose="020B0600070205080204" pitchFamily="34" charset="-128"/>
            </a:endParaRPr>
          </a:p>
          <a:p>
            <a:pPr marL="0" indent="0" algn="just">
              <a:lnSpc>
                <a:spcPct val="150000"/>
              </a:lnSpc>
              <a:buFont typeface="Wingdings 2" panose="05020102010507070707" pitchFamily="18" charset="2"/>
              <a:buNone/>
            </a:pPr>
            <a:r>
              <a:rPr lang="en-US" altLang="en-US" sz="2300">
                <a:ea typeface="ＭＳ Ｐゴシック" panose="020B0600070205080204" pitchFamily="34" charset="-128"/>
              </a:rPr>
              <a:t>The </a:t>
            </a:r>
            <a:r>
              <a:rPr lang="en-US" altLang="en-US" sz="2300" b="1">
                <a:ea typeface="ＭＳ Ｐゴシック" panose="020B0600070205080204" pitchFamily="34" charset="-128"/>
              </a:rPr>
              <a:t>aim</a:t>
            </a:r>
            <a:r>
              <a:rPr lang="en-US" altLang="en-US" sz="2300">
                <a:ea typeface="ＭＳ Ｐゴシック" panose="020B0600070205080204" pitchFamily="34" charset="-128"/>
              </a:rPr>
              <a:t> of this study is to find the impact of inclusions different levels of ginger and turmeric powder either alone or in a mixture on growth performance, carcass traits and some blood parameters of Japanese quail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7F329DBF-BF09-B80C-7AC3-D11C9AFC2CD9}"/>
              </a:ext>
            </a:extLst>
          </p:cNvPr>
          <p:cNvSpPr>
            <a:spLocks noGrp="1"/>
          </p:cNvSpPr>
          <p:nvPr>
            <p:ph idx="1"/>
          </p:nvPr>
        </p:nvSpPr>
        <p:spPr>
          <a:xfrm>
            <a:off x="152400" y="609600"/>
            <a:ext cx="8839200" cy="6248400"/>
          </a:xfrm>
        </p:spPr>
        <p:txBody>
          <a:bodyPr/>
          <a:lstStyle/>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This study conducted in Grdarasha poultry farm/ College of Agricultural engineering sciences - University of Salahaddin-Erbil/Iraq from 20/02/2021 to 2/4/2021. </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One hundred and eighty (180) quail chicks after one week rearing were divide into four treatments which called: </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(T1) control (basal diet without additives) </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(T2) basal diet with 5g/ kg of ginger powder. </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(T3) basal diet with 5g/ kg of turmeric powder . </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(T4) basal diet with </a:t>
            </a:r>
            <a:r>
              <a:rPr lang="en-US" altLang="en-US" sz="2100">
                <a:latin typeface="Times New Roman" panose="02020603050405020304" pitchFamily="18" charset="0"/>
                <a:ea typeface="ＭＳ Ｐゴシック" panose="020B0600070205080204" pitchFamily="34" charset="-128"/>
                <a:cs typeface="Times New Roman" panose="02020603050405020304" pitchFamily="18" charset="0"/>
              </a:rPr>
              <a:t>10</a:t>
            </a:r>
            <a:r>
              <a:rPr lang="en-US" altLang="en-US" sz="2100">
                <a:ea typeface="ＭＳ Ｐゴシック" panose="020B0600070205080204" pitchFamily="34" charset="-128"/>
              </a:rPr>
              <a:t>g/ kg of ginger and turmeric powder which was mixed equally</a:t>
            </a:r>
          </a:p>
          <a:p>
            <a:pPr marL="0" indent="0" algn="just">
              <a:lnSpc>
                <a:spcPct val="150000"/>
              </a:lnSpc>
              <a:buFont typeface="Wingdings 2" panose="05020102010507070707" pitchFamily="18" charset="2"/>
              <a:buNone/>
            </a:pPr>
            <a:r>
              <a:rPr lang="en-US" altLang="en-US" sz="2100">
                <a:ea typeface="ＭＳ Ｐゴシック" panose="020B0600070205080204" pitchFamily="34" charset="-128"/>
              </a:rPr>
              <a:t>Each treatment included 45 birds with three replicates, 15 birds in each replicate.</a:t>
            </a:r>
          </a:p>
        </p:txBody>
      </p:sp>
      <p:sp>
        <p:nvSpPr>
          <p:cNvPr id="9219" name="Rectangle 1">
            <a:extLst>
              <a:ext uri="{FF2B5EF4-FFF2-40B4-BE49-F238E27FC236}">
                <a16:creationId xmlns:a16="http://schemas.microsoft.com/office/drawing/2014/main" id="{1BD80745-0F94-E6AF-0B73-37D4AEC3B092}"/>
              </a:ext>
            </a:extLst>
          </p:cNvPr>
          <p:cNvSpPr>
            <a:spLocks noChangeArrowheads="1"/>
          </p:cNvSpPr>
          <p:nvPr/>
        </p:nvSpPr>
        <p:spPr bwMode="auto">
          <a:xfrm>
            <a:off x="152400" y="152400"/>
            <a:ext cx="69103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US" altLang="en-US" sz="4000" b="1"/>
              <a:t>Birds management and diet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4CE7C43-E548-C87D-96D4-D66B061F5638}"/>
              </a:ext>
            </a:extLst>
          </p:cNvPr>
          <p:cNvSpPr>
            <a:spLocks noGrp="1"/>
          </p:cNvSpPr>
          <p:nvPr>
            <p:ph type="title"/>
          </p:nvPr>
        </p:nvSpPr>
        <p:spPr>
          <a:xfrm>
            <a:off x="381000" y="2514600"/>
            <a:ext cx="8229600" cy="1143000"/>
          </a:xfrm>
        </p:spPr>
        <p:txBody>
          <a:bodyPr/>
          <a:lstStyle/>
          <a:p>
            <a:pPr algn="ctr"/>
            <a:r>
              <a:rPr lang="en-US" altLang="en-US" sz="10000">
                <a:ea typeface="ＭＳ Ｐゴシック" panose="020B0600070205080204" pitchFamily="34" charset="-128"/>
              </a:rPr>
              <a:t>Results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158C298-9561-649A-840C-0171DEAD2927}"/>
              </a:ext>
            </a:extLst>
          </p:cNvPr>
          <p:cNvSpPr>
            <a:spLocks noGrp="1"/>
          </p:cNvSpPr>
          <p:nvPr>
            <p:ph type="title"/>
          </p:nvPr>
        </p:nvSpPr>
        <p:spPr>
          <a:xfrm>
            <a:off x="228600" y="609600"/>
            <a:ext cx="8686800" cy="1219200"/>
          </a:xfrm>
        </p:spPr>
        <p:txBody>
          <a:bodyPr/>
          <a:lstStyle/>
          <a:p>
            <a:pPr eaLnBrk="1" hangingPunct="1"/>
            <a:r>
              <a:rPr lang="en-US" altLang="en-US" sz="2300" b="1">
                <a:solidFill>
                  <a:srgbClr val="000000"/>
                </a:solidFill>
                <a:latin typeface="Constantia" panose="02030602050306030303" pitchFamily="18" charset="0"/>
                <a:ea typeface="ＭＳ Ｐゴシック" panose="020B0600070205080204" pitchFamily="34" charset="-128"/>
              </a:rPr>
              <a:t>Table 1 Effect of ginger powder and turmeric powder on eviscerated dressing percentage and carcass portions percentage of Japanese quail at 42 days of age.</a:t>
            </a:r>
            <a:br>
              <a:rPr lang="en-US" altLang="en-US" sz="2300" b="1">
                <a:solidFill>
                  <a:srgbClr val="000000"/>
                </a:solidFill>
                <a:latin typeface="Constantia" panose="02030602050306030303" pitchFamily="18" charset="0"/>
                <a:ea typeface="ＭＳ Ｐゴシック" panose="020B0600070205080204" pitchFamily="34" charset="-128"/>
              </a:rPr>
            </a:br>
            <a:endParaRPr lang="en-US" altLang="en-US">
              <a:ea typeface="ＭＳ Ｐゴシック" panose="020B0600070205080204" pitchFamily="34" charset="-128"/>
            </a:endParaRPr>
          </a:p>
        </p:txBody>
      </p:sp>
      <p:graphicFrame>
        <p:nvGraphicFramePr>
          <p:cNvPr id="4" name="Content Placeholder 3">
            <a:extLst>
              <a:ext uri="{FF2B5EF4-FFF2-40B4-BE49-F238E27FC236}">
                <a16:creationId xmlns:a16="http://schemas.microsoft.com/office/drawing/2014/main" id="{A240640D-9715-A112-1976-42A802F9401D}"/>
              </a:ext>
            </a:extLst>
          </p:cNvPr>
          <p:cNvGraphicFramePr>
            <a:graphicFrameLocks noGrp="1"/>
          </p:cNvGraphicFramePr>
          <p:nvPr>
            <p:ph idx="1"/>
          </p:nvPr>
        </p:nvGraphicFramePr>
        <p:xfrm>
          <a:off x="76200" y="1676400"/>
          <a:ext cx="8915400" cy="3581400"/>
        </p:xfrm>
        <a:graphic>
          <a:graphicData uri="http://schemas.openxmlformats.org/drawingml/2006/table">
            <a:tbl>
              <a:tblPr/>
              <a:tblGrid>
                <a:gridCol w="2590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1252538">
                  <a:extLst>
                    <a:ext uri="{9D8B030D-6E8A-4147-A177-3AD203B41FA5}">
                      <a16:colId xmlns:a16="http://schemas.microsoft.com/office/drawing/2014/main" val="20002"/>
                    </a:ext>
                  </a:extLst>
                </a:gridCol>
                <a:gridCol w="1282700">
                  <a:extLst>
                    <a:ext uri="{9D8B030D-6E8A-4147-A177-3AD203B41FA5}">
                      <a16:colId xmlns:a16="http://schemas.microsoft.com/office/drawing/2014/main" val="20003"/>
                    </a:ext>
                  </a:extLst>
                </a:gridCol>
                <a:gridCol w="1452562">
                  <a:extLst>
                    <a:ext uri="{9D8B030D-6E8A-4147-A177-3AD203B41FA5}">
                      <a16:colId xmlns:a16="http://schemas.microsoft.com/office/drawing/2014/main" val="20004"/>
                    </a:ext>
                  </a:extLst>
                </a:gridCol>
                <a:gridCol w="1651000">
                  <a:extLst>
                    <a:ext uri="{9D8B030D-6E8A-4147-A177-3AD203B41FA5}">
                      <a16:colId xmlns:a16="http://schemas.microsoft.com/office/drawing/2014/main" val="20005"/>
                    </a:ext>
                  </a:extLst>
                </a:gridCol>
              </a:tblGrid>
              <a:tr h="1024577">
                <a:tc>
                  <a:txBody>
                    <a:bodyPr/>
                    <a:lstStyle/>
                    <a:p>
                      <a:pPr marL="846138" marR="0" lvl="0" indent="-147638" algn="ctr" defTabSz="914400" rtl="0" eaLnBrk="1" fontAlgn="base" latinLnBrk="0" hangingPunct="1">
                        <a:lnSpc>
                          <a:spcPts val="115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Times New Roman" pitchFamily="18" charset="0"/>
                          <a:ea typeface="ＭＳ Ｐゴシック" pitchFamily="34" charset="-128"/>
                          <a:cs typeface="Times New Roman" pitchFamily="18" charset="0"/>
                        </a:rPr>
                        <a:t>Treatments Traits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88900" marR="0" lvl="0" indent="0" algn="ctr" defTabSz="914400" rtl="0" eaLnBrk="1" fontAlgn="base" latinLnBrk="0" hangingPunct="1">
                        <a:lnSpc>
                          <a:spcPts val="1138"/>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60325" marR="0" lvl="0" indent="0" algn="ctr" defTabSz="914400" rtl="0" eaLnBrk="1" fontAlgn="base" latinLnBrk="0" hangingPunct="1">
                        <a:lnSpc>
                          <a:spcPts val="1138"/>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33375" marR="0" lvl="0" indent="0" algn="ctr" defTabSz="914400" rtl="0" eaLnBrk="1" fontAlgn="base" latinLnBrk="0" hangingPunct="1">
                        <a:lnSpc>
                          <a:spcPts val="1138"/>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96875" marR="0" lvl="0" indent="0" algn="ctr" defTabSz="914400" rtl="0" eaLnBrk="1" fontAlgn="base" latinLnBrk="0" hangingPunct="1">
                        <a:lnSpc>
                          <a:spcPts val="1138"/>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36501">
                <a:tc rowSpan="2">
                  <a:txBody>
                    <a:bodyPr/>
                    <a:lstStyle/>
                    <a:p>
                      <a:pPr marL="320675" marR="0" lvl="0" indent="-182563" algn="ctr" defTabSz="914400" rtl="0" eaLnBrk="1" fontAlgn="base" latinLnBrk="0" hangingPunct="1">
                        <a:lnSpc>
                          <a:spcPts val="1150"/>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Eviscerated dressing percentage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3">
                  <a:txBody>
                    <a:bodyPr/>
                    <a:lstStyle/>
                    <a:p>
                      <a:pPr marL="80963" marR="0" lvl="0" indent="0" algn="ctr" defTabSz="914400" rtl="0" eaLnBrk="1" fontAlgn="base" latinLnBrk="0" hangingPunct="1">
                        <a:lnSpc>
                          <a:spcPts val="1113"/>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Times New Roman" pitchFamily="18" charset="0"/>
                          <a:ea typeface="ＭＳ Ｐゴシック" pitchFamily="34" charset="-128"/>
                          <a:cs typeface="Times New Roman" pitchFamily="18" charset="0"/>
                        </a:rPr>
                        <a:t>Male</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92075"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64.11±1.8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63500"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76.31±2.2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130175"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74.74±2.1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192088"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76.09±2.1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39135">
                <a:tc vMerge="1">
                  <a:txBody>
                    <a:bodyPr/>
                    <a:lstStyle/>
                    <a:p>
                      <a:endParaRPr lang="en-US"/>
                    </a:p>
                  </a:txBody>
                  <a:tcPr/>
                </a:tc>
                <a:tc vMerge="1">
                  <a:txBody>
                    <a:bodyPr/>
                    <a:lstStyle/>
                    <a:p>
                      <a:endParaRPr lang="en-US"/>
                    </a:p>
                  </a:txBody>
                  <a:tcPr/>
                </a:tc>
                <a:tc rowSpan="2">
                  <a:txBody>
                    <a:bodyPr/>
                    <a:lstStyle/>
                    <a:p>
                      <a:pPr marL="92075"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22.98±0.6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rowSpan="2">
                  <a:txBody>
                    <a:bodyPr/>
                    <a:lstStyle/>
                    <a:p>
                      <a:pPr marL="63500"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26.31±0.7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marL="130175"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26.26±0.7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marL="192088"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26.34±0.7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491273">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Times New Roman" pitchFamily="18" charset="0"/>
                          <a:ea typeface="ＭＳ Ｐゴシック" pitchFamily="34" charset="-128"/>
                          <a:cs typeface="Times New Roman" pitchFamily="18" charset="0"/>
                        </a:rPr>
                        <a:t>Breast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tc vMerge="1">
                  <a:txBody>
                    <a:bodyPr/>
                    <a:lstStyle/>
                    <a:p>
                      <a:pPr marL="92075" marR="0" lvl="0" indent="0" algn="ctr" defTabSz="914400" rtl="0" eaLnBrk="1" fontAlgn="base" latinLnBrk="0" hangingPunct="1">
                        <a:lnSpc>
                          <a:spcPts val="105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vMerge="1">
                  <a:txBody>
                    <a:bodyPr/>
                    <a:lstStyle/>
                    <a:p>
                      <a:pPr marL="63500" marR="0" lvl="0" indent="0" algn="ctr" defTabSz="914400" rtl="0" eaLnBrk="1" fontAlgn="base" latinLnBrk="0" hangingPunct="1">
                        <a:lnSpc>
                          <a:spcPts val="105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pPr marL="130175" marR="0" lvl="0" indent="0" algn="ctr" defTabSz="914400" rtl="0" eaLnBrk="1" fontAlgn="base" latinLnBrk="0" hangingPunct="1">
                        <a:lnSpc>
                          <a:spcPts val="105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pPr marL="192088" marR="0" lvl="0" indent="0" algn="ctr" defTabSz="914400" rtl="0" eaLnBrk="1" fontAlgn="base" latinLnBrk="0" hangingPunct="1">
                        <a:lnSpc>
                          <a:spcPts val="1050"/>
                        </a:lnSpc>
                        <a:spcBef>
                          <a:spcPct val="0"/>
                        </a:spcBef>
                        <a:spcAft>
                          <a:spcPct val="0"/>
                        </a:spcAft>
                        <a:buClrTx/>
                        <a:buSzTx/>
                        <a:buFontTx/>
                        <a:buNone/>
                        <a:tabLst/>
                      </a:pP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785507">
                <a:tc>
                  <a:txBody>
                    <a:bodyPr/>
                    <a:lstStyle/>
                    <a:p>
                      <a:pPr marL="320675" marR="0" lvl="0" indent="-182563" algn="ctr" defTabSz="914400" rtl="0" eaLnBrk="1" fontAlgn="base" latinLnBrk="0" hangingPunct="1">
                        <a:lnSpc>
                          <a:spcPts val="1150"/>
                        </a:lnSpc>
                        <a:spcBef>
                          <a:spcPct val="0"/>
                        </a:spcBef>
                        <a:spcAft>
                          <a:spcPct val="0"/>
                        </a:spcAft>
                        <a:buClrTx/>
                        <a:buSzTx/>
                        <a:buFontTx/>
                        <a:buNone/>
                        <a:tabLst/>
                      </a:pPr>
                      <a:r>
                        <a:rPr kumimoji="0" lang="en-US" sz="1200" b="1" i="0" u="none" strike="noStrike" cap="none" normalizeH="0" baseline="0" dirty="0">
                          <a:ln>
                            <a:noFill/>
                          </a:ln>
                          <a:solidFill>
                            <a:srgbClr val="FFFFFF"/>
                          </a:solidFill>
                          <a:effectLst/>
                          <a:latin typeface="Times New Roman" pitchFamily="18" charset="0"/>
                          <a:ea typeface="ＭＳ Ｐゴシック" pitchFamily="34" charset="-128"/>
                          <a:cs typeface="Times New Roman" pitchFamily="18" charset="0"/>
                        </a:rPr>
                        <a:t>Eviscerated dressing percentage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80963"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Female</a:t>
                      </a:r>
                    </a:p>
                    <a:p>
                      <a:pPr marL="80963" marR="0" lvl="0" indent="0" algn="ctr" defTabSz="914400" rtl="0" eaLnBrk="1" fontAlgn="base" latinLnBrk="0" hangingPunct="1">
                        <a:lnSpc>
                          <a:spcPts val="1050"/>
                        </a:lnSpc>
                        <a:spcBef>
                          <a:spcPct val="0"/>
                        </a:spcBef>
                        <a:spcAft>
                          <a:spcPct val="0"/>
                        </a:spcAft>
                        <a:buClrTx/>
                        <a:buSzTx/>
                        <a:buFontTx/>
                        <a:buNone/>
                        <a:tabLst/>
                      </a:pPr>
                      <a:endParaRPr kumimoji="0" lang="en-US" sz="1200" b="1" i="0" u="none" strike="noStrike" cap="none" normalizeH="0" baseline="0" dirty="0">
                        <a:ln>
                          <a:noFill/>
                        </a:ln>
                        <a:solidFill>
                          <a:srgbClr val="FFFFFF"/>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92075"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66.26±1.91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63500"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75.9±2.19 </a:t>
                      </a:r>
                      <a:r>
                        <a:rPr kumimoji="0" lang="en-US" sz="1200" b="1" i="0" u="none" strike="noStrike" cap="none" normalizeH="0" baseline="30000" dirty="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71.58±2.06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139700" marR="0" lvl="0" indent="0" algn="ctr" defTabSz="914400" rtl="0" eaLnBrk="1" fontAlgn="base" latinLnBrk="0" hangingPunct="1">
                        <a:lnSpc>
                          <a:spcPts val="1113"/>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72.65±2.09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4"/>
                  </a:ext>
                </a:extLst>
              </a:tr>
              <a:tr h="504408">
                <a:tc>
                  <a:txBody>
                    <a:bodyPr/>
                    <a:lstStyle/>
                    <a:p>
                      <a:pPr marL="0" marR="0" lvl="0" indent="0" algn="ctr" defTabSz="914400" rtl="0" eaLnBrk="1" fontAlgn="base" latinLnBrk="0" hangingPunct="1">
                        <a:lnSpc>
                          <a:spcPts val="1038"/>
                        </a:lnSpc>
                        <a:spcBef>
                          <a:spcPct val="0"/>
                        </a:spcBef>
                        <a:spcAft>
                          <a:spcPct val="0"/>
                        </a:spcAft>
                        <a:buClrTx/>
                        <a:buSzTx/>
                        <a:buFontTx/>
                        <a:buNone/>
                        <a:tabLst/>
                      </a:pPr>
                      <a:r>
                        <a:rPr kumimoji="0" lang="en-US" sz="12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Breast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vMerge="1">
                  <a:txBody>
                    <a:bodyPr/>
                    <a:lstStyle/>
                    <a:p>
                      <a:endParaRPr lang="en-US"/>
                    </a:p>
                  </a:txBody>
                  <a:tcPr/>
                </a:tc>
                <a:tc>
                  <a:txBody>
                    <a:bodyPr/>
                    <a:lstStyle/>
                    <a:p>
                      <a:pPr marL="92075" marR="0" lvl="0" indent="0" algn="ctr" defTabSz="914400" rtl="0" eaLnBrk="1" fontAlgn="base" latinLnBrk="0" hangingPunct="1">
                        <a:lnSpc>
                          <a:spcPts val="1038"/>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24.49±0.7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63500" marR="0" lvl="0" indent="0" algn="ctr" defTabSz="914400" rtl="0" eaLnBrk="1" fontAlgn="base" latinLnBrk="0" hangingPunct="1">
                        <a:lnSpc>
                          <a:spcPts val="1038"/>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27.71±0.8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ts val="1038"/>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25.26±0.73 </a:t>
                      </a:r>
                      <a:r>
                        <a:rPr kumimoji="0" lang="en-US" sz="12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2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139700" marR="0" lvl="0" indent="0" algn="ctr" defTabSz="914400" rtl="0" eaLnBrk="1" fontAlgn="base" latinLnBrk="0" hangingPunct="1">
                        <a:lnSpc>
                          <a:spcPts val="1038"/>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rPr>
                        <a:t>26.94±0.77 </a:t>
                      </a:r>
                      <a:r>
                        <a:rPr kumimoji="0" lang="en-US" sz="1200" b="1" i="0" u="none" strike="noStrike" cap="none" normalizeH="0" baseline="30000" dirty="0" err="1">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200" b="1" i="0" u="none" strike="noStrike" cap="none" normalizeH="0" baseline="0" dirty="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5"/>
                  </a:ext>
                </a:extLst>
              </a:tr>
            </a:tbl>
          </a:graphicData>
        </a:graphic>
      </p:graphicFrame>
      <p:sp>
        <p:nvSpPr>
          <p:cNvPr id="11311" name="Rectangle 4">
            <a:extLst>
              <a:ext uri="{FF2B5EF4-FFF2-40B4-BE49-F238E27FC236}">
                <a16:creationId xmlns:a16="http://schemas.microsoft.com/office/drawing/2014/main" id="{F9B3A0F3-5CF4-29FE-AF8F-801BC29ED295}"/>
              </a:ext>
            </a:extLst>
          </p:cNvPr>
          <p:cNvSpPr>
            <a:spLocks noChangeArrowheads="1"/>
          </p:cNvSpPr>
          <p:nvPr/>
        </p:nvSpPr>
        <p:spPr bwMode="auto">
          <a:xfrm>
            <a:off x="76200" y="5715000"/>
            <a:ext cx="518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a and b mean within the same row followed by different superscripts are significantly different (p≤0.05).</a:t>
            </a:r>
          </a:p>
          <a:p>
            <a:pPr eaLnBrk="1" hangingPunct="1"/>
            <a:r>
              <a:rPr lang="en-US" altLang="en-US" sz="1000"/>
              <a:t>T1 = basal diet.</a:t>
            </a:r>
          </a:p>
          <a:p>
            <a:pPr eaLnBrk="1" hangingPunct="1"/>
            <a:r>
              <a:rPr lang="en-US" altLang="en-US" sz="1000"/>
              <a:t>T2 = basal diet with 5g/kg of ginger powder.</a:t>
            </a:r>
          </a:p>
          <a:p>
            <a:pPr eaLnBrk="1" hangingPunct="1"/>
            <a:r>
              <a:rPr lang="en-US" altLang="en-US" sz="1000"/>
              <a:t>T3 = fed the basal diet with 5g/kg of turmeric powder.</a:t>
            </a:r>
          </a:p>
          <a:p>
            <a:pPr eaLnBrk="1" hangingPunct="1"/>
            <a:r>
              <a:rPr lang="en-US" altLang="en-US" sz="1000"/>
              <a:t>T4 = fed the basal diet with 10g/kg of ginger and turmeric powder which is mixed equally.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6451170-E9E9-B32B-17A4-D245CAF2EB0A}"/>
              </a:ext>
            </a:extLst>
          </p:cNvPr>
          <p:cNvGraphicFramePr>
            <a:graphicFrameLocks noGrp="1"/>
          </p:cNvGraphicFramePr>
          <p:nvPr>
            <p:ph idx="1"/>
          </p:nvPr>
        </p:nvGraphicFramePr>
        <p:xfrm>
          <a:off x="152400" y="1177925"/>
          <a:ext cx="8874125" cy="4667250"/>
        </p:xfrm>
        <a:graphic>
          <a:graphicData uri="http://schemas.openxmlformats.org/drawingml/2006/table">
            <a:tbl>
              <a:tblPr/>
              <a:tblGrid>
                <a:gridCol w="1306513">
                  <a:extLst>
                    <a:ext uri="{9D8B030D-6E8A-4147-A177-3AD203B41FA5}">
                      <a16:colId xmlns:a16="http://schemas.microsoft.com/office/drawing/2014/main" val="20000"/>
                    </a:ext>
                  </a:extLst>
                </a:gridCol>
                <a:gridCol w="2043112">
                  <a:extLst>
                    <a:ext uri="{9D8B030D-6E8A-4147-A177-3AD203B41FA5}">
                      <a16:colId xmlns:a16="http://schemas.microsoft.com/office/drawing/2014/main" val="20001"/>
                    </a:ext>
                  </a:extLst>
                </a:gridCol>
                <a:gridCol w="2136775">
                  <a:extLst>
                    <a:ext uri="{9D8B030D-6E8A-4147-A177-3AD203B41FA5}">
                      <a16:colId xmlns:a16="http://schemas.microsoft.com/office/drawing/2014/main" val="20002"/>
                    </a:ext>
                  </a:extLst>
                </a:gridCol>
                <a:gridCol w="1730375">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646112">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Treatments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 </a:t>
                      </a:r>
                    </a:p>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Male</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1788">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Cholesterol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3079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Triglycerides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2365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HDL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3635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LDL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extLst>
                  <a:ext uri="{0D108BD9-81ED-4DB2-BD59-A6C34878D82A}">
                    <a16:rowId xmlns:a16="http://schemas.microsoft.com/office/drawing/2014/main" val="10001"/>
                  </a:ext>
                </a:extLst>
              </a:tr>
              <a:tr h="336550">
                <a:tc>
                  <a:txBody>
                    <a:bodyPr/>
                    <a:lstStyle/>
                    <a:p>
                      <a:pPr marL="73025" marR="0" lvl="0" indent="0" algn="ctr" defTabSz="914400" rtl="0" eaLnBrk="1" fontAlgn="base" latinLnBrk="0" hangingPunct="1">
                        <a:lnSpc>
                          <a:spcPts val="1075"/>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215±6.2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4016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138±3.98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5558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105±3.03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85±2.45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2"/>
                  </a:ext>
                </a:extLst>
              </a:tr>
              <a:tr h="338138">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194±5.6b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c</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98463"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123±3.55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5558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103±2.97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63.9±1.84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334963">
                <a:tc>
                  <a:txBody>
                    <a:bodyPr/>
                    <a:lstStyle/>
                    <a:p>
                      <a:pPr marL="73025" marR="0" lvl="0" indent="0" algn="ctr" defTabSz="914400" rtl="0" eaLnBrk="1" fontAlgn="base" latinLnBrk="0" hangingPunct="1">
                        <a:lnSpc>
                          <a:spcPts val="1038"/>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38"/>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203±5.86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401638" marR="0" lvl="0" indent="0" algn="ctr" defTabSz="914400" rtl="0" eaLnBrk="1" fontAlgn="base" latinLnBrk="0" hangingPunct="1">
                        <a:lnSpc>
                          <a:spcPts val="1038"/>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102±2.94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c</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255588" marR="0" lvl="0" indent="0" algn="ctr" defTabSz="914400" rtl="0" eaLnBrk="1" fontAlgn="base" latinLnBrk="0" hangingPunct="1">
                        <a:lnSpc>
                          <a:spcPts val="1038"/>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112±3.23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ts val="1038"/>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70.6±2.03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4"/>
                  </a:ext>
                </a:extLst>
              </a:tr>
              <a:tr h="344488">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178±5.13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c</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430213"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72±2.07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d</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5558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97±2.8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66.8±1.92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5"/>
                  </a:ext>
                </a:extLst>
              </a:tr>
              <a:tr h="646112">
                <a:tc>
                  <a:txBody>
                    <a:bodyPr/>
                    <a:lstStyle/>
                    <a:p>
                      <a:pPr marL="714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Treatments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 </a:t>
                      </a:r>
                    </a:p>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Female</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31788">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Cholesterol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3079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Triglycerides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2365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HDL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tc>
                  <a:txBody>
                    <a:bodyPr/>
                    <a:lstStyle/>
                    <a:p>
                      <a:pPr marL="363538"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LDL</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A839"/>
                    </a:solidFill>
                  </a:tcPr>
                </a:tc>
                <a:extLst>
                  <a:ext uri="{0D108BD9-81ED-4DB2-BD59-A6C34878D82A}">
                    <a16:rowId xmlns:a16="http://schemas.microsoft.com/office/drawing/2014/main" val="10007"/>
                  </a:ext>
                </a:extLst>
              </a:tr>
              <a:tr h="336550">
                <a:tc>
                  <a:txBody>
                    <a:bodyPr/>
                    <a:lstStyle/>
                    <a:p>
                      <a:pPr marL="73025" marR="0" lvl="0" indent="0" algn="ctr" defTabSz="914400" rtl="0" eaLnBrk="1" fontAlgn="base" latinLnBrk="0" hangingPunct="1">
                        <a:lnSpc>
                          <a:spcPts val="1075"/>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240±6.92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36195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772±22.28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c</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381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52±1.5</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159.7±4.61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8"/>
                  </a:ext>
                </a:extLst>
              </a:tr>
              <a:tr h="338138">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T2</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173±4.99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c</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3587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613±17.69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d</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24130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52±1.5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85.2±2.46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9"/>
                  </a:ext>
                </a:extLst>
              </a:tr>
              <a:tr h="338138">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T3</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220±6.35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33020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1315±37.96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39713"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38±1.09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151±4.35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10"/>
                  </a:ext>
                </a:extLst>
              </a:tr>
              <a:tr h="344488">
                <a:tc>
                  <a:txBody>
                    <a:bodyPr/>
                    <a:lstStyle/>
                    <a:p>
                      <a:pPr marL="73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Times New Roman" pitchFamily="18" charset="0"/>
                          <a:ea typeface="ＭＳ Ｐゴシック" pitchFamily="34" charset="-128"/>
                          <a:cs typeface="Times New Roman" pitchFamily="18" charset="0"/>
                        </a:rPr>
                        <a:t>T4</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29527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148±4.27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d</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27025"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1037±29.93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tc>
                  <a:txBody>
                    <a:bodyPr/>
                    <a:lstStyle/>
                    <a:p>
                      <a:pPr marL="239713" marR="0" lvl="0" indent="0" algn="ctr"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42±1.21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b</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265113" marR="0" lvl="0" indent="0" algn="l" defTabSz="914400" rtl="0" eaLnBrk="1" fontAlgn="base" latinLnBrk="0" hangingPunct="1">
                        <a:lnSpc>
                          <a:spcPts val="105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rPr>
                        <a:t>149±4.3 </a:t>
                      </a:r>
                      <a:r>
                        <a:rPr kumimoji="0" lang="en-US" sz="1600" b="1" i="0" u="none" strike="noStrike" cap="none" normalizeH="0" baseline="30000">
                          <a:ln>
                            <a:noFill/>
                          </a:ln>
                          <a:solidFill>
                            <a:schemeClr val="tx1"/>
                          </a:solidFill>
                          <a:effectLst/>
                          <a:latin typeface="Times New Roman" pitchFamily="18" charset="0"/>
                          <a:ea typeface="ＭＳ Ｐゴシック" pitchFamily="34" charset="-128"/>
                          <a:cs typeface="Times New Roman" pitchFamily="18" charset="0"/>
                        </a:rPr>
                        <a:t>a</a:t>
                      </a:r>
                      <a:endParaRPr kumimoji="0" lang="en-US" sz="1600" b="1" i="0" u="none" strike="noStrike" cap="none" normalizeH="0" baseline="0">
                        <a:ln>
                          <a:noFill/>
                        </a:ln>
                        <a:solidFill>
                          <a:schemeClr val="tx1"/>
                        </a:solidFill>
                        <a:effectLst/>
                        <a:latin typeface="Times New Roman" pitchFamily="18" charset="0"/>
                        <a:ea typeface="ＭＳ Ｐゴシック" pitchFamily="34" charset="-128"/>
                        <a:cs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11"/>
                  </a:ext>
                </a:extLst>
              </a:tr>
            </a:tbl>
          </a:graphicData>
        </a:graphic>
      </p:graphicFrame>
      <p:sp>
        <p:nvSpPr>
          <p:cNvPr id="12367" name="Rectangle 3">
            <a:extLst>
              <a:ext uri="{FF2B5EF4-FFF2-40B4-BE49-F238E27FC236}">
                <a16:creationId xmlns:a16="http://schemas.microsoft.com/office/drawing/2014/main" id="{E4D012A1-9610-0D44-AFDE-B06643594B53}"/>
              </a:ext>
            </a:extLst>
          </p:cNvPr>
          <p:cNvSpPr>
            <a:spLocks noChangeArrowheads="1"/>
          </p:cNvSpPr>
          <p:nvPr/>
        </p:nvSpPr>
        <p:spPr bwMode="auto">
          <a:xfrm>
            <a:off x="34925" y="23813"/>
            <a:ext cx="8991600"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300" b="1">
                <a:solidFill>
                  <a:srgbClr val="000000"/>
                </a:solidFill>
                <a:latin typeface="Constantia" panose="02030602050306030303" pitchFamily="18" charset="0"/>
              </a:rPr>
              <a:t>Table 4 Impact of different levels of ginger powder and turmeric powder on cholesterol, triglyceride, HDL and LDL (mg/dl) based on the sex of quails in 42 days of age.</a:t>
            </a:r>
          </a:p>
        </p:txBody>
      </p:sp>
      <p:sp>
        <p:nvSpPr>
          <p:cNvPr id="12368" name="Rectangle 5">
            <a:extLst>
              <a:ext uri="{FF2B5EF4-FFF2-40B4-BE49-F238E27FC236}">
                <a16:creationId xmlns:a16="http://schemas.microsoft.com/office/drawing/2014/main" id="{F46A0A93-8153-F563-A155-E8C8C5C2BE77}"/>
              </a:ext>
            </a:extLst>
          </p:cNvPr>
          <p:cNvSpPr>
            <a:spLocks noChangeArrowheads="1"/>
          </p:cNvSpPr>
          <p:nvPr/>
        </p:nvSpPr>
        <p:spPr bwMode="auto">
          <a:xfrm>
            <a:off x="0" y="5842000"/>
            <a:ext cx="82661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t>a and b mean within the same columns followed by different superscripts are significantly different (p≤0.05).</a:t>
            </a:r>
          </a:p>
          <a:p>
            <a:pPr eaLnBrk="1" hangingPunct="1"/>
            <a:r>
              <a:rPr lang="en-US" altLang="en-US" sz="1000"/>
              <a:t>T1 = basal diet.</a:t>
            </a:r>
          </a:p>
          <a:p>
            <a:pPr eaLnBrk="1" hangingPunct="1"/>
            <a:r>
              <a:rPr lang="en-US" altLang="en-US" sz="1000"/>
              <a:t>T2 = basal diet with 5g/kg of ginger powder.</a:t>
            </a:r>
          </a:p>
          <a:p>
            <a:pPr eaLnBrk="1" hangingPunct="1"/>
            <a:r>
              <a:rPr lang="en-US" altLang="en-US" sz="1000"/>
              <a:t>T3 = fed the basal diet with 5g/kg of turmeric powder.</a:t>
            </a:r>
          </a:p>
          <a:p>
            <a:pPr eaLnBrk="1" hangingPunct="1"/>
            <a:r>
              <a:rPr lang="en-US" altLang="en-US" sz="1000"/>
              <a:t>T4 = fed the basal diet with 10g/kg of ginger and turmeric powder which is mixed equally.</a:t>
            </a:r>
          </a:p>
          <a:p>
            <a:pPr eaLnBrk="1" hangingPunct="1"/>
            <a:r>
              <a:rPr lang="en-US" altLang="en-US" sz="1000"/>
              <a:t>HDL= high-density lipoprotein, LDL= low-density lipoprotein.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948E878D-47D4-0505-A943-9948612504D3}"/>
              </a:ext>
            </a:extLst>
          </p:cNvPr>
          <p:cNvSpPr>
            <a:spLocks noGrp="1"/>
          </p:cNvSpPr>
          <p:nvPr>
            <p:ph type="title"/>
          </p:nvPr>
        </p:nvSpPr>
        <p:spPr>
          <a:xfrm>
            <a:off x="228600" y="304800"/>
            <a:ext cx="8229600" cy="819150"/>
          </a:xfrm>
        </p:spPr>
        <p:txBody>
          <a:bodyPr/>
          <a:lstStyle/>
          <a:p>
            <a:r>
              <a:rPr lang="en-US" altLang="en-US">
                <a:ea typeface="ＭＳ Ｐゴシック" panose="020B0600070205080204" pitchFamily="34" charset="-128"/>
              </a:rPr>
              <a:t>Conclusion</a:t>
            </a:r>
          </a:p>
        </p:txBody>
      </p:sp>
      <p:sp>
        <p:nvSpPr>
          <p:cNvPr id="13315" name="Content Placeholder 2">
            <a:extLst>
              <a:ext uri="{FF2B5EF4-FFF2-40B4-BE49-F238E27FC236}">
                <a16:creationId xmlns:a16="http://schemas.microsoft.com/office/drawing/2014/main" id="{1CD7166E-F22A-6592-6F63-3E74EB990977}"/>
              </a:ext>
            </a:extLst>
          </p:cNvPr>
          <p:cNvSpPr>
            <a:spLocks noGrp="1"/>
          </p:cNvSpPr>
          <p:nvPr>
            <p:ph idx="1"/>
          </p:nvPr>
        </p:nvSpPr>
        <p:spPr>
          <a:xfrm>
            <a:off x="304800" y="1143000"/>
            <a:ext cx="8458200" cy="5105400"/>
          </a:xfrm>
        </p:spPr>
        <p:txBody>
          <a:bodyPr/>
          <a:lstStyle/>
          <a:p>
            <a:pPr marL="0" indent="0" algn="just">
              <a:lnSpc>
                <a:spcPct val="150000"/>
              </a:lnSpc>
              <a:buFont typeface="Wingdings 2" panose="05020102010507070707" pitchFamily="18" charset="2"/>
              <a:buNone/>
            </a:pPr>
            <a:r>
              <a:rPr lang="en-US" altLang="en-US" sz="2300">
                <a:ea typeface="ＭＳ Ｐゴシック" panose="020B0600070205080204" pitchFamily="34" charset="-128"/>
              </a:rPr>
              <a:t>Feed additive with 5g/kg of ginger and 5g/kg turmeric powder either alone or as a mixture could be utilize as an effective diet supplement to enhance performance of growth, carcass characteristics and blood lipids in quail.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984</TotalTime>
  <Words>1046</Words>
  <Application>Microsoft Office PowerPoint</Application>
  <PresentationFormat>On-screen Show (4:3)</PresentationFormat>
  <Paragraphs>131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EFFECT OF DIETARY SUPPLEMENT GINGER AND TURMERIC POWDER ON JAPANESE QUAIL (COTURNIX JAPONICA) PERFORMANCE, CARCASS TRAITS AND BLOOD PARAMETERS</vt:lpstr>
      <vt:lpstr>PowerPoint Presentation</vt:lpstr>
      <vt:lpstr>PowerPoint Presentation</vt:lpstr>
      <vt:lpstr>PowerPoint Presentation</vt:lpstr>
      <vt:lpstr>PowerPoint Presentation</vt:lpstr>
      <vt:lpstr>Results </vt:lpstr>
      <vt:lpstr>Table 1 Effect of ginger powder and turmeric powder on eviscerated dressing percentage and carcass portions percentage of Japanese quail at 42 days of age. </vt:lpstr>
      <vt:lpstr>PowerPoint Presentation</vt:lpstr>
      <vt:lpstr>Conclusion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and Physiology of Poultry</dc:title>
  <dc:creator>Perham</dc:creator>
  <cp:lastModifiedBy>delmandlerd@gmail.com</cp:lastModifiedBy>
  <cp:revision>165</cp:revision>
  <dcterms:created xsi:type="dcterms:W3CDTF">2010-02-08T01:21:01Z</dcterms:created>
  <dcterms:modified xsi:type="dcterms:W3CDTF">2023-05-03T21:17:30Z</dcterms:modified>
</cp:coreProperties>
</file>