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61" r:id="rId3"/>
    <p:sldId id="260" r:id="rId4"/>
    <p:sldId id="257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65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E22A9-1110-426A-9DF7-A381B805C469}" type="datetimeFigureOut">
              <a:rPr lang="en-US" smtClean="0"/>
              <a:pPr/>
              <a:t>22-Nov-22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2A1ED-738A-43A3-92CF-50468A8494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62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055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3C361C5-84BC-46C9-AF23-8A6DDFC48AC9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8612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FBE863-AFF4-49F2-AA26-5B415376193F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4306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8722-921E-4348-BC9A-39C63C6C8390}" type="datetimeFigureOut">
              <a:rPr lang="en-US" smtClean="0"/>
              <a:pPr/>
              <a:t>22-Nov-22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705E-7F29-441A-AE21-176A3BEA95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8722-921E-4348-BC9A-39C63C6C8390}" type="datetimeFigureOut">
              <a:rPr lang="en-US" smtClean="0"/>
              <a:pPr/>
              <a:t>22-Nov-22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705E-7F29-441A-AE21-176A3BEA95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8722-921E-4348-BC9A-39C63C6C8390}" type="datetimeFigureOut">
              <a:rPr lang="en-US" smtClean="0"/>
              <a:pPr/>
              <a:t>22-Nov-22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705E-7F29-441A-AE21-176A3BEA95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8722-921E-4348-BC9A-39C63C6C8390}" type="datetimeFigureOut">
              <a:rPr lang="en-US" smtClean="0"/>
              <a:pPr/>
              <a:t>22-Nov-22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705E-7F29-441A-AE21-176A3BEA95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8722-921E-4348-BC9A-39C63C6C8390}" type="datetimeFigureOut">
              <a:rPr lang="en-US" smtClean="0"/>
              <a:pPr/>
              <a:t>22-Nov-22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705E-7F29-441A-AE21-176A3BEA95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8722-921E-4348-BC9A-39C63C6C8390}" type="datetimeFigureOut">
              <a:rPr lang="en-US" smtClean="0"/>
              <a:pPr/>
              <a:t>22-Nov-22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705E-7F29-441A-AE21-176A3BEA95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8722-921E-4348-BC9A-39C63C6C8390}" type="datetimeFigureOut">
              <a:rPr lang="en-US" smtClean="0"/>
              <a:pPr/>
              <a:t>22-Nov-22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705E-7F29-441A-AE21-176A3BEA95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8722-921E-4348-BC9A-39C63C6C8390}" type="datetimeFigureOut">
              <a:rPr lang="en-US" smtClean="0"/>
              <a:pPr/>
              <a:t>22-Nov-22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705E-7F29-441A-AE21-176A3BEA95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8722-921E-4348-BC9A-39C63C6C8390}" type="datetimeFigureOut">
              <a:rPr lang="en-US" smtClean="0"/>
              <a:pPr/>
              <a:t>22-Nov-22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705E-7F29-441A-AE21-176A3BEA95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8722-921E-4348-BC9A-39C63C6C8390}" type="datetimeFigureOut">
              <a:rPr lang="en-US" smtClean="0"/>
              <a:pPr/>
              <a:t>22-Nov-22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705E-7F29-441A-AE21-176A3BEA95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8722-921E-4348-BC9A-39C63C6C8390}" type="datetimeFigureOut">
              <a:rPr lang="en-US" smtClean="0"/>
              <a:pPr/>
              <a:t>22-Nov-22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705E-7F29-441A-AE21-176A3BEA95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B8722-921E-4348-BC9A-39C63C6C8390}" type="datetimeFigureOut">
              <a:rPr lang="en-US" smtClean="0"/>
              <a:pPr/>
              <a:t>22-Nov-22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9705E-7F29-441A-AE21-176A3BEA95E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wl.thomsonlearning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496944" cy="6552728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sz="4000" b="1" dirty="0" err="1" smtClean="0">
                <a:solidFill>
                  <a:srgbClr val="00B050"/>
                </a:solidFill>
                <a:latin typeface="+mj-lt"/>
              </a:rPr>
              <a:t>Salahaddin</a:t>
            </a:r>
            <a:r>
              <a:rPr lang="en-GB" sz="4000" b="1" dirty="0" smtClean="0">
                <a:solidFill>
                  <a:srgbClr val="00B050"/>
                </a:solidFill>
                <a:latin typeface="+mj-lt"/>
              </a:rPr>
              <a:t> University </a:t>
            </a:r>
          </a:p>
          <a:p>
            <a:r>
              <a:rPr lang="en-GB" b="1" dirty="0" smtClean="0">
                <a:solidFill>
                  <a:srgbClr val="7030A0"/>
                </a:solidFill>
                <a:latin typeface="+mj-lt"/>
              </a:rPr>
              <a:t>College of Agriculture Engineering Science 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+mj-lt"/>
              </a:rPr>
              <a:t>Field Crops and Medicinal Plants Department</a:t>
            </a:r>
            <a:endParaRPr lang="ar-IQ" b="1" dirty="0" smtClean="0">
              <a:solidFill>
                <a:srgbClr val="FF0000"/>
              </a:solidFill>
              <a:latin typeface="+mj-lt"/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Welcome to Chemistry Class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b="1" dirty="0" err="1" smtClean="0">
                <a:solidFill>
                  <a:srgbClr val="0070C0"/>
                </a:solidFill>
              </a:rPr>
              <a:t>Prof.</a:t>
            </a:r>
            <a:r>
              <a:rPr lang="en-GB" b="1" dirty="0" smtClean="0">
                <a:solidFill>
                  <a:srgbClr val="0070C0"/>
                </a:solidFill>
              </a:rPr>
              <a:t> (A) </a:t>
            </a:r>
            <a:r>
              <a:rPr lang="en-GB" b="1" dirty="0" err="1" smtClean="0">
                <a:solidFill>
                  <a:srgbClr val="0070C0"/>
                </a:solidFill>
              </a:rPr>
              <a:t>Dr.</a:t>
            </a:r>
            <a:r>
              <a:rPr lang="en-GB" b="1" dirty="0" smtClean="0">
                <a:solidFill>
                  <a:srgbClr val="0070C0"/>
                </a:solidFill>
              </a:rPr>
              <a:t>/</a:t>
            </a:r>
            <a:r>
              <a:rPr lang="en-GB" b="1" dirty="0" err="1" smtClean="0">
                <a:solidFill>
                  <a:srgbClr val="0070C0"/>
                </a:solidFill>
              </a:rPr>
              <a:t>Dheyaa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Jirjees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Yaqoob</a:t>
            </a:r>
            <a:endParaRPr lang="en-GB" b="1" dirty="0" smtClean="0">
              <a:solidFill>
                <a:srgbClr val="0070C0"/>
              </a:solidFill>
            </a:endParaRPr>
          </a:p>
          <a:p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First year students                      2022 – 2023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Autumn Semester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Chapter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D355-9C95-4F54-9408-628CE5CD1C5B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 sz="675">
              <a:solidFill>
                <a:srgbClr val="000000"/>
              </a:solidFill>
            </a:endParaRPr>
          </a:p>
        </p:txBody>
      </p:sp>
      <p:sp>
        <p:nvSpPr>
          <p:cNvPr id="220162" name="Rectangle 1026"/>
          <p:cNvSpPr>
            <a:spLocks noChangeArrowheads="1"/>
          </p:cNvSpPr>
          <p:nvPr/>
        </p:nvSpPr>
        <p:spPr bwMode="auto">
          <a:xfrm>
            <a:off x="1257300" y="971550"/>
            <a:ext cx="65151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056" tIns="34529" rIns="69056" bIns="34529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8F0058"/>
              </a:solidFill>
            </a:endParaRPr>
          </a:p>
        </p:txBody>
      </p:sp>
      <p:sp>
        <p:nvSpPr>
          <p:cNvPr id="220163" name="Rectangle 1027"/>
          <p:cNvSpPr>
            <a:spLocks noChangeArrowheads="1"/>
          </p:cNvSpPr>
          <p:nvPr/>
        </p:nvSpPr>
        <p:spPr bwMode="auto">
          <a:xfrm>
            <a:off x="933178" y="1043558"/>
            <a:ext cx="7848872" cy="3177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57175" indent="-2571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Separation of Mixtures</a:t>
            </a:r>
            <a:endParaRPr lang="en-US" sz="3600" b="1" dirty="0">
              <a:solidFill>
                <a:srgbClr val="FF0000"/>
              </a:solidFill>
            </a:endParaRPr>
          </a:p>
          <a:p>
            <a:pPr marL="257175" indent="-2571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3000" b="1" dirty="0">
                <a:solidFill>
                  <a:srgbClr val="000000"/>
                </a:solidFill>
              </a:rPr>
              <a:t>Mixtures can be separated by physical means.</a:t>
            </a:r>
          </a:p>
          <a:p>
            <a:pPr marL="557213" lvl="1" indent="-214313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3000" b="1" dirty="0">
                <a:solidFill>
                  <a:srgbClr val="7030A0"/>
                </a:solidFill>
              </a:rPr>
              <a:t>Filtration.</a:t>
            </a:r>
          </a:p>
          <a:p>
            <a:pPr marL="557213" lvl="1" indent="-214313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3000" b="1" dirty="0">
                <a:solidFill>
                  <a:srgbClr val="7030A0"/>
                </a:solidFill>
              </a:rPr>
              <a:t>Chromatography.</a:t>
            </a:r>
          </a:p>
          <a:p>
            <a:pPr marL="557213" lvl="1" indent="-214313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3000" b="1" dirty="0">
                <a:solidFill>
                  <a:srgbClr val="7030A0"/>
                </a:solidFill>
              </a:rPr>
              <a:t>Distillation. </a:t>
            </a:r>
          </a:p>
        </p:txBody>
      </p:sp>
    </p:spTree>
    <p:extLst>
      <p:ext uri="{BB962C8B-B14F-4D97-AF65-F5344CB8AC3E}">
        <p14:creationId xmlns:p14="http://schemas.microsoft.com/office/powerpoint/2010/main" val="104657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Chapter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84DE-B0DE-4E38-A2EF-DE1AB78FD019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 sz="675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15640" y="260648"/>
            <a:ext cx="6512719" cy="869652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Pure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Substances and Mixtures</a:t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43050"/>
            <a:ext cx="7992888" cy="4400550"/>
          </a:xfrm>
          <a:noFill/>
        </p:spPr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r>
              <a:rPr lang="en-US" sz="2700" b="1" dirty="0"/>
              <a:t>It is also possible for a homogeneous substance to be composed of a single substance – </a:t>
            </a:r>
            <a:r>
              <a:rPr lang="en-US" sz="2700" b="1" i="1" dirty="0"/>
              <a:t>pure substance.</a:t>
            </a:r>
          </a:p>
          <a:p>
            <a:r>
              <a:rPr lang="en-US" b="1" i="1" dirty="0" smtClean="0">
                <a:solidFill>
                  <a:srgbClr val="7030A0"/>
                </a:solidFill>
              </a:rPr>
              <a:t>Element</a:t>
            </a:r>
            <a:r>
              <a:rPr lang="en-US" i="1" dirty="0" smtClean="0"/>
              <a:t> </a:t>
            </a:r>
            <a:r>
              <a:rPr lang="en-US" dirty="0"/>
              <a:t>– A substance that can not be separated into simpler substances by chemical means</a:t>
            </a:r>
            <a:r>
              <a:rPr lang="en-US" dirty="0" smtClean="0"/>
              <a:t>.</a:t>
            </a:r>
          </a:p>
          <a:p>
            <a:pPr>
              <a:buClr>
                <a:schemeClr val="hlink"/>
              </a:buClr>
              <a:defRPr/>
            </a:pPr>
            <a:r>
              <a:rPr lang="en-US" b="1" i="1" dirty="0">
                <a:solidFill>
                  <a:srgbClr val="7030A0"/>
                </a:solidFill>
              </a:rPr>
              <a:t>Compound -</a:t>
            </a:r>
            <a:r>
              <a:rPr lang="en-US" sz="1950" dirty="0"/>
              <a:t> </a:t>
            </a:r>
            <a:r>
              <a:rPr lang="en-US" dirty="0"/>
              <a:t>A substance composed of two or more elements chemically combined in fixed ratios by mass.</a:t>
            </a:r>
          </a:p>
          <a:p>
            <a:pPr lvl="1">
              <a:buFont typeface="Monotype Sorts" pitchFamily="2" charset="2"/>
              <a:buNone/>
              <a:defRPr/>
            </a:pPr>
            <a:r>
              <a:rPr lang="en-US" sz="1950" dirty="0">
                <a:solidFill>
                  <a:schemeClr val="accent1"/>
                </a:solidFill>
              </a:rPr>
              <a:t>Water </a:t>
            </a:r>
            <a:r>
              <a:rPr lang="en-US" sz="1950" dirty="0"/>
              <a:t>-</a:t>
            </a:r>
            <a:r>
              <a:rPr lang="en-US" sz="1950" dirty="0">
                <a:solidFill>
                  <a:schemeClr val="accent1"/>
                </a:solidFill>
              </a:rPr>
              <a:t> </a:t>
            </a:r>
            <a:r>
              <a:rPr lang="en-US" sz="1950" dirty="0"/>
              <a:t>H</a:t>
            </a:r>
            <a:r>
              <a:rPr lang="en-US" sz="1950" baseline="-25000" dirty="0"/>
              <a:t>2</a:t>
            </a:r>
            <a:r>
              <a:rPr lang="en-US" sz="1950" dirty="0"/>
              <a:t>O  </a:t>
            </a:r>
            <a:r>
              <a:rPr lang="en-US" sz="1950" dirty="0">
                <a:solidFill>
                  <a:schemeClr val="accent1"/>
                </a:solidFill>
              </a:rPr>
              <a:t>   		          Carbon dioxide </a:t>
            </a:r>
            <a:r>
              <a:rPr lang="en-US" sz="1950" dirty="0"/>
              <a:t>-</a:t>
            </a:r>
            <a:r>
              <a:rPr lang="en-US" sz="1950" dirty="0">
                <a:solidFill>
                  <a:schemeClr val="hlink"/>
                </a:solidFill>
              </a:rPr>
              <a:t> </a:t>
            </a:r>
            <a:r>
              <a:rPr lang="en-US" sz="1950" dirty="0"/>
              <a:t>CO</a:t>
            </a:r>
            <a:r>
              <a:rPr lang="en-US" sz="1950" baseline="-25000" dirty="0"/>
              <a:t>2</a:t>
            </a:r>
            <a:endParaRPr lang="en-US" sz="1950" dirty="0"/>
          </a:p>
          <a:p>
            <a:pPr lvl="1">
              <a:buFont typeface="Monotype Sorts" pitchFamily="2" charset="2"/>
              <a:buNone/>
              <a:defRPr/>
            </a:pPr>
            <a:r>
              <a:rPr lang="en-US" sz="1950" dirty="0">
                <a:solidFill>
                  <a:schemeClr val="accent1"/>
                </a:solidFill>
              </a:rPr>
              <a:t>Sodium Chloride </a:t>
            </a:r>
            <a:r>
              <a:rPr lang="en-US" sz="1950" dirty="0"/>
              <a:t>–</a:t>
            </a:r>
            <a:r>
              <a:rPr lang="en-US" sz="1950" dirty="0">
                <a:solidFill>
                  <a:schemeClr val="accent1"/>
                </a:solidFill>
              </a:rPr>
              <a:t> </a:t>
            </a:r>
            <a:r>
              <a:rPr lang="en-US" sz="1950" dirty="0" err="1"/>
              <a:t>NaCl</a:t>
            </a:r>
            <a:r>
              <a:rPr lang="en-US" sz="1950" dirty="0"/>
              <a:t>  	</a:t>
            </a:r>
            <a:r>
              <a:rPr lang="en-US" sz="1950" dirty="0">
                <a:solidFill>
                  <a:schemeClr val="accent1"/>
                </a:solidFill>
              </a:rPr>
              <a:t>Iron(II) sulfide </a:t>
            </a:r>
            <a:r>
              <a:rPr lang="en-US" sz="1950" dirty="0"/>
              <a:t>- </a:t>
            </a:r>
            <a:r>
              <a:rPr lang="en-US" sz="1950" dirty="0" err="1"/>
              <a:t>FeS</a:t>
            </a:r>
            <a:endParaRPr lang="en-US" sz="1350" dirty="0"/>
          </a:p>
          <a:p>
            <a:r>
              <a:rPr lang="en-US" b="1" i="1" dirty="0" smtClean="0">
                <a:solidFill>
                  <a:srgbClr val="7030A0"/>
                </a:solidFill>
              </a:rPr>
              <a:t>Atom</a:t>
            </a:r>
            <a:r>
              <a:rPr lang="en-US" dirty="0" smtClean="0"/>
              <a:t> </a:t>
            </a:r>
            <a:r>
              <a:rPr lang="en-US" dirty="0"/>
              <a:t>– the smallest unit of an element that retains a substances chemical activity.</a:t>
            </a:r>
          </a:p>
        </p:txBody>
      </p:sp>
    </p:spTree>
    <p:extLst>
      <p:ext uri="{BB962C8B-B14F-4D97-AF65-F5344CB8AC3E}">
        <p14:creationId xmlns:p14="http://schemas.microsoft.com/office/powerpoint/2010/main" val="414178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62667" y="2157233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/>
              <a:t>Qualitative analysis  establishes  the chemical identity of the species in the sample or reveals the identity of the elements and compounds in a sample.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62667" y="3357562"/>
            <a:ext cx="8473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/>
              <a:t>Quantitative analysis  determine the relative amounts of these species , or </a:t>
            </a:r>
            <a:r>
              <a:rPr lang="en-GB" sz="2400" dirty="0" err="1" smtClean="0"/>
              <a:t>analytes</a:t>
            </a:r>
            <a:r>
              <a:rPr lang="en-GB" sz="2400" dirty="0" smtClean="0"/>
              <a:t>  Or indicates the amount of each substance in a sample.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762000"/>
          </a:xfrm>
        </p:spPr>
        <p:txBody>
          <a:bodyPr/>
          <a:lstStyle/>
          <a:p>
            <a:r>
              <a:rPr lang="en-US" sz="2800" b="1" dirty="0" smtClean="0"/>
              <a:t>Classification of Analytical Methods</a:t>
            </a:r>
          </a:p>
        </p:txBody>
      </p:sp>
      <p:sp>
        <p:nvSpPr>
          <p:cNvPr id="2" name="Rectangle 1"/>
          <p:cNvSpPr/>
          <p:nvPr/>
        </p:nvSpPr>
        <p:spPr>
          <a:xfrm>
            <a:off x="106035" y="1062086"/>
            <a:ext cx="8629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2400" b="1" dirty="0">
                <a:solidFill>
                  <a:srgbClr val="0070C0"/>
                </a:solidFill>
              </a:rPr>
              <a:t>Analytical Chemistry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deals with methods for determining the chemical composition of samples.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262666" y="4760617"/>
            <a:ext cx="83164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u="sng" dirty="0" err="1"/>
              <a:t>Analytes</a:t>
            </a:r>
            <a:r>
              <a:rPr lang="en-GB" sz="2400" dirty="0"/>
              <a:t>  are the components  of a sample to be determined.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1028700"/>
            <a:ext cx="5829300" cy="800100"/>
          </a:xfrm>
        </p:spPr>
        <p:txBody>
          <a:bodyPr>
            <a:normAutofit fontScale="90000"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Analytical Methods</a:t>
            </a:r>
            <a:r>
              <a:rPr lang="en-US" sz="2700" dirty="0">
                <a:solidFill>
                  <a:srgbClr val="FF0000"/>
                </a:solidFill>
              </a:rPr>
              <a:t/>
            </a:r>
            <a:br>
              <a:rPr lang="en-US" sz="2700" dirty="0">
                <a:solidFill>
                  <a:srgbClr val="FF0000"/>
                </a:solidFill>
              </a:rPr>
            </a:b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05105"/>
            <a:ext cx="8568952" cy="4057650"/>
          </a:xfrm>
        </p:spPr>
        <p:txBody>
          <a:bodyPr/>
          <a:lstStyle/>
          <a:p>
            <a:pPr lvl="1" algn="just">
              <a:buClr>
                <a:schemeClr val="tx1"/>
              </a:buClr>
              <a:buSzPct val="150000"/>
              <a:buFontTx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Classical Methods</a:t>
            </a:r>
            <a:r>
              <a:rPr lang="en-US" sz="2400" dirty="0">
                <a:solidFill>
                  <a:srgbClr val="0070C0"/>
                </a:solidFill>
              </a:rPr>
              <a:t>: </a:t>
            </a:r>
            <a:r>
              <a:rPr lang="en-US" sz="2400" dirty="0"/>
              <a:t>Wet chemical methods such as precipitation, extraction, distillation, boiling or melting points, gravimetric and titrimetric measurements.</a:t>
            </a:r>
          </a:p>
          <a:p>
            <a:pPr lvl="1" algn="just">
              <a:buClr>
                <a:schemeClr val="tx1"/>
              </a:buClr>
              <a:buSzPct val="150000"/>
              <a:buFontTx/>
              <a:buNone/>
            </a:pPr>
            <a:endParaRPr lang="en-US" sz="2400" dirty="0"/>
          </a:p>
          <a:p>
            <a:pPr lvl="1" algn="just">
              <a:buClr>
                <a:schemeClr val="tx1"/>
              </a:buClr>
              <a:buSzPct val="150000"/>
              <a:buFontTx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Instrumental Methods: </a:t>
            </a:r>
            <a:r>
              <a:rPr lang="en-US" sz="2400" dirty="0"/>
              <a:t>Analytical measurements (conductivity, electrode potential, light absorption or emission, mass-to-charge ratio, fluorescence etc.) are made using instrumentation.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32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5829300" cy="514350"/>
          </a:xfrm>
        </p:spPr>
        <p:txBody>
          <a:bodyPr>
            <a:normAutofit fontScale="90000"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Types of Instrumental Methods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71700"/>
            <a:ext cx="7992888" cy="3600450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n-US" dirty="0" smtClean="0"/>
              <a:t>1. </a:t>
            </a:r>
            <a:r>
              <a:rPr lang="en-US" b="1" dirty="0" smtClean="0">
                <a:solidFill>
                  <a:srgbClr val="0070C0"/>
                </a:solidFill>
              </a:rPr>
              <a:t>Spectroscopic methods:</a:t>
            </a:r>
          </a:p>
          <a:p>
            <a:pPr lvl="1" indent="-400050">
              <a:buFontTx/>
              <a:buAutoNum type="alphaLcPeriod"/>
            </a:pPr>
            <a:r>
              <a:rPr lang="en-US" sz="2400" dirty="0"/>
              <a:t>Atomic spectroscopy</a:t>
            </a:r>
          </a:p>
          <a:p>
            <a:pPr lvl="1" indent="-400050">
              <a:buFontTx/>
              <a:buAutoNum type="alphaLcPeriod"/>
            </a:pPr>
            <a:r>
              <a:rPr lang="en-US" sz="2400" dirty="0"/>
              <a:t>Molecular spectroscopy</a:t>
            </a:r>
          </a:p>
          <a:p>
            <a:pPr lvl="1" indent="-400050">
              <a:buNone/>
            </a:pPr>
            <a:endParaRPr lang="en-US" sz="2400" dirty="0"/>
          </a:p>
          <a:p>
            <a:pPr marL="457200" indent="-457200">
              <a:buNone/>
            </a:pPr>
            <a:r>
              <a:rPr lang="en-US" dirty="0" smtClean="0"/>
              <a:t>2. </a:t>
            </a:r>
            <a:r>
              <a:rPr lang="en-US" b="1" dirty="0">
                <a:solidFill>
                  <a:srgbClr val="0070C0"/>
                </a:solidFill>
              </a:rPr>
              <a:t>Chromatographic methods </a:t>
            </a:r>
            <a:r>
              <a:rPr lang="en-US" dirty="0" smtClean="0"/>
              <a:t>(separations):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3. </a:t>
            </a:r>
            <a:r>
              <a:rPr lang="en-US" b="1" dirty="0">
                <a:solidFill>
                  <a:srgbClr val="0070C0"/>
                </a:solidFill>
              </a:rPr>
              <a:t>Electrochemistry</a:t>
            </a:r>
            <a:r>
              <a:rPr lang="en-US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422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chemical Composition of Solutions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57400"/>
            <a:ext cx="8496944" cy="3886200"/>
          </a:xfrm>
        </p:spPr>
        <p:txBody>
          <a:bodyPr>
            <a:normAutofit/>
          </a:bodyPr>
          <a:lstStyle/>
          <a:p>
            <a:pPr lvl="1"/>
            <a:r>
              <a:rPr lang="en-US" sz="3000" b="1" dirty="0">
                <a:solidFill>
                  <a:srgbClr val="002060"/>
                </a:solidFill>
              </a:rPr>
              <a:t>Strong and Week electrolyte:</a:t>
            </a:r>
          </a:p>
          <a:p>
            <a:pPr lvl="1"/>
            <a:r>
              <a:rPr lang="en-US" dirty="0" smtClean="0"/>
              <a:t>Most of the compounds with which we shall be concerned are electrolytes, that is in aqueous solution they dissociate to a great or lesser extent into ions.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Strong </a:t>
            </a:r>
            <a:r>
              <a:rPr lang="en-US" b="1" dirty="0" smtClean="0">
                <a:solidFill>
                  <a:srgbClr val="FF0000"/>
                </a:solidFill>
              </a:rPr>
              <a:t>electrolyte: </a:t>
            </a:r>
            <a:r>
              <a:rPr lang="en-US" dirty="0"/>
              <a:t>are completely or nearly completely dissociated.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Week electrolyte: </a:t>
            </a:r>
            <a:r>
              <a:rPr lang="en-US" dirty="0"/>
              <a:t>are only partially ionized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7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57250"/>
            <a:ext cx="7461448" cy="51435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 is important to know whether the solute acts as a strong or week electrolyte. The following table illustrates what is mentioned above: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Table of Classification of electrolytes: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Strong electrolyte                    Week electrolyte</a:t>
            </a:r>
          </a:p>
          <a:p>
            <a:r>
              <a:rPr lang="en-US" sz="1500" dirty="0"/>
              <a:t>HNO</a:t>
            </a:r>
            <a:r>
              <a:rPr lang="en-US" sz="1050" dirty="0"/>
              <a:t>3</a:t>
            </a:r>
            <a:r>
              <a:rPr lang="en-US" sz="1500" dirty="0"/>
              <a:t>, HClO</a:t>
            </a:r>
            <a:r>
              <a:rPr lang="en-US" sz="1050" dirty="0"/>
              <a:t>4</a:t>
            </a:r>
            <a:r>
              <a:rPr lang="en-US" sz="1500" dirty="0"/>
              <a:t>, H</a:t>
            </a:r>
            <a:r>
              <a:rPr lang="en-US" sz="1050" dirty="0"/>
              <a:t>2</a:t>
            </a:r>
            <a:r>
              <a:rPr lang="en-US" sz="1500" dirty="0"/>
              <a:t>SO</a:t>
            </a:r>
            <a:r>
              <a:rPr lang="en-US" sz="1050" dirty="0"/>
              <a:t>4</a:t>
            </a:r>
            <a:r>
              <a:rPr lang="en-US" sz="1500" dirty="0"/>
              <a:t>.                                            H</a:t>
            </a:r>
            <a:r>
              <a:rPr lang="en-US" sz="1050" dirty="0"/>
              <a:t>2</a:t>
            </a:r>
            <a:r>
              <a:rPr lang="en-US" sz="1500" dirty="0"/>
              <a:t>CO</a:t>
            </a:r>
            <a:r>
              <a:rPr lang="en-US" sz="1050" dirty="0"/>
              <a:t>3</a:t>
            </a:r>
            <a:r>
              <a:rPr lang="en-US" sz="1500" dirty="0"/>
              <a:t>, H</a:t>
            </a:r>
            <a:r>
              <a:rPr lang="en-US" sz="1050" dirty="0"/>
              <a:t>3</a:t>
            </a:r>
            <a:r>
              <a:rPr lang="en-US" sz="1500" dirty="0"/>
              <a:t>PO</a:t>
            </a:r>
            <a:r>
              <a:rPr lang="en-US" sz="1050" dirty="0"/>
              <a:t>4</a:t>
            </a:r>
            <a:r>
              <a:rPr lang="en-US" sz="1500" dirty="0"/>
              <a:t>, H</a:t>
            </a:r>
            <a:r>
              <a:rPr lang="en-US" sz="1050" dirty="0"/>
              <a:t>2</a:t>
            </a:r>
            <a:r>
              <a:rPr lang="en-US" sz="1500" dirty="0"/>
              <a:t>SO</a:t>
            </a:r>
            <a:r>
              <a:rPr lang="en-US" sz="1050" dirty="0"/>
              <a:t>4</a:t>
            </a:r>
            <a:r>
              <a:rPr lang="en-US" sz="1500" dirty="0"/>
              <a:t>, H</a:t>
            </a:r>
            <a:r>
              <a:rPr lang="en-US" sz="1050" dirty="0"/>
              <a:t>3</a:t>
            </a:r>
            <a:r>
              <a:rPr lang="en-US" sz="1500" dirty="0"/>
              <a:t>BO</a:t>
            </a:r>
            <a:r>
              <a:rPr lang="en-US" sz="1050" dirty="0"/>
              <a:t>3</a:t>
            </a:r>
            <a:r>
              <a:rPr lang="en-US" sz="1500" dirty="0"/>
              <a:t>.</a:t>
            </a:r>
          </a:p>
          <a:p>
            <a:r>
              <a:rPr lang="en-US" sz="1500" dirty="0" err="1"/>
              <a:t>Alkaly</a:t>
            </a:r>
            <a:r>
              <a:rPr lang="en-US" sz="1500" dirty="0"/>
              <a:t> and Alkaline earth hydroxides                   Most of the Organic acids.</a:t>
            </a:r>
          </a:p>
          <a:p>
            <a:r>
              <a:rPr lang="en-US" sz="1500" dirty="0"/>
              <a:t> as well as some of the heavy metal </a:t>
            </a:r>
          </a:p>
          <a:p>
            <a:r>
              <a:rPr lang="en-US" sz="1500" dirty="0"/>
              <a:t>hydroxides </a:t>
            </a:r>
            <a:r>
              <a:rPr lang="en-US" sz="1500" dirty="0" err="1"/>
              <a:t>NaOH</a:t>
            </a:r>
            <a:r>
              <a:rPr lang="en-US" sz="1500" dirty="0"/>
              <a:t>, </a:t>
            </a:r>
            <a:r>
              <a:rPr lang="en-US" sz="1500" dirty="0" err="1"/>
              <a:t>Ca</a:t>
            </a:r>
            <a:r>
              <a:rPr lang="en-US" sz="1500" dirty="0"/>
              <a:t>(OH)</a:t>
            </a:r>
            <a:r>
              <a:rPr lang="en-US" sz="1050" dirty="0"/>
              <a:t>2</a:t>
            </a:r>
            <a:r>
              <a:rPr lang="en-US" sz="1500" dirty="0"/>
              <a:t>, Cd(OH)</a:t>
            </a:r>
            <a:r>
              <a:rPr lang="en-US" sz="1050" dirty="0"/>
              <a:t>2</a:t>
            </a:r>
            <a:r>
              <a:rPr lang="en-US" sz="1500" dirty="0"/>
              <a:t>.</a:t>
            </a:r>
          </a:p>
          <a:p>
            <a:endParaRPr lang="en-US" sz="1500" dirty="0"/>
          </a:p>
          <a:p>
            <a:r>
              <a:rPr lang="en-US" sz="1500" dirty="0"/>
              <a:t>Most Salts.                                                             Ammonia and most Organic Bases.</a:t>
            </a:r>
          </a:p>
          <a:p>
            <a:r>
              <a:rPr lang="en-US" sz="1500" dirty="0"/>
              <a:t>                                                                                Hydroxides, </a:t>
            </a:r>
            <a:r>
              <a:rPr lang="en-US" sz="1500" dirty="0" err="1"/>
              <a:t>Cynides</a:t>
            </a:r>
            <a:r>
              <a:rPr lang="en-US" sz="1500" dirty="0"/>
              <a:t>, and </a:t>
            </a:r>
            <a:r>
              <a:rPr lang="en-US" sz="1500" dirty="0" err="1"/>
              <a:t>ThioCynides</a:t>
            </a:r>
            <a:r>
              <a:rPr lang="en-US" sz="1500" dirty="0"/>
              <a:t>                              </a:t>
            </a:r>
          </a:p>
          <a:p>
            <a:r>
              <a:rPr lang="en-US" sz="1500" dirty="0"/>
              <a:t>                                                                                        of Hg, Zn, Cd</a:t>
            </a:r>
          </a:p>
          <a:p>
            <a:r>
              <a:rPr lang="en-US" sz="1500" dirty="0"/>
              <a:t>        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20565" y="2686051"/>
            <a:ext cx="0" cy="2379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20565" y="3657600"/>
            <a:ext cx="0" cy="2114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28750" y="2857500"/>
            <a:ext cx="5829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3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6858000" cy="50863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Example/ </a:t>
            </a:r>
            <a:r>
              <a:rPr lang="en-US" sz="1800" dirty="0"/>
              <a:t>H</a:t>
            </a:r>
            <a:r>
              <a:rPr lang="en-US" sz="1200" dirty="0"/>
              <a:t>2</a:t>
            </a:r>
            <a:r>
              <a:rPr lang="en-US" sz="1800" dirty="0"/>
              <a:t>SO</a:t>
            </a:r>
            <a:r>
              <a:rPr lang="en-US" sz="1200" dirty="0"/>
              <a:t>4</a:t>
            </a:r>
            <a:r>
              <a:rPr lang="en-US" sz="1800" dirty="0"/>
              <a:t> is completely dissociated is classified as strong electrolyte. However it should be noted that the (HSO</a:t>
            </a:r>
            <a:r>
              <a:rPr lang="en-US" sz="1200" dirty="0"/>
              <a:t>4</a:t>
            </a:r>
            <a:r>
              <a:rPr lang="en-US" sz="1800" dirty="0"/>
              <a:t>)</a:t>
            </a:r>
            <a:r>
              <a:rPr lang="en-US" sz="1800" baseline="30000" dirty="0"/>
              <a:t>-</a:t>
            </a:r>
            <a:r>
              <a:rPr lang="en-US" sz="1800" dirty="0"/>
              <a:t> ions is week electrolyte, being only partially dissociated.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                         </a:t>
            </a:r>
            <a:r>
              <a:rPr lang="en-US" sz="4950" dirty="0"/>
              <a:t>H       </a:t>
            </a:r>
            <a:r>
              <a:rPr lang="az-Cyrl-AZ" sz="4950" dirty="0"/>
              <a:t>Ӧ</a:t>
            </a:r>
            <a:r>
              <a:rPr lang="en-US" sz="4950" dirty="0"/>
              <a:t>:   </a:t>
            </a:r>
            <a:r>
              <a:rPr lang="en-US" sz="2700" dirty="0"/>
              <a:t>℮</a:t>
            </a:r>
            <a:r>
              <a:rPr lang="en-US" sz="4950" dirty="0"/>
              <a:t>    H</a:t>
            </a:r>
            <a:r>
              <a:rPr lang="en-US" sz="3300" baseline="30000" dirty="0"/>
              <a:t>+</a:t>
            </a:r>
            <a:endParaRPr lang="en-US" sz="4950" baseline="30000" dirty="0"/>
          </a:p>
          <a:p>
            <a:pPr marL="0" indent="0">
              <a:buNone/>
            </a:pPr>
            <a:r>
              <a:rPr lang="en-US" sz="4950" dirty="0"/>
              <a:t>           H</a:t>
            </a:r>
          </a:p>
          <a:p>
            <a:pPr marL="0" indent="0">
              <a:buNone/>
            </a:pPr>
            <a:r>
              <a:rPr lang="en-US" sz="3600" dirty="0"/>
              <a:t>                          H</a:t>
            </a:r>
            <a:r>
              <a:rPr lang="en-US" sz="3600" baseline="-25000" dirty="0"/>
              <a:t>3</a:t>
            </a:r>
            <a:r>
              <a:rPr lang="en-US" sz="3600" dirty="0"/>
              <a:t>O</a:t>
            </a:r>
            <a:r>
              <a:rPr lang="en-US" sz="3600" baseline="30000" dirty="0"/>
              <a:t>+</a:t>
            </a:r>
          </a:p>
          <a:p>
            <a:pPr marL="0" indent="0">
              <a:buNone/>
            </a:pPr>
            <a:r>
              <a:rPr lang="en-US" sz="3600" dirty="0"/>
              <a:t>                        </a:t>
            </a:r>
            <a:endParaRPr lang="en-US" sz="4950" dirty="0"/>
          </a:p>
          <a:p>
            <a:pPr marL="0" indent="0">
              <a:buNone/>
            </a:pPr>
            <a:r>
              <a:rPr lang="en-US" sz="3600" dirty="0"/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143250" y="2857500"/>
            <a:ext cx="102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153047" y="3076303"/>
            <a:ext cx="102870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>
            <a:off x="4717324" y="2914650"/>
            <a:ext cx="1226276" cy="952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4244612" y="3047728"/>
            <a:ext cx="171450" cy="1200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3065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Acids &amp; Bases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2057400"/>
            <a:ext cx="6743700" cy="382905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Acids &amp;</a:t>
            </a:r>
            <a:r>
              <a:rPr lang="en-US" dirty="0" smtClean="0">
                <a:solidFill>
                  <a:srgbClr val="0070C0"/>
                </a:solidFill>
              </a:rPr>
              <a:t>Bases: </a:t>
            </a:r>
            <a:r>
              <a:rPr lang="en-US" dirty="0" smtClean="0"/>
              <a:t>were named according to their properties in aqueous solutions.</a:t>
            </a:r>
          </a:p>
          <a:p>
            <a:endParaRPr lang="en-US" sz="1800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Acids</a:t>
            </a:r>
            <a:r>
              <a:rPr lang="en-US" dirty="0">
                <a:solidFill>
                  <a:srgbClr val="0070C0"/>
                </a:solidFill>
              </a:rPr>
              <a:t>:</a:t>
            </a:r>
            <a:r>
              <a:rPr lang="en-US" sz="1800" dirty="0"/>
              <a:t> </a:t>
            </a:r>
            <a:r>
              <a:rPr lang="en-US" dirty="0"/>
              <a:t>Causes litmus paper to turn red, give sharp taste to water, and react with base to form salt.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Base</a:t>
            </a:r>
            <a:r>
              <a:rPr lang="en-US" dirty="0">
                <a:solidFill>
                  <a:srgbClr val="0070C0"/>
                </a:solidFill>
              </a:rPr>
              <a:t>:</a:t>
            </a:r>
            <a:r>
              <a:rPr lang="en-US" sz="1800" dirty="0"/>
              <a:t> </a:t>
            </a:r>
            <a:r>
              <a:rPr lang="en-US" dirty="0"/>
              <a:t>turn litmus paper to blue, produce a salt with an acid, and impart a bitter taste and slippery feel to water. </a:t>
            </a:r>
          </a:p>
        </p:txBody>
      </p:sp>
    </p:spTree>
    <p:extLst>
      <p:ext uri="{BB962C8B-B14F-4D97-AF65-F5344CB8AC3E}">
        <p14:creationId xmlns:p14="http://schemas.microsoft.com/office/powerpoint/2010/main" val="413034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Definitions of Acids &amp; Bases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2057400"/>
            <a:ext cx="6629400" cy="382905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Arrhenius:</a:t>
            </a:r>
            <a:r>
              <a:rPr lang="en-US" dirty="0" smtClean="0"/>
              <a:t> Acids were defined as a hydrogen containing substances that dissociate into H</a:t>
            </a:r>
            <a:r>
              <a:rPr lang="en-US" baseline="30000" dirty="0" smtClean="0"/>
              <a:t>+</a:t>
            </a:r>
            <a:r>
              <a:rPr lang="en-US" dirty="0" smtClean="0"/>
              <a:t> and anions where dissociate in H</a:t>
            </a:r>
            <a:r>
              <a:rPr lang="en-US" baseline="-25000" dirty="0" smtClean="0"/>
              <a:t>2</a:t>
            </a:r>
            <a:r>
              <a:rPr lang="en-US" dirty="0" smtClean="0"/>
              <a:t>O:</a:t>
            </a:r>
          </a:p>
          <a:p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err="1" smtClean="0"/>
              <a:t>HCl</a:t>
            </a:r>
            <a:r>
              <a:rPr lang="en-US" dirty="0" smtClean="0"/>
              <a:t>                   H</a:t>
            </a:r>
            <a:r>
              <a:rPr lang="en-US" baseline="30000" dirty="0" smtClean="0"/>
              <a:t>+</a:t>
            </a:r>
            <a:r>
              <a:rPr lang="en-US" dirty="0" smtClean="0"/>
              <a:t>  +  CL</a:t>
            </a:r>
            <a:r>
              <a:rPr lang="en-US" baseline="30000" dirty="0" smtClean="0"/>
              <a:t>-</a:t>
            </a:r>
          </a:p>
          <a:p>
            <a:r>
              <a:rPr lang="en-US" dirty="0" smtClean="0"/>
              <a:t>Bases were defined as compounds containing hydroxyl groups (OH</a:t>
            </a:r>
            <a:r>
              <a:rPr lang="en-US" baseline="30000" dirty="0" smtClean="0"/>
              <a:t>-</a:t>
            </a:r>
            <a:r>
              <a:rPr lang="en-US" dirty="0" smtClean="0"/>
              <a:t>) that give </a:t>
            </a:r>
            <a:r>
              <a:rPr lang="en-US" dirty="0"/>
              <a:t>OH</a:t>
            </a:r>
            <a:r>
              <a:rPr lang="en-US" baseline="30000" dirty="0"/>
              <a:t>- </a:t>
            </a:r>
            <a:r>
              <a:rPr lang="en-US" dirty="0" smtClean="0"/>
              <a:t>ions and </a:t>
            </a:r>
            <a:r>
              <a:rPr lang="en-US" dirty="0" err="1" smtClean="0"/>
              <a:t>cations</a:t>
            </a:r>
            <a:r>
              <a:rPr lang="en-US" dirty="0" smtClean="0"/>
              <a:t> upon the same treatment.</a:t>
            </a:r>
          </a:p>
          <a:p>
            <a:r>
              <a:rPr lang="en-US" dirty="0" err="1" smtClean="0"/>
              <a:t>NaOH</a:t>
            </a:r>
            <a:r>
              <a:rPr lang="en-US" dirty="0" smtClean="0"/>
              <a:t>                   Na</a:t>
            </a:r>
            <a:r>
              <a:rPr lang="en-US" baseline="30000" dirty="0" smtClean="0"/>
              <a:t>+</a:t>
            </a:r>
            <a:r>
              <a:rPr lang="en-US" dirty="0" smtClean="0"/>
              <a:t>  </a:t>
            </a:r>
            <a:r>
              <a:rPr lang="en-US" dirty="0"/>
              <a:t>+  </a:t>
            </a:r>
            <a:r>
              <a:rPr lang="en-US" dirty="0" smtClean="0"/>
              <a:t>OH</a:t>
            </a:r>
            <a:r>
              <a:rPr lang="en-US" baseline="30000" dirty="0" smtClean="0"/>
              <a:t>-</a:t>
            </a:r>
            <a:endParaRPr lang="en-US" baseline="30000" dirty="0"/>
          </a:p>
          <a:p>
            <a:r>
              <a:rPr lang="en-US" dirty="0" smtClean="0"/>
              <a:t>Ba(OH)</a:t>
            </a:r>
            <a:r>
              <a:rPr lang="en-US" baseline="-25000" dirty="0" smtClean="0"/>
              <a:t>2</a:t>
            </a:r>
            <a:r>
              <a:rPr lang="en-US" dirty="0" smtClean="0"/>
              <a:t>                  Ba</a:t>
            </a:r>
            <a:r>
              <a:rPr lang="en-US" baseline="30000" dirty="0" smtClean="0"/>
              <a:t>+</a:t>
            </a:r>
            <a:r>
              <a:rPr lang="en-US" dirty="0" smtClean="0"/>
              <a:t>  </a:t>
            </a:r>
            <a:r>
              <a:rPr lang="en-US" dirty="0"/>
              <a:t>+  </a:t>
            </a:r>
            <a:r>
              <a:rPr lang="en-US" dirty="0" smtClean="0"/>
              <a:t>2OH</a:t>
            </a:r>
            <a:r>
              <a:rPr lang="en-US" baseline="30000" dirty="0" smtClean="0"/>
              <a:t>-</a:t>
            </a:r>
            <a:endParaRPr lang="en-US" baseline="30000" dirty="0"/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275856" y="3209925"/>
            <a:ext cx="685800" cy="171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ight Arrow 7"/>
          <p:cNvSpPr/>
          <p:nvPr/>
        </p:nvSpPr>
        <p:spPr>
          <a:xfrm>
            <a:off x="2915638" y="4869160"/>
            <a:ext cx="685800" cy="171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ight Arrow 8"/>
          <p:cNvSpPr/>
          <p:nvPr/>
        </p:nvSpPr>
        <p:spPr>
          <a:xfrm>
            <a:off x="2932956" y="4533900"/>
            <a:ext cx="685800" cy="171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8876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56784" cy="4964530"/>
          </a:xfrm>
        </p:spPr>
        <p:txBody>
          <a:bodyPr>
            <a:normAutofit/>
          </a:bodyPr>
          <a:lstStyle/>
          <a:p>
            <a:r>
              <a:rPr lang="en-GB" dirty="0" smtClean="0"/>
              <a:t>Analytical Chemistry’s lecture comprises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Theoretical session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Practical session</a:t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Bronshted</a:t>
            </a:r>
            <a:r>
              <a:rPr lang="en-US" sz="24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&amp;Lowry (1923):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57351"/>
            <a:ext cx="6286500" cy="3794522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Acids are any substances capable of donating a proton; a base is any substances that can accept a proton. The relation can be represented as:</a:t>
            </a:r>
          </a:p>
          <a:p>
            <a:pPr lvl="1"/>
            <a:r>
              <a:rPr lang="en-US" sz="2400" dirty="0"/>
              <a:t>            Acid                     Base + Proton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                </a:t>
            </a:r>
            <a:r>
              <a:rPr lang="en-US" sz="1050" dirty="0"/>
              <a:t>Conjugate base</a:t>
            </a:r>
          </a:p>
          <a:p>
            <a:pPr marL="685800" lvl="2" indent="0">
              <a:buNone/>
            </a:pPr>
            <a:r>
              <a:rPr lang="en-US" sz="2100" dirty="0"/>
              <a:t>When an acid losses a proton, the entity that remains clearly becomes a potential proton acceptor and thus a base, its called the conjugate base of the parent acid.</a:t>
            </a:r>
          </a:p>
        </p:txBody>
      </p:sp>
      <p:sp>
        <p:nvSpPr>
          <p:cNvPr id="5" name="Left-Right Arrow 4"/>
          <p:cNvSpPr/>
          <p:nvPr/>
        </p:nvSpPr>
        <p:spPr>
          <a:xfrm>
            <a:off x="3779912" y="3460337"/>
            <a:ext cx="971550" cy="171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251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50"/>
            <a:ext cx="8001001" cy="5143500"/>
          </a:xfrm>
        </p:spPr>
        <p:txBody>
          <a:bodyPr>
            <a:normAutofit/>
          </a:bodyPr>
          <a:lstStyle/>
          <a:p>
            <a:pPr lvl="2"/>
            <a:r>
              <a:rPr lang="en-US" sz="2100" dirty="0"/>
              <a:t>It is important to recognize that a substance can exhibit acidic behavior only in the presence of proton acceptor, similarly, basic behavior requires the presence of a proton </a:t>
            </a:r>
            <a:r>
              <a:rPr lang="en-US" sz="2100" dirty="0" err="1"/>
              <a:t>donar</a:t>
            </a:r>
            <a:r>
              <a:rPr lang="en-US" sz="2100" dirty="0"/>
              <a:t>. </a:t>
            </a:r>
          </a:p>
          <a:p>
            <a:pPr lvl="2"/>
            <a:r>
              <a:rPr lang="en-US" sz="2100" dirty="0"/>
              <a:t>The neutralization in </a:t>
            </a:r>
            <a:r>
              <a:rPr lang="en-US" sz="2100" dirty="0" err="1"/>
              <a:t>Bronsheted</a:t>
            </a:r>
            <a:r>
              <a:rPr lang="en-US" sz="2100" dirty="0"/>
              <a:t> &amp; Lowry theory can be </a:t>
            </a:r>
            <a:r>
              <a:rPr lang="en-US" sz="2100" dirty="0" smtClean="0"/>
              <a:t>write </a:t>
            </a:r>
            <a:r>
              <a:rPr lang="en-US" sz="2100" dirty="0"/>
              <a:t>as follows:</a:t>
            </a:r>
          </a:p>
          <a:p>
            <a:pPr lvl="2"/>
            <a:r>
              <a:rPr lang="en-US" sz="2100" dirty="0"/>
              <a:t>    </a:t>
            </a:r>
            <a:r>
              <a:rPr lang="en-US" dirty="0"/>
              <a:t>Acid</a:t>
            </a:r>
            <a:r>
              <a:rPr lang="en-US" baseline="-25000" dirty="0"/>
              <a:t>1</a:t>
            </a:r>
            <a:r>
              <a:rPr lang="en-US" dirty="0"/>
              <a:t>   + Base</a:t>
            </a:r>
            <a:r>
              <a:rPr lang="en-US" baseline="-25000" dirty="0"/>
              <a:t>2</a:t>
            </a:r>
            <a:r>
              <a:rPr lang="en-US" dirty="0"/>
              <a:t>                Acid</a:t>
            </a:r>
            <a:r>
              <a:rPr lang="en-US" baseline="-25000" dirty="0"/>
              <a:t>2</a:t>
            </a:r>
            <a:r>
              <a:rPr lang="en-US" dirty="0"/>
              <a:t>   + Base</a:t>
            </a:r>
            <a:r>
              <a:rPr lang="en-US" baseline="-25000" dirty="0"/>
              <a:t>1</a:t>
            </a:r>
            <a:r>
              <a:rPr lang="en-US" dirty="0"/>
              <a:t> </a:t>
            </a:r>
          </a:p>
          <a:p>
            <a:pPr lvl="2"/>
            <a:r>
              <a:rPr lang="en-US" sz="2100" dirty="0"/>
              <a:t> this process will be spontaneous the direction that favors production of the weaker conjugate acid &amp; base.</a:t>
            </a:r>
          </a:p>
        </p:txBody>
      </p:sp>
      <p:sp>
        <p:nvSpPr>
          <p:cNvPr id="4" name="Left-Right Arrow 3"/>
          <p:cNvSpPr/>
          <p:nvPr/>
        </p:nvSpPr>
        <p:spPr>
          <a:xfrm>
            <a:off x="3275856" y="2780928"/>
            <a:ext cx="971550" cy="171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4671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268" y="836712"/>
            <a:ext cx="7605464" cy="51435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Examples:      </a:t>
            </a:r>
            <a:r>
              <a:rPr lang="en-US" sz="1500" b="1" dirty="0"/>
              <a:t>Base</a:t>
            </a:r>
          </a:p>
          <a:p>
            <a:pPr marL="0" indent="0">
              <a:buNone/>
            </a:pPr>
            <a:r>
              <a:rPr lang="en-US" dirty="0" err="1" smtClean="0"/>
              <a:t>HCl</a:t>
            </a:r>
            <a:r>
              <a:rPr lang="en-US" dirty="0" smtClean="0"/>
              <a:t>  + H</a:t>
            </a:r>
            <a:r>
              <a:rPr lang="en-US" baseline="-25000" dirty="0" smtClean="0"/>
              <a:t>2</a:t>
            </a:r>
            <a:r>
              <a:rPr lang="en-US" dirty="0" smtClean="0"/>
              <a:t>O                           H</a:t>
            </a:r>
            <a:r>
              <a:rPr lang="en-US" baseline="-25000" dirty="0"/>
              <a:t>3</a:t>
            </a:r>
            <a:r>
              <a:rPr lang="en-US" dirty="0" smtClean="0"/>
              <a:t>O</a:t>
            </a:r>
            <a:r>
              <a:rPr lang="en-US" baseline="30000" dirty="0"/>
              <a:t>+</a:t>
            </a:r>
            <a:r>
              <a:rPr lang="en-US" dirty="0" smtClean="0"/>
              <a:t>  + </a:t>
            </a:r>
            <a:r>
              <a:rPr lang="en-US" dirty="0" err="1" smtClean="0"/>
              <a:t>Cl</a:t>
            </a:r>
            <a:r>
              <a:rPr lang="en-US" baseline="30000" dirty="0"/>
              <a:t>-</a:t>
            </a:r>
          </a:p>
          <a:p>
            <a:pPr marL="0" indent="0">
              <a:buNone/>
            </a:pPr>
            <a:r>
              <a:rPr lang="en-US" dirty="0" smtClean="0"/>
              <a:t>CH</a:t>
            </a:r>
            <a:r>
              <a:rPr lang="en-US" baseline="-25000" dirty="0"/>
              <a:t>3</a:t>
            </a:r>
            <a:r>
              <a:rPr lang="en-US" dirty="0" smtClean="0"/>
              <a:t>COOH  + H</a:t>
            </a:r>
            <a:r>
              <a:rPr lang="en-US" baseline="-25000" dirty="0" smtClean="0"/>
              <a:t>2</a:t>
            </a:r>
            <a:r>
              <a:rPr lang="en-US" dirty="0" smtClean="0"/>
              <a:t>O                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 smtClean="0"/>
              <a:t> + CH</a:t>
            </a:r>
            <a:r>
              <a:rPr lang="en-US" baseline="-25000" dirty="0"/>
              <a:t>3</a:t>
            </a:r>
            <a:r>
              <a:rPr lang="en-US" dirty="0" smtClean="0"/>
              <a:t>COO</a:t>
            </a:r>
            <a:r>
              <a:rPr lang="en-US" baseline="30000" dirty="0"/>
              <a:t>-</a:t>
            </a:r>
          </a:p>
          <a:p>
            <a:pPr marL="0" indent="0">
              <a:buNone/>
            </a:pPr>
            <a:r>
              <a:rPr lang="en-US" dirty="0" smtClean="0"/>
              <a:t>AL(H</a:t>
            </a:r>
            <a:r>
              <a:rPr lang="en-US" baseline="-25000" dirty="0"/>
              <a:t>2</a:t>
            </a:r>
            <a:r>
              <a:rPr lang="en-US" dirty="0" smtClean="0"/>
              <a:t>O)</a:t>
            </a:r>
            <a:r>
              <a:rPr lang="en-US" baseline="-25000" dirty="0"/>
              <a:t>6</a:t>
            </a:r>
            <a:r>
              <a:rPr lang="en-US" dirty="0" smtClean="0"/>
              <a:t>  </a:t>
            </a:r>
            <a:r>
              <a:rPr lang="en-US" baseline="30000" dirty="0"/>
              <a:t>+++</a:t>
            </a:r>
            <a:r>
              <a:rPr lang="en-US" dirty="0" smtClean="0"/>
              <a:t>  </a:t>
            </a:r>
            <a:r>
              <a:rPr lang="en-US" dirty="0"/>
              <a:t>+ 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dirty="0" smtClean="0"/>
              <a:t>           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/>
              <a:t>+</a:t>
            </a:r>
            <a:r>
              <a:rPr lang="en-US" dirty="0" smtClean="0"/>
              <a:t> +   Al(H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5</a:t>
            </a:r>
            <a:r>
              <a:rPr lang="en-US" dirty="0" smtClean="0"/>
              <a:t>OH </a:t>
            </a:r>
            <a:r>
              <a:rPr lang="en-US" baseline="30000" dirty="0"/>
              <a:t>++</a:t>
            </a:r>
          </a:p>
          <a:p>
            <a:pPr marL="0" indent="0">
              <a:buNone/>
            </a:pPr>
            <a:r>
              <a:rPr lang="en-US" dirty="0" smtClean="0"/>
              <a:t>H</a:t>
            </a:r>
            <a:r>
              <a:rPr lang="en-US" baseline="-25000" dirty="0"/>
              <a:t>2</a:t>
            </a:r>
            <a:r>
              <a:rPr lang="en-US" dirty="0" smtClean="0"/>
              <a:t>PO</a:t>
            </a:r>
            <a:r>
              <a:rPr lang="en-US" baseline="-25000" dirty="0"/>
              <a:t>4</a:t>
            </a:r>
            <a:r>
              <a:rPr lang="en-US" dirty="0" smtClean="0"/>
              <a:t> 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dirty="0" smtClean="0"/>
              <a:t>                     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/>
              <a:t>+ </a:t>
            </a:r>
            <a:r>
              <a:rPr lang="en-US" dirty="0" smtClean="0"/>
              <a:t>+  HPO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baseline="30000" dirty="0"/>
              <a:t>--</a:t>
            </a:r>
          </a:p>
          <a:p>
            <a:pPr marL="0" indent="0">
              <a:buNone/>
            </a:pPr>
            <a:r>
              <a:rPr lang="en-US" dirty="0" smtClean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</a:t>
            </a:r>
            <a:r>
              <a:rPr lang="en-US" dirty="0" smtClean="0"/>
              <a:t> +H</a:t>
            </a:r>
            <a:r>
              <a:rPr lang="en-US" baseline="-25000" dirty="0" smtClean="0"/>
              <a:t>2</a:t>
            </a:r>
            <a:r>
              <a:rPr lang="en-US" dirty="0" smtClean="0"/>
              <a:t>O                            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/>
              <a:t>+</a:t>
            </a:r>
            <a:r>
              <a:rPr lang="en-US" dirty="0" smtClean="0"/>
              <a:t>   + </a:t>
            </a:r>
            <a:r>
              <a:rPr lang="en-US" dirty="0"/>
              <a:t>NH</a:t>
            </a:r>
            <a:r>
              <a:rPr lang="en-US" baseline="-25000" dirty="0"/>
              <a:t>3</a:t>
            </a:r>
          </a:p>
          <a:p>
            <a:pPr marL="0" indent="0">
              <a:buNone/>
            </a:pPr>
            <a:r>
              <a:rPr lang="en-US" dirty="0" smtClean="0"/>
              <a:t>H</a:t>
            </a:r>
            <a:r>
              <a:rPr lang="en-US" baseline="-25000" dirty="0"/>
              <a:t>2</a:t>
            </a:r>
            <a:r>
              <a:rPr lang="en-US" dirty="0" smtClean="0"/>
              <a:t>O + ˸NH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smtClean="0"/>
              <a:t>                          NH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baseline="30000" dirty="0" smtClean="0"/>
              <a:t>+</a:t>
            </a:r>
            <a:r>
              <a:rPr lang="en-US" dirty="0" smtClean="0"/>
              <a:t>+ OH</a:t>
            </a:r>
            <a:r>
              <a:rPr lang="en-US" baseline="30000" dirty="0"/>
              <a:t>-</a:t>
            </a:r>
            <a:r>
              <a:rPr lang="en-US" dirty="0" smtClean="0"/>
              <a:t>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sz="1500" b="1" dirty="0"/>
              <a:t>acid</a:t>
            </a:r>
          </a:p>
        </p:txBody>
      </p:sp>
      <p:sp>
        <p:nvSpPr>
          <p:cNvPr id="4" name="Right Brace 3"/>
          <p:cNvSpPr/>
          <p:nvPr/>
        </p:nvSpPr>
        <p:spPr>
          <a:xfrm>
            <a:off x="2457450" y="2286000"/>
            <a:ext cx="57150" cy="4000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Left Brace 4"/>
          <p:cNvSpPr/>
          <p:nvPr/>
        </p:nvSpPr>
        <p:spPr>
          <a:xfrm>
            <a:off x="1143000" y="2286000"/>
            <a:ext cx="114300" cy="4000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Left Brace 6"/>
          <p:cNvSpPr/>
          <p:nvPr/>
        </p:nvSpPr>
        <p:spPr>
          <a:xfrm>
            <a:off x="5314950" y="2286000"/>
            <a:ext cx="114300" cy="3429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ight Brace 7"/>
          <p:cNvSpPr/>
          <p:nvPr/>
        </p:nvSpPr>
        <p:spPr>
          <a:xfrm>
            <a:off x="6915150" y="2335802"/>
            <a:ext cx="114300" cy="4000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Left Brace 8"/>
          <p:cNvSpPr/>
          <p:nvPr/>
        </p:nvSpPr>
        <p:spPr>
          <a:xfrm>
            <a:off x="1200150" y="2743200"/>
            <a:ext cx="57150" cy="3429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ight Brace 9"/>
          <p:cNvSpPr/>
          <p:nvPr/>
        </p:nvSpPr>
        <p:spPr>
          <a:xfrm>
            <a:off x="1944733" y="2670538"/>
            <a:ext cx="114300" cy="4000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Left Brace 10"/>
          <p:cNvSpPr/>
          <p:nvPr/>
        </p:nvSpPr>
        <p:spPr>
          <a:xfrm>
            <a:off x="5318216" y="2655026"/>
            <a:ext cx="114300" cy="3429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ight Brace 11"/>
          <p:cNvSpPr/>
          <p:nvPr/>
        </p:nvSpPr>
        <p:spPr>
          <a:xfrm>
            <a:off x="6057900" y="2670538"/>
            <a:ext cx="57150" cy="3429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2" name="Elbow Connector 21"/>
          <p:cNvCxnSpPr/>
          <p:nvPr/>
        </p:nvCxnSpPr>
        <p:spPr>
          <a:xfrm rot="10800000" flipV="1">
            <a:off x="2571750" y="1085850"/>
            <a:ext cx="514350" cy="4572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-Right Arrow 22"/>
          <p:cNvSpPr/>
          <p:nvPr/>
        </p:nvSpPr>
        <p:spPr>
          <a:xfrm>
            <a:off x="3714750" y="1594608"/>
            <a:ext cx="857250" cy="1143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Left-Right Arrow 24"/>
          <p:cNvSpPr/>
          <p:nvPr/>
        </p:nvSpPr>
        <p:spPr>
          <a:xfrm>
            <a:off x="4008220" y="2107609"/>
            <a:ext cx="857250" cy="1143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Left-Right Arrow 25"/>
          <p:cNvSpPr/>
          <p:nvPr/>
        </p:nvSpPr>
        <p:spPr>
          <a:xfrm>
            <a:off x="4239713" y="2632781"/>
            <a:ext cx="585380" cy="926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Left-Right Arrow 26"/>
          <p:cNvSpPr/>
          <p:nvPr/>
        </p:nvSpPr>
        <p:spPr>
          <a:xfrm>
            <a:off x="3967843" y="3796566"/>
            <a:ext cx="857250" cy="1143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Left-Right Arrow 27"/>
          <p:cNvSpPr/>
          <p:nvPr/>
        </p:nvSpPr>
        <p:spPr>
          <a:xfrm>
            <a:off x="3539218" y="4386992"/>
            <a:ext cx="857250" cy="1143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Left-Right Arrow 28"/>
          <p:cNvSpPr/>
          <p:nvPr/>
        </p:nvSpPr>
        <p:spPr>
          <a:xfrm>
            <a:off x="3610574" y="4867954"/>
            <a:ext cx="857250" cy="1143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3" name="Elbow Connector 32"/>
          <p:cNvCxnSpPr/>
          <p:nvPr/>
        </p:nvCxnSpPr>
        <p:spPr>
          <a:xfrm rot="10800000">
            <a:off x="1600202" y="3864975"/>
            <a:ext cx="458833" cy="36412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7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0110"/>
            <a:ext cx="9036496" cy="512064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Above equations illustrates that acids and bases can be anionic, cationic or electrically neutral in character. </a:t>
            </a:r>
          </a:p>
          <a:p>
            <a:r>
              <a:rPr lang="en-US" dirty="0" smtClean="0"/>
              <a:t>In the first five examples, water acts as proton acceptor (Base) and proton </a:t>
            </a:r>
            <a:r>
              <a:rPr lang="en-US" dirty="0" err="1" smtClean="0"/>
              <a:t>donar</a:t>
            </a:r>
            <a:r>
              <a:rPr lang="en-US" dirty="0" smtClean="0"/>
              <a:t> (Acid). Solvent that posses dual capacity are called </a:t>
            </a:r>
            <a:r>
              <a:rPr lang="en-US" dirty="0" err="1" smtClean="0">
                <a:solidFill>
                  <a:srgbClr val="FF0000"/>
                </a:solidFill>
              </a:rPr>
              <a:t>Amphiprotic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extent to which an acid or base react with a given solvent varies greatly.</a:t>
            </a:r>
          </a:p>
          <a:p>
            <a:r>
              <a:rPr lang="en-US" dirty="0">
                <a:solidFill>
                  <a:srgbClr val="FF0000"/>
                </a:solidFill>
              </a:rPr>
              <a:t>Example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The reaction between </a:t>
            </a:r>
            <a:r>
              <a:rPr lang="en-US" dirty="0" err="1" smtClean="0"/>
              <a:t>HCl</a:t>
            </a:r>
            <a:r>
              <a:rPr lang="en-US" dirty="0" smtClean="0"/>
              <a:t> and H</a:t>
            </a:r>
            <a:r>
              <a:rPr lang="en-US" baseline="-25000" dirty="0" smtClean="0"/>
              <a:t>2</a:t>
            </a:r>
            <a:r>
              <a:rPr lang="en-US" dirty="0" smtClean="0"/>
              <a:t>O is essentially complete, thus, this substance is classified as strong acid in H</a:t>
            </a:r>
            <a:r>
              <a:rPr lang="en-US" baseline="-25000" dirty="0" smtClean="0"/>
              <a:t>2</a:t>
            </a:r>
            <a:r>
              <a:rPr lang="en-US" dirty="0" smtClean="0"/>
              <a:t>O.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2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80110"/>
            <a:ext cx="8496944" cy="512064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0000"/>
                </a:solidFill>
              </a:rPr>
              <a:t>Example: </a:t>
            </a:r>
            <a:r>
              <a:rPr lang="en-US" dirty="0" smtClean="0"/>
              <a:t>Acetic acid (</a:t>
            </a: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COOH</a:t>
            </a:r>
            <a:r>
              <a:rPr lang="en-US" dirty="0" smtClean="0"/>
              <a:t>)and Ammonium ion (</a:t>
            </a:r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en-US" baseline="30000" dirty="0" smtClean="0"/>
              <a:t>+</a:t>
            </a:r>
            <a:r>
              <a:rPr lang="en-US" dirty="0" smtClean="0"/>
              <a:t>) react to produce H</a:t>
            </a:r>
            <a:r>
              <a:rPr lang="en-US" baseline="-25000" dirty="0" smtClean="0"/>
              <a:t>2</a:t>
            </a:r>
            <a:r>
              <a:rPr lang="en-US" dirty="0" smtClean="0"/>
              <a:t>O and salt.</a:t>
            </a:r>
          </a:p>
          <a:p>
            <a:r>
              <a:rPr lang="en-US" dirty="0" smtClean="0"/>
              <a:t>The relations are mentioned previously.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HCl</a:t>
            </a:r>
            <a:r>
              <a:rPr lang="en-US" dirty="0" smtClean="0"/>
              <a:t>, HClO</a:t>
            </a:r>
            <a:r>
              <a:rPr lang="en-US" baseline="-25000" dirty="0" smtClean="0"/>
              <a:t>4</a:t>
            </a:r>
            <a:r>
              <a:rPr lang="en-US" dirty="0" smtClean="0"/>
              <a:t>, and </a:t>
            </a:r>
            <a:r>
              <a:rPr lang="en-US" dirty="0" err="1" smtClean="0"/>
              <a:t>HBr</a:t>
            </a:r>
            <a:r>
              <a:rPr lang="en-US" dirty="0" smtClean="0"/>
              <a:t>} in H</a:t>
            </a:r>
            <a:r>
              <a:rPr lang="en-US" baseline="-25000" dirty="0"/>
              <a:t>2</a:t>
            </a:r>
            <a:r>
              <a:rPr lang="en-US" dirty="0" smtClean="0"/>
              <a:t>O are strong acids.</a:t>
            </a:r>
          </a:p>
          <a:p>
            <a:r>
              <a:rPr lang="en-US" dirty="0" smtClean="0"/>
              <a:t>HClO</a:t>
            </a:r>
            <a:r>
              <a:rPr lang="en-US" baseline="-25000" dirty="0"/>
              <a:t>4</a:t>
            </a:r>
            <a:r>
              <a:rPr lang="en-US" dirty="0" smtClean="0"/>
              <a:t> in CH</a:t>
            </a:r>
            <a:r>
              <a:rPr lang="en-US" baseline="-25000" dirty="0" smtClean="0"/>
              <a:t>3</a:t>
            </a:r>
            <a:r>
              <a:rPr lang="en-US" dirty="0" smtClean="0"/>
              <a:t>COOH is strong acid.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HCl</a:t>
            </a:r>
            <a:r>
              <a:rPr lang="en-US" dirty="0" smtClean="0"/>
              <a:t> and </a:t>
            </a:r>
            <a:r>
              <a:rPr lang="en-US" dirty="0" err="1" smtClean="0"/>
              <a:t>HBr</a:t>
            </a:r>
            <a:r>
              <a:rPr lang="en-US" dirty="0"/>
              <a:t>} in 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COOH are weak acids.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COOH + HClO4             CH</a:t>
            </a:r>
            <a:r>
              <a:rPr lang="en-US" baseline="-25000" dirty="0" smtClean="0"/>
              <a:t>3</a:t>
            </a:r>
            <a:r>
              <a:rPr lang="en-US" dirty="0" smtClean="0"/>
              <a:t>COOH2</a:t>
            </a:r>
            <a:r>
              <a:rPr lang="en-US" baseline="30000" dirty="0" smtClean="0"/>
              <a:t>+</a:t>
            </a:r>
            <a:r>
              <a:rPr lang="en-US" dirty="0" smtClean="0"/>
              <a:t> + ClO4</a:t>
            </a:r>
            <a:r>
              <a:rPr lang="en-US" baseline="30000" dirty="0" smtClean="0"/>
              <a:t>-</a:t>
            </a:r>
          </a:p>
          <a:p>
            <a:r>
              <a:rPr lang="en-US" dirty="0" smtClean="0"/>
              <a:t> </a:t>
            </a:r>
            <a:r>
              <a:rPr lang="en-US" sz="1350" b="1" dirty="0"/>
              <a:t>acid1                                   base2                             </a:t>
            </a:r>
            <a:r>
              <a:rPr lang="en-US" sz="1350" b="1" dirty="0" smtClean="0"/>
              <a:t>                                                 </a:t>
            </a:r>
            <a:r>
              <a:rPr lang="en-US" sz="1350" b="1" dirty="0"/>
              <a:t>acid2                                  base1</a:t>
            </a:r>
          </a:p>
          <a:p>
            <a:endParaRPr lang="en-US" sz="1350" b="1" dirty="0"/>
          </a:p>
        </p:txBody>
      </p:sp>
      <p:sp>
        <p:nvSpPr>
          <p:cNvPr id="4" name="Left-Right Arrow 3"/>
          <p:cNvSpPr/>
          <p:nvPr/>
        </p:nvSpPr>
        <p:spPr>
          <a:xfrm>
            <a:off x="3771900" y="4869160"/>
            <a:ext cx="8001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01324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50"/>
            <a:ext cx="8748464" cy="506512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Another important consequence of </a:t>
            </a:r>
            <a:r>
              <a:rPr lang="en-US" dirty="0" err="1" smtClean="0"/>
              <a:t>Bronshted</a:t>
            </a:r>
            <a:r>
              <a:rPr lang="en-US" dirty="0" smtClean="0"/>
              <a:t> theory is that the most effective proton </a:t>
            </a:r>
            <a:r>
              <a:rPr lang="en-US" dirty="0" err="1" smtClean="0"/>
              <a:t>donar</a:t>
            </a:r>
            <a:r>
              <a:rPr lang="en-US" dirty="0" smtClean="0"/>
              <a:t> (strong acid) give rise to poorest proton acceptor (weakest conjugate base).</a:t>
            </a:r>
          </a:p>
          <a:p>
            <a:pPr lvl="1"/>
            <a:r>
              <a:rPr lang="en-US" dirty="0" smtClean="0"/>
              <a:t>Example: Referring a gain to the reaction of: </a:t>
            </a:r>
          </a:p>
          <a:p>
            <a:pPr lvl="1"/>
            <a:r>
              <a:rPr lang="en-US" dirty="0" smtClean="0"/>
              <a:t>{</a:t>
            </a:r>
            <a:r>
              <a:rPr lang="en-US" dirty="0" err="1" smtClean="0"/>
              <a:t>HCl</a:t>
            </a:r>
            <a:r>
              <a:rPr lang="en-US" dirty="0" smtClean="0"/>
              <a:t>, CH</a:t>
            </a:r>
            <a:r>
              <a:rPr lang="en-US" baseline="-25000" dirty="0" smtClean="0"/>
              <a:t>3</a:t>
            </a:r>
            <a:r>
              <a:rPr lang="en-US" dirty="0" smtClean="0"/>
              <a:t>COOH and NH</a:t>
            </a:r>
            <a:r>
              <a:rPr lang="en-US" baseline="-25000" dirty="0"/>
              <a:t>4</a:t>
            </a:r>
            <a:r>
              <a:rPr lang="en-US" baseline="30000" dirty="0" smtClean="0"/>
              <a:t>+</a:t>
            </a:r>
            <a:r>
              <a:rPr lang="en-US" dirty="0" smtClean="0"/>
              <a:t>} with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lvl="2"/>
            <a:r>
              <a:rPr lang="en-US" dirty="0" smtClean="0"/>
              <a:t>The order of decrease in basicity of conjugated base.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˸NH</a:t>
            </a:r>
            <a:r>
              <a:rPr lang="en-US" baseline="-25000" dirty="0" smtClean="0"/>
              <a:t>3</a:t>
            </a:r>
            <a:r>
              <a:rPr lang="en-US" dirty="0" smtClean="0"/>
              <a:t>        ˃              CH</a:t>
            </a:r>
            <a:r>
              <a:rPr lang="en-US" baseline="-25000" dirty="0" smtClean="0"/>
              <a:t>3</a:t>
            </a:r>
            <a:r>
              <a:rPr lang="en-US" dirty="0" smtClean="0"/>
              <a:t>COO</a:t>
            </a:r>
            <a:r>
              <a:rPr lang="en-US" baseline="30000" dirty="0"/>
              <a:t>-</a:t>
            </a:r>
            <a:r>
              <a:rPr lang="en-US" dirty="0" smtClean="0"/>
              <a:t>   </a:t>
            </a:r>
            <a:r>
              <a:rPr lang="en-US" dirty="0"/>
              <a:t>˃</a:t>
            </a:r>
            <a:r>
              <a:rPr lang="en-US" dirty="0" smtClean="0"/>
              <a:t>           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</a:p>
          <a:p>
            <a:pPr lvl="2"/>
            <a:r>
              <a:rPr lang="en-US" b="1" baseline="30000" dirty="0"/>
              <a:t> </a:t>
            </a:r>
            <a:r>
              <a:rPr lang="en-US" b="1" baseline="30000" dirty="0" smtClean="0"/>
              <a:t>    Strongest                                                                        weakest</a:t>
            </a:r>
            <a:endParaRPr lang="en-US" b="1" baseline="30000" dirty="0"/>
          </a:p>
        </p:txBody>
      </p:sp>
    </p:spTree>
    <p:extLst>
      <p:ext uri="{BB962C8B-B14F-4D97-AF65-F5344CB8AC3E}">
        <p14:creationId xmlns:p14="http://schemas.microsoft.com/office/powerpoint/2010/main" val="263194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028608" cy="509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58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7140"/>
            <a:ext cx="8686800" cy="480116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-Analytical chemistry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94447" y="154067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-Organic </a:t>
            </a:r>
            <a:r>
              <a:rPr lang="en-GB" sz="2400" dirty="0" smtClean="0"/>
              <a:t>chemistry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60082" y="200884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-Inorganic </a:t>
            </a:r>
            <a:r>
              <a:rPr lang="en-GB" sz="2400" dirty="0" smtClean="0"/>
              <a:t>chemistry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94447" y="265830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/>
              <a:t>-Biochemistry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95757" y="323893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-Physical chemistry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97067" y="387403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-Industrial </a:t>
            </a:r>
            <a:r>
              <a:rPr lang="en-GB" sz="2400" dirty="0" smtClean="0"/>
              <a:t>chemistry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120615" y="441653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-Food chemistry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97067" y="495207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-Medicinal chemistry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112943" y="554299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-Nuclear chemistry, 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120615" y="6103546"/>
            <a:ext cx="177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-and more….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0615" y="336541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hlinkClick r:id="" action="ppaction://hlinkshowjump?jump=nextslide"/>
              </a:rPr>
              <a:t>Branches </a:t>
            </a:r>
            <a:r>
              <a:rPr lang="en-GB" sz="2400" dirty="0" smtClean="0"/>
              <a:t> of chemistry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615262" cy="158272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FF00"/>
                </a:solidFill>
                <a:hlinkClick r:id="" action="ppaction://hlinkshowjump?jump=nextslide"/>
              </a:rPr>
              <a:t>What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/>
              <a:t>is chemistry?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Chapter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3A25-D4A2-482B-A822-2361525AF22B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 sz="675">
              <a:solidFill>
                <a:srgbClr val="000000"/>
              </a:solidFill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257300" y="971550"/>
            <a:ext cx="65151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056" tIns="34529" rIns="69056" bIns="34529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Study of Chemistry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257300" y="1714500"/>
            <a:ext cx="6572250" cy="30861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is Chemistry?</a:t>
            </a:r>
            <a:endParaRPr lang="en-US" sz="3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sz="3300" b="1" dirty="0"/>
              <a:t>Chemistry is the study of the properties and behavior of </a:t>
            </a:r>
            <a:r>
              <a:rPr lang="en-US" sz="3300" b="1" i="1" dirty="0"/>
              <a:t>matter</a:t>
            </a:r>
            <a:r>
              <a:rPr lang="en-US" sz="3300" b="1" dirty="0"/>
              <a:t>.</a:t>
            </a:r>
          </a:p>
          <a:p>
            <a:pPr>
              <a:buFontTx/>
              <a:buNone/>
            </a:pPr>
            <a:endParaRPr lang="en-US" sz="3300" b="1" dirty="0"/>
          </a:p>
          <a:p>
            <a:pPr>
              <a:buFontTx/>
              <a:buNone/>
            </a:pPr>
            <a:r>
              <a:rPr lang="en-US" sz="3300" b="1" i="1" dirty="0"/>
              <a:t>Matter</a:t>
            </a:r>
            <a:r>
              <a:rPr lang="en-US" sz="3300" b="1" dirty="0"/>
              <a:t> – anything that occupies space and has mass.</a:t>
            </a:r>
          </a:p>
        </p:txBody>
      </p:sp>
    </p:spTree>
    <p:extLst>
      <p:ext uri="{BB962C8B-B14F-4D97-AF65-F5344CB8AC3E}">
        <p14:creationId xmlns:p14="http://schemas.microsoft.com/office/powerpoint/2010/main" val="225313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Chapter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8E7E-1F07-4D5E-BD0A-83178C61C031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 sz="675">
              <a:solidFill>
                <a:srgbClr val="000000"/>
              </a:solidFill>
            </a:endParaRPr>
          </a:p>
        </p:txBody>
      </p:sp>
      <p:sp>
        <p:nvSpPr>
          <p:cNvPr id="245762" name="Rectangle 2"/>
          <p:cNvSpPr>
            <a:spLocks noChangeArrowheads="1"/>
          </p:cNvSpPr>
          <p:nvPr/>
        </p:nvSpPr>
        <p:spPr bwMode="auto">
          <a:xfrm>
            <a:off x="1258492" y="972742"/>
            <a:ext cx="6512719" cy="569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Classification of Matter:</a:t>
            </a:r>
            <a:endParaRPr lang="en-US" dirty="0">
              <a:solidFill>
                <a:srgbClr val="8F0058"/>
              </a:solidFill>
            </a:endParaRPr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1600200" y="1771650"/>
            <a:ext cx="58293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57175" indent="-2571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The basic difference between these states is the distance between the “bodies.”</a:t>
            </a:r>
          </a:p>
          <a:p>
            <a:pPr marL="257175" indent="-257175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Gas</a:t>
            </a:r>
            <a:r>
              <a:rPr lang="en-US" sz="2400" b="1" dirty="0">
                <a:solidFill>
                  <a:srgbClr val="000000"/>
                </a:solidFill>
              </a:rPr>
              <a:t> – bodies are far apart and in rapid motion.</a:t>
            </a:r>
          </a:p>
          <a:p>
            <a:pPr marL="257175" indent="-257175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Liquid </a:t>
            </a:r>
            <a:r>
              <a:rPr lang="en-US" sz="2400" b="1" dirty="0">
                <a:solidFill>
                  <a:srgbClr val="000000"/>
                </a:solidFill>
              </a:rPr>
              <a:t>– bodies closer together, but still able to move past each other.</a:t>
            </a:r>
          </a:p>
          <a:p>
            <a:pPr marL="257175" indent="-257175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Solid </a:t>
            </a:r>
            <a:r>
              <a:rPr lang="en-US" sz="2400" b="1" dirty="0">
                <a:solidFill>
                  <a:srgbClr val="000000"/>
                </a:solidFill>
              </a:rPr>
              <a:t>– bodies are closer still and are now held in place in a definite arrangement.</a:t>
            </a:r>
          </a:p>
        </p:txBody>
      </p:sp>
    </p:spTree>
    <p:extLst>
      <p:ext uri="{BB962C8B-B14F-4D97-AF65-F5344CB8AC3E}">
        <p14:creationId xmlns:p14="http://schemas.microsoft.com/office/powerpoint/2010/main" val="386613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Chapter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F635E-6944-4DF8-BC7E-3AB0366E7124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sz="675">
              <a:solidFill>
                <a:srgbClr val="000000"/>
              </a:solidFill>
            </a:endParaRPr>
          </a:p>
        </p:txBody>
      </p:sp>
      <p:pic>
        <p:nvPicPr>
          <p:cNvPr id="2764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400301"/>
            <a:ext cx="4629150" cy="241220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00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075"/>
              <a:t>Classification of Matter</a:t>
            </a:r>
          </a:p>
        </p:txBody>
      </p:sp>
      <p:sp>
        <p:nvSpPr>
          <p:cNvPr id="600067" name="Text Box 3"/>
          <p:cNvSpPr txBox="1">
            <a:spLocks noChangeArrowheads="1"/>
          </p:cNvSpPr>
          <p:nvPr/>
        </p:nvSpPr>
        <p:spPr bwMode="auto">
          <a:xfrm>
            <a:off x="3781858" y="1620739"/>
            <a:ext cx="869740" cy="398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158" tIns="31579" rIns="63158" bIns="31579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175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Matter</a:t>
            </a:r>
            <a:endParaRPr lang="en-US" sz="195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0068" name="Text Box 4"/>
          <p:cNvSpPr txBox="1">
            <a:spLocks noChangeArrowheads="1"/>
          </p:cNvSpPr>
          <p:nvPr/>
        </p:nvSpPr>
        <p:spPr bwMode="auto">
          <a:xfrm>
            <a:off x="2015405" y="2370832"/>
            <a:ext cx="1437203" cy="398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158" tIns="31579" rIns="63158" bIns="31579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175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Substances</a:t>
            </a:r>
            <a:endParaRPr lang="en-US" sz="195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0069" name="Text Box 5"/>
          <p:cNvSpPr txBox="1">
            <a:spLocks noChangeArrowheads="1"/>
          </p:cNvSpPr>
          <p:nvPr/>
        </p:nvSpPr>
        <p:spPr bwMode="auto">
          <a:xfrm>
            <a:off x="5507182" y="2431108"/>
            <a:ext cx="1134235" cy="398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158" tIns="31579" rIns="63158" bIns="31579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175" dirty="0">
                <a:solidFill>
                  <a:srgbClr val="F9294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Mixtures</a:t>
            </a:r>
            <a:endParaRPr lang="en-US" sz="195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0070" name="Text Box 6"/>
          <p:cNvSpPr txBox="1">
            <a:spLocks noChangeArrowheads="1"/>
          </p:cNvSpPr>
          <p:nvPr/>
        </p:nvSpPr>
        <p:spPr bwMode="auto">
          <a:xfrm>
            <a:off x="1391950" y="3442395"/>
            <a:ext cx="4241817" cy="398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158" tIns="31579" rIns="63158" bIns="31579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175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Elements		Compounds</a:t>
            </a:r>
          </a:p>
        </p:txBody>
      </p:sp>
      <p:sp>
        <p:nvSpPr>
          <p:cNvPr id="600071" name="Text Box 7"/>
          <p:cNvSpPr txBox="1">
            <a:spLocks noChangeArrowheads="1"/>
          </p:cNvSpPr>
          <p:nvPr/>
        </p:nvSpPr>
        <p:spPr bwMode="auto">
          <a:xfrm>
            <a:off x="5896173" y="3214687"/>
            <a:ext cx="1738568" cy="733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158" tIns="31579" rIns="63158" bIns="31579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sz="2175">
                <a:solidFill>
                  <a:srgbClr val="F9294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Homogeneous</a:t>
            </a:r>
          </a:p>
          <a:p>
            <a:pPr algn="ctr" eaLnBrk="1" hangingPunct="1">
              <a:defRPr/>
            </a:pPr>
            <a:r>
              <a:rPr lang="en-US" sz="2175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(Solutions)</a:t>
            </a:r>
            <a:endParaRPr lang="en-US" sz="2175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0072" name="Rectangle 8"/>
          <p:cNvSpPr>
            <a:spLocks noChangeArrowheads="1"/>
          </p:cNvSpPr>
          <p:nvPr/>
        </p:nvSpPr>
        <p:spPr bwMode="auto">
          <a:xfrm>
            <a:off x="5870865" y="4125517"/>
            <a:ext cx="1865141" cy="398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158" tIns="31579" rIns="63158" bIns="31579">
            <a:spAutoFit/>
          </a:bodyPr>
          <a:lstStyle/>
          <a:p>
            <a:pPr defTabSz="630526">
              <a:defRPr/>
            </a:pPr>
            <a:r>
              <a:rPr lang="en-US" sz="2175">
                <a:solidFill>
                  <a:srgbClr val="F9294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Heterogeneous</a:t>
            </a:r>
            <a:endParaRPr lang="en-US" sz="2175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0073" name="Line 9"/>
          <p:cNvSpPr>
            <a:spLocks noChangeShapeType="1"/>
          </p:cNvSpPr>
          <p:nvPr/>
        </p:nvSpPr>
        <p:spPr bwMode="auto">
          <a:xfrm flipH="1">
            <a:off x="4261355" y="2035969"/>
            <a:ext cx="0" cy="267891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162" tIns="31581" rIns="63162" bIns="31581" anchor="ctr"/>
          <a:lstStyle/>
          <a:p>
            <a:pPr>
              <a:defRPr/>
            </a:pPr>
            <a:endParaRPr lang="en-US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0074" name="Line 10"/>
          <p:cNvSpPr>
            <a:spLocks noChangeShapeType="1"/>
          </p:cNvSpPr>
          <p:nvPr/>
        </p:nvSpPr>
        <p:spPr bwMode="auto">
          <a:xfrm>
            <a:off x="2753593" y="2303860"/>
            <a:ext cx="337704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162" tIns="31581" rIns="63162" bIns="31581" anchor="ctr"/>
          <a:lstStyle/>
          <a:p>
            <a:pPr>
              <a:defRPr/>
            </a:pPr>
            <a:endParaRPr lang="en-US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0075" name="Line 11"/>
          <p:cNvSpPr>
            <a:spLocks noChangeShapeType="1"/>
          </p:cNvSpPr>
          <p:nvPr/>
        </p:nvSpPr>
        <p:spPr bwMode="auto">
          <a:xfrm flipH="1">
            <a:off x="6130637" y="2303859"/>
            <a:ext cx="0" cy="267891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162" tIns="31581" rIns="63162" bIns="31581" anchor="ctr"/>
          <a:lstStyle/>
          <a:p>
            <a:pPr>
              <a:defRPr/>
            </a:pPr>
            <a:endParaRPr lang="en-US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0076" name="Line 12"/>
          <p:cNvSpPr>
            <a:spLocks noChangeShapeType="1"/>
          </p:cNvSpPr>
          <p:nvPr/>
        </p:nvSpPr>
        <p:spPr bwMode="auto">
          <a:xfrm flipH="1">
            <a:off x="2753591" y="2303859"/>
            <a:ext cx="0" cy="267891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162" tIns="31581" rIns="63162" bIns="31581" anchor="ctr"/>
          <a:lstStyle/>
          <a:p>
            <a:pPr>
              <a:defRPr/>
            </a:pPr>
            <a:endParaRPr lang="en-US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0077" name="Line 13"/>
          <p:cNvSpPr>
            <a:spLocks noChangeShapeType="1"/>
          </p:cNvSpPr>
          <p:nvPr/>
        </p:nvSpPr>
        <p:spPr bwMode="auto">
          <a:xfrm flipH="1">
            <a:off x="2753591" y="2839642"/>
            <a:ext cx="0" cy="535781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162" tIns="31581" rIns="63162" bIns="31581" anchor="ctr"/>
          <a:lstStyle/>
          <a:p>
            <a:pPr>
              <a:defRPr/>
            </a:pPr>
            <a:endParaRPr lang="en-US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0078" name="Line 14"/>
          <p:cNvSpPr>
            <a:spLocks noChangeShapeType="1"/>
          </p:cNvSpPr>
          <p:nvPr/>
        </p:nvSpPr>
        <p:spPr bwMode="auto">
          <a:xfrm flipH="1">
            <a:off x="5663045" y="2839640"/>
            <a:ext cx="0" cy="1553766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162" tIns="31581" rIns="63162" bIns="31581" anchor="ctr"/>
          <a:lstStyle/>
          <a:p>
            <a:pPr>
              <a:defRPr/>
            </a:pPr>
            <a:endParaRPr lang="en-US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0079" name="Line 15"/>
          <p:cNvSpPr>
            <a:spLocks noChangeShapeType="1"/>
          </p:cNvSpPr>
          <p:nvPr/>
        </p:nvSpPr>
        <p:spPr bwMode="auto">
          <a:xfrm>
            <a:off x="1923402" y="3375422"/>
            <a:ext cx="202514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162" tIns="31581" rIns="63162" bIns="31581" anchor="ctr"/>
          <a:lstStyle/>
          <a:p>
            <a:pPr>
              <a:defRPr/>
            </a:pPr>
            <a:endParaRPr lang="en-US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0080" name="Line 16"/>
          <p:cNvSpPr>
            <a:spLocks noChangeShapeType="1"/>
          </p:cNvSpPr>
          <p:nvPr/>
        </p:nvSpPr>
        <p:spPr bwMode="auto">
          <a:xfrm>
            <a:off x="1923401" y="3375423"/>
            <a:ext cx="0" cy="16073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162" tIns="31581" rIns="63162" bIns="31581" anchor="ctr"/>
          <a:lstStyle/>
          <a:p>
            <a:pPr>
              <a:defRPr/>
            </a:pPr>
            <a:endParaRPr lang="en-US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0081" name="Line 17"/>
          <p:cNvSpPr>
            <a:spLocks noChangeShapeType="1"/>
          </p:cNvSpPr>
          <p:nvPr/>
        </p:nvSpPr>
        <p:spPr bwMode="auto">
          <a:xfrm>
            <a:off x="3948545" y="3375423"/>
            <a:ext cx="0" cy="16073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162" tIns="31581" rIns="63162" bIns="31581" anchor="ctr"/>
          <a:lstStyle/>
          <a:p>
            <a:pPr>
              <a:defRPr/>
            </a:pPr>
            <a:endParaRPr lang="en-US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0082" name="Line 18"/>
          <p:cNvSpPr>
            <a:spLocks noChangeShapeType="1"/>
          </p:cNvSpPr>
          <p:nvPr/>
        </p:nvSpPr>
        <p:spPr bwMode="auto">
          <a:xfrm>
            <a:off x="5663047" y="3429000"/>
            <a:ext cx="26085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162" tIns="31581" rIns="63162" bIns="31581" anchor="ctr"/>
          <a:lstStyle/>
          <a:p>
            <a:pPr>
              <a:defRPr/>
            </a:pPr>
            <a:endParaRPr lang="en-US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0083" name="Line 19"/>
          <p:cNvSpPr>
            <a:spLocks noChangeShapeType="1"/>
          </p:cNvSpPr>
          <p:nvPr/>
        </p:nvSpPr>
        <p:spPr bwMode="auto">
          <a:xfrm>
            <a:off x="5663047" y="4393406"/>
            <a:ext cx="26085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162" tIns="31581" rIns="63162" bIns="31581" anchor="ctr"/>
          <a:lstStyle/>
          <a:p>
            <a:pPr>
              <a:defRPr/>
            </a:pPr>
            <a:endParaRPr lang="en-US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0084" name="Rectangle 20"/>
          <p:cNvSpPr>
            <a:spLocks noChangeArrowheads="1"/>
          </p:cNvSpPr>
          <p:nvPr/>
        </p:nvSpPr>
        <p:spPr bwMode="auto">
          <a:xfrm>
            <a:off x="1766456" y="5036344"/>
            <a:ext cx="1728181" cy="536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158" tIns="31579" rIns="63158" bIns="31579">
            <a:spAutoFit/>
          </a:bodyPr>
          <a:lstStyle/>
          <a:p>
            <a:pPr defTabSz="630526">
              <a:defRPr/>
            </a:pPr>
            <a:r>
              <a:rPr lang="en-US" sz="3075" i="1">
                <a:solidFill>
                  <a:srgbClr val="F9294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Memorize</a:t>
            </a:r>
            <a:endParaRPr lang="en-US" sz="1350" i="1">
              <a:solidFill>
                <a:srgbClr val="F9294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0085" name="Rectangle 21"/>
          <p:cNvSpPr>
            <a:spLocks noChangeArrowheads="1"/>
          </p:cNvSpPr>
          <p:nvPr/>
        </p:nvSpPr>
        <p:spPr bwMode="auto">
          <a:xfrm>
            <a:off x="5507183" y="5518547"/>
            <a:ext cx="2311481" cy="259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158" tIns="31579" rIns="63158" bIns="31579">
            <a:spAutoFit/>
          </a:bodyPr>
          <a:lstStyle/>
          <a:p>
            <a:pPr defTabSz="630526">
              <a:defRPr/>
            </a:pPr>
            <a:r>
              <a:rPr lang="en-US" sz="1275" dirty="0">
                <a:solidFill>
                  <a:srgbClr val="2C09F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http://owl.thomsonlearning.com</a:t>
            </a:r>
            <a:endParaRPr lang="en-US" sz="1275" dirty="0">
              <a:solidFill>
                <a:srgbClr val="2C09FB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435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Chapter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7B9C-956D-4A6E-BA08-A7F62DA4297D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 sz="675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491" y="972742"/>
            <a:ext cx="6686550" cy="569119"/>
          </a:xfrm>
          <a:noFill/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Pure Substances and Mixtures:</a:t>
            </a:r>
            <a:r>
              <a:rPr lang="en-US" dirty="0">
                <a:solidFill>
                  <a:srgbClr val="FF0000"/>
                </a:solidFill>
              </a:rPr>
              <a:t> </a:t>
            </a:r>
            <a:br>
              <a:rPr lang="en-US" dirty="0">
                <a:solidFill>
                  <a:srgbClr val="FF0000"/>
                </a:solidFill>
              </a:rPr>
            </a:b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14500"/>
            <a:ext cx="8219256" cy="40005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smtClean="0"/>
              <a:t>Mixture </a:t>
            </a:r>
            <a:r>
              <a:rPr lang="en-US" dirty="0"/>
              <a:t>– combination of two or more substances in which each substance retains its own chemical identity.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Homogeneous mixture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– composition of this mixture is consistent throughout.</a:t>
            </a:r>
          </a:p>
          <a:p>
            <a:pPr lvl="2"/>
            <a:r>
              <a:rPr lang="en-US" i="1" dirty="0"/>
              <a:t>Solution</a:t>
            </a:r>
            <a:r>
              <a:rPr lang="en-US" dirty="0"/>
              <a:t> (Air, gasoline)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Heterogeneous mixture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– composition of this mixture varies throughout the mixture.</a:t>
            </a:r>
          </a:p>
        </p:txBody>
      </p:sp>
    </p:spTree>
    <p:extLst>
      <p:ext uri="{BB962C8B-B14F-4D97-AF65-F5344CB8AC3E}">
        <p14:creationId xmlns:p14="http://schemas.microsoft.com/office/powerpoint/2010/main" val="141192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1238</Words>
  <Application>Microsoft Office PowerPoint</Application>
  <PresentationFormat>On-screen Show (4:3)</PresentationFormat>
  <Paragraphs>164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Monotype Sorts</vt:lpstr>
      <vt:lpstr>Times New Roman</vt:lpstr>
      <vt:lpstr>Wingdings</vt:lpstr>
      <vt:lpstr>Office Theme</vt:lpstr>
      <vt:lpstr>PowerPoint Presentation</vt:lpstr>
      <vt:lpstr>Analytical Chemistry’s lecture comprises  Theoretical session  Practical session </vt:lpstr>
      <vt:lpstr>-Analytical chemistry </vt:lpstr>
      <vt:lpstr>What is chemistry? </vt:lpstr>
      <vt:lpstr>PowerPoint Presentation</vt:lpstr>
      <vt:lpstr>PowerPoint Presentation</vt:lpstr>
      <vt:lpstr>PowerPoint Presentation</vt:lpstr>
      <vt:lpstr>Classification of Matter</vt:lpstr>
      <vt:lpstr>Pure Substances and Mixtures:  </vt:lpstr>
      <vt:lpstr>PowerPoint Presentation</vt:lpstr>
      <vt:lpstr> Pure Substances and Mixtures </vt:lpstr>
      <vt:lpstr>Classification of Analytical Methods</vt:lpstr>
      <vt:lpstr>Analytical Methods </vt:lpstr>
      <vt:lpstr>Types of Instrumental Methods</vt:lpstr>
      <vt:lpstr>The chemical Composition of Solutions</vt:lpstr>
      <vt:lpstr>PowerPoint Presentation</vt:lpstr>
      <vt:lpstr>PowerPoint Presentation</vt:lpstr>
      <vt:lpstr>Acids &amp; Bases</vt:lpstr>
      <vt:lpstr>Definitions of Acids &amp; Bases</vt:lpstr>
      <vt:lpstr>Bronshted &amp;Lowry (1923):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Bashdar</dc:creator>
  <cp:lastModifiedBy>PC</cp:lastModifiedBy>
  <cp:revision>64</cp:revision>
  <dcterms:created xsi:type="dcterms:W3CDTF">2016-12-11T17:56:16Z</dcterms:created>
  <dcterms:modified xsi:type="dcterms:W3CDTF">2022-11-22T17:35:21Z</dcterms:modified>
</cp:coreProperties>
</file>