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73" r:id="rId3"/>
    <p:sldId id="274" r:id="rId4"/>
    <p:sldId id="257" r:id="rId5"/>
    <p:sldId id="259" r:id="rId6"/>
    <p:sldId id="275" r:id="rId7"/>
    <p:sldId id="261" r:id="rId8"/>
    <p:sldId id="265" r:id="rId9"/>
    <p:sldId id="266" r:id="rId10"/>
    <p:sldId id="267" r:id="rId11"/>
    <p:sldId id="269" r:id="rId1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97" autoAdjust="0"/>
    <p:restoredTop sz="94624" autoAdjust="0"/>
  </p:normalViewPr>
  <p:slideViewPr>
    <p:cSldViewPr>
      <p:cViewPr varScale="1">
        <p:scale>
          <a:sx n="69" d="100"/>
          <a:sy n="69" d="100"/>
        </p:scale>
        <p:origin x="-1482" y="-102"/>
      </p:cViewPr>
      <p:guideLst>
        <p:guide orient="horz" pos="2160"/>
        <p:guide pos="2880"/>
      </p:guideLst>
    </p:cSldViewPr>
  </p:slideViewPr>
  <p:outlineViewPr>
    <p:cViewPr>
      <p:scale>
        <a:sx n="33" d="100"/>
        <a:sy n="33" d="100"/>
      </p:scale>
      <p:origin x="48" y="112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3006" y="-114"/>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C35024B6-E4CD-460C-B1FC-8D1B0920EAC4}" type="datetimeFigureOut">
              <a:rPr lang="en-US" smtClean="0"/>
              <a:pPr/>
              <a:t>2019-02-08</a:t>
            </a:fld>
            <a:endParaRPr lang="en-US"/>
          </a:p>
        </p:txBody>
      </p:sp>
      <p:sp>
        <p:nvSpPr>
          <p:cNvPr id="4" name="Footer Placeholder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4A28EF89-FB6E-4397-93D1-E06FE34B604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8118B-5D33-470D-B9A3-F176467A1E36}" type="datetimeFigureOut">
              <a:rPr lang="en-US" smtClean="0"/>
              <a:pPr/>
              <a:t>2019-02-08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BAF3-2C8D-477F-97E5-36F959BF8D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8118B-5D33-470D-B9A3-F176467A1E36}" type="datetimeFigureOut">
              <a:rPr lang="en-US" smtClean="0"/>
              <a:pPr/>
              <a:t>2019-02-08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ABAF3-2C8D-477F-97E5-36F959BF8D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629400"/>
          </a:xfrm>
        </p:spPr>
        <p:txBody>
          <a:bodyPr>
            <a:normAutofit/>
          </a:bodyPr>
          <a:lstStyle/>
          <a:p>
            <a:r>
              <a:rPr lang="en-US" sz="2400" b="1" dirty="0" smtClean="0">
                <a:solidFill>
                  <a:schemeClr val="tx1"/>
                </a:solidFill>
                <a:latin typeface="Times New Roman" pitchFamily="18" charset="0"/>
                <a:cs typeface="Times New Roman" pitchFamily="18" charset="0"/>
              </a:rPr>
              <a:t>Kurdistan Regional Government-Iraq</a:t>
            </a:r>
            <a:endParaRPr lang="en-US" sz="24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Ministry Of Higher Education &amp; Scientific Research</a:t>
            </a:r>
            <a:endParaRPr lang="en-US" sz="2400" dirty="0" smtClean="0">
              <a:solidFill>
                <a:schemeClr val="tx1"/>
              </a:solidFill>
              <a:latin typeface="Times New Roman" pitchFamily="18" charset="0"/>
              <a:cs typeface="Times New Roman" pitchFamily="18" charset="0"/>
            </a:endParaRPr>
          </a:p>
          <a:p>
            <a:r>
              <a:rPr lang="en-US" sz="2400" b="1" dirty="0" err="1" smtClean="0">
                <a:solidFill>
                  <a:schemeClr val="tx1"/>
                </a:solidFill>
                <a:latin typeface="Times New Roman" pitchFamily="18" charset="0"/>
                <a:cs typeface="Times New Roman" pitchFamily="18" charset="0"/>
              </a:rPr>
              <a:t>Salahaddin</a:t>
            </a:r>
            <a:r>
              <a:rPr lang="en-US" sz="2400" b="1" dirty="0" smtClean="0">
                <a:solidFill>
                  <a:schemeClr val="tx1"/>
                </a:solidFill>
                <a:latin typeface="Times New Roman" pitchFamily="18" charset="0"/>
                <a:cs typeface="Times New Roman" pitchFamily="18" charset="0"/>
              </a:rPr>
              <a:t> University-</a:t>
            </a:r>
            <a:r>
              <a:rPr lang="en-US" sz="2400" b="1" dirty="0" err="1" smtClean="0">
                <a:solidFill>
                  <a:schemeClr val="tx1"/>
                </a:solidFill>
                <a:latin typeface="Times New Roman" pitchFamily="18" charset="0"/>
                <a:cs typeface="Times New Roman" pitchFamily="18" charset="0"/>
              </a:rPr>
              <a:t>Hawler</a:t>
            </a:r>
            <a:endParaRPr lang="en-US" sz="24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Agriculture College, Animal resources Department</a:t>
            </a:r>
          </a:p>
          <a:p>
            <a:r>
              <a:rPr lang="en-US" sz="2400" b="1" dirty="0" smtClean="0">
                <a:solidFill>
                  <a:schemeClr val="tx1"/>
                </a:solidFill>
                <a:latin typeface="Times New Roman" pitchFamily="18" charset="0"/>
                <a:cs typeface="Times New Roman" pitchFamily="18" charset="0"/>
              </a:rPr>
              <a:t>Class2</a:t>
            </a:r>
            <a:r>
              <a:rPr lang="en-US" sz="2400" b="1" baseline="30000" dirty="0" smtClean="0">
                <a:solidFill>
                  <a:schemeClr val="tx1"/>
                </a:solidFill>
                <a:latin typeface="Times New Roman" pitchFamily="18" charset="0"/>
                <a:cs typeface="Times New Roman" pitchFamily="18" charset="0"/>
              </a:rPr>
              <a:t>th</a:t>
            </a:r>
            <a:r>
              <a:rPr lang="en-US" sz="2400" b="1" dirty="0" smtClean="0">
                <a:solidFill>
                  <a:schemeClr val="tx1"/>
                </a:solidFill>
                <a:latin typeface="Times New Roman" pitchFamily="18" charset="0"/>
                <a:cs typeface="Times New Roman" pitchFamily="18" charset="0"/>
              </a:rPr>
              <a:t> year/2</a:t>
            </a:r>
            <a:r>
              <a:rPr lang="en-US" sz="2400" b="1" baseline="30000" dirty="0" smtClean="0">
                <a:solidFill>
                  <a:schemeClr val="tx1"/>
                </a:solidFill>
                <a:latin typeface="Times New Roman" pitchFamily="18" charset="0"/>
                <a:cs typeface="Times New Roman" pitchFamily="18" charset="0"/>
              </a:rPr>
              <a:t>nd</a:t>
            </a:r>
            <a:r>
              <a:rPr lang="en-US" sz="2400" b="1" dirty="0" smtClean="0">
                <a:solidFill>
                  <a:schemeClr val="tx1"/>
                </a:solidFill>
                <a:latin typeface="Times New Roman" pitchFamily="18" charset="0"/>
                <a:cs typeface="Times New Roman" pitchFamily="18" charset="0"/>
              </a:rPr>
              <a:t> sem./Practical of </a:t>
            </a:r>
            <a:r>
              <a:rPr lang="en-US" sz="2400" b="1" smtClean="0">
                <a:solidFill>
                  <a:schemeClr val="tx1"/>
                </a:solidFill>
                <a:latin typeface="Times New Roman" pitchFamily="18" charset="0"/>
                <a:cs typeface="Times New Roman" pitchFamily="18" charset="0"/>
              </a:rPr>
              <a:t>Molecular Genetic</a:t>
            </a:r>
            <a:endParaRPr lang="en-US" sz="24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2018-2019 </a:t>
            </a:r>
            <a:endParaRPr lang="en-US" sz="24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First Practical; Safety in the Laboratory</a:t>
            </a:r>
          </a:p>
          <a:p>
            <a:endParaRPr lang="en-US" sz="2400" dirty="0" smtClean="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srcRect/>
          <a:stretch>
            <a:fillRect/>
          </a:stretch>
        </p:blipFill>
        <p:spPr bwMode="auto">
          <a:xfrm>
            <a:off x="7924800" y="457200"/>
            <a:ext cx="1433512" cy="1416050"/>
          </a:xfrm>
          <a:prstGeom prst="rect">
            <a:avLst/>
          </a:prstGeom>
          <a:noFill/>
          <a:ln w="9525">
            <a:noFill/>
            <a:miter lim="800000"/>
            <a:headEnd/>
            <a:tailEnd/>
          </a:ln>
        </p:spPr>
      </p:pic>
      <p:pic>
        <p:nvPicPr>
          <p:cNvPr id="4" name="Picture 2" descr="Lab Safety"/>
          <p:cNvPicPr>
            <a:picLocks noChangeAspect="1" noChangeArrowheads="1"/>
          </p:cNvPicPr>
          <p:nvPr/>
        </p:nvPicPr>
        <p:blipFill>
          <a:blip r:embed="rId3"/>
          <a:srcRect/>
          <a:stretch>
            <a:fillRect/>
          </a:stretch>
        </p:blipFill>
        <p:spPr bwMode="auto">
          <a:xfrm>
            <a:off x="2590800" y="3962400"/>
            <a:ext cx="3251200" cy="254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553200"/>
          </a:xfrm>
        </p:spPr>
        <p:txBody>
          <a:bodyPr>
            <a:normAutofit/>
          </a:bodyPr>
          <a:lstStyle/>
          <a:p>
            <a:r>
              <a:rPr lang="en-US" sz="1800" b="1" dirty="0" smtClean="0">
                <a:latin typeface="Times New Roman" pitchFamily="18" charset="0"/>
                <a:cs typeface="Times New Roman" pitchFamily="18" charset="0"/>
              </a:rPr>
              <a:t>Digital </a:t>
            </a:r>
            <a:r>
              <a:rPr lang="en-US" sz="1800" b="1" dirty="0">
                <a:latin typeface="Times New Roman" pitchFamily="18" charset="0"/>
                <a:cs typeface="Times New Roman" pitchFamily="18" charset="0"/>
              </a:rPr>
              <a:t>Balance </a:t>
            </a:r>
            <a:endParaRPr lang="en-US" sz="1800" dirty="0">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Balance is needed in </a:t>
            </a:r>
            <a:r>
              <a:rPr lang="en-US" sz="1800" dirty="0" smtClean="0">
                <a:latin typeface="Times New Roman" pitchFamily="18" charset="0"/>
                <a:cs typeface="Times New Roman" pitchFamily="18" charset="0"/>
              </a:rPr>
              <a:t>molecular genetic lab </a:t>
            </a:r>
            <a:r>
              <a:rPr lang="en-US" sz="1800" dirty="0" err="1" smtClean="0">
                <a:latin typeface="Times New Roman" pitchFamily="18" charset="0"/>
                <a:cs typeface="Times New Roman" pitchFamily="18" charset="0"/>
              </a:rPr>
              <a:t>forbweighing</a:t>
            </a:r>
            <a:r>
              <a:rPr lang="en-US" sz="1800" dirty="0" smtClean="0">
                <a:latin typeface="Times New Roman" pitchFamily="18" charset="0"/>
                <a:cs typeface="Times New Roman" pitchFamily="18" charset="0"/>
              </a:rPr>
              <a:t> </a:t>
            </a:r>
          </a:p>
          <a:p>
            <a:pPr>
              <a:buNone/>
            </a:pPr>
            <a:r>
              <a:rPr lang="en-US" sz="1800" dirty="0" smtClean="0">
                <a:latin typeface="Times New Roman" pitchFamily="18" charset="0"/>
                <a:cs typeface="Times New Roman" pitchFamily="18" charset="0"/>
              </a:rPr>
              <a:t>chemicals</a:t>
            </a:r>
            <a:r>
              <a:rPr lang="en-US" sz="1800" dirty="0">
                <a:latin typeface="Times New Roman" pitchFamily="18" charset="0"/>
                <a:cs typeface="Times New Roman" pitchFamily="18" charset="0"/>
              </a:rPr>
              <a:t>, powders, </a:t>
            </a:r>
            <a:r>
              <a:rPr lang="en-US" sz="1800" dirty="0" smtClean="0">
                <a:latin typeface="Times New Roman" pitchFamily="18" charset="0"/>
                <a:cs typeface="Times New Roman" pitchFamily="18" charset="0"/>
              </a:rPr>
              <a:t>samples (e.g., tissue), </a:t>
            </a:r>
            <a:r>
              <a:rPr lang="en-US" sz="1800" dirty="0" smtClean="0">
                <a:latin typeface="Times New Roman" pitchFamily="18" charset="0"/>
                <a:cs typeface="Times New Roman" pitchFamily="18" charset="0"/>
              </a:rPr>
              <a:t>etc</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Digital </a:t>
            </a:r>
            <a:r>
              <a:rPr lang="en-US" sz="1800" dirty="0" smtClean="0">
                <a:latin typeface="Times New Roman" pitchFamily="18" charset="0"/>
                <a:cs typeface="Times New Roman" pitchFamily="18" charset="0"/>
              </a:rPr>
              <a:t>balances</a:t>
            </a:r>
          </a:p>
          <a:p>
            <a:pPr>
              <a:buNone/>
            </a:pP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are fast to </a:t>
            </a:r>
            <a:r>
              <a:rPr lang="en-US" sz="1800" dirty="0" smtClean="0">
                <a:latin typeface="Times New Roman" pitchFamily="18" charset="0"/>
                <a:cs typeface="Times New Roman" pitchFamily="18" charset="0"/>
              </a:rPr>
              <a:t>work</a:t>
            </a:r>
            <a:endParaRPr lang="en-US" sz="1800" dirty="0">
              <a:latin typeface="Times New Roman" pitchFamily="18" charset="0"/>
              <a:cs typeface="Times New Roman" pitchFamily="18" charset="0"/>
            </a:endParaRPr>
          </a:p>
          <a:p>
            <a:pPr lvl="0"/>
            <a:r>
              <a:rPr lang="en-US" sz="2400" b="1" dirty="0">
                <a:latin typeface="Times New Roman" pitchFamily="18" charset="0"/>
                <a:cs typeface="Times New Roman" pitchFamily="18" charset="0"/>
              </a:rPr>
              <a:t>pH meter    </a:t>
            </a:r>
            <a:endParaRPr lang="en-US"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pH </a:t>
            </a:r>
            <a:r>
              <a:rPr lang="en-US" sz="1800" dirty="0">
                <a:latin typeface="Times New Roman" pitchFamily="18" charset="0"/>
                <a:cs typeface="Times New Roman" pitchFamily="18" charset="0"/>
              </a:rPr>
              <a:t>meter is an electrical instrument used for measuring hydrogen ion </a:t>
            </a:r>
            <a:r>
              <a:rPr lang="en-US" sz="1800" dirty="0" smtClean="0">
                <a:latin typeface="Times New Roman" pitchFamily="18" charset="0"/>
                <a:cs typeface="Times New Roman" pitchFamily="18" charset="0"/>
              </a:rPr>
              <a:t>concentration solutions </a:t>
            </a:r>
            <a:r>
              <a:rPr lang="en-US" sz="1800" dirty="0">
                <a:latin typeface="Times New Roman" pitchFamily="18" charset="0"/>
                <a:cs typeface="Times New Roman" pitchFamily="18" charset="0"/>
              </a:rPr>
              <a:t>and mixtures </a:t>
            </a: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pH meter must be standardized with buffer solutions before operation. It must not be dipped in hot or very cold solutions. The electrodes must always be </a:t>
            </a:r>
            <a:r>
              <a:rPr lang="en-US" sz="1800" dirty="0" smtClean="0">
                <a:latin typeface="Times New Roman" pitchFamily="18" charset="0"/>
                <a:cs typeface="Times New Roman" pitchFamily="18" charset="0"/>
              </a:rPr>
              <a:t>kept </a:t>
            </a:r>
            <a:r>
              <a:rPr lang="en-US" sz="1800" dirty="0" smtClean="0">
                <a:latin typeface="Times New Roman" pitchFamily="18" charset="0"/>
                <a:cs typeface="Times New Roman" pitchFamily="18" charset="0"/>
              </a:rPr>
              <a:t>immersed </a:t>
            </a:r>
            <a:r>
              <a:rPr lang="en-US" sz="1800" dirty="0" smtClean="0">
                <a:latin typeface="Times New Roman" pitchFamily="18" charset="0"/>
                <a:cs typeface="Times New Roman" pitchFamily="18" charset="0"/>
              </a:rPr>
              <a:t>in suitable solutions</a:t>
            </a:r>
            <a:r>
              <a:rPr lang="en-US" sz="24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Thermometer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Thermometers are required to ensure the heating equipment is running at the correct temperature. The temperature of the water bath, incubator, etc., need to be frequently checked. (e.g., Mercury Thermometer)</a:t>
            </a:r>
            <a:r>
              <a:rPr lang="en-US" sz="1800" b="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4" name="Picture 2" descr="List of equipment  apparatus used in microbiology laboratory_page6_image2"/>
          <p:cNvPicPr>
            <a:picLocks noChangeAspect="1" noChangeArrowheads="1"/>
          </p:cNvPicPr>
          <p:nvPr/>
        </p:nvPicPr>
        <p:blipFill>
          <a:blip r:embed="rId2"/>
          <a:srcRect/>
          <a:stretch>
            <a:fillRect/>
          </a:stretch>
        </p:blipFill>
        <p:spPr bwMode="auto">
          <a:xfrm>
            <a:off x="6248400" y="4532312"/>
            <a:ext cx="2870200" cy="2401888"/>
          </a:xfrm>
          <a:prstGeom prst="rect">
            <a:avLst/>
          </a:prstGeom>
          <a:noFill/>
          <a:ln w="9525">
            <a:noFill/>
            <a:miter lim="800000"/>
            <a:headEnd/>
            <a:tailEnd/>
          </a:ln>
        </p:spPr>
      </p:pic>
      <p:pic>
        <p:nvPicPr>
          <p:cNvPr id="5" name="Picture 3" descr="Balance 2"/>
          <p:cNvPicPr>
            <a:picLocks noChangeAspect="1" noChangeArrowheads="1"/>
          </p:cNvPicPr>
          <p:nvPr/>
        </p:nvPicPr>
        <p:blipFill>
          <a:blip r:embed="rId3"/>
          <a:srcRect/>
          <a:stretch>
            <a:fillRect/>
          </a:stretch>
        </p:blipFill>
        <p:spPr bwMode="auto">
          <a:xfrm>
            <a:off x="6435725" y="0"/>
            <a:ext cx="2708275" cy="208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897563"/>
          </a:xfrm>
        </p:spPr>
        <p:txBody>
          <a:bodyPr>
            <a:normAutofit/>
          </a:bodyPr>
          <a:lstStyle/>
          <a:p>
            <a:pPr lvl="0"/>
            <a:r>
              <a:rPr lang="en-US" b="1" dirty="0"/>
              <a:t>Autoclave</a:t>
            </a:r>
            <a:endParaRPr lang="en-US" dirty="0"/>
          </a:p>
          <a:p>
            <a:r>
              <a:rPr lang="en-US" sz="1600" dirty="0"/>
              <a:t>Autoclave is a robust, electrically heated steam vessel meant for sterilizing glassware, culture media, and other materials that are not spoiled by moist heat. Microorganisms / cells are killed as a result of </a:t>
            </a:r>
            <a:r>
              <a:rPr lang="en-US" sz="1600" dirty="0" err="1"/>
              <a:t>denaturation</a:t>
            </a:r>
            <a:r>
              <a:rPr lang="en-US" sz="1600" dirty="0"/>
              <a:t> of cellular constituents (protein and nucleic acids). In </a:t>
            </a:r>
            <a:r>
              <a:rPr lang="en-US" sz="1600" dirty="0" smtClean="0"/>
              <a:t>this process</a:t>
            </a:r>
            <a:r>
              <a:rPr lang="en-US" sz="1600" dirty="0"/>
              <a:t>, sterilization can be achieved by operating the autoclave at 121°C </a:t>
            </a:r>
            <a:r>
              <a:rPr lang="en-US" sz="1600" dirty="0" smtClean="0"/>
              <a:t>for </a:t>
            </a:r>
            <a:r>
              <a:rPr lang="en-US" sz="1600" dirty="0"/>
              <a:t>15 min.</a:t>
            </a:r>
          </a:p>
          <a:p>
            <a:endParaRPr lang="en-US" dirty="0"/>
          </a:p>
        </p:txBody>
      </p:sp>
      <p:pic>
        <p:nvPicPr>
          <p:cNvPr id="23554" name="Picture 2" descr="Fig 12"/>
          <p:cNvPicPr>
            <a:picLocks noChangeAspect="1" noChangeArrowheads="1"/>
          </p:cNvPicPr>
          <p:nvPr/>
        </p:nvPicPr>
        <p:blipFill>
          <a:blip r:embed="rId2"/>
          <a:srcRect/>
          <a:stretch>
            <a:fillRect/>
          </a:stretch>
        </p:blipFill>
        <p:spPr bwMode="auto">
          <a:xfrm>
            <a:off x="228600" y="2057400"/>
            <a:ext cx="3124200" cy="2830513"/>
          </a:xfrm>
          <a:prstGeom prst="rect">
            <a:avLst/>
          </a:prstGeom>
          <a:noFill/>
          <a:ln w="9525">
            <a:noFill/>
            <a:miter lim="800000"/>
            <a:headEnd/>
            <a:tailEnd/>
          </a:ln>
        </p:spPr>
      </p:pic>
      <p:sp>
        <p:nvSpPr>
          <p:cNvPr id="6" name="Rectangle 5"/>
          <p:cNvSpPr/>
          <p:nvPr/>
        </p:nvSpPr>
        <p:spPr>
          <a:xfrm>
            <a:off x="304800" y="4902875"/>
            <a:ext cx="8610600" cy="2031325"/>
          </a:xfrm>
          <a:prstGeom prst="rect">
            <a:avLst/>
          </a:prstGeom>
        </p:spPr>
        <p:txBody>
          <a:bodyPr wrap="square">
            <a:spAutoFit/>
          </a:bodyPr>
          <a:lstStyle/>
          <a:p>
            <a:pPr lvl="0" algn="just">
              <a:lnSpc>
                <a:spcPct val="120000"/>
              </a:lnSpc>
            </a:pPr>
            <a:r>
              <a:rPr lang="en-US" b="1" dirty="0" smtClean="0"/>
              <a:t> UV (Ultraviolet) light </a:t>
            </a:r>
            <a:endParaRPr lang="en-US" dirty="0" smtClean="0"/>
          </a:p>
          <a:p>
            <a:pPr algn="just">
              <a:lnSpc>
                <a:spcPct val="120000"/>
              </a:lnSpc>
            </a:pPr>
            <a:r>
              <a:rPr lang="en-US" dirty="0" smtClean="0"/>
              <a:t>Exposure to ultraviolet light can cause acute eye irritation. Since the retina cannot detect UV light, you can have serious eye damage and not realize it until 30 min to 24 hours after exposure. Therefore, always wear appropriate eye protection when using UV lamps.</a:t>
            </a:r>
          </a:p>
          <a:p>
            <a:pPr algn="just">
              <a:lnSpc>
                <a:spcPct val="12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248400"/>
          </a:xfrm>
        </p:spPr>
        <p:txBody>
          <a:bodyPr>
            <a:noAutofit/>
          </a:bodyPr>
          <a:lstStyle/>
          <a:p>
            <a:r>
              <a:rPr lang="en-US" sz="2500" b="1" dirty="0" smtClean="0">
                <a:latin typeface="Times New Roman" pitchFamily="18" charset="0"/>
                <a:cs typeface="Times New Roman" pitchFamily="18" charset="0"/>
              </a:rPr>
              <a:t>Basic operations in the laboratory  </a:t>
            </a: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The purpose of this discussion is to help the student understand proper laboratory safety, to increase his awareness of the possible risks or hazards involved with laboratory work and to realize the laboratory is generally a safe place to work if safety guidelines are properly followed.</a:t>
            </a:r>
          </a:p>
          <a:p>
            <a:pPr algn="just"/>
            <a:endParaRPr lang="en-US" sz="2500" dirty="0" smtClean="0">
              <a:latin typeface="Times New Roman" pitchFamily="18" charset="0"/>
              <a:cs typeface="Times New Roman" pitchFamily="18" charset="0"/>
            </a:endParaRPr>
          </a:p>
          <a:p>
            <a:pPr algn="just"/>
            <a:r>
              <a:rPr lang="en-US" sz="2500" b="1" dirty="0" smtClean="0">
                <a:latin typeface="Times New Roman" pitchFamily="18" charset="0"/>
                <a:cs typeface="Times New Roman" pitchFamily="18" charset="0"/>
              </a:rPr>
              <a:t>Instruments and Equipment</a:t>
            </a: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An important part of working in any laboratory is the proper use and calibration of instruments and equipment.  Students will become familiar with general information about the use of lab equipment, as well as more detailed information about the step-by-step procedures for the specific instruments that they use</a:t>
            </a:r>
            <a:r>
              <a:rPr lang="en-US" sz="2500" dirty="0" smtClean="0"/>
              <a:t>.</a:t>
            </a:r>
          </a:p>
          <a:p>
            <a:endParaRPr lang="en-US" sz="2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6172200"/>
          </a:xfrm>
        </p:spPr>
        <p:txBody>
          <a:bodyPr>
            <a:normAutofit/>
          </a:bodyPr>
          <a:lstStyle/>
          <a:p>
            <a:r>
              <a:rPr lang="en-US" sz="2400" b="1" dirty="0" smtClean="0">
                <a:latin typeface="Times New Roman" pitchFamily="18" charset="0"/>
                <a:cs typeface="Times New Roman" pitchFamily="18" charset="0"/>
              </a:rPr>
              <a:t>Objectives:</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Upon completion of this lecture, the student will be able to describe:</a:t>
            </a:r>
          </a:p>
          <a:p>
            <a:pPr lvl="0"/>
            <a:r>
              <a:rPr lang="en-US" sz="2400" dirty="0" smtClean="0">
                <a:latin typeface="Times New Roman" pitchFamily="18" charset="0"/>
                <a:cs typeface="Times New Roman" pitchFamily="18" charset="0"/>
              </a:rPr>
              <a:t>Personal safety </a:t>
            </a:r>
          </a:p>
          <a:p>
            <a:pPr lvl="0"/>
            <a:r>
              <a:rPr lang="en-US" sz="2400" dirty="0" smtClean="0">
                <a:latin typeface="Times New Roman" pitchFamily="18" charset="0"/>
                <a:cs typeface="Times New Roman" pitchFamily="18" charset="0"/>
              </a:rPr>
              <a:t>Eye safety</a:t>
            </a:r>
          </a:p>
          <a:p>
            <a:pPr lvl="0"/>
            <a:r>
              <a:rPr lang="en-US" sz="2400" dirty="0" smtClean="0">
                <a:latin typeface="Times New Roman" pitchFamily="18" charset="0"/>
                <a:cs typeface="Times New Roman" pitchFamily="18" charset="0"/>
              </a:rPr>
              <a:t>Radiation Safety.</a:t>
            </a:r>
          </a:p>
          <a:p>
            <a:pPr lvl="0"/>
            <a:r>
              <a:rPr lang="en-US" sz="2400" dirty="0" smtClean="0">
                <a:latin typeface="Times New Roman" pitchFamily="18" charset="0"/>
                <a:cs typeface="Times New Roman" pitchFamily="18" charset="0"/>
              </a:rPr>
              <a:t>Handling of needles and sharps. </a:t>
            </a:r>
          </a:p>
          <a:p>
            <a:pPr lvl="0"/>
            <a:r>
              <a:rPr lang="en-US" sz="2400" dirty="0" smtClean="0">
                <a:latin typeface="Times New Roman" pitchFamily="18" charset="0"/>
                <a:cs typeface="Times New Roman" pitchFamily="18" charset="0"/>
              </a:rPr>
              <a:t>List of some equipment / apparatus used in biotechnology laboratory </a:t>
            </a:r>
          </a:p>
          <a:p>
            <a:pPr lvl="0">
              <a:buNone/>
            </a:pPr>
            <a:r>
              <a:rPr lang="en-US" sz="24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sz="3000" b="1" dirty="0" smtClean="0"/>
              <a:t>Personal safety </a:t>
            </a:r>
            <a:endParaRPr lang="en-US" sz="2400" dirty="0" smtClean="0"/>
          </a:p>
          <a:p>
            <a:pPr lvl="0"/>
            <a:r>
              <a:rPr lang="en-US" sz="2400" dirty="0" smtClean="0"/>
              <a:t>Lab coats or disposable aprons should be worn in the lab </a:t>
            </a:r>
          </a:p>
          <a:p>
            <a:pPr lvl="0">
              <a:buNone/>
            </a:pPr>
            <a:r>
              <a:rPr lang="en-US" sz="2400" dirty="0" smtClean="0"/>
              <a:t>to protect  you and your clothing from contamination.  </a:t>
            </a:r>
          </a:p>
          <a:p>
            <a:pPr lvl="0"/>
            <a:endParaRPr lang="en-US" sz="2400" dirty="0" smtClean="0"/>
          </a:p>
          <a:p>
            <a:pPr lvl="0"/>
            <a:endParaRPr lang="en-US" sz="2400" dirty="0" smtClean="0"/>
          </a:p>
          <a:p>
            <a:pPr lvl="0"/>
            <a:endParaRPr lang="en-US" sz="2400" dirty="0" smtClean="0"/>
          </a:p>
          <a:p>
            <a:r>
              <a:rPr lang="en-US" sz="2400" dirty="0"/>
              <a:t> Do not eat food, drink beverages, or </a:t>
            </a:r>
            <a:endParaRPr lang="en-US" sz="2400" dirty="0" smtClean="0"/>
          </a:p>
          <a:p>
            <a:pPr>
              <a:buNone/>
            </a:pPr>
            <a:r>
              <a:rPr lang="en-US" sz="2400" dirty="0" smtClean="0"/>
              <a:t>chew </a:t>
            </a:r>
            <a:r>
              <a:rPr lang="en-US" sz="2400" dirty="0"/>
              <a:t>gum in the </a:t>
            </a:r>
            <a:r>
              <a:rPr lang="en-US" sz="2400" dirty="0" smtClean="0"/>
              <a:t>laboratory, do </a:t>
            </a:r>
            <a:r>
              <a:rPr lang="en-US" sz="2400" dirty="0"/>
              <a:t>not use </a:t>
            </a:r>
            <a:endParaRPr lang="en-US" sz="2400" dirty="0" smtClean="0"/>
          </a:p>
          <a:p>
            <a:pPr>
              <a:buNone/>
            </a:pPr>
            <a:r>
              <a:rPr lang="en-US" sz="2400" dirty="0" smtClean="0"/>
              <a:t>laboratory </a:t>
            </a:r>
            <a:r>
              <a:rPr lang="en-US" sz="2400" dirty="0"/>
              <a:t>glassware as containers for </a:t>
            </a:r>
            <a:r>
              <a:rPr lang="en-US" sz="2400" dirty="0" smtClean="0"/>
              <a:t>food.</a:t>
            </a:r>
          </a:p>
          <a:p>
            <a:pPr>
              <a:buNone/>
            </a:pPr>
            <a:endParaRPr lang="en-US" sz="2400" dirty="0" smtClean="0"/>
          </a:p>
          <a:p>
            <a:endParaRPr lang="en-US" sz="2400" dirty="0" smtClean="0"/>
          </a:p>
          <a:p>
            <a:r>
              <a:rPr lang="en-US" sz="2400" dirty="0" smtClean="0"/>
              <a:t>Dress properly during a laboratory activity.  Long hair, </a:t>
            </a:r>
          </a:p>
          <a:p>
            <a:pPr>
              <a:buNone/>
            </a:pPr>
            <a:r>
              <a:rPr lang="en-US" sz="2400" dirty="0" smtClean="0"/>
              <a:t>dangling jewelry, and loose or baggy clothing are a hazard in the laboratory.  Long hair must be  tied back, and dangling </a:t>
            </a:r>
          </a:p>
          <a:p>
            <a:pPr>
              <a:buNone/>
            </a:pPr>
            <a:r>
              <a:rPr lang="en-US" sz="2400" dirty="0" smtClean="0"/>
              <a:t>jewelry and baggy clothing must be secured.  Shoes must completely cover the foot.  No sandals allowed on lab days</a:t>
            </a:r>
          </a:p>
          <a:p>
            <a:pPr>
              <a:buNone/>
            </a:pPr>
            <a:endParaRPr lang="en-US" sz="2400" dirty="0" smtClean="0"/>
          </a:p>
          <a:p>
            <a:r>
              <a:rPr lang="en-US" sz="2400" dirty="0" smtClean="0"/>
              <a:t>Report any accident (spill, breakage, etc.) or injury </a:t>
            </a:r>
          </a:p>
          <a:p>
            <a:pPr>
              <a:buNone/>
            </a:pPr>
            <a:r>
              <a:rPr lang="en-US" sz="2400" dirty="0" smtClean="0"/>
              <a:t>   (cut, burn, etc.) to the teacher immediately, </a:t>
            </a:r>
          </a:p>
          <a:p>
            <a:pPr>
              <a:buNone/>
            </a:pPr>
            <a:r>
              <a:rPr lang="en-US" sz="2400" dirty="0" smtClean="0"/>
              <a:t>no matter how trivial it seems.  Do not panic.</a:t>
            </a:r>
          </a:p>
          <a:p>
            <a:pPr>
              <a:buNone/>
            </a:pPr>
            <a:endParaRPr lang="en-US" sz="2400" dirty="0" smtClean="0"/>
          </a:p>
          <a:p>
            <a:pPr>
              <a:buNone/>
            </a:pPr>
            <a:endParaRPr lang="en-US" sz="2400" dirty="0" smtClean="0"/>
          </a:p>
          <a:p>
            <a:endParaRPr lang="en-US" sz="2400" dirty="0" smtClean="0"/>
          </a:p>
          <a:p>
            <a:endParaRPr lang="en-US" sz="2400" dirty="0" smtClean="0"/>
          </a:p>
          <a:p>
            <a:pPr lvl="0"/>
            <a:endParaRPr lang="en-US" sz="2400" dirty="0" smtClean="0"/>
          </a:p>
          <a:p>
            <a:pPr lvl="0"/>
            <a:endParaRPr lang="en-US" sz="2400" dirty="0" smtClean="0"/>
          </a:p>
          <a:p>
            <a:pPr lvl="0"/>
            <a:endParaRPr lang="en-US" sz="2400" dirty="0" smtClean="0"/>
          </a:p>
          <a:p>
            <a:endParaRPr lang="en-US" sz="2400" dirty="0"/>
          </a:p>
        </p:txBody>
      </p:sp>
      <p:pic>
        <p:nvPicPr>
          <p:cNvPr id="4098" name="Picture 2" descr="Do not eat food, drink beverages, or chew gum in the laboratory"/>
          <p:cNvPicPr>
            <a:picLocks noChangeAspect="1" noChangeArrowheads="1"/>
          </p:cNvPicPr>
          <p:nvPr/>
        </p:nvPicPr>
        <p:blipFill>
          <a:blip r:embed="rId2"/>
          <a:srcRect/>
          <a:stretch>
            <a:fillRect/>
          </a:stretch>
        </p:blipFill>
        <p:spPr bwMode="auto">
          <a:xfrm>
            <a:off x="5715000" y="1219200"/>
            <a:ext cx="1447800" cy="1981200"/>
          </a:xfrm>
          <a:prstGeom prst="rect">
            <a:avLst/>
          </a:prstGeom>
          <a:noFill/>
        </p:spPr>
      </p:pic>
      <p:pic>
        <p:nvPicPr>
          <p:cNvPr id="4" name="Picture 4" descr="Report all incidents and injuiries immediately"/>
          <p:cNvPicPr>
            <a:picLocks noChangeAspect="1" noChangeArrowheads="1"/>
          </p:cNvPicPr>
          <p:nvPr/>
        </p:nvPicPr>
        <p:blipFill>
          <a:blip r:embed="rId3"/>
          <a:srcRect/>
          <a:stretch>
            <a:fillRect/>
          </a:stretch>
        </p:blipFill>
        <p:spPr bwMode="auto">
          <a:xfrm>
            <a:off x="7391400" y="5467349"/>
            <a:ext cx="1571625" cy="1390651"/>
          </a:xfrm>
          <a:prstGeom prst="rect">
            <a:avLst/>
          </a:prstGeom>
          <a:noFill/>
        </p:spPr>
      </p:pic>
      <p:pic>
        <p:nvPicPr>
          <p:cNvPr id="5" name="Picture 2" descr="Work areas should be kept clean and tidy at all times"/>
          <p:cNvPicPr>
            <a:picLocks noChangeAspect="1" noChangeArrowheads="1"/>
          </p:cNvPicPr>
          <p:nvPr/>
        </p:nvPicPr>
        <p:blipFill>
          <a:blip r:embed="rId4"/>
          <a:srcRect/>
          <a:stretch>
            <a:fillRect/>
          </a:stretch>
        </p:blipFill>
        <p:spPr bwMode="auto">
          <a:xfrm>
            <a:off x="7467600" y="2438400"/>
            <a:ext cx="1676400" cy="2266951"/>
          </a:xfrm>
          <a:prstGeom prst="rect">
            <a:avLst/>
          </a:prstGeom>
          <a:noFill/>
        </p:spPr>
      </p:pic>
      <p:pic>
        <p:nvPicPr>
          <p:cNvPr id="6" name="Picture 2" descr="Correct protective gear must be worn in the laboratory"/>
          <p:cNvPicPr>
            <a:picLocks noChangeAspect="1" noChangeArrowheads="1"/>
          </p:cNvPicPr>
          <p:nvPr/>
        </p:nvPicPr>
        <p:blipFill>
          <a:blip r:embed="rId5"/>
          <a:srcRect/>
          <a:stretch>
            <a:fillRect/>
          </a:stretch>
        </p:blipFill>
        <p:spPr bwMode="auto">
          <a:xfrm>
            <a:off x="7543800" y="0"/>
            <a:ext cx="1219200" cy="1876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se tongs or heat protective gloves to pick up heated glassware"/>
          <p:cNvPicPr>
            <a:picLocks noGrp="1" noChangeAspect="1" noChangeArrowheads="1"/>
          </p:cNvPicPr>
          <p:nvPr>
            <p:ph idx="1"/>
          </p:nvPr>
        </p:nvPicPr>
        <p:blipFill>
          <a:blip r:embed="rId2"/>
          <a:srcRect/>
          <a:stretch>
            <a:fillRect/>
          </a:stretch>
        </p:blipFill>
        <p:spPr bwMode="auto">
          <a:xfrm>
            <a:off x="1143000" y="4191000"/>
            <a:ext cx="1905000" cy="2076450"/>
          </a:xfrm>
          <a:prstGeom prst="rect">
            <a:avLst/>
          </a:prstGeom>
          <a:noFill/>
        </p:spPr>
      </p:pic>
      <p:sp>
        <p:nvSpPr>
          <p:cNvPr id="6" name="Rectangle 5"/>
          <p:cNvSpPr/>
          <p:nvPr/>
        </p:nvSpPr>
        <p:spPr>
          <a:xfrm>
            <a:off x="381000" y="381000"/>
            <a:ext cx="8077200" cy="3416320"/>
          </a:xfrm>
          <a:prstGeom prst="rect">
            <a:avLst/>
          </a:prstGeom>
        </p:spPr>
        <p:txBody>
          <a:bodyPr wrap="square">
            <a:spAutoFit/>
          </a:bodyPr>
          <a:lstStyle/>
          <a:p>
            <a:pPr lvl="0">
              <a:buFont typeface="Arial" pitchFamily="34" charset="0"/>
              <a:buChar char="•"/>
            </a:pPr>
            <a:r>
              <a:rPr lang="en-US" sz="2400" dirty="0" smtClean="0">
                <a:latin typeface="Times New Roman" pitchFamily="18" charset="0"/>
                <a:cs typeface="Times New Roman" pitchFamily="18" charset="0"/>
              </a:rPr>
              <a:t>Keep hands away from face, eyes, mouth, and body while using chemicals or lab equipment.  Wash your hands with soap and water after performing all experiments.</a:t>
            </a:r>
          </a:p>
          <a:p>
            <a:pPr lvl="0">
              <a:buFont typeface="Arial" pitchFamily="34" charset="0"/>
              <a:buChar char="•"/>
            </a:pPr>
            <a:r>
              <a:rPr lang="en-US" sz="2400" dirty="0" smtClean="0">
                <a:latin typeface="Times New Roman" pitchFamily="18" charset="0"/>
                <a:cs typeface="Times New Roman" pitchFamily="18" charset="0"/>
              </a:rPr>
              <a:t>Be alert and proceed with caution at all times in the laboratory.  Notify the teacher immediately of any unsafe conditions you observe</a:t>
            </a:r>
          </a:p>
          <a:p>
            <a:pPr>
              <a:buFont typeface="Arial" pitchFamily="34" charset="0"/>
              <a:buChar char="•"/>
            </a:pPr>
            <a:r>
              <a:rPr lang="en-US" sz="2400" dirty="0" smtClean="0">
                <a:latin typeface="Times New Roman" pitchFamily="18" charset="0"/>
                <a:cs typeface="Times New Roman" pitchFamily="18" charset="0"/>
              </a:rPr>
              <a:t> Know what to do if there is a fire drill during a laboratory period; containers must be closed, and any electrical equipment turned off.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lstStyle/>
          <a:p>
            <a:r>
              <a:rPr lang="en-US" b="1" dirty="0"/>
              <a:t>Eye Safety; Eye goggles should be worn:</a:t>
            </a:r>
            <a:endParaRPr lang="en-US" dirty="0"/>
          </a:p>
          <a:p>
            <a:pPr lvl="0"/>
            <a:r>
              <a:rPr lang="en-US" dirty="0"/>
              <a:t>When   performing   procedures   that   are   likely   to   generate droplets/aerosols of blood.</a:t>
            </a:r>
          </a:p>
          <a:p>
            <a:pPr lvl="0"/>
            <a:r>
              <a:rPr lang="en-US" dirty="0"/>
              <a:t>When working with reagents under pressure.</a:t>
            </a:r>
          </a:p>
          <a:p>
            <a:pPr lvl="0"/>
            <a:r>
              <a:rPr lang="en-US" dirty="0"/>
              <a:t>When working in close proximity to ultra-violet radiation (light).</a:t>
            </a:r>
          </a:p>
          <a:p>
            <a:endParaRPr lang="en-US" dirty="0"/>
          </a:p>
        </p:txBody>
      </p:sp>
      <p:pic>
        <p:nvPicPr>
          <p:cNvPr id="4" name="Picture 2" descr="Correct protective gear must be worn in the laboratory"/>
          <p:cNvPicPr>
            <a:picLocks noChangeAspect="1" noChangeArrowheads="1"/>
          </p:cNvPicPr>
          <p:nvPr/>
        </p:nvPicPr>
        <p:blipFill>
          <a:blip r:embed="rId2"/>
          <a:srcRect/>
          <a:stretch>
            <a:fillRect/>
          </a:stretch>
        </p:blipFill>
        <p:spPr bwMode="auto">
          <a:xfrm>
            <a:off x="5638800" y="3733800"/>
            <a:ext cx="1219200" cy="18764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Handling of needles and sharps.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Never handle broken glass with your bare hands.  Use a brush </a:t>
            </a:r>
            <a:r>
              <a:rPr lang="en-US" sz="2400" dirty="0" smtClean="0">
                <a:latin typeface="Times New Roman" pitchFamily="18" charset="0"/>
                <a:cs typeface="Times New Roman" pitchFamily="18" charset="0"/>
              </a:rPr>
              <a:t>clean </a:t>
            </a:r>
            <a:r>
              <a:rPr lang="en-US" sz="2400" dirty="0">
                <a:latin typeface="Times New Roman" pitchFamily="18" charset="0"/>
                <a:cs typeface="Times New Roman" pitchFamily="18" charset="0"/>
              </a:rPr>
              <a:t>up broken glass.  Place broken glass in the designated glass disposal container</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Examine glassware before each use.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Never use chipped, cracked, or dirty glassware</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Do not immerse hot glassware in cold water.  The glassware may shatter.</a:t>
            </a:r>
          </a:p>
          <a:p>
            <a:endParaRPr lang="en-US" sz="2400" dirty="0">
              <a:latin typeface="Times New Roman" pitchFamily="18" charset="0"/>
              <a:cs typeface="Times New Roman" pitchFamily="18" charset="0"/>
            </a:endParaRPr>
          </a:p>
        </p:txBody>
      </p:sp>
      <p:pic>
        <p:nvPicPr>
          <p:cNvPr id="9218" name="Picture 2" descr="C:\Users\Computer Systems\Desktop\bio\Lab Safety_files\blue_bubbling_liquid.gif.download"/>
          <p:cNvPicPr>
            <a:picLocks noChangeAspect="1" noChangeArrowheads="1" noCrop="1"/>
          </p:cNvPicPr>
          <p:nvPr/>
        </p:nvPicPr>
        <p:blipFill>
          <a:blip r:embed="rId2"/>
          <a:srcRect/>
          <a:stretch>
            <a:fillRect/>
          </a:stretch>
        </p:blipFill>
        <p:spPr bwMode="auto">
          <a:xfrm>
            <a:off x="4191000" y="5105400"/>
            <a:ext cx="1295400" cy="952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Radiation Safety</a:t>
            </a:r>
            <a:endParaRPr lang="en-US" dirty="0"/>
          </a:p>
          <a:p>
            <a:pPr lvl="0"/>
            <a:r>
              <a:rPr lang="en-US" dirty="0"/>
              <a:t>Remember: the amount of radiation exposure decreases with distance. </a:t>
            </a:r>
          </a:p>
          <a:p>
            <a:pPr lvl="0"/>
            <a:r>
              <a:rPr lang="en-US" dirty="0" smtClean="0"/>
              <a:t>Eye goggles should be worn when working in close proximity to ultra-violet radiation (light).  </a:t>
            </a:r>
          </a:p>
          <a:p>
            <a:r>
              <a:rPr lang="en-US" dirty="0" smtClean="0"/>
              <a:t>If you do not understand how to use a piece of equipment, ASK THE TEACHER FOR HELP!</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248400"/>
          </a:xfrm>
        </p:spPr>
        <p:txBody>
          <a:bodyPr>
            <a:noAutofit/>
          </a:bodyPr>
          <a:lstStyle/>
          <a:p>
            <a:pPr marL="457200" indent="-457200">
              <a:buNone/>
            </a:pPr>
            <a:r>
              <a:rPr lang="en-US" sz="2000" b="1" dirty="0">
                <a:latin typeface="Times New Roman" pitchFamily="18" charset="0"/>
                <a:cs typeface="Times New Roman" pitchFamily="18" charset="0"/>
              </a:rPr>
              <a:t>List of some equipment / apparatus used in </a:t>
            </a:r>
            <a:r>
              <a:rPr lang="en-US" sz="2000" b="1" dirty="0" smtClean="0">
                <a:latin typeface="Times New Roman" pitchFamily="18" charset="0"/>
                <a:cs typeface="Times New Roman" pitchFamily="18" charset="0"/>
              </a:rPr>
              <a:t>molecular genetics </a:t>
            </a:r>
            <a:r>
              <a:rPr lang="en-US" sz="2000" b="1" dirty="0">
                <a:latin typeface="Times New Roman" pitchFamily="18" charset="0"/>
                <a:cs typeface="Times New Roman" pitchFamily="18" charset="0"/>
              </a:rPr>
              <a:t>laboratory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457200" indent="-457200"/>
            <a:r>
              <a:rPr lang="en-US" sz="2000" dirty="0" smtClean="0">
                <a:latin typeface="Times New Roman" pitchFamily="18" charset="0"/>
                <a:cs typeface="Times New Roman" pitchFamily="18" charset="0"/>
              </a:rPr>
              <a:t>Pipette</a:t>
            </a:r>
            <a:endParaRPr lang="en-US" sz="2000" dirty="0">
              <a:latin typeface="Times New Roman" pitchFamily="18" charset="0"/>
              <a:cs typeface="Times New Roman" pitchFamily="18" charset="0"/>
            </a:endParaRPr>
          </a:p>
          <a:p>
            <a:pPr marL="457200" indent="-457200"/>
            <a:r>
              <a:rPr lang="en-US" sz="2000" dirty="0">
                <a:latin typeface="Times New Roman" pitchFamily="18" charset="0"/>
                <a:cs typeface="Times New Roman" pitchFamily="18" charset="0"/>
              </a:rPr>
              <a:t>Digital Balance</a:t>
            </a:r>
          </a:p>
          <a:p>
            <a:pPr marL="457200" indent="-457200"/>
            <a:r>
              <a:rPr lang="en-US" sz="2000" dirty="0">
                <a:latin typeface="Times New Roman" pitchFamily="18" charset="0"/>
                <a:cs typeface="Times New Roman" pitchFamily="18" charset="0"/>
              </a:rPr>
              <a:t>pH meter</a:t>
            </a:r>
          </a:p>
          <a:p>
            <a:pPr marL="457200" indent="-457200"/>
            <a:r>
              <a:rPr lang="en-US" sz="2000" dirty="0">
                <a:latin typeface="Times New Roman" pitchFamily="18" charset="0"/>
                <a:cs typeface="Times New Roman" pitchFamily="18" charset="0"/>
              </a:rPr>
              <a:t>Autoclave</a:t>
            </a:r>
          </a:p>
          <a:p>
            <a:pPr marL="457200" indent="-457200"/>
            <a:r>
              <a:rPr lang="en-US" sz="2000" dirty="0">
                <a:latin typeface="Times New Roman" pitchFamily="18" charset="0"/>
                <a:cs typeface="Times New Roman" pitchFamily="18" charset="0"/>
              </a:rPr>
              <a:t>Thermometer </a:t>
            </a:r>
          </a:p>
          <a:p>
            <a:pPr marL="457200" indent="-457200"/>
            <a:r>
              <a:rPr lang="en-US" sz="2000" dirty="0">
                <a:latin typeface="Times New Roman" pitchFamily="18" charset="0"/>
                <a:cs typeface="Times New Roman" pitchFamily="18" charset="0"/>
              </a:rPr>
              <a:t>Water bath</a:t>
            </a:r>
          </a:p>
          <a:p>
            <a:pPr marL="457200" indent="-457200"/>
            <a:r>
              <a:rPr lang="en-US" sz="2000" dirty="0">
                <a:latin typeface="Times New Roman" pitchFamily="18" charset="0"/>
                <a:cs typeface="Times New Roman" pitchFamily="18" charset="0"/>
              </a:rPr>
              <a:t>Centrifuge </a:t>
            </a:r>
          </a:p>
          <a:p>
            <a:pPr marL="457200" indent="-457200"/>
            <a:r>
              <a:rPr lang="en-US" sz="2000" dirty="0">
                <a:latin typeface="Times New Roman" pitchFamily="18" charset="0"/>
                <a:cs typeface="Times New Roman" pitchFamily="18" charset="0"/>
              </a:rPr>
              <a:t>Refrigerator</a:t>
            </a:r>
          </a:p>
          <a:p>
            <a:pPr marL="457200" indent="-457200"/>
            <a:r>
              <a:rPr lang="en-US" sz="2000" dirty="0">
                <a:latin typeface="Times New Roman" pitchFamily="18" charset="0"/>
                <a:cs typeface="Times New Roman" pitchFamily="18" charset="0"/>
              </a:rPr>
              <a:t>Gel Electrophoresis </a:t>
            </a:r>
          </a:p>
          <a:p>
            <a:pPr marL="457200" indent="-457200"/>
            <a:r>
              <a:rPr lang="en-US" sz="2000" dirty="0">
                <a:latin typeface="Times New Roman" pitchFamily="18" charset="0"/>
                <a:cs typeface="Times New Roman" pitchFamily="18" charset="0"/>
              </a:rPr>
              <a:t>UV Light </a:t>
            </a:r>
          </a:p>
          <a:p>
            <a:pPr marL="457200" indent="-457200"/>
            <a:r>
              <a:rPr lang="en-US" sz="2000" dirty="0" smtClean="0">
                <a:latin typeface="Times New Roman" pitchFamily="18" charset="0"/>
                <a:cs typeface="Times New Roman" pitchFamily="18" charset="0"/>
              </a:rPr>
              <a:t>Nano </a:t>
            </a:r>
            <a:r>
              <a:rPr lang="en-US" sz="2000" dirty="0">
                <a:latin typeface="Times New Roman" pitchFamily="18" charset="0"/>
                <a:cs typeface="Times New Roman" pitchFamily="18" charset="0"/>
              </a:rPr>
              <a:t>drop</a:t>
            </a:r>
          </a:p>
          <a:p>
            <a:pPr marL="457200" indent="-457200"/>
            <a:r>
              <a:rPr lang="en-US" sz="2000" dirty="0" smtClean="0">
                <a:latin typeface="Times New Roman" pitchFamily="18" charset="0"/>
                <a:cs typeface="Times New Roman" pitchFamily="18" charset="0"/>
              </a:rPr>
              <a:t>ELISA</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567</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Handling of needles and sharps.  </vt:lpstr>
      <vt:lpstr>Slide 8</vt:lpstr>
      <vt:lpstr>Slide 9</vt:lpstr>
      <vt:lpstr>Slide 10</vt:lpstr>
      <vt:lpstr>Slide 11</vt:lpstr>
    </vt:vector>
  </TitlesOfParts>
  <Company>ISLAM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ArabianHorse</dc:creator>
  <cp:lastModifiedBy>ArabianHorse</cp:lastModifiedBy>
  <cp:revision>53</cp:revision>
  <dcterms:created xsi:type="dcterms:W3CDTF">2018-02-02T19:31:34Z</dcterms:created>
  <dcterms:modified xsi:type="dcterms:W3CDTF">2019-02-08T20:35:27Z</dcterms:modified>
</cp:coreProperties>
</file>