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2"/>
  </p:notesMasterIdLst>
  <p:sldIdLst>
    <p:sldId id="289" r:id="rId2"/>
    <p:sldId id="284" r:id="rId3"/>
    <p:sldId id="273" r:id="rId4"/>
    <p:sldId id="274" r:id="rId5"/>
    <p:sldId id="276" r:id="rId6"/>
    <p:sldId id="275" r:id="rId7"/>
    <p:sldId id="264" r:id="rId8"/>
    <p:sldId id="279" r:id="rId9"/>
    <p:sldId id="280" r:id="rId10"/>
    <p:sldId id="28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3" autoAdjust="0"/>
    <p:restoredTop sz="94624" autoAdjust="0"/>
  </p:normalViewPr>
  <p:slideViewPr>
    <p:cSldViewPr>
      <p:cViewPr>
        <p:scale>
          <a:sx n="100" d="100"/>
          <a:sy n="100" d="100"/>
        </p:scale>
        <p:origin x="-516" y="13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29921B-BD37-4BFC-9A8E-7D69C37995F0}" type="doc">
      <dgm:prSet loTypeId="urn:microsoft.com/office/officeart/2005/8/layout/pyramid2" loCatId="list" qsTypeId="urn:microsoft.com/office/officeart/2005/8/quickstyle/simple1" qsCatId="simple" csTypeId="urn:microsoft.com/office/officeart/2005/8/colors/accent1_2" csCatId="accent1" phldr="1"/>
      <dgm:spPr/>
      <dgm:t>
        <a:bodyPr/>
        <a:lstStyle/>
        <a:p>
          <a:endParaRPr lang="en-US"/>
        </a:p>
      </dgm:t>
    </dgm:pt>
    <dgm:pt modelId="{0A74F69E-AF8E-4D4F-908A-2E8B23FA61D2}">
      <dgm:prSet phldrT="[Text]" custT="1"/>
      <dgm:spPr/>
      <dgm:t>
        <a:bodyPr/>
        <a:lstStyle/>
        <a:p>
          <a:pPr algn="r"/>
          <a:r>
            <a:rPr lang="ar-SA" sz="2400" dirty="0" smtClean="0"/>
            <a:t>1-الدقة والوضوح أي أن يكون محدودا لايحتمل الزيادة والنقصان ولا يكتنفه الغموض والابهام، ليدل الطالب على عقلية نقية ولينطلق منطلقا سليما من غير تلكؤ ومحاولة وخطأ عارفا بما ياخذ عالما بما يدع وتتضح هذه الدقة من العنوان</a:t>
          </a:r>
          <a:endParaRPr lang="en-US" sz="1200" dirty="0"/>
        </a:p>
      </dgm:t>
    </dgm:pt>
    <dgm:pt modelId="{C4CCCE6D-1F85-45FC-8C7C-A8CE11CC8464}" type="parTrans" cxnId="{AAE63CED-1A71-4306-A7D9-D23AB1C2AED6}">
      <dgm:prSet/>
      <dgm:spPr/>
      <dgm:t>
        <a:bodyPr/>
        <a:lstStyle/>
        <a:p>
          <a:endParaRPr lang="en-US"/>
        </a:p>
      </dgm:t>
    </dgm:pt>
    <dgm:pt modelId="{BBA6BD05-9C9B-4E35-93EB-9D328039E5E3}" type="sibTrans" cxnId="{AAE63CED-1A71-4306-A7D9-D23AB1C2AED6}">
      <dgm:prSet/>
      <dgm:spPr/>
      <dgm:t>
        <a:bodyPr/>
        <a:lstStyle/>
        <a:p>
          <a:endParaRPr lang="en-US"/>
        </a:p>
      </dgm:t>
    </dgm:pt>
    <dgm:pt modelId="{D8443253-3DFE-4CD5-BAD4-ED44CD645AFC}">
      <dgm:prSet phldrT="[Text]" custT="1"/>
      <dgm:spPr/>
      <dgm:t>
        <a:bodyPr/>
        <a:lstStyle/>
        <a:p>
          <a:r>
            <a:rPr lang="ar-SA" sz="2400" dirty="0" smtClean="0"/>
            <a:t>لأن هم الباحث من عنوانه الدلالة العلمية،وهو لهذا يضرب من عنوانات المقالات الانشائية الصحفية التي تسعى الى الاثارة واجتذاب طالبي المتعة من عامة القراء </a:t>
          </a:r>
          <a:endParaRPr lang="en-US" sz="2400" dirty="0"/>
        </a:p>
      </dgm:t>
    </dgm:pt>
    <dgm:pt modelId="{EACBF9E5-9437-4D55-A1CC-DD60A39C8E44}" type="parTrans" cxnId="{F0F9630E-B5EA-453C-A40B-77410BAB5D3A}">
      <dgm:prSet/>
      <dgm:spPr/>
      <dgm:t>
        <a:bodyPr/>
        <a:lstStyle/>
        <a:p>
          <a:endParaRPr lang="en-US"/>
        </a:p>
      </dgm:t>
    </dgm:pt>
    <dgm:pt modelId="{23A0B30D-11FF-4779-B13E-C68B8AB46CF2}" type="sibTrans" cxnId="{F0F9630E-B5EA-453C-A40B-77410BAB5D3A}">
      <dgm:prSet/>
      <dgm:spPr/>
      <dgm:t>
        <a:bodyPr/>
        <a:lstStyle/>
        <a:p>
          <a:endParaRPr lang="en-US"/>
        </a:p>
      </dgm:t>
    </dgm:pt>
    <dgm:pt modelId="{C7A31BFE-2A60-4301-A96C-D42BA84F0A53}" type="pres">
      <dgm:prSet presAssocID="{C629921B-BD37-4BFC-9A8E-7D69C37995F0}" presName="compositeShape" presStyleCnt="0">
        <dgm:presLayoutVars>
          <dgm:dir/>
          <dgm:resizeHandles/>
        </dgm:presLayoutVars>
      </dgm:prSet>
      <dgm:spPr/>
      <dgm:t>
        <a:bodyPr/>
        <a:lstStyle/>
        <a:p>
          <a:endParaRPr lang="en-US"/>
        </a:p>
      </dgm:t>
    </dgm:pt>
    <dgm:pt modelId="{C211F1A7-2CB1-425F-A891-E3CE21C65E0A}" type="pres">
      <dgm:prSet presAssocID="{C629921B-BD37-4BFC-9A8E-7D69C37995F0}" presName="pyramid" presStyleLbl="node1" presStyleIdx="0" presStyleCnt="1" custScaleX="149361" custLinFactNeighborX="-5761" custLinFactNeighborY="23583"/>
      <dgm:spPr/>
    </dgm:pt>
    <dgm:pt modelId="{5F2BA12F-CE95-4DF9-A690-378C7FE1EE8A}" type="pres">
      <dgm:prSet presAssocID="{C629921B-BD37-4BFC-9A8E-7D69C37995F0}" presName="theList" presStyleCnt="0"/>
      <dgm:spPr/>
    </dgm:pt>
    <dgm:pt modelId="{F26B2503-F4D9-4C83-9211-C0B8C14616BC}" type="pres">
      <dgm:prSet presAssocID="{0A74F69E-AF8E-4D4F-908A-2E8B23FA61D2}" presName="aNode" presStyleLbl="fgAcc1" presStyleIdx="0" presStyleCnt="2" custScaleX="229787" custScaleY="281553" custLinFactY="-10585" custLinFactNeighborX="-32256" custLinFactNeighborY="-100000">
        <dgm:presLayoutVars>
          <dgm:bulletEnabled val="1"/>
        </dgm:presLayoutVars>
      </dgm:prSet>
      <dgm:spPr/>
      <dgm:t>
        <a:bodyPr/>
        <a:lstStyle/>
        <a:p>
          <a:endParaRPr lang="en-US"/>
        </a:p>
      </dgm:t>
    </dgm:pt>
    <dgm:pt modelId="{E8F47852-04A8-4EC8-9D01-703947708E72}" type="pres">
      <dgm:prSet presAssocID="{0A74F69E-AF8E-4D4F-908A-2E8B23FA61D2}" presName="aSpace" presStyleCnt="0"/>
      <dgm:spPr/>
    </dgm:pt>
    <dgm:pt modelId="{A0EB2E86-06D8-4679-9B78-8E8367D7EF6F}" type="pres">
      <dgm:prSet presAssocID="{D8443253-3DFE-4CD5-BAD4-ED44CD645AFC}" presName="aNode" presStyleLbl="fgAcc1" presStyleIdx="1" presStyleCnt="2" custScaleX="168521" custScaleY="261184" custLinFactNeighborX="-2419" custLinFactNeighborY="25625">
        <dgm:presLayoutVars>
          <dgm:bulletEnabled val="1"/>
        </dgm:presLayoutVars>
      </dgm:prSet>
      <dgm:spPr/>
      <dgm:t>
        <a:bodyPr/>
        <a:lstStyle/>
        <a:p>
          <a:endParaRPr lang="en-US"/>
        </a:p>
      </dgm:t>
    </dgm:pt>
    <dgm:pt modelId="{3F5AD2A8-CD30-4E93-A0AC-33CE348B3F4B}" type="pres">
      <dgm:prSet presAssocID="{D8443253-3DFE-4CD5-BAD4-ED44CD645AFC}" presName="aSpace" presStyleCnt="0"/>
      <dgm:spPr/>
    </dgm:pt>
  </dgm:ptLst>
  <dgm:cxnLst>
    <dgm:cxn modelId="{F0F9630E-B5EA-453C-A40B-77410BAB5D3A}" srcId="{C629921B-BD37-4BFC-9A8E-7D69C37995F0}" destId="{D8443253-3DFE-4CD5-BAD4-ED44CD645AFC}" srcOrd="1" destOrd="0" parTransId="{EACBF9E5-9437-4D55-A1CC-DD60A39C8E44}" sibTransId="{23A0B30D-11FF-4779-B13E-C68B8AB46CF2}"/>
    <dgm:cxn modelId="{5DCE6C48-4D74-432A-9EDE-AF082DEEBB5B}" type="presOf" srcId="{C629921B-BD37-4BFC-9A8E-7D69C37995F0}" destId="{C7A31BFE-2A60-4301-A96C-D42BA84F0A53}" srcOrd="0" destOrd="0" presId="urn:microsoft.com/office/officeart/2005/8/layout/pyramid2"/>
    <dgm:cxn modelId="{AAE63CED-1A71-4306-A7D9-D23AB1C2AED6}" srcId="{C629921B-BD37-4BFC-9A8E-7D69C37995F0}" destId="{0A74F69E-AF8E-4D4F-908A-2E8B23FA61D2}" srcOrd="0" destOrd="0" parTransId="{C4CCCE6D-1F85-45FC-8C7C-A8CE11CC8464}" sibTransId="{BBA6BD05-9C9B-4E35-93EB-9D328039E5E3}"/>
    <dgm:cxn modelId="{D303B706-6CB2-4F25-959B-FB332831E5F2}" type="presOf" srcId="{D8443253-3DFE-4CD5-BAD4-ED44CD645AFC}" destId="{A0EB2E86-06D8-4679-9B78-8E8367D7EF6F}" srcOrd="0" destOrd="0" presId="urn:microsoft.com/office/officeart/2005/8/layout/pyramid2"/>
    <dgm:cxn modelId="{CD3C9E14-3AC9-4EA5-94C9-1364915ED179}" type="presOf" srcId="{0A74F69E-AF8E-4D4F-908A-2E8B23FA61D2}" destId="{F26B2503-F4D9-4C83-9211-C0B8C14616BC}" srcOrd="0" destOrd="0" presId="urn:microsoft.com/office/officeart/2005/8/layout/pyramid2"/>
    <dgm:cxn modelId="{FD930E62-A353-4897-9F0C-66B7D3A5D632}" type="presParOf" srcId="{C7A31BFE-2A60-4301-A96C-D42BA84F0A53}" destId="{C211F1A7-2CB1-425F-A891-E3CE21C65E0A}" srcOrd="0" destOrd="0" presId="urn:microsoft.com/office/officeart/2005/8/layout/pyramid2"/>
    <dgm:cxn modelId="{6A5B1D0E-4C6D-4CD1-B980-237DA2AF34D8}" type="presParOf" srcId="{C7A31BFE-2A60-4301-A96C-D42BA84F0A53}" destId="{5F2BA12F-CE95-4DF9-A690-378C7FE1EE8A}" srcOrd="1" destOrd="0" presId="urn:microsoft.com/office/officeart/2005/8/layout/pyramid2"/>
    <dgm:cxn modelId="{4A0F6766-F499-48CC-B2B7-FD2B2EDC24F2}" type="presParOf" srcId="{5F2BA12F-CE95-4DF9-A690-378C7FE1EE8A}" destId="{F26B2503-F4D9-4C83-9211-C0B8C14616BC}" srcOrd="0" destOrd="0" presId="urn:microsoft.com/office/officeart/2005/8/layout/pyramid2"/>
    <dgm:cxn modelId="{949884B9-A60D-429A-8B36-62AC6DF94F15}" type="presParOf" srcId="{5F2BA12F-CE95-4DF9-A690-378C7FE1EE8A}" destId="{E8F47852-04A8-4EC8-9D01-703947708E72}" srcOrd="1" destOrd="0" presId="urn:microsoft.com/office/officeart/2005/8/layout/pyramid2"/>
    <dgm:cxn modelId="{D8AB964D-CACA-4346-83FD-B8404CB290B3}" type="presParOf" srcId="{5F2BA12F-CE95-4DF9-A690-378C7FE1EE8A}" destId="{A0EB2E86-06D8-4679-9B78-8E8367D7EF6F}" srcOrd="2" destOrd="0" presId="urn:microsoft.com/office/officeart/2005/8/layout/pyramid2"/>
    <dgm:cxn modelId="{034F705C-FDB8-436F-B713-B7D3DF302FAA}" type="presParOf" srcId="{5F2BA12F-CE95-4DF9-A690-378C7FE1EE8A}" destId="{3F5AD2A8-CD30-4E93-A0AC-33CE348B3F4B}" srcOrd="3"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D6CE357-D84A-4C18-96BD-DD2AD81921FD}" type="doc">
      <dgm:prSet loTypeId="urn:microsoft.com/office/officeart/2005/8/layout/pyramid2" loCatId="list" qsTypeId="urn:microsoft.com/office/officeart/2005/8/quickstyle/simple1" qsCatId="simple" csTypeId="urn:microsoft.com/office/officeart/2005/8/colors/accent1_2" csCatId="accent1" phldr="1"/>
      <dgm:spPr/>
    </dgm:pt>
    <dgm:pt modelId="{A0DA0C81-10E8-47F2-A771-A3F1CFFFE091}">
      <dgm:prSet phldrT="[Text]"/>
      <dgm:spPr/>
      <dgm:t>
        <a:bodyPr/>
        <a:lstStyle/>
        <a:p>
          <a:r>
            <a:rPr lang="ar-SA" b="1" i="1" u="none" dirty="0" smtClean="0">
              <a:solidFill>
                <a:srgbClr val="C00000"/>
              </a:solidFill>
            </a:rPr>
            <a:t>3- وفرة المصادر</a:t>
          </a:r>
          <a:endParaRPr lang="en-US" b="1" i="1" u="none" dirty="0">
            <a:solidFill>
              <a:srgbClr val="C00000"/>
            </a:solidFill>
          </a:endParaRPr>
        </a:p>
      </dgm:t>
    </dgm:pt>
    <dgm:pt modelId="{79CB674A-3A3F-44E9-9C6F-FB142DDDC595}" type="parTrans" cxnId="{81774A03-6480-4B76-BDA6-2EA5629C244D}">
      <dgm:prSet/>
      <dgm:spPr/>
      <dgm:t>
        <a:bodyPr/>
        <a:lstStyle/>
        <a:p>
          <a:endParaRPr lang="en-US"/>
        </a:p>
      </dgm:t>
    </dgm:pt>
    <dgm:pt modelId="{E7B80537-0B4A-4432-920B-FF8B5EF2DEC7}" type="sibTrans" cxnId="{81774A03-6480-4B76-BDA6-2EA5629C244D}">
      <dgm:prSet/>
      <dgm:spPr/>
      <dgm:t>
        <a:bodyPr/>
        <a:lstStyle/>
        <a:p>
          <a:endParaRPr lang="en-US"/>
        </a:p>
      </dgm:t>
    </dgm:pt>
    <dgm:pt modelId="{8AD6639A-6D46-4762-9929-93C8D2C0BE29}">
      <dgm:prSet custT="1"/>
      <dgm:spPr/>
      <dgm:t>
        <a:bodyPr/>
        <a:lstStyle/>
        <a:p>
          <a:pPr algn="r" rtl="0"/>
          <a:r>
            <a:rPr lang="ar-SA" sz="2000" dirty="0" smtClean="0"/>
            <a:t>أي انك لاتكتفي لدى الاختيار برونق الموضوع ،وحتى بدقته وجدته،وتطمئن الى أن عدد هذه المصادر من الكثرة والقوة بحيث تجهزك بالمادة اللازمة للبحث ،ان الموضوع الذي تقل مصادره لا يصلح للاختيار</a:t>
          </a:r>
          <a:endParaRPr lang="en-US" sz="2000" dirty="0"/>
        </a:p>
      </dgm:t>
    </dgm:pt>
    <dgm:pt modelId="{7AFC5C82-CA3A-4101-AE96-7D8C88CFBAA6}" type="parTrans" cxnId="{8B8249AE-70F5-424B-BCC7-E25683709678}">
      <dgm:prSet/>
      <dgm:spPr/>
      <dgm:t>
        <a:bodyPr/>
        <a:lstStyle/>
        <a:p>
          <a:endParaRPr lang="en-US"/>
        </a:p>
      </dgm:t>
    </dgm:pt>
    <dgm:pt modelId="{BF069C2F-1238-451B-BCDA-4A8EA6D4265D}" type="sibTrans" cxnId="{8B8249AE-70F5-424B-BCC7-E25683709678}">
      <dgm:prSet/>
      <dgm:spPr/>
      <dgm:t>
        <a:bodyPr/>
        <a:lstStyle/>
        <a:p>
          <a:endParaRPr lang="en-US"/>
        </a:p>
      </dgm:t>
    </dgm:pt>
    <dgm:pt modelId="{33D0002D-635C-43F5-AF89-3DF851D1B18F}">
      <dgm:prSet/>
      <dgm:spPr/>
      <dgm:t>
        <a:bodyPr/>
        <a:lstStyle/>
        <a:p>
          <a:pPr rtl="0"/>
          <a:endParaRPr lang="en-US" dirty="0"/>
        </a:p>
      </dgm:t>
    </dgm:pt>
    <dgm:pt modelId="{C853E211-08D0-4976-8CAA-6F3C8AE9A5E7}" type="parTrans" cxnId="{B63870BD-FAF4-4A2E-B5F6-329E4B04BFBE}">
      <dgm:prSet/>
      <dgm:spPr/>
      <dgm:t>
        <a:bodyPr/>
        <a:lstStyle/>
        <a:p>
          <a:endParaRPr lang="en-US"/>
        </a:p>
      </dgm:t>
    </dgm:pt>
    <dgm:pt modelId="{206EF031-B487-4AEF-A806-D29572C6BBD8}" type="sibTrans" cxnId="{B63870BD-FAF4-4A2E-B5F6-329E4B04BFBE}">
      <dgm:prSet/>
      <dgm:spPr/>
      <dgm:t>
        <a:bodyPr/>
        <a:lstStyle/>
        <a:p>
          <a:endParaRPr lang="en-US"/>
        </a:p>
      </dgm:t>
    </dgm:pt>
    <dgm:pt modelId="{CFD55825-467A-4E2F-9AD5-DBECADF9CF7B}" type="pres">
      <dgm:prSet presAssocID="{5D6CE357-D84A-4C18-96BD-DD2AD81921FD}" presName="compositeShape" presStyleCnt="0">
        <dgm:presLayoutVars>
          <dgm:dir/>
          <dgm:resizeHandles/>
        </dgm:presLayoutVars>
      </dgm:prSet>
      <dgm:spPr/>
    </dgm:pt>
    <dgm:pt modelId="{56647D3B-8376-4B42-B1E0-E7740EE19545}" type="pres">
      <dgm:prSet presAssocID="{5D6CE357-D84A-4C18-96BD-DD2AD81921FD}" presName="pyramid" presStyleLbl="node1" presStyleIdx="0" presStyleCnt="1"/>
      <dgm:spPr/>
    </dgm:pt>
    <dgm:pt modelId="{987EC4A8-09CC-4A98-B6F4-45FFB3D53E31}" type="pres">
      <dgm:prSet presAssocID="{5D6CE357-D84A-4C18-96BD-DD2AD81921FD}" presName="theList" presStyleCnt="0"/>
      <dgm:spPr/>
    </dgm:pt>
    <dgm:pt modelId="{8A02CF0A-C01F-469E-9FF6-1B9FD33088A0}" type="pres">
      <dgm:prSet presAssocID="{A0DA0C81-10E8-47F2-A771-A3F1CFFFE091}" presName="aNode" presStyleLbl="fgAcc1" presStyleIdx="0" presStyleCnt="3" custScaleX="212845" custLinFactNeighborX="-10250" custLinFactNeighborY="4971">
        <dgm:presLayoutVars>
          <dgm:bulletEnabled val="1"/>
        </dgm:presLayoutVars>
      </dgm:prSet>
      <dgm:spPr/>
      <dgm:t>
        <a:bodyPr/>
        <a:lstStyle/>
        <a:p>
          <a:endParaRPr lang="en-US"/>
        </a:p>
      </dgm:t>
    </dgm:pt>
    <dgm:pt modelId="{92CFB479-5214-404D-816B-F0ACF243F7E6}" type="pres">
      <dgm:prSet presAssocID="{A0DA0C81-10E8-47F2-A771-A3F1CFFFE091}" presName="aSpace" presStyleCnt="0"/>
      <dgm:spPr/>
    </dgm:pt>
    <dgm:pt modelId="{89815972-3430-4E21-9D86-18A7A71D602D}" type="pres">
      <dgm:prSet presAssocID="{8AD6639A-6D46-4762-9929-93C8D2C0BE29}" presName="aNode" presStyleLbl="fgAcc1" presStyleIdx="1" presStyleCnt="3" custScaleX="174421" custScaleY="144932">
        <dgm:presLayoutVars>
          <dgm:bulletEnabled val="1"/>
        </dgm:presLayoutVars>
      </dgm:prSet>
      <dgm:spPr/>
      <dgm:t>
        <a:bodyPr/>
        <a:lstStyle/>
        <a:p>
          <a:endParaRPr lang="en-US"/>
        </a:p>
      </dgm:t>
    </dgm:pt>
    <dgm:pt modelId="{0130A4CB-695B-4026-9D40-41E38C8E812D}" type="pres">
      <dgm:prSet presAssocID="{8AD6639A-6D46-4762-9929-93C8D2C0BE29}" presName="aSpace" presStyleCnt="0"/>
      <dgm:spPr/>
    </dgm:pt>
    <dgm:pt modelId="{E89C4099-0623-414F-B828-44CCEC58A2F7}" type="pres">
      <dgm:prSet presAssocID="{33D0002D-635C-43F5-AF89-3DF851D1B18F}" presName="aNode" presStyleLbl="fgAcc1" presStyleIdx="2" presStyleCnt="3" custFlipVert="0" custScaleX="193017" custScaleY="4253">
        <dgm:presLayoutVars>
          <dgm:bulletEnabled val="1"/>
        </dgm:presLayoutVars>
      </dgm:prSet>
      <dgm:spPr/>
      <dgm:t>
        <a:bodyPr/>
        <a:lstStyle/>
        <a:p>
          <a:endParaRPr lang="en-US"/>
        </a:p>
      </dgm:t>
    </dgm:pt>
    <dgm:pt modelId="{04CB2284-2F46-4D91-84E7-9A121EEC73B5}" type="pres">
      <dgm:prSet presAssocID="{33D0002D-635C-43F5-AF89-3DF851D1B18F}" presName="aSpace" presStyleCnt="0"/>
      <dgm:spPr/>
    </dgm:pt>
  </dgm:ptLst>
  <dgm:cxnLst>
    <dgm:cxn modelId="{B63870BD-FAF4-4A2E-B5F6-329E4B04BFBE}" srcId="{5D6CE357-D84A-4C18-96BD-DD2AD81921FD}" destId="{33D0002D-635C-43F5-AF89-3DF851D1B18F}" srcOrd="2" destOrd="0" parTransId="{C853E211-08D0-4976-8CAA-6F3C8AE9A5E7}" sibTransId="{206EF031-B487-4AEF-A806-D29572C6BBD8}"/>
    <dgm:cxn modelId="{384A52E1-4F62-4A8F-8635-1B594B73F9B5}" type="presOf" srcId="{5D6CE357-D84A-4C18-96BD-DD2AD81921FD}" destId="{CFD55825-467A-4E2F-9AD5-DBECADF9CF7B}" srcOrd="0" destOrd="0" presId="urn:microsoft.com/office/officeart/2005/8/layout/pyramid2"/>
    <dgm:cxn modelId="{8B8249AE-70F5-424B-BCC7-E25683709678}" srcId="{5D6CE357-D84A-4C18-96BD-DD2AD81921FD}" destId="{8AD6639A-6D46-4762-9929-93C8D2C0BE29}" srcOrd="1" destOrd="0" parTransId="{7AFC5C82-CA3A-4101-AE96-7D8C88CFBAA6}" sibTransId="{BF069C2F-1238-451B-BCDA-4A8EA6D4265D}"/>
    <dgm:cxn modelId="{0A049BE6-37AF-4CD3-93EF-2C2823D3F309}" type="presOf" srcId="{8AD6639A-6D46-4762-9929-93C8D2C0BE29}" destId="{89815972-3430-4E21-9D86-18A7A71D602D}" srcOrd="0" destOrd="0" presId="urn:microsoft.com/office/officeart/2005/8/layout/pyramid2"/>
    <dgm:cxn modelId="{7A4CD639-7E59-4501-A119-F92D44205C3D}" type="presOf" srcId="{A0DA0C81-10E8-47F2-A771-A3F1CFFFE091}" destId="{8A02CF0A-C01F-469E-9FF6-1B9FD33088A0}" srcOrd="0" destOrd="0" presId="urn:microsoft.com/office/officeart/2005/8/layout/pyramid2"/>
    <dgm:cxn modelId="{81774A03-6480-4B76-BDA6-2EA5629C244D}" srcId="{5D6CE357-D84A-4C18-96BD-DD2AD81921FD}" destId="{A0DA0C81-10E8-47F2-A771-A3F1CFFFE091}" srcOrd="0" destOrd="0" parTransId="{79CB674A-3A3F-44E9-9C6F-FB142DDDC595}" sibTransId="{E7B80537-0B4A-4432-920B-FF8B5EF2DEC7}"/>
    <dgm:cxn modelId="{4A70A0E6-BECA-4434-A23B-FA9338177EC1}" type="presOf" srcId="{33D0002D-635C-43F5-AF89-3DF851D1B18F}" destId="{E89C4099-0623-414F-B828-44CCEC58A2F7}" srcOrd="0" destOrd="0" presId="urn:microsoft.com/office/officeart/2005/8/layout/pyramid2"/>
    <dgm:cxn modelId="{C41DA538-0600-480A-ACCF-833F66200E79}" type="presParOf" srcId="{CFD55825-467A-4E2F-9AD5-DBECADF9CF7B}" destId="{56647D3B-8376-4B42-B1E0-E7740EE19545}" srcOrd="0" destOrd="0" presId="urn:microsoft.com/office/officeart/2005/8/layout/pyramid2"/>
    <dgm:cxn modelId="{0356F6F7-41A8-42C6-891E-086CEDFB1E02}" type="presParOf" srcId="{CFD55825-467A-4E2F-9AD5-DBECADF9CF7B}" destId="{987EC4A8-09CC-4A98-B6F4-45FFB3D53E31}" srcOrd="1" destOrd="0" presId="urn:microsoft.com/office/officeart/2005/8/layout/pyramid2"/>
    <dgm:cxn modelId="{B618B16E-33F1-4AF0-8867-EA929B87D964}" type="presParOf" srcId="{987EC4A8-09CC-4A98-B6F4-45FFB3D53E31}" destId="{8A02CF0A-C01F-469E-9FF6-1B9FD33088A0}" srcOrd="0" destOrd="0" presId="urn:microsoft.com/office/officeart/2005/8/layout/pyramid2"/>
    <dgm:cxn modelId="{91262E34-803F-4B0A-A1CD-A2A9AA78C758}" type="presParOf" srcId="{987EC4A8-09CC-4A98-B6F4-45FFB3D53E31}" destId="{92CFB479-5214-404D-816B-F0ACF243F7E6}" srcOrd="1" destOrd="0" presId="urn:microsoft.com/office/officeart/2005/8/layout/pyramid2"/>
    <dgm:cxn modelId="{3BAAA39E-5D1C-4EFB-AE96-65F2380CB594}" type="presParOf" srcId="{987EC4A8-09CC-4A98-B6F4-45FFB3D53E31}" destId="{89815972-3430-4E21-9D86-18A7A71D602D}" srcOrd="2" destOrd="0" presId="urn:microsoft.com/office/officeart/2005/8/layout/pyramid2"/>
    <dgm:cxn modelId="{DD19E4FB-24F9-4E95-8D23-3410FC22FE38}" type="presParOf" srcId="{987EC4A8-09CC-4A98-B6F4-45FFB3D53E31}" destId="{0130A4CB-695B-4026-9D40-41E38C8E812D}" srcOrd="3" destOrd="0" presId="urn:microsoft.com/office/officeart/2005/8/layout/pyramid2"/>
    <dgm:cxn modelId="{CD3692A8-6CC0-4004-9A57-CE2C7C47AAE2}" type="presParOf" srcId="{987EC4A8-09CC-4A98-B6F4-45FFB3D53E31}" destId="{E89C4099-0623-414F-B828-44CCEC58A2F7}" srcOrd="4" destOrd="0" presId="urn:microsoft.com/office/officeart/2005/8/layout/pyramid2"/>
    <dgm:cxn modelId="{0D6B11BE-C374-4664-B6C2-F5D03085EBF8}" type="presParOf" srcId="{987EC4A8-09CC-4A98-B6F4-45FFB3D53E31}" destId="{04CB2284-2F46-4D91-84E7-9A121EEC73B5}"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11F1A7-2CB1-425F-A891-E3CE21C65E0A}">
      <dsp:nvSpPr>
        <dsp:cNvPr id="0" name=""/>
        <dsp:cNvSpPr/>
      </dsp:nvSpPr>
      <dsp:spPr>
        <a:xfrm>
          <a:off x="-787578" y="0"/>
          <a:ext cx="7238986" cy="4846638"/>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6B2503-F4D9-4C83-9211-C0B8C14616BC}">
      <dsp:nvSpPr>
        <dsp:cNvPr id="0" name=""/>
        <dsp:cNvSpPr/>
      </dsp:nvSpPr>
      <dsp:spPr>
        <a:xfrm>
          <a:off x="0" y="330391"/>
          <a:ext cx="7239013" cy="191973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r" defTabSz="1066800">
            <a:lnSpc>
              <a:spcPct val="90000"/>
            </a:lnSpc>
            <a:spcBef>
              <a:spcPct val="0"/>
            </a:spcBef>
            <a:spcAft>
              <a:spcPct val="35000"/>
            </a:spcAft>
          </a:pPr>
          <a:r>
            <a:rPr lang="ar-SA" sz="2400" kern="1200" dirty="0" smtClean="0"/>
            <a:t>1-الدقة والوضوح أي أن يكون محدودا لايحتمل الزيادة والنقصان ولا يكتنفه الغموض والابهام، ليدل الطالب على عقلية نقية ولينطلق منطلقا سليما من غير تلكؤ ومحاولة وخطأ عارفا بما ياخذ عالما بما يدع وتتضح هذه الدقة من العنوان</a:t>
          </a:r>
          <a:endParaRPr lang="en-US" sz="1200" kern="1200" dirty="0"/>
        </a:p>
      </dsp:txBody>
      <dsp:txXfrm>
        <a:off x="93714" y="424105"/>
        <a:ext cx="7051585" cy="1732308"/>
      </dsp:txXfrm>
    </dsp:sp>
    <dsp:sp modelId="{A0EB2E86-06D8-4679-9B78-8E8367D7EF6F}">
      <dsp:nvSpPr>
        <dsp:cNvPr id="0" name=""/>
        <dsp:cNvSpPr/>
      </dsp:nvSpPr>
      <dsp:spPr>
        <a:xfrm>
          <a:off x="1676394" y="2514600"/>
          <a:ext cx="5308941" cy="178085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SA" sz="2400" kern="1200" dirty="0" smtClean="0"/>
            <a:t>لأن هم الباحث من عنوانه الدلالة العلمية،وهو لهذا يضرب من عنوانات المقالات الانشائية الصحفية التي تسعى الى الاثارة واجتذاب طالبي المتعة من عامة القراء </a:t>
          </a:r>
          <a:endParaRPr lang="en-US" sz="2400" kern="1200" dirty="0"/>
        </a:p>
      </dsp:txBody>
      <dsp:txXfrm>
        <a:off x="1763328" y="2601534"/>
        <a:ext cx="5135073" cy="16069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647D3B-8376-4B42-B1E0-E7740EE19545}">
      <dsp:nvSpPr>
        <dsp:cNvPr id="0" name=""/>
        <dsp:cNvSpPr/>
      </dsp:nvSpPr>
      <dsp:spPr>
        <a:xfrm>
          <a:off x="-348611" y="0"/>
          <a:ext cx="5232400" cy="523240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02CF0A-C01F-469E-9FF6-1B9FD33088A0}">
      <dsp:nvSpPr>
        <dsp:cNvPr id="0" name=""/>
        <dsp:cNvSpPr/>
      </dsp:nvSpPr>
      <dsp:spPr>
        <a:xfrm>
          <a:off x="16" y="533400"/>
          <a:ext cx="7238986" cy="145934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0" tIns="228600" rIns="228600" bIns="228600" numCol="1" spcCol="1270" anchor="ctr" anchorCtr="0">
          <a:noAutofit/>
        </a:bodyPr>
        <a:lstStyle/>
        <a:p>
          <a:pPr lvl="0" algn="ctr" defTabSz="2667000">
            <a:lnSpc>
              <a:spcPct val="90000"/>
            </a:lnSpc>
            <a:spcBef>
              <a:spcPct val="0"/>
            </a:spcBef>
            <a:spcAft>
              <a:spcPct val="35000"/>
            </a:spcAft>
          </a:pPr>
          <a:r>
            <a:rPr lang="ar-SA" sz="6000" b="1" i="1" u="none" kern="1200" dirty="0" smtClean="0">
              <a:solidFill>
                <a:srgbClr val="C00000"/>
              </a:solidFill>
            </a:rPr>
            <a:t>3- وفرة المصادر</a:t>
          </a:r>
          <a:endParaRPr lang="en-US" sz="6000" b="1" i="1" u="none" kern="1200" dirty="0">
            <a:solidFill>
              <a:srgbClr val="C00000"/>
            </a:solidFill>
          </a:endParaRPr>
        </a:p>
      </dsp:txBody>
      <dsp:txXfrm>
        <a:off x="71256" y="604640"/>
        <a:ext cx="7096506" cy="1316869"/>
      </dsp:txXfrm>
    </dsp:sp>
    <dsp:sp modelId="{89815972-3430-4E21-9D86-18A7A71D602D}">
      <dsp:nvSpPr>
        <dsp:cNvPr id="0" name=""/>
        <dsp:cNvSpPr/>
      </dsp:nvSpPr>
      <dsp:spPr>
        <a:xfrm>
          <a:off x="1002037" y="2166100"/>
          <a:ext cx="5932162" cy="211506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r" defTabSz="889000" rtl="0">
            <a:lnSpc>
              <a:spcPct val="90000"/>
            </a:lnSpc>
            <a:spcBef>
              <a:spcPct val="0"/>
            </a:spcBef>
            <a:spcAft>
              <a:spcPct val="35000"/>
            </a:spcAft>
          </a:pPr>
          <a:r>
            <a:rPr lang="ar-SA" sz="2000" kern="1200" dirty="0" smtClean="0"/>
            <a:t>أي انك لاتكتفي لدى الاختيار برونق الموضوع ،وحتى بدقته وجدته،وتطمئن الى أن عدد هذه المصادر من الكثرة والقوة بحيث تجهزك بالمادة اللازمة للبحث ،ان الموضوع الذي تقل مصادره لا يصلح للاختيار</a:t>
          </a:r>
          <a:endParaRPr lang="en-US" sz="2000" kern="1200" dirty="0"/>
        </a:p>
      </dsp:txBody>
      <dsp:txXfrm>
        <a:off x="1105286" y="2269349"/>
        <a:ext cx="5725664" cy="1908565"/>
      </dsp:txXfrm>
    </dsp:sp>
    <dsp:sp modelId="{E89C4099-0623-414F-B828-44CCEC58A2F7}">
      <dsp:nvSpPr>
        <dsp:cNvPr id="0" name=""/>
        <dsp:cNvSpPr/>
      </dsp:nvSpPr>
      <dsp:spPr>
        <a:xfrm>
          <a:off x="685806" y="4463582"/>
          <a:ext cx="6564623" cy="6206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222250" rtl="0">
            <a:lnSpc>
              <a:spcPct val="90000"/>
            </a:lnSpc>
            <a:spcBef>
              <a:spcPct val="0"/>
            </a:spcBef>
            <a:spcAft>
              <a:spcPct val="35000"/>
            </a:spcAft>
          </a:pPr>
          <a:endParaRPr lang="en-US" sz="500" kern="1200" dirty="0"/>
        </a:p>
      </dsp:txBody>
      <dsp:txXfrm>
        <a:off x="688836" y="4466612"/>
        <a:ext cx="6558563" cy="56006"/>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287704-6B4C-444E-A5A1-6ACA9F2FF576}" type="datetimeFigureOut">
              <a:rPr lang="en-US" smtClean="0"/>
              <a:pPr/>
              <a:t>11/6/2022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6B4E4E-74AA-47D2-B467-1B3FC1B05C27}" type="slidenum">
              <a:rPr lang="en-US" smtClean="0"/>
              <a:pPr/>
              <a:t>‹#›</a:t>
            </a:fld>
            <a:endParaRPr lang="en-US"/>
          </a:p>
        </p:txBody>
      </p:sp>
    </p:spTree>
    <p:extLst>
      <p:ext uri="{BB962C8B-B14F-4D97-AF65-F5344CB8AC3E}">
        <p14:creationId xmlns:p14="http://schemas.microsoft.com/office/powerpoint/2010/main" val="2231521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A3E73C-2950-443A-A7FC-4228CB47BD72}" type="datetimeFigureOut">
              <a:rPr lang="en-US" smtClean="0"/>
              <a:pPr/>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25AB2-3FF3-4A0C-BE76-CAB0E5494D6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A3E73C-2950-443A-A7FC-4228CB47BD72}" type="datetimeFigureOut">
              <a:rPr lang="en-US" smtClean="0"/>
              <a:pPr/>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25AB2-3FF3-4A0C-BE76-CAB0E5494D6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A3E73C-2950-443A-A7FC-4228CB47BD72}" type="datetimeFigureOut">
              <a:rPr lang="en-US" smtClean="0"/>
              <a:pPr/>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25AB2-3FF3-4A0C-BE76-CAB0E5494D6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94138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683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295400"/>
            <a:ext cx="4038600" cy="4683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A3E73C-2950-443A-A7FC-4228CB47BD72}" type="datetimeFigureOut">
              <a:rPr lang="en-US" smtClean="0"/>
              <a:pPr/>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25AB2-3FF3-4A0C-BE76-CAB0E5494D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A3E73C-2950-443A-A7FC-4228CB47BD72}" type="datetimeFigureOut">
              <a:rPr lang="en-US" smtClean="0"/>
              <a:pPr/>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25AB2-3FF3-4A0C-BE76-CAB0E5494D6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A3E73C-2950-443A-A7FC-4228CB47BD72}" type="datetimeFigureOut">
              <a:rPr lang="en-US" smtClean="0"/>
              <a:pPr/>
              <a:t>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725AB2-3FF3-4A0C-BE76-CAB0E5494D6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A3E73C-2950-443A-A7FC-4228CB47BD72}" type="datetimeFigureOut">
              <a:rPr lang="en-US" smtClean="0"/>
              <a:pPr/>
              <a:t>11/6/2022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725AB2-3FF3-4A0C-BE76-CAB0E5494D6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A3E73C-2950-443A-A7FC-4228CB47BD72}" type="datetimeFigureOut">
              <a:rPr lang="en-US" smtClean="0"/>
              <a:pPr/>
              <a:t>11/6/2022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725AB2-3FF3-4A0C-BE76-CAB0E5494D6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A3E73C-2950-443A-A7FC-4228CB47BD72}" type="datetimeFigureOut">
              <a:rPr lang="en-US" smtClean="0"/>
              <a:pPr/>
              <a:t>11/6/2022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725AB2-3FF3-4A0C-BE76-CAB0E5494D6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A3E73C-2950-443A-A7FC-4228CB47BD72}" type="datetimeFigureOut">
              <a:rPr lang="en-US" smtClean="0"/>
              <a:pPr/>
              <a:t>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725AB2-3FF3-4A0C-BE76-CAB0E5494D6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A3E73C-2950-443A-A7FC-4228CB47BD72}" type="datetimeFigureOut">
              <a:rPr lang="en-US" smtClean="0"/>
              <a:pPr/>
              <a:t>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725AB2-3FF3-4A0C-BE76-CAB0E5494D6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A3E73C-2950-443A-A7FC-4228CB47BD72}" type="datetimeFigureOut">
              <a:rPr lang="en-US" smtClean="0"/>
              <a:pPr/>
              <a:t>11/6/2022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725AB2-3FF3-4A0C-BE76-CAB0E5494D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pPr rtl="1"/>
            <a:r>
              <a:rPr lang="ar-SA" dirty="0" smtClean="0"/>
              <a:t>اختيار الموضوع</a:t>
            </a:r>
            <a:endParaRPr lang="en-US" dirty="0"/>
          </a:p>
        </p:txBody>
      </p:sp>
    </p:spTree>
  </p:cSld>
  <p:clrMapOvr>
    <a:masterClrMapping/>
  </p:clrMapOvr>
  <p:transition>
    <p:comb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20040"/>
            <a:ext cx="8534400" cy="5699760"/>
          </a:xfrm>
        </p:spPr>
        <p:txBody>
          <a:bodyPr>
            <a:normAutofit/>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6" name="Rectangle 5"/>
          <p:cNvSpPr/>
          <p:nvPr/>
        </p:nvSpPr>
        <p:spPr>
          <a:xfrm>
            <a:off x="37631" y="304800"/>
            <a:ext cx="9106369" cy="923330"/>
          </a:xfrm>
          <a:prstGeom prst="rect">
            <a:avLst/>
          </a:prstGeom>
          <a:noFill/>
        </p:spPr>
        <p:txBody>
          <a:bodyPr wrap="square" lIns="91440" tIns="45720" rIns="91440" bIns="45720">
            <a:spAutoFit/>
          </a:bodyPr>
          <a:lstStyle/>
          <a:p>
            <a:pPr algn="ctr"/>
            <a:r>
              <a:rPr lang="ar-IQ" sz="5400" dirty="0" smtClean="0"/>
              <a:t>شـــــــكرا</a:t>
            </a:r>
            <a:r>
              <a:rPr lang="en-US" sz="5400" dirty="0" smtClean="0"/>
              <a:t> </a:t>
            </a:r>
            <a:endParaRPr lang="en-US" sz="5400" dirty="0"/>
          </a:p>
        </p:txBody>
      </p:sp>
      <p:pic>
        <p:nvPicPr>
          <p:cNvPr id="7" name="Picture 6" descr="305464_177216672363731_100002261977911_374876_381618834_n.jpg"/>
          <p:cNvPicPr>
            <a:picLocks noChangeAspect="1"/>
          </p:cNvPicPr>
          <p:nvPr/>
        </p:nvPicPr>
        <p:blipFill>
          <a:blip r:embed="rId2"/>
          <a:stretch>
            <a:fillRect/>
          </a:stretch>
        </p:blipFill>
        <p:spPr>
          <a:xfrm>
            <a:off x="304800" y="1447800"/>
            <a:ext cx="7620000" cy="5410200"/>
          </a:xfrm>
          <a:prstGeom prst="rect">
            <a:avLst/>
          </a:prstGeom>
        </p:spPr>
      </p:pic>
    </p:spTree>
  </p:cSld>
  <p:clrMapOvr>
    <a:masterClrMapping/>
  </p:clrMapOvr>
  <p:transition>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457200" y="1"/>
            <a:ext cx="8229600" cy="1219200"/>
          </a:xfrm>
        </p:spPr>
        <p:txBody>
          <a:bodyPr>
            <a:normAutofit/>
          </a:bodyPr>
          <a:lstStyle/>
          <a:p>
            <a:r>
              <a:rPr lang="ar-SA" b="1" dirty="0" smtClean="0">
                <a:solidFill>
                  <a:srgbClr val="FF0000"/>
                </a:solidFill>
              </a:rPr>
              <a:t>اختيار الموضوع</a:t>
            </a:r>
            <a:endParaRPr lang="en-US" b="1" dirty="0" smtClean="0">
              <a:solidFill>
                <a:srgbClr val="FF0000"/>
              </a:solidFill>
            </a:endParaRPr>
          </a:p>
        </p:txBody>
      </p:sp>
      <p:sp>
        <p:nvSpPr>
          <p:cNvPr id="9219" name="Rectangle 7"/>
          <p:cNvSpPr>
            <a:spLocks noChangeArrowheads="1"/>
          </p:cNvSpPr>
          <p:nvPr/>
        </p:nvSpPr>
        <p:spPr bwMode="auto">
          <a:xfrm>
            <a:off x="3352800" y="1143000"/>
            <a:ext cx="5562600" cy="5410200"/>
          </a:xfrm>
          <a:prstGeom prst="rect">
            <a:avLst/>
          </a:prstGeom>
          <a:noFill/>
          <a:ln w="9525">
            <a:noFill/>
            <a:miter lim="800000"/>
            <a:headEnd/>
            <a:tailEnd/>
          </a:ln>
        </p:spPr>
        <p:txBody>
          <a:bodyPr/>
          <a:lstStyle/>
          <a:p>
            <a:pPr marL="233363" indent="-233363" algn="r">
              <a:spcBef>
                <a:spcPct val="20000"/>
              </a:spcBef>
              <a:buClr>
                <a:schemeClr val="accent1"/>
              </a:buClr>
              <a:buSzPct val="65000"/>
              <a:buFont typeface="Wingdings" pitchFamily="2" charset="2"/>
              <a:buNone/>
            </a:pPr>
            <a:r>
              <a:rPr lang="ar-SA" sz="3200" b="1" dirty="0" smtClean="0"/>
              <a:t>يحدث في البحث الصفي ان الاستاذ هو الذي يحدد الموضوعات ويوزعها على الطلبة. وهذا ممكن ومقبول في المحاولات الاولى من السنوات الاولى. ولكن المعقول أن يختار الطلبة موضوعاتهم بعد عهد المحاولة</a:t>
            </a:r>
            <a:endParaRPr lang="en-US" sz="3200" b="1" i="1" dirty="0">
              <a:latin typeface="Times New Roman" pitchFamily="18" charset="0"/>
            </a:endParaRPr>
          </a:p>
        </p:txBody>
      </p:sp>
      <p:pic>
        <p:nvPicPr>
          <p:cNvPr id="6" name="Picture 3"/>
          <p:cNvPicPr>
            <a:picLocks noChangeAspect="1" noChangeArrowheads="1"/>
          </p:cNvPicPr>
          <p:nvPr/>
        </p:nvPicPr>
        <p:blipFill>
          <a:blip r:embed="rId2"/>
          <a:srcRect/>
          <a:stretch>
            <a:fillRect/>
          </a:stretch>
        </p:blipFill>
        <p:spPr bwMode="auto">
          <a:xfrm>
            <a:off x="0" y="838200"/>
            <a:ext cx="3581400" cy="5257800"/>
          </a:xfrm>
          <a:prstGeom prst="rect">
            <a:avLst/>
          </a:prstGeom>
          <a:noFill/>
          <a:ln w="9525">
            <a:noFill/>
            <a:miter lim="800000"/>
            <a:headEnd/>
            <a:tailEnd/>
          </a:ln>
        </p:spPr>
      </p:pic>
    </p:spTree>
  </p:cSld>
  <p:clrMapOvr>
    <a:masterClrMapping/>
  </p:clrMapOvr>
  <p:transition spd="med">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1365746">
            <a:off x="253679" y="291000"/>
            <a:ext cx="8356879" cy="3259751"/>
          </a:xfrm>
          <a:blipFill>
            <a:blip r:embed="rId2"/>
            <a:tile tx="0" ty="0" sx="100000" sy="100000" flip="none" algn="tl"/>
          </a:blipFill>
        </p:spPr>
        <p:txBody>
          <a:bodyPr>
            <a:normAutofit/>
          </a:bodyPr>
          <a:lstStyle/>
          <a:p>
            <a:r>
              <a:rPr lang="ar-SA" dirty="0" smtClean="0">
                <a:ln w="0"/>
                <a:solidFill>
                  <a:srgbClr val="FF0000"/>
                </a:solidFill>
                <a:effectLst>
                  <a:reflection blurRad="12700" stA="50000" endPos="50000" dist="5000" dir="5400000" sy="-100000" rotWithShape="0"/>
                </a:effectLst>
              </a:rPr>
              <a:t>اختيار الموضوع ليس سهلا</a:t>
            </a:r>
            <a:endParaRPr lang="en-US" sz="1600" b="0" cap="none" dirty="0">
              <a:ln>
                <a:noFill/>
              </a:ln>
              <a:solidFill>
                <a:schemeClr val="tx1"/>
              </a:solidFill>
            </a:endParaRPr>
          </a:p>
        </p:txBody>
      </p:sp>
      <p:sp>
        <p:nvSpPr>
          <p:cNvPr id="3" name="Content Placeholder 2"/>
          <p:cNvSpPr>
            <a:spLocks noGrp="1"/>
          </p:cNvSpPr>
          <p:nvPr>
            <p:ph idx="1"/>
          </p:nvPr>
        </p:nvSpPr>
        <p:spPr>
          <a:xfrm>
            <a:off x="0" y="3886200"/>
            <a:ext cx="8991600" cy="2971800"/>
          </a:xfrm>
        </p:spPr>
        <p:txBody>
          <a:bodyPr>
            <a:normAutofit/>
          </a:bodyPr>
          <a:lstStyle/>
          <a:p>
            <a:pPr algn="r"/>
            <a:r>
              <a:rPr lang="ar-SA" dirty="0" smtClean="0"/>
              <a:t>أجل ليس اختيارالموضوع سهلا، فما كل موضوع موضوعا، وانما الامر مقيد بشروط تزيد الموقف حراجة، وحسبك أن يكون من هذه </a:t>
            </a:r>
          </a:p>
          <a:p>
            <a:pPr algn="r"/>
            <a:r>
              <a:rPr lang="ar-SA" dirty="0" smtClean="0"/>
              <a:t>الشروط:</a:t>
            </a:r>
          </a:p>
        </p:txBody>
      </p:sp>
    </p:spTree>
  </p:cSld>
  <p:clrMapOvr>
    <a:masterClrMapping/>
  </p:clrMapOvr>
  <p:transition>
    <p:spli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839200" cy="1066800"/>
          </a:xfrm>
        </p:spPr>
        <p:style>
          <a:lnRef idx="1">
            <a:schemeClr val="accent1"/>
          </a:lnRef>
          <a:fillRef idx="2">
            <a:schemeClr val="accent1"/>
          </a:fillRef>
          <a:effectRef idx="1">
            <a:schemeClr val="accent1"/>
          </a:effectRef>
          <a:fontRef idx="minor">
            <a:schemeClr val="dk1"/>
          </a:fontRef>
        </p:style>
        <p:txBody>
          <a:bodyPr>
            <a:normAutofit/>
          </a:bodyPr>
          <a:lstStyle/>
          <a:p>
            <a:r>
              <a:rPr lang="ar-SA" sz="2800" b="1" dirty="0" smtClean="0"/>
              <a:t>شروط اختيار الموضوع</a:t>
            </a:r>
            <a:endParaRPr lang="en-US" sz="2800" b="0" cap="none" dirty="0">
              <a:ln>
                <a:noFill/>
              </a:ln>
              <a:solidFill>
                <a:schemeClr val="tx1"/>
              </a:solidFill>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881980371"/>
              </p:ext>
            </p:extLst>
          </p:nvPr>
        </p:nvGraphicFramePr>
        <p:xfrm>
          <a:off x="381000" y="1600200"/>
          <a:ext cx="72390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1365746">
            <a:off x="253679" y="291000"/>
            <a:ext cx="8356879" cy="3259751"/>
          </a:xfrm>
          <a:blipFill>
            <a:blip r:embed="rId2"/>
            <a:tile tx="0" ty="0" sx="100000" sy="100000" flip="none" algn="tl"/>
          </a:blipFill>
        </p:spPr>
        <p:txBody>
          <a:bodyPr>
            <a:normAutofit/>
          </a:bodyPr>
          <a:lstStyle/>
          <a:p>
            <a:r>
              <a:rPr lang="ar-SA" dirty="0" smtClean="0">
                <a:ln w="0"/>
                <a:solidFill>
                  <a:srgbClr val="FF0000"/>
                </a:solidFill>
                <a:effectLst>
                  <a:reflection blurRad="12700" stA="50000" endPos="50000" dist="5000" dir="5400000" sy="-100000" rotWithShape="0"/>
                </a:effectLst>
              </a:rPr>
              <a:t>2-الجدة</a:t>
            </a:r>
            <a:endParaRPr lang="en-US" sz="1600" b="0" cap="none" dirty="0">
              <a:ln>
                <a:noFill/>
              </a:ln>
              <a:solidFill>
                <a:schemeClr val="tx1"/>
              </a:solidFill>
            </a:endParaRPr>
          </a:p>
        </p:txBody>
      </p:sp>
      <p:sp>
        <p:nvSpPr>
          <p:cNvPr id="3" name="Content Placeholder 2"/>
          <p:cNvSpPr>
            <a:spLocks noGrp="1"/>
          </p:cNvSpPr>
          <p:nvPr>
            <p:ph idx="1"/>
          </p:nvPr>
        </p:nvSpPr>
        <p:spPr>
          <a:xfrm>
            <a:off x="0" y="3886200"/>
            <a:ext cx="8915400" cy="2971800"/>
          </a:xfrm>
        </p:spPr>
        <p:txBody>
          <a:bodyPr>
            <a:normAutofit/>
          </a:bodyPr>
          <a:lstStyle/>
          <a:p>
            <a:pPr algn="r"/>
            <a:r>
              <a:rPr lang="ar-SA" dirty="0" smtClean="0"/>
              <a:t>ولابد من أن يكون البحث غير مطروق وغير مبتذل لكي يكون للطالب فيه شخصية وليبذل في اعداده جهدا،ولئلا يتعود الكسل او السرقة فتفوته الفائدة التي اقرت من اجلها الابحاث.</a:t>
            </a:r>
            <a:endParaRPr lang="en-US" sz="3600" dirty="0">
              <a:solidFill>
                <a:schemeClr val="tx2"/>
              </a:solidFill>
            </a:endParaRPr>
          </a:p>
        </p:txBody>
      </p:sp>
    </p:spTree>
  </p:cSld>
  <p:clrMapOvr>
    <a:masterClrMapping/>
  </p:clrMapOvr>
  <p:transition>
    <p:spli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836257307"/>
              </p:ext>
            </p:extLst>
          </p:nvPr>
        </p:nvGraphicFramePr>
        <p:xfrm>
          <a:off x="762000" y="228600"/>
          <a:ext cx="7239000" cy="5232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82000" cy="5410200"/>
          </a:xfrm>
        </p:spPr>
        <p:txBody>
          <a:bodyPr>
            <a:normAutofit fontScale="90000"/>
          </a:bodyPr>
          <a:lstStyle/>
          <a:p>
            <a:pPr algn="r"/>
            <a:r>
              <a:rPr lang="ar-SA" b="1" dirty="0" smtClean="0"/>
              <a:t>4-مناسبة للمرحلة التي هو عليها</a:t>
            </a:r>
            <a:r>
              <a:rPr lang="en-US"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r>
            <a:br>
              <a:rPr lang="en-US"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r>
              <a:rPr lang="en-US"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r>
            <a:br>
              <a:rPr lang="en-US"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r>
              <a:rPr lang="ar-IQ" dirty="0" smtClean="0"/>
              <a:t> </a:t>
            </a:r>
            <a:r>
              <a:rPr lang="ar-SA" dirty="0" smtClean="0"/>
              <a:t>فإذا كان صفيا وقدر له الاستاذ المختص الحجم المناسب بين 10-20 صفحة</a:t>
            </a:r>
            <a:br>
              <a:rPr lang="ar-SA" dirty="0" smtClean="0"/>
            </a:br>
            <a:r>
              <a:rPr lang="ar-SA" dirty="0" smtClean="0"/>
              <a:t>ملاحظة :يستحسن أن يأخذ الطالب ما هو اقرب الى نفسه ورغبته وتجربته ليدفعه ذلك الى العمل والتضحية ليشعره بالمتعة ليعينه على الفهم والتفهيم</a:t>
            </a:r>
            <a:r>
              <a:rPr lang="en-US" sz="4000" dirty="0" smtClean="0">
                <a:solidFill>
                  <a:srgbClr val="FF0000"/>
                </a:solidFill>
              </a:rPr>
              <a:t/>
            </a:r>
            <a:br>
              <a:rPr lang="en-US" sz="4000" dirty="0" smtClean="0">
                <a:solidFill>
                  <a:srgbClr val="FF0000"/>
                </a:solidFill>
              </a:rPr>
            </a:br>
            <a:endParaRPr lang="en-US" sz="4000" dirty="0">
              <a:solidFill>
                <a:srgbClr val="FF0000"/>
              </a:solidFill>
            </a:endParaRPr>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1365746">
            <a:off x="253679" y="291000"/>
            <a:ext cx="8356879" cy="3259751"/>
          </a:xfrm>
          <a:blipFill>
            <a:blip r:embed="rId2"/>
            <a:tile tx="0" ty="0" sx="100000" sy="100000" flip="none" algn="tl"/>
          </a:blipFill>
        </p:spPr>
        <p:txBody>
          <a:bodyPr>
            <a:normAutofit/>
          </a:bodyPr>
          <a:lstStyle/>
          <a:p>
            <a:r>
              <a:rPr lang="ar-SA" dirty="0" smtClean="0">
                <a:ln w="0"/>
                <a:solidFill>
                  <a:srgbClr val="FF0000"/>
                </a:solidFill>
                <a:effectLst>
                  <a:reflection blurRad="12700" stA="50000" endPos="50000" dist="5000" dir="5400000" sy="-100000" rotWithShape="0"/>
                </a:effectLst>
              </a:rPr>
              <a:t>استقرار الموضوع</a:t>
            </a:r>
            <a:endParaRPr lang="en-US" sz="1600" b="0" cap="none" dirty="0">
              <a:ln>
                <a:noFill/>
              </a:ln>
              <a:solidFill>
                <a:schemeClr val="tx1"/>
              </a:solidFill>
            </a:endParaRPr>
          </a:p>
        </p:txBody>
      </p:sp>
      <p:sp>
        <p:nvSpPr>
          <p:cNvPr id="3" name="Content Placeholder 2"/>
          <p:cNvSpPr>
            <a:spLocks noGrp="1"/>
          </p:cNvSpPr>
          <p:nvPr>
            <p:ph idx="1"/>
          </p:nvPr>
        </p:nvSpPr>
        <p:spPr>
          <a:xfrm>
            <a:off x="0" y="3886200"/>
            <a:ext cx="8915400" cy="2971800"/>
          </a:xfrm>
        </p:spPr>
        <p:txBody>
          <a:bodyPr>
            <a:normAutofit/>
          </a:bodyPr>
          <a:lstStyle/>
          <a:p>
            <a:pPr algn="r"/>
            <a:r>
              <a:rPr lang="ar-SA" dirty="0" smtClean="0"/>
              <a:t>اذا استقر الموضوع، سار دون توقف او لهو على أمل ان الوقت المحدد له كاف واقل اخطار التوقف فقدان الصلة بالبحث  واهم ما يعني تنفيذ القرار لديه أن يضاعف جهوده فيعمل اثنتي عشرة ساعة في اليوم بدل ثماني ساعات وهكذا ثم يسد الابواب التي تفتح جانبيا</a:t>
            </a:r>
            <a:endParaRPr lang="en-US" sz="3600" dirty="0"/>
          </a:p>
        </p:txBody>
      </p:sp>
    </p:spTree>
  </p:cSld>
  <p:clrMapOvr>
    <a:masterClrMapping/>
  </p:clrMapOvr>
  <p:transition>
    <p:spli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القادمة </a:t>
            </a:r>
            <a:r>
              <a:rPr lang="ar-SA" dirty="0" smtClean="0"/>
              <a:t>الخطة</a:t>
            </a:r>
            <a:endParaRPr lang="en-US" dirty="0"/>
          </a:p>
        </p:txBody>
      </p:sp>
      <p:pic>
        <p:nvPicPr>
          <p:cNvPr id="1026" name="Picture 2" descr="C:\Users\High Tech\Desktop\images.jpg"/>
          <p:cNvPicPr>
            <a:picLocks noGrp="1" noChangeAspect="1" noChangeArrowheads="1"/>
          </p:cNvPicPr>
          <p:nvPr>
            <p:ph idx="1"/>
          </p:nvPr>
        </p:nvPicPr>
        <p:blipFill>
          <a:blip r:embed="rId2"/>
          <a:srcRect/>
          <a:stretch>
            <a:fillRect/>
          </a:stretch>
        </p:blipFill>
        <p:spPr bwMode="auto">
          <a:xfrm>
            <a:off x="1143000" y="2828131"/>
            <a:ext cx="6172200" cy="2963069"/>
          </a:xfrm>
          <a:prstGeom prst="rect">
            <a:avLst/>
          </a:prstGeom>
          <a:noFill/>
        </p:spPr>
      </p:pic>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573</TotalTime>
  <Words>256</Words>
  <Application>Microsoft Office PowerPoint</Application>
  <PresentationFormat>On-screen Show (4:3)</PresentationFormat>
  <Paragraphs>19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اختيار الموضوع</vt:lpstr>
      <vt:lpstr>اختيار الموضوع</vt:lpstr>
      <vt:lpstr>اختيار الموضوع ليس سهلا</vt:lpstr>
      <vt:lpstr>شروط اختيار الموضوع</vt:lpstr>
      <vt:lpstr>2-الجدة</vt:lpstr>
      <vt:lpstr>PowerPoint Presentation</vt:lpstr>
      <vt:lpstr>4-مناسبة للمرحلة التي هو عليها   فإذا كان صفيا وقدر له الاستاذ المختص الحجم المناسب بين 10-20 صفحة ملاحظة :يستحسن أن يأخذ الطالب ما هو اقرب الى نفسه ورغبته وتجربته ليدفعه ذلك الى العمل والتضحية ليشعره بالمتعة ليعينه على الفهم والتفهيم </vt:lpstr>
      <vt:lpstr>استقرار الموضوع</vt:lpstr>
      <vt:lpstr>المحاضرة القادمة الخطة</vt:lpstr>
      <vt:lpstr>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Indirectness in Conversation</dc:title>
  <dc:creator>High Tech</dc:creator>
  <cp:lastModifiedBy>Document</cp:lastModifiedBy>
  <cp:revision>107</cp:revision>
  <dcterms:created xsi:type="dcterms:W3CDTF">2012-02-05T10:32:13Z</dcterms:created>
  <dcterms:modified xsi:type="dcterms:W3CDTF">2022-11-06T16:46:56Z</dcterms:modified>
</cp:coreProperties>
</file>