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4"/>
  </p:notesMasterIdLst>
  <p:sldIdLst>
    <p:sldId id="266" r:id="rId2"/>
    <p:sldId id="277" r:id="rId3"/>
    <p:sldId id="256" r:id="rId4"/>
    <p:sldId id="280" r:id="rId5"/>
    <p:sldId id="257" r:id="rId6"/>
    <p:sldId id="278" r:id="rId7"/>
    <p:sldId id="258" r:id="rId8"/>
    <p:sldId id="259" r:id="rId9"/>
    <p:sldId id="261" r:id="rId10"/>
    <p:sldId id="262" r:id="rId11"/>
    <p:sldId id="273" r:id="rId12"/>
    <p:sldId id="28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50" autoAdjust="0"/>
    <p:restoredTop sz="94719" autoAdjust="0"/>
  </p:normalViewPr>
  <p:slideViewPr>
    <p:cSldViewPr>
      <p:cViewPr>
        <p:scale>
          <a:sx n="74" d="100"/>
          <a:sy n="74" d="100"/>
        </p:scale>
        <p:origin x="-103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ECADD2A-A357-438C-B4C2-7D25EBAFFE95}" type="slidenum">
              <a:rPr lang="en-US"/>
              <a:pPr/>
              <a:t>‹#›</a:t>
            </a:fld>
            <a:endParaRPr lang="en-US"/>
          </a:p>
        </p:txBody>
      </p:sp>
    </p:spTree>
    <p:extLst>
      <p:ext uri="{BB962C8B-B14F-4D97-AF65-F5344CB8AC3E}">
        <p14:creationId xmlns:p14="http://schemas.microsoft.com/office/powerpoint/2010/main" val="14987033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E10EA2-1691-46B1-B854-F8921E22E455}" type="slidenum">
              <a:rPr lang="en-CA"/>
              <a:pPr/>
              <a:t>4</a:t>
            </a:fld>
            <a:endParaRPr lang="en-CA"/>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12E181-E2F1-402A-AB23-39F47508BD6A}" type="slidenum">
              <a:rPr lang="en-US"/>
              <a:pPr/>
              <a:t>7</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a:t>To do the test online,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9330" name="Picture 2" descr="titlemaster_m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62763"/>
          </a:xfrm>
          <a:prstGeom prst="rect">
            <a:avLst/>
          </a:prstGeom>
          <a:noFill/>
          <a:extLst>
            <a:ext uri="{909E8E84-426E-40DD-AFC4-6F175D3DCCD1}">
              <a14:hiddenFill xmlns:a14="http://schemas.microsoft.com/office/drawing/2010/main">
                <a:solidFill>
                  <a:srgbClr val="FFFFFF"/>
                </a:solidFill>
              </a14:hiddenFill>
            </a:ext>
          </a:extLst>
        </p:spPr>
      </p:pic>
      <p:sp>
        <p:nvSpPr>
          <p:cNvPr id="99331" name="Rectangle 3"/>
          <p:cNvSpPr>
            <a:spLocks noGrp="1" noChangeArrowheads="1"/>
          </p:cNvSpPr>
          <p:nvPr>
            <p:ph type="dt" sz="half" idx="2"/>
          </p:nvPr>
        </p:nvSpPr>
        <p:spPr>
          <a:xfrm>
            <a:off x="3048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a:lvl1pPr>
          </a:lstStyle>
          <a:p>
            <a:endParaRPr lang="en-US"/>
          </a:p>
        </p:txBody>
      </p:sp>
      <p:sp>
        <p:nvSpPr>
          <p:cNvPr id="99332" name="Rectangle 4"/>
          <p:cNvSpPr>
            <a:spLocks noGrp="1" noChangeArrowheads="1"/>
          </p:cNvSpPr>
          <p:nvPr>
            <p:ph type="ftr" sz="quarter" idx="3"/>
          </p:nvPr>
        </p:nvSpPr>
        <p:spPr>
          <a:extLst>
            <a:ext uri="{909E8E84-426E-40DD-AFC4-6F175D3DCCD1}">
              <a14:hiddenFill xmlns:a14="http://schemas.microsoft.com/office/drawing/2010/main">
                <a:solidFill>
                  <a:schemeClr val="bg1">
                    <a:alpha val="50000"/>
                  </a:schemeClr>
                </a:solidFill>
              </a14:hiddenFill>
            </a:ext>
          </a:extLst>
        </p:spPr>
        <p:txBody>
          <a:bodyPr/>
          <a:lstStyle>
            <a:lvl1pPr>
              <a:defRPr/>
            </a:lvl1pPr>
          </a:lstStyle>
          <a:p>
            <a:endParaRPr lang="en-US"/>
          </a:p>
        </p:txBody>
      </p:sp>
      <p:sp>
        <p:nvSpPr>
          <p:cNvPr id="99333" name="Rectangle 5"/>
          <p:cNvSpPr>
            <a:spLocks noGrp="1" noChangeArrowheads="1"/>
          </p:cNvSpPr>
          <p:nvPr>
            <p:ph type="sldNum" sz="quarter" idx="4"/>
          </p:nvPr>
        </p:nvSpPr>
        <p:spPr>
          <a:xfrm>
            <a:off x="70104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a:lvl1pPr>
          </a:lstStyle>
          <a:p>
            <a:fld id="{0A62D041-8A19-4AC4-853F-67AEFF71C242}" type="slidenum">
              <a:rPr lang="en-US"/>
              <a:pPr/>
              <a:t>‹#›</a:t>
            </a:fld>
            <a:endParaRPr lang="en-US"/>
          </a:p>
        </p:txBody>
      </p:sp>
      <p:sp>
        <p:nvSpPr>
          <p:cNvPr id="99334"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charset="2"/>
              <a:buNone/>
              <a:defRPr/>
            </a:lvl1pPr>
          </a:lstStyle>
          <a:p>
            <a:pPr lvl="0"/>
            <a:r>
              <a:rPr lang="en-US" noProof="0" smtClean="0"/>
              <a:t>Click to edit Master subtitle style</a:t>
            </a:r>
          </a:p>
        </p:txBody>
      </p:sp>
      <p:sp>
        <p:nvSpPr>
          <p:cNvPr id="99335"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defRPr>
            </a:lvl1pPr>
          </a:lstStyle>
          <a:p>
            <a:pPr lvl="0"/>
            <a:r>
              <a:rPr lang="en-US" noProof="0" smtClean="0"/>
              <a:t>Click to edit Master 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FF769E-5922-4FFD-99E8-A50852631FD3}" type="slidenum">
              <a:rPr lang="en-US"/>
              <a:pPr/>
              <a:t>‹#›</a:t>
            </a:fld>
            <a:endParaRPr lang="en-US"/>
          </a:p>
        </p:txBody>
      </p:sp>
    </p:spTree>
    <p:extLst>
      <p:ext uri="{BB962C8B-B14F-4D97-AF65-F5344CB8AC3E}">
        <p14:creationId xmlns:p14="http://schemas.microsoft.com/office/powerpoint/2010/main" val="289062450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4ACBA1-2633-4872-B48E-113EE7270B48}" type="slidenum">
              <a:rPr lang="en-US"/>
              <a:pPr/>
              <a:t>‹#›</a:t>
            </a:fld>
            <a:endParaRPr lang="en-US"/>
          </a:p>
        </p:txBody>
      </p:sp>
    </p:spTree>
    <p:extLst>
      <p:ext uri="{BB962C8B-B14F-4D97-AF65-F5344CB8AC3E}">
        <p14:creationId xmlns:p14="http://schemas.microsoft.com/office/powerpoint/2010/main" val="505686481"/>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438400" y="228600"/>
            <a:ext cx="6400800" cy="1219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438400" y="1600200"/>
            <a:ext cx="31242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715000" y="1600200"/>
            <a:ext cx="31242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438400" y="3924300"/>
            <a:ext cx="31242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715000" y="3924300"/>
            <a:ext cx="31242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52400" y="6248400"/>
            <a:ext cx="1901825"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934200" y="6248400"/>
            <a:ext cx="1905000" cy="457200"/>
          </a:xfrm>
        </p:spPr>
        <p:txBody>
          <a:bodyPr/>
          <a:lstStyle>
            <a:lvl1pPr>
              <a:defRPr/>
            </a:lvl1pPr>
          </a:lstStyle>
          <a:p>
            <a:fld id="{1591DB3A-D1EB-4BE1-AE5C-A23D4581BF37}" type="slidenum">
              <a:rPr lang="en-US"/>
              <a:pPr/>
              <a:t>‹#›</a:t>
            </a:fld>
            <a:endParaRPr lang="en-US"/>
          </a:p>
        </p:txBody>
      </p:sp>
    </p:spTree>
    <p:extLst>
      <p:ext uri="{BB962C8B-B14F-4D97-AF65-F5344CB8AC3E}">
        <p14:creationId xmlns:p14="http://schemas.microsoft.com/office/powerpoint/2010/main" val="14781981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4C3623-58A5-480C-A765-D686637D44F4}" type="slidenum">
              <a:rPr lang="en-US"/>
              <a:pPr/>
              <a:t>‹#›</a:t>
            </a:fld>
            <a:endParaRPr lang="en-US"/>
          </a:p>
        </p:txBody>
      </p:sp>
    </p:spTree>
    <p:extLst>
      <p:ext uri="{BB962C8B-B14F-4D97-AF65-F5344CB8AC3E}">
        <p14:creationId xmlns:p14="http://schemas.microsoft.com/office/powerpoint/2010/main" val="4015743801"/>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2DB803-9EE4-46D6-9DB3-8BFF8F35D3CE}" type="slidenum">
              <a:rPr lang="en-US"/>
              <a:pPr/>
              <a:t>‹#›</a:t>
            </a:fld>
            <a:endParaRPr lang="en-US"/>
          </a:p>
        </p:txBody>
      </p:sp>
    </p:spTree>
    <p:extLst>
      <p:ext uri="{BB962C8B-B14F-4D97-AF65-F5344CB8AC3E}">
        <p14:creationId xmlns:p14="http://schemas.microsoft.com/office/powerpoint/2010/main" val="343030449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C2B8E4-F63D-43E9-A3BA-6D798B595D1B}" type="slidenum">
              <a:rPr lang="en-US"/>
              <a:pPr/>
              <a:t>‹#›</a:t>
            </a:fld>
            <a:endParaRPr lang="en-US"/>
          </a:p>
        </p:txBody>
      </p:sp>
    </p:spTree>
    <p:extLst>
      <p:ext uri="{BB962C8B-B14F-4D97-AF65-F5344CB8AC3E}">
        <p14:creationId xmlns:p14="http://schemas.microsoft.com/office/powerpoint/2010/main" val="125737941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1AAAE9E-D455-4253-A617-C1E3DE1FFD8E}" type="slidenum">
              <a:rPr lang="en-US"/>
              <a:pPr/>
              <a:t>‹#›</a:t>
            </a:fld>
            <a:endParaRPr lang="en-US"/>
          </a:p>
        </p:txBody>
      </p:sp>
    </p:spTree>
    <p:extLst>
      <p:ext uri="{BB962C8B-B14F-4D97-AF65-F5344CB8AC3E}">
        <p14:creationId xmlns:p14="http://schemas.microsoft.com/office/powerpoint/2010/main" val="298425887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F6D6F8F-4490-41F5-95B3-D2E4F3DBE1C7}" type="slidenum">
              <a:rPr lang="en-US"/>
              <a:pPr/>
              <a:t>‹#›</a:t>
            </a:fld>
            <a:endParaRPr lang="en-US"/>
          </a:p>
        </p:txBody>
      </p:sp>
    </p:spTree>
    <p:extLst>
      <p:ext uri="{BB962C8B-B14F-4D97-AF65-F5344CB8AC3E}">
        <p14:creationId xmlns:p14="http://schemas.microsoft.com/office/powerpoint/2010/main" val="3379626162"/>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423C236-4FB3-4EFC-864A-D6C21DAB87AA}" type="slidenum">
              <a:rPr lang="en-US"/>
              <a:pPr/>
              <a:t>‹#›</a:t>
            </a:fld>
            <a:endParaRPr lang="en-US"/>
          </a:p>
        </p:txBody>
      </p:sp>
    </p:spTree>
    <p:extLst>
      <p:ext uri="{BB962C8B-B14F-4D97-AF65-F5344CB8AC3E}">
        <p14:creationId xmlns:p14="http://schemas.microsoft.com/office/powerpoint/2010/main" val="2955977823"/>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F47195-AE60-48D4-A613-D44F0F8980EF}" type="slidenum">
              <a:rPr lang="en-US"/>
              <a:pPr/>
              <a:t>‹#›</a:t>
            </a:fld>
            <a:endParaRPr lang="en-US"/>
          </a:p>
        </p:txBody>
      </p:sp>
    </p:spTree>
    <p:extLst>
      <p:ext uri="{BB962C8B-B14F-4D97-AF65-F5344CB8AC3E}">
        <p14:creationId xmlns:p14="http://schemas.microsoft.com/office/powerpoint/2010/main" val="188624626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2CD112-3370-45CE-81BF-889B350D1EFB}" type="slidenum">
              <a:rPr lang="en-US"/>
              <a:pPr/>
              <a:t>‹#›</a:t>
            </a:fld>
            <a:endParaRPr lang="en-US"/>
          </a:p>
        </p:txBody>
      </p:sp>
    </p:spTree>
    <p:extLst>
      <p:ext uri="{BB962C8B-B14F-4D97-AF65-F5344CB8AC3E}">
        <p14:creationId xmlns:p14="http://schemas.microsoft.com/office/powerpoint/2010/main" val="116939107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8306" name="Group 2"/>
          <p:cNvGrpSpPr>
            <a:grpSpLocks/>
          </p:cNvGrpSpPr>
          <p:nvPr/>
        </p:nvGrpSpPr>
        <p:grpSpPr bwMode="auto">
          <a:xfrm>
            <a:off x="0" y="0"/>
            <a:ext cx="2667000" cy="6858000"/>
            <a:chOff x="0" y="0"/>
            <a:chExt cx="1680" cy="4320"/>
          </a:xfrm>
        </p:grpSpPr>
        <p:sp>
          <p:nvSpPr>
            <p:cNvPr id="98307"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pic>
          <p:nvPicPr>
            <p:cNvPr id="98308" name="Picture 4" descr="slidemaster_med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ltGray">
            <a:xfrm>
              <a:off x="0" y="0"/>
              <a:ext cx="1348" cy="4320"/>
            </a:xfrm>
            <a:prstGeom prst="rect">
              <a:avLst/>
            </a:prstGeom>
            <a:noFill/>
            <a:extLst>
              <a:ext uri="{909E8E84-426E-40DD-AFC4-6F175D3DCCD1}">
                <a14:hiddenFill xmlns:a14="http://schemas.microsoft.com/office/drawing/2010/main">
                  <a:solidFill>
                    <a:srgbClr val="FFFFFF"/>
                  </a:solidFill>
                </a14:hiddenFill>
              </a:ext>
            </a:extLst>
          </p:spPr>
        </p:pic>
      </p:grpSp>
      <p:sp>
        <p:nvSpPr>
          <p:cNvPr id="98309" name="Rectangle 5"/>
          <p:cNvSpPr>
            <a:spLocks noGrp="1" noChangeArrowheads="1"/>
          </p:cNvSpPr>
          <p:nvPr>
            <p:ph type="title"/>
          </p:nvPr>
        </p:nvSpPr>
        <p:spPr bwMode="auto">
          <a:xfrm>
            <a:off x="2438400" y="228600"/>
            <a:ext cx="6400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8310" name="Rectangle 6"/>
          <p:cNvSpPr>
            <a:spLocks noGrp="1" noChangeArrowheads="1"/>
          </p:cNvSpPr>
          <p:nvPr>
            <p:ph type="body" idx="1"/>
          </p:nvPr>
        </p:nvSpPr>
        <p:spPr bwMode="auto">
          <a:xfrm>
            <a:off x="2438400" y="1600200"/>
            <a:ext cx="6400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11" name="Rectangle 7"/>
          <p:cNvSpPr>
            <a:spLocks noGrp="1" noChangeArrowheads="1"/>
          </p:cNvSpPr>
          <p:nvPr>
            <p:ph type="dt" sz="half" idx="2"/>
          </p:nvPr>
        </p:nvSpPr>
        <p:spPr bwMode="auto">
          <a:xfrm>
            <a:off x="152400" y="6248400"/>
            <a:ext cx="1901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endParaRPr lang="en-US"/>
          </a:p>
        </p:txBody>
      </p:sp>
      <p:sp>
        <p:nvSpPr>
          <p:cNvPr id="98312"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endParaRPr lang="en-US"/>
          </a:p>
        </p:txBody>
      </p:sp>
      <p:sp>
        <p:nvSpPr>
          <p:cNvPr id="98313" name="Rectangle 9"/>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fld id="{23BE0752-6214-4986-8C11-4AEB9AEFB38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ransition spd="slow"/>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70000"/>
        <a:buFont typeface="Wingdings"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70000"/>
        <a:buFont typeface="Wingdings" charset="2"/>
        <a:buChar char="l"/>
        <a:defRPr sz="2800">
          <a:solidFill>
            <a:schemeClr val="tx1"/>
          </a:solidFill>
          <a:effectLst>
            <a:outerShdw blurRad="38100" dist="38100" dir="2700000" algn="tl">
              <a:srgbClr val="C0C0C0"/>
            </a:outerShdw>
          </a:effectLst>
          <a:latin typeface="+mn-lt"/>
          <a:cs typeface="+mn-cs"/>
        </a:defRPr>
      </a:lvl2pPr>
      <a:lvl3pPr marL="1143000" indent="-228600" algn="l" rtl="0" fontAlgn="base">
        <a:spcBef>
          <a:spcPct val="20000"/>
        </a:spcBef>
        <a:spcAft>
          <a:spcPct val="0"/>
        </a:spcAft>
        <a:buClr>
          <a:schemeClr val="hlink"/>
        </a:buClr>
        <a:buSzPct val="70000"/>
        <a:buFont typeface="Wingdings" charset="2"/>
        <a:buChar char="n"/>
        <a:defRPr sz="2400">
          <a:solidFill>
            <a:schemeClr val="tx1"/>
          </a:solidFill>
          <a:effectLst>
            <a:outerShdw blurRad="38100" dist="38100" dir="2700000" algn="tl">
              <a:srgbClr val="C0C0C0"/>
            </a:outerShdw>
          </a:effectLst>
          <a:latin typeface="+mn-lt"/>
          <a:cs typeface="+mn-cs"/>
        </a:defRPr>
      </a:lvl3pPr>
      <a:lvl4pPr marL="1600200" indent="-228600" algn="l" rtl="0" fontAlgn="base">
        <a:spcBef>
          <a:spcPct val="20000"/>
        </a:spcBef>
        <a:spcAft>
          <a:spcPct val="0"/>
        </a:spcAft>
        <a:buClr>
          <a:schemeClr val="folHlink"/>
        </a:buClr>
        <a:buSzPct val="70000"/>
        <a:buFont typeface="Wingdings" charset="2"/>
        <a:buChar char="l"/>
        <a:defRPr sz="2000">
          <a:solidFill>
            <a:schemeClr val="tx1"/>
          </a:solidFill>
          <a:effectLst>
            <a:outerShdw blurRad="38100" dist="38100" dir="2700000" algn="tl">
              <a:srgbClr val="C0C0C0"/>
            </a:outerShdw>
          </a:effectLst>
          <a:latin typeface="+mn-lt"/>
          <a:cs typeface="+mn-cs"/>
        </a:defRPr>
      </a:lvl4pPr>
      <a:lvl5pPr marL="20574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4.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4.bin"/><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85800" y="1981200"/>
            <a:ext cx="8229600" cy="2057400"/>
          </a:xfrm>
          <a:ln/>
        </p:spPr>
        <p:txBody>
          <a:bodyPr/>
          <a:lstStyle/>
          <a:p>
            <a:r>
              <a:rPr lang="ar-SA" sz="6600" b="1" dirty="0" smtClean="0"/>
              <a:t>المصادر</a:t>
            </a:r>
            <a:endParaRPr lang="en-US" dirty="0"/>
          </a:p>
        </p:txBody>
      </p:sp>
    </p:spTree>
  </p:cSld>
  <p:clrMapOvr>
    <a:masterClrMapping/>
  </p:clrMapOvr>
  <p:transition spd="slow">
    <p:randomBar dir="vert"/>
    <p:sndAc>
      <p:stSnd>
        <p:snd r:embed="rId2"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2438400" y="228600"/>
            <a:ext cx="6400800" cy="914400"/>
          </a:xfrm>
        </p:spPr>
        <p:txBody>
          <a:bodyPr/>
          <a:lstStyle/>
          <a:p>
            <a:pPr algn="r"/>
            <a:r>
              <a:rPr lang="ar-SA" b="1" dirty="0" smtClean="0"/>
              <a:t>ملاحظات وفوائد اخرى</a:t>
            </a:r>
            <a:endParaRPr lang="en-US" b="1" dirty="0"/>
          </a:p>
        </p:txBody>
      </p:sp>
      <p:sp>
        <p:nvSpPr>
          <p:cNvPr id="121859" name="Rectangle 3"/>
          <p:cNvSpPr>
            <a:spLocks noGrp="1" noChangeArrowheads="1"/>
          </p:cNvSpPr>
          <p:nvPr>
            <p:ph type="body" idx="1"/>
          </p:nvPr>
        </p:nvSpPr>
        <p:spPr>
          <a:xfrm>
            <a:off x="2286000" y="1066800"/>
            <a:ext cx="6705600" cy="5638800"/>
          </a:xfrm>
        </p:spPr>
        <p:txBody>
          <a:bodyPr/>
          <a:lstStyle/>
          <a:p>
            <a:pPr algn="r">
              <a:lnSpc>
                <a:spcPct val="80000"/>
              </a:lnSpc>
            </a:pPr>
            <a:r>
              <a:rPr lang="ar-SA" dirty="0" smtClean="0"/>
              <a:t>1- عندما تستعير كتابا من مكتبة احتفظ به وكتبها في الدفتر المساعد ليسهل عليك الرجوع اليه متى احتجت اليه</a:t>
            </a:r>
          </a:p>
          <a:p>
            <a:pPr algn="r">
              <a:lnSpc>
                <a:spcPct val="80000"/>
              </a:lnSpc>
            </a:pPr>
            <a:r>
              <a:rPr lang="ar-SA" dirty="0" smtClean="0"/>
              <a:t>2-تخصص صفحة من دفترك المساعد لكل كتاب ولكل طبعة من كتاب وتكتب على هذه الصفحة ما يدخل في المعلومات المادية: اسم المؤلف اسم الكتاب اسم الطبعة والمطبعةدار النشر تاريخ النشر...</a:t>
            </a:r>
          </a:p>
          <a:p>
            <a:pPr algn="r">
              <a:lnSpc>
                <a:spcPct val="80000"/>
              </a:lnSpc>
            </a:pPr>
            <a:r>
              <a:rPr lang="ar-SA" dirty="0" smtClean="0"/>
              <a:t>3-لازم ان يكون لديك مكتبة صغيرة خاصة يوفر ذلك عليك وقتا ويزيدك ملازمة لبحثك</a:t>
            </a:r>
            <a:endParaRPr lang="en-US" dirty="0"/>
          </a:p>
        </p:txBody>
      </p:sp>
      <p:sp>
        <p:nvSpPr>
          <p:cNvPr id="121860" name="Text Box 4"/>
          <p:cNvSpPr txBox="1">
            <a:spLocks noChangeArrowheads="1"/>
          </p:cNvSpPr>
          <p:nvPr/>
        </p:nvSpPr>
        <p:spPr bwMode="auto">
          <a:xfrm>
            <a:off x="-92075" y="3429000"/>
            <a:ext cx="3968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en-US" sz="1400" b="1"/>
              <a:t>Sandra </a:t>
            </a:r>
            <a:r>
              <a:rPr lang="en-US" sz="1200" b="1"/>
              <a:t>Jamieson</a:t>
            </a:r>
            <a:r>
              <a:rPr lang="en-US" sz="1400" b="1"/>
              <a:t>, Drew University, 2005</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SA" dirty="0" smtClean="0"/>
              <a:t>4-لاتعن في أول امرك بالمراجع واتركها الى المرحلة متاخرة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effectLst/>
              </a:rPr>
              <a:t>الأب</a:t>
            </a:r>
            <a:endParaRPr lang="en-US" dirty="0"/>
          </a:p>
        </p:txBody>
      </p:sp>
      <p:sp>
        <p:nvSpPr>
          <p:cNvPr id="3" name="Content Placeholder 2"/>
          <p:cNvSpPr>
            <a:spLocks noGrp="1"/>
          </p:cNvSpPr>
          <p:nvPr>
            <p:ph idx="1"/>
          </p:nvPr>
        </p:nvSpPr>
        <p:spPr/>
        <p:txBody>
          <a:bodyPr/>
          <a:lstStyle/>
          <a:p>
            <a:pPr algn="r"/>
            <a:r>
              <a:rPr lang="ar-SA" dirty="0">
                <a:effectLst/>
              </a:rPr>
              <a:t>الأب هو اغلى واعز حبيب هو امير البيت وحامى الأسرة هو الغيمة التي تضلل صغاره من الحر وهو الغطاء الذي يدفئ اولاده من شدة وزمهرير البرد مهما كتبنا فهو قليل فى </a:t>
            </a:r>
            <a:r>
              <a:rPr lang="ar-SA" dirty="0" smtClean="0">
                <a:effectLst/>
              </a:rPr>
              <a:t>حقه</a:t>
            </a:r>
            <a:r>
              <a:rPr lang="ar-SA" dirty="0"/>
              <a:t/>
            </a:r>
            <a:br>
              <a:rPr lang="ar-SA" dirty="0"/>
            </a:br>
            <a:endParaRPr lang="en-US" dirty="0"/>
          </a:p>
        </p:txBody>
      </p:sp>
    </p:spTree>
    <p:extLst>
      <p:ext uri="{BB962C8B-B14F-4D97-AF65-F5344CB8AC3E}">
        <p14:creationId xmlns:p14="http://schemas.microsoft.com/office/powerpoint/2010/main" val="362652751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6" name="Text Box 4"/>
          <p:cNvSpPr txBox="1">
            <a:spLocks noChangeArrowheads="1"/>
          </p:cNvSpPr>
          <p:nvPr/>
        </p:nvSpPr>
        <p:spPr bwMode="auto">
          <a:xfrm>
            <a:off x="2743200" y="2181761"/>
            <a:ext cx="6019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ar-SA" sz="4000" dirty="0" smtClean="0">
                <a:effectLst>
                  <a:outerShdw blurRad="38100" dist="38100" dir="2700000" algn="tl">
                    <a:srgbClr val="000000">
                      <a:alpha val="43137"/>
                    </a:srgbClr>
                  </a:outerShdw>
                </a:effectLst>
                <a:latin typeface="Arabic Typesetting" pitchFamily="66" charset="-78"/>
                <a:cs typeface="Arabic Typesetting" pitchFamily="66" charset="-78"/>
              </a:rPr>
              <a:t>تبدأ الآن وكأنك تبدأ لاول مرة والمصادر في أبسط تعريفاتها- الكتب التي تحتوي على مادة من أخبار أو نصوص نحتاج اليها في بحثنا.</a:t>
            </a:r>
            <a:endParaRPr lang="en-US" sz="2400" b="1" dirty="0">
              <a:solidFill>
                <a:schemeClr val="hlink"/>
              </a:solidFill>
            </a:endParaRPr>
          </a:p>
        </p:txBody>
      </p:sp>
      <p:sp>
        <p:nvSpPr>
          <p:cNvPr id="2" name="Title 1"/>
          <p:cNvSpPr>
            <a:spLocks noGrp="1"/>
          </p:cNvSpPr>
          <p:nvPr>
            <p:ph type="title"/>
          </p:nvPr>
        </p:nvSpPr>
        <p:spPr/>
        <p:txBody>
          <a:bodyPr/>
          <a:lstStyle/>
          <a:p>
            <a:pPr algn="ctr"/>
            <a:r>
              <a:rPr lang="ar-SY" dirty="0" smtClean="0"/>
              <a:t>كيف تبدأ بكتاب</a:t>
            </a:r>
            <a:r>
              <a:rPr lang="ar-SA" dirty="0" smtClean="0"/>
              <a:t>ة المصادر</a:t>
            </a:r>
            <a:endParaRPr lang="en-US" dirty="0"/>
          </a:p>
        </p:txBody>
      </p:sp>
    </p:spTree>
    <p:extLst>
      <p:ext uri="{BB962C8B-B14F-4D97-AF65-F5344CB8AC3E}">
        <p14:creationId xmlns:p14="http://schemas.microsoft.com/office/powerpoint/2010/main" val="164396432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amera.wav"/>
          </p:stSnd>
        </p:sndAc>
      </p:transition>
    </mc:Choice>
    <mc:Fallback xmlns="">
      <p:transition spd="slow">
        <p:circl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fade">
                                      <p:cBhvr>
                                        <p:cTn id="7" dur="1000"/>
                                        <p:tgtEl>
                                          <p:spTgt spid="110596"/>
                                        </p:tgtEl>
                                      </p:cBhvr>
                                    </p:animEffect>
                                    <p:anim calcmode="lin" valueType="num">
                                      <p:cBhvr>
                                        <p:cTn id="8" dur="1000" fill="hold"/>
                                        <p:tgtEl>
                                          <p:spTgt spid="110596"/>
                                        </p:tgtEl>
                                        <p:attrNameLst>
                                          <p:attrName>ppt_x</p:attrName>
                                        </p:attrNameLst>
                                      </p:cBhvr>
                                      <p:tavLst>
                                        <p:tav tm="0">
                                          <p:val>
                                            <p:strVal val="#ppt_x"/>
                                          </p:val>
                                        </p:tav>
                                        <p:tav tm="100000">
                                          <p:val>
                                            <p:strVal val="#ppt_x"/>
                                          </p:val>
                                        </p:tav>
                                      </p:tavLst>
                                    </p:anim>
                                    <p:anim calcmode="lin" valueType="num">
                                      <p:cBhvr>
                                        <p:cTn id="9" dur="1000" fill="hold"/>
                                        <p:tgtEl>
                                          <p:spTgt spid="1105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lgn="ctr"/>
            <a:r>
              <a:rPr lang="ar-SA" sz="4800" b="1" dirty="0" smtClean="0"/>
              <a:t>أن الكتب الذي يقوم عليها البحث نوعين</a:t>
            </a:r>
            <a:endParaRPr lang="en-US" sz="4800" b="1" dirty="0"/>
          </a:p>
        </p:txBody>
      </p:sp>
      <p:sp>
        <p:nvSpPr>
          <p:cNvPr id="110596" name="Text Box 4"/>
          <p:cNvSpPr txBox="1">
            <a:spLocks noChangeArrowheads="1"/>
          </p:cNvSpPr>
          <p:nvPr/>
        </p:nvSpPr>
        <p:spPr bwMode="auto">
          <a:xfrm>
            <a:off x="2743200" y="1981200"/>
            <a:ext cx="6019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ar-SA" sz="2400" b="1" dirty="0" smtClean="0">
                <a:solidFill>
                  <a:srgbClr val="FF0000"/>
                </a:solidFill>
              </a:rPr>
              <a:t>الاول: </a:t>
            </a:r>
            <a:r>
              <a:rPr lang="ar-SA" sz="2400" b="1" dirty="0" smtClean="0">
                <a:solidFill>
                  <a:schemeClr val="accent4"/>
                </a:solidFill>
              </a:rPr>
              <a:t>الكتب القديمة التي يعود اليها الباحث ليأخذ منها مادته الخام، وهي وحدها الجديرة باسم المصادر  ومن المصادر ما يرقى تاليفه الى عصر الموضوع الذي تكتب فيه ومنها ما يعود لعصور تالية له</a:t>
            </a:r>
            <a:endParaRPr lang="en-US" sz="2400" b="1" dirty="0">
              <a:solidFill>
                <a:schemeClr val="accent4"/>
              </a:solidFill>
            </a:endParaRPr>
          </a:p>
        </p:txBody>
      </p:sp>
      <p:sp>
        <p:nvSpPr>
          <p:cNvPr id="110597" name="Text Box 5"/>
          <p:cNvSpPr txBox="1">
            <a:spLocks noChangeArrowheads="1"/>
          </p:cNvSpPr>
          <p:nvPr/>
        </p:nvSpPr>
        <p:spPr bwMode="auto">
          <a:xfrm>
            <a:off x="2857500" y="3733800"/>
            <a:ext cx="5791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ar-SA" sz="2800" b="1" dirty="0" smtClean="0">
                <a:solidFill>
                  <a:srgbClr val="3333FF"/>
                </a:solidFill>
              </a:rPr>
              <a:t>ولا شك في أن الأقدم هو المهم- ولكن على سبيل التعميم فقد نجد في متاخر ما لا تجده في متقدم.</a:t>
            </a:r>
            <a:endParaRPr lang="en-US" sz="2800" b="1" dirty="0">
              <a:solidFill>
                <a:srgbClr val="3333FF"/>
              </a:solidFill>
            </a:endParaRPr>
          </a:p>
        </p:txBody>
      </p:sp>
    </p:spTree>
  </p:cSld>
  <p:clrMapOvr>
    <a:masterClrMapping/>
  </p:clrMapOvr>
  <p:transition spd="slow">
    <p:pull/>
    <p:sndAc>
      <p:stSnd>
        <p:snd r:embed="rId2" name="cashreg.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build="p" autoUpdateAnimBg="0"/>
      <p:bldP spid="11059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0" y="158750"/>
            <a:ext cx="6400800" cy="1822450"/>
          </a:xfrm>
        </p:spPr>
        <p:txBody>
          <a:bodyPr/>
          <a:lstStyle/>
          <a:p>
            <a:pPr algn="ctr"/>
            <a:r>
              <a:rPr lang="ar-SA" sz="4000" dirty="0" smtClean="0"/>
              <a:t>الثاني:المؤلفات الحديثة</a:t>
            </a:r>
            <a:endParaRPr lang="en-CA" sz="4000" dirty="0"/>
          </a:p>
        </p:txBody>
      </p:sp>
      <p:sp>
        <p:nvSpPr>
          <p:cNvPr id="7171" name="Rectangle 3"/>
          <p:cNvSpPr>
            <a:spLocks noGrp="1" noChangeArrowheads="1"/>
          </p:cNvSpPr>
          <p:nvPr>
            <p:ph type="body" idx="1"/>
          </p:nvPr>
        </p:nvSpPr>
        <p:spPr>
          <a:xfrm>
            <a:off x="2667000" y="3429000"/>
            <a:ext cx="5562600" cy="1600200"/>
          </a:xfrm>
        </p:spPr>
        <p:txBody>
          <a:bodyPr/>
          <a:lstStyle/>
          <a:p>
            <a:pPr algn="r">
              <a:buFontTx/>
              <a:buNone/>
            </a:pPr>
            <a:r>
              <a:rPr lang="ar-SA" sz="2800" dirty="0" smtClean="0"/>
              <a:t>هذه المؤلفات الحديثة التي كتبها مؤلفون معاصرون لنا أو من ابناء العصر الحديث في موضوعات قديمة ومن هنا حسن تميزها عن المصادر فسميت المراجع</a:t>
            </a:r>
            <a:endParaRPr lang="en-CA" dirty="0"/>
          </a:p>
        </p:txBody>
      </p:sp>
    </p:spTree>
    <p:extLst>
      <p:ext uri="{BB962C8B-B14F-4D97-AF65-F5344CB8AC3E}">
        <p14:creationId xmlns:p14="http://schemas.microsoft.com/office/powerpoint/2010/main" val="3365892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SA" dirty="0" smtClean="0"/>
              <a:t>نسميها مراجعلانها الفت لعامة القراء لتكون اقرب شيء يرجعون اليه للعلم بشيء أو علم بعدة اشياء خلاصة القول في المراجع أنها الفت للقراء أولا اما المصادر فهي للمؤلفين أولا ان المراجع لعامة طالبي المعرفة اما المتخصصون فيذهبون الى ماهو أبعد منها الى المصادر.</a:t>
            </a:r>
            <a:endParaRPr lang="en-US"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algn="r"/>
            <a:r>
              <a:rPr lang="ar-SA" sz="4000" b="1" dirty="0" smtClean="0"/>
              <a:t>لقد أصبح  لديك الان عدد لاباس به من المصادر فماذا تفعل</a:t>
            </a:r>
            <a:endParaRPr lang="en-US" sz="4000" b="1" dirty="0"/>
          </a:p>
        </p:txBody>
      </p:sp>
      <p:sp>
        <p:nvSpPr>
          <p:cNvPr id="114691" name="Rectangle 3"/>
          <p:cNvSpPr>
            <a:spLocks noGrp="1" noChangeArrowheads="1"/>
          </p:cNvSpPr>
          <p:nvPr>
            <p:ph type="body" idx="1"/>
          </p:nvPr>
        </p:nvSpPr>
        <p:spPr>
          <a:xfrm>
            <a:off x="2438400" y="1447800"/>
            <a:ext cx="6324600" cy="1219200"/>
          </a:xfrm>
        </p:spPr>
        <p:txBody>
          <a:bodyPr/>
          <a:lstStyle/>
          <a:p>
            <a:pPr algn="r">
              <a:lnSpc>
                <a:spcPct val="125000"/>
              </a:lnSpc>
            </a:pPr>
            <a:r>
              <a:rPr lang="ar-SA" sz="2800" dirty="0" smtClean="0"/>
              <a:t>ترتب هذه المصادر بحسب تسلسلها الزمني مبتدئا  بالاقدم وتثبت ذلك في دفترك المساعد </a:t>
            </a:r>
          </a:p>
          <a:p>
            <a:pPr algn="r">
              <a:lnSpc>
                <a:spcPct val="125000"/>
              </a:lnSpc>
            </a:pPr>
            <a:r>
              <a:rPr lang="ar-SA" sz="2800" dirty="0" smtClean="0"/>
              <a:t>وأكثر ما يقصد بالتاريخ الاقدم تاريخ وفاة المؤلف</a:t>
            </a:r>
          </a:p>
          <a:p>
            <a:pPr algn="r">
              <a:lnSpc>
                <a:spcPct val="125000"/>
              </a:lnSpc>
            </a:pPr>
            <a:r>
              <a:rPr lang="ar-SA" sz="2800" dirty="0" smtClean="0"/>
              <a:t>ان هذا الترتيب يعين لك نقطة البدء: تبدأ بالمصدر الاقدم.</a:t>
            </a:r>
            <a:endParaRPr lang="en-US" sz="2800" dirty="0"/>
          </a:p>
        </p:txBody>
      </p:sp>
    </p:spTree>
    <p:extLst>
      <p:ext uri="{BB962C8B-B14F-4D97-AF65-F5344CB8AC3E}">
        <p14:creationId xmlns:p14="http://schemas.microsoft.com/office/powerpoint/2010/main" val="286828100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2438400" y="228600"/>
            <a:ext cx="6400800" cy="762000"/>
          </a:xfrm>
        </p:spPr>
        <p:txBody>
          <a:bodyPr/>
          <a:lstStyle/>
          <a:p>
            <a:pPr algn="r"/>
            <a:r>
              <a:rPr lang="ar-SA" sz="4000" b="1" dirty="0" smtClean="0"/>
              <a:t>لماذا نبدأ بالمصدر الاقدم؟</a:t>
            </a:r>
            <a:endParaRPr lang="en-US" sz="4000" b="1" dirty="0"/>
          </a:p>
        </p:txBody>
      </p:sp>
      <p:sp>
        <p:nvSpPr>
          <p:cNvPr id="115715" name="Rectangle 3"/>
          <p:cNvSpPr>
            <a:spLocks noGrp="1" noChangeArrowheads="1"/>
          </p:cNvSpPr>
          <p:nvPr>
            <p:ph type="body" idx="1"/>
          </p:nvPr>
        </p:nvSpPr>
        <p:spPr>
          <a:xfrm>
            <a:off x="2514600" y="1066800"/>
            <a:ext cx="6400800" cy="457200"/>
          </a:xfrm>
        </p:spPr>
        <p:txBody>
          <a:bodyPr/>
          <a:lstStyle/>
          <a:p>
            <a:pPr algn="r">
              <a:lnSpc>
                <a:spcPct val="95000"/>
              </a:lnSpc>
              <a:spcBef>
                <a:spcPct val="40000"/>
              </a:spcBef>
              <a:buFont typeface="Wingdings" charset="2"/>
              <a:buNone/>
            </a:pPr>
            <a:r>
              <a:rPr lang="ar-SA" sz="2400" dirty="0" smtClean="0"/>
              <a:t>ولهذا أكثر من فائدة:</a:t>
            </a:r>
          </a:p>
          <a:p>
            <a:pPr algn="r">
              <a:lnSpc>
                <a:spcPct val="95000"/>
              </a:lnSpc>
              <a:spcBef>
                <a:spcPct val="40000"/>
              </a:spcBef>
              <a:buFont typeface="Wingdings" charset="2"/>
              <a:buNone/>
            </a:pPr>
            <a:r>
              <a:rPr lang="ar-SA" sz="2400" dirty="0" smtClean="0"/>
              <a:t>الاولى:أن الاقدم أقرب الى عصر الموضوع، ويكون خبره- على هذا أقرب في العادة الى الصحة لانه أقرب الى الاحداث، وقد يكون معاصرا لها وحينئذ يزداد قربا من الحدث وصحة  الرواية- </a:t>
            </a:r>
          </a:p>
          <a:p>
            <a:pPr algn="r">
              <a:lnSpc>
                <a:spcPct val="95000"/>
              </a:lnSpc>
              <a:spcBef>
                <a:spcPct val="40000"/>
              </a:spcBef>
              <a:buFont typeface="Wingdings" charset="2"/>
              <a:buNone/>
            </a:pPr>
            <a:r>
              <a:rPr lang="ar-SA" sz="2400" dirty="0" smtClean="0"/>
              <a:t>الثانية:قد يروى اكثر من كتاب خبرا واحدا باسناد مختلف وفي هذا تقوية لصحة الخبر</a:t>
            </a:r>
          </a:p>
          <a:p>
            <a:pPr algn="r">
              <a:lnSpc>
                <a:spcPct val="95000"/>
              </a:lnSpc>
              <a:spcBef>
                <a:spcPct val="40000"/>
              </a:spcBef>
              <a:buFont typeface="Wingdings" charset="2"/>
              <a:buNone/>
            </a:pPr>
            <a:r>
              <a:rPr lang="ar-SA" sz="2400" dirty="0" smtClean="0"/>
              <a:t>الثالثة :كثيرا ما تاخذ المصادر بعضها عن بعض من هنا نعرف السابق على الرغم من تعميميه</a:t>
            </a:r>
          </a:p>
          <a:p>
            <a:pPr algn="r">
              <a:lnSpc>
                <a:spcPct val="95000"/>
              </a:lnSpc>
              <a:spcBef>
                <a:spcPct val="40000"/>
              </a:spcBef>
              <a:buFont typeface="Wingdings" charset="2"/>
              <a:buNone/>
            </a:pPr>
            <a:r>
              <a:rPr lang="ar-SA" sz="2400" dirty="0" smtClean="0"/>
              <a:t>الرابعة:قد تروي المصادر متاخرة خبرا مهما عن مصدر متقدم مفقود وهنا للكاتب أهمية خاصة وأن الخبر الذي يذكره يقدم على غيره.</a:t>
            </a:r>
          </a:p>
          <a:p>
            <a:pPr>
              <a:lnSpc>
                <a:spcPct val="95000"/>
              </a:lnSpc>
              <a:spcBef>
                <a:spcPct val="40000"/>
              </a:spcBef>
              <a:buFont typeface="Wingdings" charset="2"/>
              <a:buNone/>
            </a:pPr>
            <a:endParaRPr lang="ar-SA" sz="2400" dirty="0"/>
          </a:p>
          <a:p>
            <a:pPr>
              <a:lnSpc>
                <a:spcPct val="95000"/>
              </a:lnSpc>
              <a:spcBef>
                <a:spcPct val="40000"/>
              </a:spcBef>
              <a:buFont typeface="Wingdings" charset="2"/>
              <a:buNone/>
            </a:pPr>
            <a:endParaRPr lang="en-US" sz="2400" dirty="0"/>
          </a:p>
        </p:txBody>
      </p:sp>
      <p:sp>
        <p:nvSpPr>
          <p:cNvPr id="115717" name="Rectangle 5"/>
          <p:cNvSpPr>
            <a:spLocks noChangeArrowheads="1"/>
          </p:cNvSpPr>
          <p:nvPr/>
        </p:nvSpPr>
        <p:spPr bwMode="auto">
          <a:xfrm>
            <a:off x="2438400" y="1600200"/>
            <a:ext cx="6477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5000"/>
              </a:lnSpc>
              <a:spcBef>
                <a:spcPct val="40000"/>
              </a:spcBef>
              <a:buClr>
                <a:schemeClr val="hlink"/>
              </a:buClr>
              <a:buSzPct val="70000"/>
              <a:buFont typeface="Wingdings" charset="2"/>
              <a:buChar char="n"/>
            </a:pPr>
            <a:endParaRPr lang="en-US" sz="2000" b="1" dirty="0">
              <a:effectLst>
                <a:outerShdw blurRad="38100" dist="38100" dir="2700000" algn="tl">
                  <a:srgbClr val="C0C0C0"/>
                </a:outerShdw>
              </a:effectLst>
            </a:endParaRPr>
          </a:p>
        </p:txBody>
      </p:sp>
      <p:sp>
        <p:nvSpPr>
          <p:cNvPr id="115718" name="Rectangle 6"/>
          <p:cNvSpPr>
            <a:spLocks noChangeArrowheads="1"/>
          </p:cNvSpPr>
          <p:nvPr/>
        </p:nvSpPr>
        <p:spPr bwMode="auto">
          <a:xfrm>
            <a:off x="2438400" y="2362200"/>
            <a:ext cx="640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5000"/>
              </a:lnSpc>
              <a:spcBef>
                <a:spcPct val="40000"/>
              </a:spcBef>
              <a:buClr>
                <a:schemeClr val="hlink"/>
              </a:buClr>
              <a:buSzPct val="70000"/>
              <a:buFont typeface="Wingdings" charset="2"/>
              <a:buChar char="n"/>
            </a:pPr>
            <a:endParaRPr lang="en-US" sz="2000" dirty="0">
              <a:effectLst>
                <a:outerShdw blurRad="38100" dist="38100" dir="2700000" algn="tl">
                  <a:srgbClr val="C0C0C0"/>
                </a:outerShdw>
              </a:effectLst>
            </a:endParaRPr>
          </a:p>
        </p:txBody>
      </p:sp>
      <p:sp>
        <p:nvSpPr>
          <p:cNvPr id="115719" name="Rectangle 7"/>
          <p:cNvSpPr>
            <a:spLocks noChangeArrowheads="1"/>
          </p:cNvSpPr>
          <p:nvPr/>
        </p:nvSpPr>
        <p:spPr bwMode="auto">
          <a:xfrm>
            <a:off x="2438400" y="3048000"/>
            <a:ext cx="5867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5000"/>
              </a:lnSpc>
              <a:spcBef>
                <a:spcPct val="40000"/>
              </a:spcBef>
              <a:buClr>
                <a:schemeClr val="hlink"/>
              </a:buClr>
              <a:buSzPct val="70000"/>
              <a:buFont typeface="Wingdings" charset="2"/>
              <a:buChar char="n"/>
            </a:pPr>
            <a:endParaRPr lang="en-US" sz="2000" b="1" dirty="0">
              <a:effectLst>
                <a:outerShdw blurRad="38100" dist="38100" dir="2700000" algn="tl">
                  <a:srgbClr val="C0C0C0"/>
                </a:outerShdw>
              </a:effectLst>
            </a:endParaRPr>
          </a:p>
        </p:txBody>
      </p:sp>
      <p:sp>
        <p:nvSpPr>
          <p:cNvPr id="115720" name="Rectangle 8"/>
          <p:cNvSpPr>
            <a:spLocks noChangeArrowheads="1"/>
          </p:cNvSpPr>
          <p:nvPr/>
        </p:nvSpPr>
        <p:spPr bwMode="auto">
          <a:xfrm>
            <a:off x="2438400" y="3810000"/>
            <a:ext cx="6553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5000"/>
              </a:lnSpc>
              <a:spcBef>
                <a:spcPct val="40000"/>
              </a:spcBef>
              <a:buClr>
                <a:schemeClr val="hlink"/>
              </a:buClr>
              <a:buSzPct val="70000"/>
              <a:buFont typeface="Wingdings" charset="2"/>
              <a:buChar char="n"/>
            </a:pPr>
            <a:endParaRPr lang="en-US" sz="2000" b="1" dirty="0">
              <a:effectLst>
                <a:outerShdw blurRad="38100" dist="38100" dir="2700000" algn="tl">
                  <a:srgbClr val="C0C0C0"/>
                </a:outerShdw>
              </a:effectLst>
            </a:endParaRPr>
          </a:p>
        </p:txBody>
      </p:sp>
      <p:sp>
        <p:nvSpPr>
          <p:cNvPr id="115721" name="Rectangle 9"/>
          <p:cNvSpPr>
            <a:spLocks noChangeArrowheads="1"/>
          </p:cNvSpPr>
          <p:nvPr/>
        </p:nvSpPr>
        <p:spPr bwMode="auto">
          <a:xfrm>
            <a:off x="2438400" y="4876800"/>
            <a:ext cx="6400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5000"/>
              </a:lnSpc>
              <a:spcBef>
                <a:spcPct val="40000"/>
              </a:spcBef>
              <a:buClr>
                <a:schemeClr val="hlink"/>
              </a:buClr>
              <a:buSzPct val="70000"/>
              <a:buFont typeface="Wingdings" charset="2"/>
              <a:buChar char="n"/>
            </a:pPr>
            <a:endParaRPr lang="en-US" sz="2000" b="1" dirty="0">
              <a:effectLst>
                <a:outerShdw blurRad="38100" dist="38100" dir="2700000" algn="tl">
                  <a:srgbClr val="C0C0C0"/>
                </a:outerShdw>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nodePh="1">
                                  <p:stCondLst>
                                    <p:cond delay="0"/>
                                  </p:stCondLst>
                                  <p:endCondLst>
                                    <p:cond evt="begin" delay="0">
                                      <p:tn val="5"/>
                                    </p:cond>
                                  </p:endCondLst>
                                  <p:childTnLst>
                                    <p:set>
                                      <p:cBhvr>
                                        <p:cTn id="6" dur="1" fill="hold">
                                          <p:stCondLst>
                                            <p:cond delay="0"/>
                                          </p:stCondLst>
                                        </p:cTn>
                                        <p:tgtEl>
                                          <p:spTgt spid="115717">
                                            <p:txEl>
                                              <p:pRg st="0" end="0"/>
                                            </p:txEl>
                                          </p:spTgt>
                                        </p:tgtEl>
                                        <p:attrNameLst>
                                          <p:attrName>style.visibility</p:attrName>
                                        </p:attrNameLst>
                                      </p:cBhvr>
                                      <p:to>
                                        <p:strVal val="visible"/>
                                      </p:to>
                                    </p:set>
                                    <p:anim calcmode="lin" valueType="num">
                                      <p:cBhvr additive="base">
                                        <p:cTn id="7" dur="500" fill="hold"/>
                                        <p:tgtEl>
                                          <p:spTgt spid="11571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571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115718">
                                            <p:txEl>
                                              <p:pRg st="0" end="0"/>
                                            </p:txEl>
                                          </p:spTgt>
                                        </p:tgtEl>
                                        <p:attrNameLst>
                                          <p:attrName>style.visibility</p:attrName>
                                        </p:attrNameLst>
                                      </p:cBhvr>
                                      <p:to>
                                        <p:strVal val="visible"/>
                                      </p:to>
                                    </p:set>
                                    <p:anim calcmode="lin" valueType="num">
                                      <p:cBhvr additive="base">
                                        <p:cTn id="13" dur="500" fill="hold"/>
                                        <p:tgtEl>
                                          <p:spTgt spid="115718">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571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nodePh="1">
                                  <p:stCondLst>
                                    <p:cond delay="0"/>
                                  </p:stCondLst>
                                  <p:endCondLst>
                                    <p:cond evt="begin" delay="0">
                                      <p:tn val="17"/>
                                    </p:cond>
                                  </p:endCondLst>
                                  <p:childTnLst>
                                    <p:set>
                                      <p:cBhvr>
                                        <p:cTn id="18" dur="1" fill="hold">
                                          <p:stCondLst>
                                            <p:cond delay="0"/>
                                          </p:stCondLst>
                                        </p:cTn>
                                        <p:tgtEl>
                                          <p:spTgt spid="115719">
                                            <p:txEl>
                                              <p:pRg st="0" end="0"/>
                                            </p:txEl>
                                          </p:spTgt>
                                        </p:tgtEl>
                                        <p:attrNameLst>
                                          <p:attrName>style.visibility</p:attrName>
                                        </p:attrNameLst>
                                      </p:cBhvr>
                                      <p:to>
                                        <p:strVal val="visible"/>
                                      </p:to>
                                    </p:set>
                                    <p:anim calcmode="lin" valueType="num">
                                      <p:cBhvr additive="base">
                                        <p:cTn id="19" dur="500" fill="hold"/>
                                        <p:tgtEl>
                                          <p:spTgt spid="115719">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57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nodePh="1">
                                  <p:stCondLst>
                                    <p:cond delay="0"/>
                                  </p:stCondLst>
                                  <p:endCondLst>
                                    <p:cond evt="begin" delay="0">
                                      <p:tn val="23"/>
                                    </p:cond>
                                  </p:endCondLst>
                                  <p:childTnLst>
                                    <p:set>
                                      <p:cBhvr>
                                        <p:cTn id="24" dur="1" fill="hold">
                                          <p:stCondLst>
                                            <p:cond delay="0"/>
                                          </p:stCondLst>
                                        </p:cTn>
                                        <p:tgtEl>
                                          <p:spTgt spid="115720">
                                            <p:txEl>
                                              <p:pRg st="0" end="0"/>
                                            </p:txEl>
                                          </p:spTgt>
                                        </p:tgtEl>
                                        <p:attrNameLst>
                                          <p:attrName>style.visibility</p:attrName>
                                        </p:attrNameLst>
                                      </p:cBhvr>
                                      <p:to>
                                        <p:strVal val="visible"/>
                                      </p:to>
                                    </p:set>
                                    <p:anim calcmode="lin" valueType="num">
                                      <p:cBhvr additive="base">
                                        <p:cTn id="25" dur="500" fill="hold"/>
                                        <p:tgtEl>
                                          <p:spTgt spid="115720">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572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nodePh="1">
                                  <p:stCondLst>
                                    <p:cond delay="0"/>
                                  </p:stCondLst>
                                  <p:endCondLst>
                                    <p:cond evt="begin" delay="0">
                                      <p:tn val="29"/>
                                    </p:cond>
                                  </p:endCondLst>
                                  <p:childTnLst>
                                    <p:set>
                                      <p:cBhvr>
                                        <p:cTn id="30" dur="1" fill="hold">
                                          <p:stCondLst>
                                            <p:cond delay="499"/>
                                          </p:stCondLst>
                                        </p:cTn>
                                        <p:tgtEl>
                                          <p:spTgt spid="1157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8" grpId="0" build="p" autoUpdateAnimBg="0"/>
      <p:bldP spid="115719" grpId="0" build="p" autoUpdateAnimBg="0"/>
      <p:bldP spid="115720" grpId="0" build="p" autoUpdateAnimBg="0"/>
      <p:bldP spid="11572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r"/>
            <a:r>
              <a:rPr lang="ar-SA" sz="3200" b="1" dirty="0" smtClean="0"/>
              <a:t>3-بعد ان تنتهي من الترتيب الزمني للمصادر تبدا بدراستها تنصب اولى هذه الدراسة  على الطبع</a:t>
            </a:r>
            <a:endParaRPr lang="en-US" sz="3200" b="1" dirty="0"/>
          </a:p>
        </p:txBody>
      </p:sp>
      <p:sp>
        <p:nvSpPr>
          <p:cNvPr id="118787" name="Rectangle 3"/>
          <p:cNvSpPr>
            <a:spLocks noGrp="1" noChangeArrowheads="1"/>
          </p:cNvSpPr>
          <p:nvPr>
            <p:ph type="body" idx="1"/>
          </p:nvPr>
        </p:nvSpPr>
        <p:spPr>
          <a:xfrm>
            <a:off x="2438400" y="1600200"/>
            <a:ext cx="6400800" cy="4953000"/>
          </a:xfrm>
        </p:spPr>
        <p:txBody>
          <a:bodyPr/>
          <a:lstStyle/>
          <a:p>
            <a:pPr algn="r">
              <a:lnSpc>
                <a:spcPct val="95000"/>
              </a:lnSpc>
              <a:spcBef>
                <a:spcPct val="0"/>
              </a:spcBef>
            </a:pPr>
            <a:r>
              <a:rPr lang="ar-SA" sz="2400" dirty="0" smtClean="0"/>
              <a:t>بمعنى انك تختار أحسن الطبعات وادقها أو مايسمى الطبعة المحققة</a:t>
            </a:r>
          </a:p>
          <a:p>
            <a:pPr algn="r">
              <a:lnSpc>
                <a:spcPct val="95000"/>
              </a:lnSpc>
              <a:spcBef>
                <a:spcPct val="0"/>
              </a:spcBef>
            </a:pPr>
            <a:r>
              <a:rPr lang="ar-SA" sz="2400" dirty="0" smtClean="0"/>
              <a:t>وتتصل بدراسة المصدر دراسة صاحبه: اسمه الكامل، ميلاده،علمه،أخلاقه،أهم ما يتميز به...وفاته</a:t>
            </a:r>
            <a:endParaRPr lang="en-US" sz="2400"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286000" y="228600"/>
            <a:ext cx="6858000" cy="914400"/>
          </a:xfrm>
        </p:spPr>
        <p:txBody>
          <a:bodyPr/>
          <a:lstStyle/>
          <a:p>
            <a:pPr algn="r"/>
            <a:r>
              <a:rPr lang="ar-SA" b="1" dirty="0" smtClean="0"/>
              <a:t>4-المصدر بين يديك كيف تقرا؟ وماذا تقرأ منه؟</a:t>
            </a:r>
            <a:endParaRPr lang="en-US" b="1" dirty="0"/>
          </a:p>
        </p:txBody>
      </p:sp>
      <p:sp>
        <p:nvSpPr>
          <p:cNvPr id="120835" name="Rectangle 3"/>
          <p:cNvSpPr>
            <a:spLocks noGrp="1" noChangeArrowheads="1"/>
          </p:cNvSpPr>
          <p:nvPr>
            <p:ph type="body" idx="1"/>
          </p:nvPr>
        </p:nvSpPr>
        <p:spPr>
          <a:xfrm>
            <a:off x="2438400" y="1143000"/>
            <a:ext cx="6705600" cy="5410200"/>
          </a:xfrm>
        </p:spPr>
        <p:txBody>
          <a:bodyPr/>
          <a:lstStyle/>
          <a:p>
            <a:pPr algn="r">
              <a:lnSpc>
                <a:spcPct val="80000"/>
              </a:lnSpc>
            </a:pPr>
            <a:r>
              <a:rPr lang="ar-SA" sz="2800" dirty="0" smtClean="0"/>
              <a:t>تلقي نظرة عامة من غلافه الاول حتى الاخير ، واقفا عند فهرس المحتويات أطول وقفة لتتثبت من وجود مادة لموضوعك وليتاكد لك مكانها .اذا كان موضوعك علما نظرت في فهرس الاعلام اسمه لقبه وسجلت أرقام الصفحات لديك</a:t>
            </a:r>
            <a:endParaRPr lang="en-US" sz="2800" dirty="0"/>
          </a:p>
        </p:txBody>
      </p:sp>
      <p:sp>
        <p:nvSpPr>
          <p:cNvPr id="120836" name="Text Box 4"/>
          <p:cNvSpPr txBox="1">
            <a:spLocks noChangeArrowheads="1"/>
          </p:cNvSpPr>
          <p:nvPr/>
        </p:nvSpPr>
        <p:spPr bwMode="auto">
          <a:xfrm>
            <a:off x="-92075" y="3429000"/>
            <a:ext cx="3968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en-US" sz="1400" b="1"/>
              <a:t>Sandra </a:t>
            </a:r>
            <a:r>
              <a:rPr lang="en-US" sz="1200" b="1"/>
              <a:t>Jamieson</a:t>
            </a:r>
            <a:r>
              <a:rPr lang="en-US" sz="1400" b="1"/>
              <a:t>, Drew University, 2005</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08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p:bldLst>
  </p:timing>
</p:sld>
</file>

<file path=ppt/theme/theme1.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489</TotalTime>
  <Words>522</Words>
  <Application>Microsoft Office PowerPoint</Application>
  <PresentationFormat>On-screen Show (4:3)</PresentationFormat>
  <Paragraphs>36</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Proposal</vt:lpstr>
      <vt:lpstr>المصادر</vt:lpstr>
      <vt:lpstr>كيف تبدأ بكتابة المصادر</vt:lpstr>
      <vt:lpstr>أن الكتب الذي يقوم عليها البحث نوعين</vt:lpstr>
      <vt:lpstr>الثاني:المؤلفات الحديثة</vt:lpstr>
      <vt:lpstr>PowerPoint Presentation</vt:lpstr>
      <vt:lpstr>لقد أصبح  لديك الان عدد لاباس به من المصادر فماذا تفعل</vt:lpstr>
      <vt:lpstr>لماذا نبدأ بالمصدر الاقدم؟</vt:lpstr>
      <vt:lpstr>3-بعد ان تنتهي من الترتيب الزمني للمصادر تبدا بدراستها تنصب اولى هذه الدراسة  على الطبع</vt:lpstr>
      <vt:lpstr>4-المصدر بين يديك كيف تقرا؟ وماذا تقرأ منه؟</vt:lpstr>
      <vt:lpstr>ملاحظات وفوائد اخرى</vt:lpstr>
      <vt:lpstr>PowerPoint Presentation</vt:lpstr>
      <vt:lpstr>الأب</vt:lpstr>
    </vt:vector>
  </TitlesOfParts>
  <Company>Drew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for college</dc:title>
  <dc:creator>Sandra Jamieson</dc:creator>
  <cp:lastModifiedBy>Document</cp:lastModifiedBy>
  <cp:revision>61</cp:revision>
  <cp:lastPrinted>2009-04-22T19:24:48Z</cp:lastPrinted>
  <dcterms:created xsi:type="dcterms:W3CDTF">2005-09-21T16:33:16Z</dcterms:created>
  <dcterms:modified xsi:type="dcterms:W3CDTF">2024-03-18T10:41:22Z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