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0" r:id="rId5"/>
    <p:sldId id="282" r:id="rId6"/>
    <p:sldId id="284" r:id="rId7"/>
    <p:sldId id="259" r:id="rId8"/>
    <p:sldId id="260" r:id="rId9"/>
    <p:sldId id="261" r:id="rId10"/>
    <p:sldId id="265" r:id="rId11"/>
    <p:sldId id="264" r:id="rId12"/>
    <p:sldId id="263" r:id="rId13"/>
    <p:sldId id="283" r:id="rId14"/>
    <p:sldId id="267" r:id="rId15"/>
    <p:sldId id="270" r:id="rId16"/>
    <p:sldId id="285" r:id="rId17"/>
    <p:sldId id="269" r:id="rId18"/>
    <p:sldId id="268" r:id="rId19"/>
    <p:sldId id="266" r:id="rId20"/>
    <p:sldId id="274" r:id="rId21"/>
    <p:sldId id="286" r:id="rId22"/>
    <p:sldId id="277" r:id="rId23"/>
    <p:sldId id="273" r:id="rId24"/>
    <p:sldId id="272" r:id="rId25"/>
    <p:sldId id="276" r:id="rId26"/>
    <p:sldId id="271"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4D5D-BF72-47AA-9321-468C2B098F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B0C34C-0A89-4017-9D3D-65E5F3EAB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1CC243-58E2-4694-826E-1F0993129E68}"/>
              </a:ext>
            </a:extLst>
          </p:cNvPr>
          <p:cNvSpPr>
            <a:spLocks noGrp="1"/>
          </p:cNvSpPr>
          <p:nvPr>
            <p:ph type="dt" sz="half" idx="10"/>
          </p:nvPr>
        </p:nvSpPr>
        <p:spPr/>
        <p:txBody>
          <a:bodyPr/>
          <a:lstStyle/>
          <a:p>
            <a:fld id="{63791390-DD6A-43C2-9209-BD67FF19D032}" type="datetimeFigureOut">
              <a:rPr lang="en-US" smtClean="0"/>
              <a:t>5/8/2022</a:t>
            </a:fld>
            <a:endParaRPr lang="en-US"/>
          </a:p>
        </p:txBody>
      </p:sp>
      <p:sp>
        <p:nvSpPr>
          <p:cNvPr id="5" name="Footer Placeholder 4">
            <a:extLst>
              <a:ext uri="{FF2B5EF4-FFF2-40B4-BE49-F238E27FC236}">
                <a16:creationId xmlns:a16="http://schemas.microsoft.com/office/drawing/2014/main" id="{F0E79517-5EFA-44D6-8534-8843C75CC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0983B-2B71-4065-B9AE-362F113EDEC3}"/>
              </a:ext>
            </a:extLst>
          </p:cNvPr>
          <p:cNvSpPr>
            <a:spLocks noGrp="1"/>
          </p:cNvSpPr>
          <p:nvPr>
            <p:ph type="sldNum" sz="quarter" idx="12"/>
          </p:nvPr>
        </p:nvSpPr>
        <p:spPr/>
        <p:txBody>
          <a:bodyPr/>
          <a:lstStyle/>
          <a:p>
            <a:fld id="{ED86BBA5-E6FB-4DA0-8A0D-44FA85E9EDDB}" type="slidenum">
              <a:rPr lang="en-US" smtClean="0"/>
              <a:t>‹#›</a:t>
            </a:fld>
            <a:endParaRPr lang="en-US"/>
          </a:p>
        </p:txBody>
      </p:sp>
    </p:spTree>
    <p:extLst>
      <p:ext uri="{BB962C8B-B14F-4D97-AF65-F5344CB8AC3E}">
        <p14:creationId xmlns:p14="http://schemas.microsoft.com/office/powerpoint/2010/main" val="105918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C0B2-A617-4938-B893-873AB33439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6D6AE2-9010-4160-AA8A-FA1D70804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858854-EE38-4605-B277-0DB9770A69B0}"/>
              </a:ext>
            </a:extLst>
          </p:cNvPr>
          <p:cNvSpPr>
            <a:spLocks noGrp="1"/>
          </p:cNvSpPr>
          <p:nvPr>
            <p:ph type="dt" sz="half" idx="10"/>
          </p:nvPr>
        </p:nvSpPr>
        <p:spPr/>
        <p:txBody>
          <a:bodyPr/>
          <a:lstStyle/>
          <a:p>
            <a:fld id="{63791390-DD6A-43C2-9209-BD67FF19D032}" type="datetimeFigureOut">
              <a:rPr lang="en-US" smtClean="0"/>
              <a:t>5/8/2022</a:t>
            </a:fld>
            <a:endParaRPr lang="en-US"/>
          </a:p>
        </p:txBody>
      </p:sp>
      <p:sp>
        <p:nvSpPr>
          <p:cNvPr id="5" name="Footer Placeholder 4">
            <a:extLst>
              <a:ext uri="{FF2B5EF4-FFF2-40B4-BE49-F238E27FC236}">
                <a16:creationId xmlns:a16="http://schemas.microsoft.com/office/drawing/2014/main" id="{A9168F46-A078-416E-9A43-F449C1C87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9EFA0-C0E7-412D-BACB-9B933E4E290B}"/>
              </a:ext>
            </a:extLst>
          </p:cNvPr>
          <p:cNvSpPr>
            <a:spLocks noGrp="1"/>
          </p:cNvSpPr>
          <p:nvPr>
            <p:ph type="sldNum" sz="quarter" idx="12"/>
          </p:nvPr>
        </p:nvSpPr>
        <p:spPr/>
        <p:txBody>
          <a:bodyPr/>
          <a:lstStyle/>
          <a:p>
            <a:fld id="{ED86BBA5-E6FB-4DA0-8A0D-44FA85E9EDDB}" type="slidenum">
              <a:rPr lang="en-US" smtClean="0"/>
              <a:t>‹#›</a:t>
            </a:fld>
            <a:endParaRPr lang="en-US"/>
          </a:p>
        </p:txBody>
      </p:sp>
    </p:spTree>
    <p:extLst>
      <p:ext uri="{BB962C8B-B14F-4D97-AF65-F5344CB8AC3E}">
        <p14:creationId xmlns:p14="http://schemas.microsoft.com/office/powerpoint/2010/main" val="287005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6908BC-3BF5-4672-879C-A83B68DEC2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75140-CF65-4E41-9AF3-86D5DD75A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F014B-11BA-45F0-AADA-CB2DE0658EE1}"/>
              </a:ext>
            </a:extLst>
          </p:cNvPr>
          <p:cNvSpPr>
            <a:spLocks noGrp="1"/>
          </p:cNvSpPr>
          <p:nvPr>
            <p:ph type="dt" sz="half" idx="10"/>
          </p:nvPr>
        </p:nvSpPr>
        <p:spPr/>
        <p:txBody>
          <a:bodyPr/>
          <a:lstStyle/>
          <a:p>
            <a:fld id="{63791390-DD6A-43C2-9209-BD67FF19D032}" type="datetimeFigureOut">
              <a:rPr lang="en-US" smtClean="0"/>
              <a:t>5/8/2022</a:t>
            </a:fld>
            <a:endParaRPr lang="en-US"/>
          </a:p>
        </p:txBody>
      </p:sp>
      <p:sp>
        <p:nvSpPr>
          <p:cNvPr id="5" name="Footer Placeholder 4">
            <a:extLst>
              <a:ext uri="{FF2B5EF4-FFF2-40B4-BE49-F238E27FC236}">
                <a16:creationId xmlns:a16="http://schemas.microsoft.com/office/drawing/2014/main" id="{CB2F4CC0-D26E-4C71-A5CD-1B0166510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AA9C6-9BCA-4CF7-BAAB-1BB3CCD5CA07}"/>
              </a:ext>
            </a:extLst>
          </p:cNvPr>
          <p:cNvSpPr>
            <a:spLocks noGrp="1"/>
          </p:cNvSpPr>
          <p:nvPr>
            <p:ph type="sldNum" sz="quarter" idx="12"/>
          </p:nvPr>
        </p:nvSpPr>
        <p:spPr/>
        <p:txBody>
          <a:bodyPr/>
          <a:lstStyle/>
          <a:p>
            <a:fld id="{ED86BBA5-E6FB-4DA0-8A0D-44FA85E9EDDB}" type="slidenum">
              <a:rPr lang="en-US" smtClean="0"/>
              <a:t>‹#›</a:t>
            </a:fld>
            <a:endParaRPr lang="en-US"/>
          </a:p>
        </p:txBody>
      </p:sp>
    </p:spTree>
    <p:extLst>
      <p:ext uri="{BB962C8B-B14F-4D97-AF65-F5344CB8AC3E}">
        <p14:creationId xmlns:p14="http://schemas.microsoft.com/office/powerpoint/2010/main" val="95445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F7FE-2D8A-419E-BD86-5E4BE53DC8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34CF86-7220-4FDD-810B-170CBEB66D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FB5A8-5C91-464F-810B-A9BB64FA8341}"/>
              </a:ext>
            </a:extLst>
          </p:cNvPr>
          <p:cNvSpPr>
            <a:spLocks noGrp="1"/>
          </p:cNvSpPr>
          <p:nvPr>
            <p:ph type="dt" sz="half" idx="10"/>
          </p:nvPr>
        </p:nvSpPr>
        <p:spPr/>
        <p:txBody>
          <a:bodyPr/>
          <a:lstStyle/>
          <a:p>
            <a:fld id="{63791390-DD6A-43C2-9209-BD67FF19D032}" type="datetimeFigureOut">
              <a:rPr lang="en-US" smtClean="0"/>
              <a:t>5/8/2022</a:t>
            </a:fld>
            <a:endParaRPr lang="en-US"/>
          </a:p>
        </p:txBody>
      </p:sp>
      <p:sp>
        <p:nvSpPr>
          <p:cNvPr id="5" name="Footer Placeholder 4">
            <a:extLst>
              <a:ext uri="{FF2B5EF4-FFF2-40B4-BE49-F238E27FC236}">
                <a16:creationId xmlns:a16="http://schemas.microsoft.com/office/drawing/2014/main" id="{2131F141-FFB1-44B4-9449-B14032D84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340A7-72C6-449C-B788-EB8CEAB7A9C8}"/>
              </a:ext>
            </a:extLst>
          </p:cNvPr>
          <p:cNvSpPr>
            <a:spLocks noGrp="1"/>
          </p:cNvSpPr>
          <p:nvPr>
            <p:ph type="sldNum" sz="quarter" idx="12"/>
          </p:nvPr>
        </p:nvSpPr>
        <p:spPr/>
        <p:txBody>
          <a:bodyPr/>
          <a:lstStyle/>
          <a:p>
            <a:fld id="{ED86BBA5-E6FB-4DA0-8A0D-44FA85E9EDDB}" type="slidenum">
              <a:rPr lang="en-US" smtClean="0"/>
              <a:t>‹#›</a:t>
            </a:fld>
            <a:endParaRPr lang="en-US"/>
          </a:p>
        </p:txBody>
      </p:sp>
    </p:spTree>
    <p:extLst>
      <p:ext uri="{BB962C8B-B14F-4D97-AF65-F5344CB8AC3E}">
        <p14:creationId xmlns:p14="http://schemas.microsoft.com/office/powerpoint/2010/main" val="33992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1792-7F7F-4F09-8DAB-FB5EE91C67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8449FC-B139-441C-A273-A13CC0C630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14C070-E413-4871-ACAC-84665A8E44A7}"/>
              </a:ext>
            </a:extLst>
          </p:cNvPr>
          <p:cNvSpPr>
            <a:spLocks noGrp="1"/>
          </p:cNvSpPr>
          <p:nvPr>
            <p:ph type="dt" sz="half" idx="10"/>
          </p:nvPr>
        </p:nvSpPr>
        <p:spPr/>
        <p:txBody>
          <a:bodyPr/>
          <a:lstStyle/>
          <a:p>
            <a:fld id="{63791390-DD6A-43C2-9209-BD67FF19D032}" type="datetimeFigureOut">
              <a:rPr lang="en-US" smtClean="0"/>
              <a:t>5/8/2022</a:t>
            </a:fld>
            <a:endParaRPr lang="en-US"/>
          </a:p>
        </p:txBody>
      </p:sp>
      <p:sp>
        <p:nvSpPr>
          <p:cNvPr id="5" name="Footer Placeholder 4">
            <a:extLst>
              <a:ext uri="{FF2B5EF4-FFF2-40B4-BE49-F238E27FC236}">
                <a16:creationId xmlns:a16="http://schemas.microsoft.com/office/drawing/2014/main" id="{3CFFD6A8-71C4-4955-BF64-8D226E9D9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67BF2-D5E7-4B39-9AAD-2D71905C418A}"/>
              </a:ext>
            </a:extLst>
          </p:cNvPr>
          <p:cNvSpPr>
            <a:spLocks noGrp="1"/>
          </p:cNvSpPr>
          <p:nvPr>
            <p:ph type="sldNum" sz="quarter" idx="12"/>
          </p:nvPr>
        </p:nvSpPr>
        <p:spPr/>
        <p:txBody>
          <a:bodyPr/>
          <a:lstStyle/>
          <a:p>
            <a:fld id="{ED86BBA5-E6FB-4DA0-8A0D-44FA85E9EDDB}" type="slidenum">
              <a:rPr lang="en-US" smtClean="0"/>
              <a:t>‹#›</a:t>
            </a:fld>
            <a:endParaRPr lang="en-US"/>
          </a:p>
        </p:txBody>
      </p:sp>
    </p:spTree>
    <p:extLst>
      <p:ext uri="{BB962C8B-B14F-4D97-AF65-F5344CB8AC3E}">
        <p14:creationId xmlns:p14="http://schemas.microsoft.com/office/powerpoint/2010/main" val="280547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F8F4-1241-491A-A245-A3A72EFF13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97F9F9-B570-431F-A381-77A851BAC2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6776AA-4F95-4F88-9570-60F399B3AE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BCE930-4A68-4D1E-BAD6-B38B007A158C}"/>
              </a:ext>
            </a:extLst>
          </p:cNvPr>
          <p:cNvSpPr>
            <a:spLocks noGrp="1"/>
          </p:cNvSpPr>
          <p:nvPr>
            <p:ph type="dt" sz="half" idx="10"/>
          </p:nvPr>
        </p:nvSpPr>
        <p:spPr/>
        <p:txBody>
          <a:bodyPr/>
          <a:lstStyle/>
          <a:p>
            <a:fld id="{63791390-DD6A-43C2-9209-BD67FF19D032}" type="datetimeFigureOut">
              <a:rPr lang="en-US" smtClean="0"/>
              <a:t>5/8/2022</a:t>
            </a:fld>
            <a:endParaRPr lang="en-US"/>
          </a:p>
        </p:txBody>
      </p:sp>
      <p:sp>
        <p:nvSpPr>
          <p:cNvPr id="6" name="Footer Placeholder 5">
            <a:extLst>
              <a:ext uri="{FF2B5EF4-FFF2-40B4-BE49-F238E27FC236}">
                <a16:creationId xmlns:a16="http://schemas.microsoft.com/office/drawing/2014/main" id="{721465EB-FA0B-4619-922C-4CDC6FBD5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B0DE33-BDD1-47D8-A097-74E6894B6215}"/>
              </a:ext>
            </a:extLst>
          </p:cNvPr>
          <p:cNvSpPr>
            <a:spLocks noGrp="1"/>
          </p:cNvSpPr>
          <p:nvPr>
            <p:ph type="sldNum" sz="quarter" idx="12"/>
          </p:nvPr>
        </p:nvSpPr>
        <p:spPr/>
        <p:txBody>
          <a:bodyPr/>
          <a:lstStyle/>
          <a:p>
            <a:fld id="{ED86BBA5-E6FB-4DA0-8A0D-44FA85E9EDDB}" type="slidenum">
              <a:rPr lang="en-US" smtClean="0"/>
              <a:t>‹#›</a:t>
            </a:fld>
            <a:endParaRPr lang="en-US"/>
          </a:p>
        </p:txBody>
      </p:sp>
    </p:spTree>
    <p:extLst>
      <p:ext uri="{BB962C8B-B14F-4D97-AF65-F5344CB8AC3E}">
        <p14:creationId xmlns:p14="http://schemas.microsoft.com/office/powerpoint/2010/main" val="203530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6AA3-5C6E-47F4-9E08-B3A5B9C42A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2A9DA2-F077-4D15-8A9E-91D1F918E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80CF27-F519-4A91-8353-1572EA2075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B1D252-1389-4B3E-A3B1-CC8EA80669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73D20D-31CD-4EAF-8B7C-6B4CBEA13F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94266F-6817-4C7E-84D0-7CEA34B73062}"/>
              </a:ext>
            </a:extLst>
          </p:cNvPr>
          <p:cNvSpPr>
            <a:spLocks noGrp="1"/>
          </p:cNvSpPr>
          <p:nvPr>
            <p:ph type="dt" sz="half" idx="10"/>
          </p:nvPr>
        </p:nvSpPr>
        <p:spPr/>
        <p:txBody>
          <a:bodyPr/>
          <a:lstStyle/>
          <a:p>
            <a:fld id="{63791390-DD6A-43C2-9209-BD67FF19D032}" type="datetimeFigureOut">
              <a:rPr lang="en-US" smtClean="0"/>
              <a:t>5/8/2022</a:t>
            </a:fld>
            <a:endParaRPr lang="en-US"/>
          </a:p>
        </p:txBody>
      </p:sp>
      <p:sp>
        <p:nvSpPr>
          <p:cNvPr id="8" name="Footer Placeholder 7">
            <a:extLst>
              <a:ext uri="{FF2B5EF4-FFF2-40B4-BE49-F238E27FC236}">
                <a16:creationId xmlns:a16="http://schemas.microsoft.com/office/drawing/2014/main" id="{35946ED4-E049-4121-B7CA-120F192BD0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3A9B93-19C3-490A-BA7C-790674755DCE}"/>
              </a:ext>
            </a:extLst>
          </p:cNvPr>
          <p:cNvSpPr>
            <a:spLocks noGrp="1"/>
          </p:cNvSpPr>
          <p:nvPr>
            <p:ph type="sldNum" sz="quarter" idx="12"/>
          </p:nvPr>
        </p:nvSpPr>
        <p:spPr/>
        <p:txBody>
          <a:bodyPr/>
          <a:lstStyle/>
          <a:p>
            <a:fld id="{ED86BBA5-E6FB-4DA0-8A0D-44FA85E9EDDB}" type="slidenum">
              <a:rPr lang="en-US" smtClean="0"/>
              <a:t>‹#›</a:t>
            </a:fld>
            <a:endParaRPr lang="en-US"/>
          </a:p>
        </p:txBody>
      </p:sp>
    </p:spTree>
    <p:extLst>
      <p:ext uri="{BB962C8B-B14F-4D97-AF65-F5344CB8AC3E}">
        <p14:creationId xmlns:p14="http://schemas.microsoft.com/office/powerpoint/2010/main" val="138623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2E056-7F95-4EAA-86FF-DCA3FBC842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E8F8D-D49C-4CB6-80D7-AB8443FE9E87}"/>
              </a:ext>
            </a:extLst>
          </p:cNvPr>
          <p:cNvSpPr>
            <a:spLocks noGrp="1"/>
          </p:cNvSpPr>
          <p:nvPr>
            <p:ph type="dt" sz="half" idx="10"/>
          </p:nvPr>
        </p:nvSpPr>
        <p:spPr/>
        <p:txBody>
          <a:bodyPr/>
          <a:lstStyle/>
          <a:p>
            <a:fld id="{63791390-DD6A-43C2-9209-BD67FF19D032}" type="datetimeFigureOut">
              <a:rPr lang="en-US" smtClean="0"/>
              <a:t>5/8/2022</a:t>
            </a:fld>
            <a:endParaRPr lang="en-US"/>
          </a:p>
        </p:txBody>
      </p:sp>
      <p:sp>
        <p:nvSpPr>
          <p:cNvPr id="4" name="Footer Placeholder 3">
            <a:extLst>
              <a:ext uri="{FF2B5EF4-FFF2-40B4-BE49-F238E27FC236}">
                <a16:creationId xmlns:a16="http://schemas.microsoft.com/office/drawing/2014/main" id="{880A700E-CEC6-46E6-9488-FAD64250B2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936E2F-37C4-41D0-9233-0E8324F12BB3}"/>
              </a:ext>
            </a:extLst>
          </p:cNvPr>
          <p:cNvSpPr>
            <a:spLocks noGrp="1"/>
          </p:cNvSpPr>
          <p:nvPr>
            <p:ph type="sldNum" sz="quarter" idx="12"/>
          </p:nvPr>
        </p:nvSpPr>
        <p:spPr/>
        <p:txBody>
          <a:bodyPr/>
          <a:lstStyle/>
          <a:p>
            <a:fld id="{ED86BBA5-E6FB-4DA0-8A0D-44FA85E9EDDB}" type="slidenum">
              <a:rPr lang="en-US" smtClean="0"/>
              <a:t>‹#›</a:t>
            </a:fld>
            <a:endParaRPr lang="en-US"/>
          </a:p>
        </p:txBody>
      </p:sp>
    </p:spTree>
    <p:extLst>
      <p:ext uri="{BB962C8B-B14F-4D97-AF65-F5344CB8AC3E}">
        <p14:creationId xmlns:p14="http://schemas.microsoft.com/office/powerpoint/2010/main" val="325316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B4BD6-5089-4D79-B86B-98F06113DF0B}"/>
              </a:ext>
            </a:extLst>
          </p:cNvPr>
          <p:cNvSpPr>
            <a:spLocks noGrp="1"/>
          </p:cNvSpPr>
          <p:nvPr>
            <p:ph type="dt" sz="half" idx="10"/>
          </p:nvPr>
        </p:nvSpPr>
        <p:spPr/>
        <p:txBody>
          <a:bodyPr/>
          <a:lstStyle/>
          <a:p>
            <a:fld id="{63791390-DD6A-43C2-9209-BD67FF19D032}" type="datetimeFigureOut">
              <a:rPr lang="en-US" smtClean="0"/>
              <a:t>5/8/2022</a:t>
            </a:fld>
            <a:endParaRPr lang="en-US"/>
          </a:p>
        </p:txBody>
      </p:sp>
      <p:sp>
        <p:nvSpPr>
          <p:cNvPr id="3" name="Footer Placeholder 2">
            <a:extLst>
              <a:ext uri="{FF2B5EF4-FFF2-40B4-BE49-F238E27FC236}">
                <a16:creationId xmlns:a16="http://schemas.microsoft.com/office/drawing/2014/main" id="{AA5F9F04-DBED-48C0-AAC8-F959C98FC7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73FD60-87B7-4E45-AC85-A352E94A1444}"/>
              </a:ext>
            </a:extLst>
          </p:cNvPr>
          <p:cNvSpPr>
            <a:spLocks noGrp="1"/>
          </p:cNvSpPr>
          <p:nvPr>
            <p:ph type="sldNum" sz="quarter" idx="12"/>
          </p:nvPr>
        </p:nvSpPr>
        <p:spPr/>
        <p:txBody>
          <a:bodyPr/>
          <a:lstStyle/>
          <a:p>
            <a:fld id="{ED86BBA5-E6FB-4DA0-8A0D-44FA85E9EDDB}" type="slidenum">
              <a:rPr lang="en-US" smtClean="0"/>
              <a:t>‹#›</a:t>
            </a:fld>
            <a:endParaRPr lang="en-US"/>
          </a:p>
        </p:txBody>
      </p:sp>
    </p:spTree>
    <p:extLst>
      <p:ext uri="{BB962C8B-B14F-4D97-AF65-F5344CB8AC3E}">
        <p14:creationId xmlns:p14="http://schemas.microsoft.com/office/powerpoint/2010/main" val="1669702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8B0A-FAEB-4A2A-8B75-9D0743B10A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4253D9-3854-4AF5-BC93-7A43981EED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AA46BB-3467-4D1F-8EC7-ED5C2C3BF2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A022B-0E6A-4B47-BA86-9C029E8506C1}"/>
              </a:ext>
            </a:extLst>
          </p:cNvPr>
          <p:cNvSpPr>
            <a:spLocks noGrp="1"/>
          </p:cNvSpPr>
          <p:nvPr>
            <p:ph type="dt" sz="half" idx="10"/>
          </p:nvPr>
        </p:nvSpPr>
        <p:spPr/>
        <p:txBody>
          <a:bodyPr/>
          <a:lstStyle/>
          <a:p>
            <a:fld id="{63791390-DD6A-43C2-9209-BD67FF19D032}" type="datetimeFigureOut">
              <a:rPr lang="en-US" smtClean="0"/>
              <a:t>5/8/2022</a:t>
            </a:fld>
            <a:endParaRPr lang="en-US"/>
          </a:p>
        </p:txBody>
      </p:sp>
      <p:sp>
        <p:nvSpPr>
          <p:cNvPr id="6" name="Footer Placeholder 5">
            <a:extLst>
              <a:ext uri="{FF2B5EF4-FFF2-40B4-BE49-F238E27FC236}">
                <a16:creationId xmlns:a16="http://schemas.microsoft.com/office/drawing/2014/main" id="{D492DA0C-CEAE-4235-AC1E-62D5355591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2388E0-7B39-4F20-B874-AB4CB1ADA112}"/>
              </a:ext>
            </a:extLst>
          </p:cNvPr>
          <p:cNvSpPr>
            <a:spLocks noGrp="1"/>
          </p:cNvSpPr>
          <p:nvPr>
            <p:ph type="sldNum" sz="quarter" idx="12"/>
          </p:nvPr>
        </p:nvSpPr>
        <p:spPr/>
        <p:txBody>
          <a:bodyPr/>
          <a:lstStyle/>
          <a:p>
            <a:fld id="{ED86BBA5-E6FB-4DA0-8A0D-44FA85E9EDDB}" type="slidenum">
              <a:rPr lang="en-US" smtClean="0"/>
              <a:t>‹#›</a:t>
            </a:fld>
            <a:endParaRPr lang="en-US"/>
          </a:p>
        </p:txBody>
      </p:sp>
    </p:spTree>
    <p:extLst>
      <p:ext uri="{BB962C8B-B14F-4D97-AF65-F5344CB8AC3E}">
        <p14:creationId xmlns:p14="http://schemas.microsoft.com/office/powerpoint/2010/main" val="192427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63A3-08D4-446E-9D0D-C58419B8B9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3B3CE2-9111-42AC-A891-ED7A711461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1387BB-BEE4-46AF-B2AD-CE8B6FBBC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712B9A-53A2-4CA7-BB7F-74C3F1A20619}"/>
              </a:ext>
            </a:extLst>
          </p:cNvPr>
          <p:cNvSpPr>
            <a:spLocks noGrp="1"/>
          </p:cNvSpPr>
          <p:nvPr>
            <p:ph type="dt" sz="half" idx="10"/>
          </p:nvPr>
        </p:nvSpPr>
        <p:spPr/>
        <p:txBody>
          <a:bodyPr/>
          <a:lstStyle/>
          <a:p>
            <a:fld id="{63791390-DD6A-43C2-9209-BD67FF19D032}" type="datetimeFigureOut">
              <a:rPr lang="en-US" smtClean="0"/>
              <a:t>5/8/2022</a:t>
            </a:fld>
            <a:endParaRPr lang="en-US"/>
          </a:p>
        </p:txBody>
      </p:sp>
      <p:sp>
        <p:nvSpPr>
          <p:cNvPr id="6" name="Footer Placeholder 5">
            <a:extLst>
              <a:ext uri="{FF2B5EF4-FFF2-40B4-BE49-F238E27FC236}">
                <a16:creationId xmlns:a16="http://schemas.microsoft.com/office/drawing/2014/main" id="{140AD753-6C79-4F58-865E-534DF5B9D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6D909-81E0-44E7-AE2E-254395023040}"/>
              </a:ext>
            </a:extLst>
          </p:cNvPr>
          <p:cNvSpPr>
            <a:spLocks noGrp="1"/>
          </p:cNvSpPr>
          <p:nvPr>
            <p:ph type="sldNum" sz="quarter" idx="12"/>
          </p:nvPr>
        </p:nvSpPr>
        <p:spPr/>
        <p:txBody>
          <a:bodyPr/>
          <a:lstStyle/>
          <a:p>
            <a:fld id="{ED86BBA5-E6FB-4DA0-8A0D-44FA85E9EDDB}" type="slidenum">
              <a:rPr lang="en-US" smtClean="0"/>
              <a:t>‹#›</a:t>
            </a:fld>
            <a:endParaRPr lang="en-US"/>
          </a:p>
        </p:txBody>
      </p:sp>
    </p:spTree>
    <p:extLst>
      <p:ext uri="{BB962C8B-B14F-4D97-AF65-F5344CB8AC3E}">
        <p14:creationId xmlns:p14="http://schemas.microsoft.com/office/powerpoint/2010/main" val="251217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BA86-4B50-430C-ABBB-A66A3E8B49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081A87-1CF5-4405-B13C-D60D63AF43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A488F-8A3E-4F65-8A99-FAB4152846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91390-DD6A-43C2-9209-BD67FF19D032}" type="datetimeFigureOut">
              <a:rPr lang="en-US" smtClean="0"/>
              <a:t>5/8/2022</a:t>
            </a:fld>
            <a:endParaRPr lang="en-US"/>
          </a:p>
        </p:txBody>
      </p:sp>
      <p:sp>
        <p:nvSpPr>
          <p:cNvPr id="5" name="Footer Placeholder 4">
            <a:extLst>
              <a:ext uri="{FF2B5EF4-FFF2-40B4-BE49-F238E27FC236}">
                <a16:creationId xmlns:a16="http://schemas.microsoft.com/office/drawing/2014/main" id="{B3E6E72A-3F5E-4F3D-8F03-A83B5BED7B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76E0FF-FA5D-412C-9AA8-CB915FBF4B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6BBA5-E6FB-4DA0-8A0D-44FA85E9EDDB}" type="slidenum">
              <a:rPr lang="en-US" smtClean="0"/>
              <a:t>‹#›</a:t>
            </a:fld>
            <a:endParaRPr lang="en-US"/>
          </a:p>
        </p:txBody>
      </p:sp>
    </p:spTree>
    <p:extLst>
      <p:ext uri="{BB962C8B-B14F-4D97-AF65-F5344CB8AC3E}">
        <p14:creationId xmlns:p14="http://schemas.microsoft.com/office/powerpoint/2010/main" val="2187337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engineeringtoolbox.com/si-unit-system-d_30.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324F-B291-4EB7-AF1F-80259D891C68}"/>
              </a:ext>
            </a:extLst>
          </p:cNvPr>
          <p:cNvSpPr>
            <a:spLocks noGrp="1"/>
          </p:cNvSpPr>
          <p:nvPr>
            <p:ph type="ctrTitle"/>
          </p:nvPr>
        </p:nvSpPr>
        <p:spPr>
          <a:xfrm>
            <a:off x="1524000" y="1627576"/>
            <a:ext cx="9144000" cy="2387600"/>
          </a:xfrm>
        </p:spPr>
        <p:txBody>
          <a:bodyPr/>
          <a:lstStyle/>
          <a:p>
            <a:r>
              <a:rPr lang="en-US" b="1" dirty="0">
                <a:solidFill>
                  <a:srgbClr val="0070C0"/>
                </a:solidFill>
                <a:effectLst/>
                <a:latin typeface="Times New Roman" panose="02020603050405020304" pitchFamily="18" charset="0"/>
                <a:ea typeface="Tahoma" panose="020B0604030504040204" pitchFamily="34" charset="0"/>
                <a:cs typeface="Times New Roman" panose="02020603050405020304" pitchFamily="18" charset="0"/>
              </a:rPr>
              <a:t>Physics of the </a:t>
            </a:r>
            <a:br>
              <a:rPr lang="en-US" sz="2000" dirty="0">
                <a:latin typeface="Times New Roman" panose="02020603050405020304" pitchFamily="18" charset="0"/>
                <a:ea typeface="Tahoma" panose="020B0604030504040204" pitchFamily="34" charset="0"/>
                <a:cs typeface="Times New Roman" panose="02020603050405020304" pitchFamily="18" charset="0"/>
              </a:rPr>
            </a:br>
            <a:r>
              <a:rPr lang="en-US"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Cardiovascular System</a:t>
            </a:r>
            <a:endParaRPr lang="en-US"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F26BD665-7CDE-429F-B01B-D47C36DFCFE6}"/>
              </a:ext>
            </a:extLst>
          </p:cNvPr>
          <p:cNvSpPr txBox="1">
            <a:spLocks/>
          </p:cNvSpPr>
          <p:nvPr/>
        </p:nvSpPr>
        <p:spPr>
          <a:xfrm>
            <a:off x="1524000" y="570176"/>
            <a:ext cx="9144000" cy="12543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CH-5</a:t>
            </a:r>
            <a:endParaRPr lang="en-US" dirty="0">
              <a:solidFill>
                <a:srgbClr val="7030A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99133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22FC78-2B78-43D5-B6F7-E03D15A22E12}"/>
              </a:ext>
            </a:extLst>
          </p:cNvPr>
          <p:cNvSpPr txBox="1"/>
          <p:nvPr/>
        </p:nvSpPr>
        <p:spPr>
          <a:xfrm>
            <a:off x="581464" y="746945"/>
            <a:ext cx="11029071" cy="4851997"/>
          </a:xfrm>
          <a:prstGeom prst="rect">
            <a:avLst/>
          </a:prstGeom>
          <a:noFill/>
        </p:spPr>
        <p:txBody>
          <a:bodyPr wrap="square">
            <a:noAutofit/>
          </a:bodyPr>
          <a:lstStyle/>
          <a:p>
            <a:pPr marL="457200" indent="-457200" algn="just" rtl="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the eye blood appears to be a red liquid slightly </a:t>
            </a:r>
            <a:r>
              <a:rPr lang="en-US" sz="2800" dirty="0">
                <a:solidFill>
                  <a:srgbClr val="0070C0"/>
                </a:solidFill>
                <a:latin typeface="Times New Roman" panose="02020603050405020304" pitchFamily="18" charset="0"/>
                <a:cs typeface="Times New Roman" panose="02020603050405020304" pitchFamily="18" charset="0"/>
              </a:rPr>
              <a:t>thicker</a:t>
            </a:r>
            <a:r>
              <a:rPr lang="en-US" sz="2800" dirty="0">
                <a:latin typeface="Times New Roman" panose="02020603050405020304" pitchFamily="18" charset="0"/>
                <a:cs typeface="Times New Roman" panose="02020603050405020304" pitchFamily="18" charset="0"/>
              </a:rPr>
              <a:t> than </a:t>
            </a:r>
            <a:r>
              <a:rPr lang="en-US" sz="2800" dirty="0">
                <a:solidFill>
                  <a:srgbClr val="0070C0"/>
                </a:solidFill>
                <a:latin typeface="Times New Roman" panose="02020603050405020304" pitchFamily="18" charset="0"/>
                <a:cs typeface="Times New Roman" panose="02020603050405020304" pitchFamily="18" charset="0"/>
              </a:rPr>
              <a:t>water.</a:t>
            </a:r>
            <a:r>
              <a:rPr lang="en-US" sz="2800" dirty="0">
                <a:latin typeface="Times New Roman" panose="02020603050405020304" pitchFamily="18" charset="0"/>
                <a:cs typeface="Times New Roman" panose="02020603050405020304" pitchFamily="18" charset="0"/>
              </a:rPr>
              <a:t> When examined by various physical techniques it is found to consist of several different components. </a:t>
            </a:r>
          </a:p>
          <a:p>
            <a:pPr marL="457200" indent="-457200" algn="just" rtl="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dirty="0">
                <a:solidFill>
                  <a:srgbClr val="FF0000"/>
                </a:solidFill>
                <a:latin typeface="Times New Roman" panose="02020603050405020304" pitchFamily="18" charset="0"/>
                <a:cs typeface="Times New Roman" panose="02020603050405020304" pitchFamily="18" charset="0"/>
              </a:rPr>
              <a:t>red color </a:t>
            </a:r>
            <a:r>
              <a:rPr lang="en-US" sz="2800" dirty="0">
                <a:latin typeface="Times New Roman" panose="02020603050405020304" pitchFamily="18" charset="0"/>
                <a:cs typeface="Times New Roman" panose="02020603050405020304" pitchFamily="18" charset="0"/>
              </a:rPr>
              <a:t>is caused by the red blood cells </a:t>
            </a:r>
            <a:r>
              <a:rPr lang="en-US" sz="2800" dirty="0">
                <a:solidFill>
                  <a:srgbClr val="FF0000"/>
                </a:solidFill>
                <a:latin typeface="Times New Roman" panose="02020603050405020304" pitchFamily="18" charset="0"/>
                <a:cs typeface="Times New Roman" panose="02020603050405020304" pitchFamily="18" charset="0"/>
              </a:rPr>
              <a:t>(erythrocytes</a:t>
            </a:r>
            <a:r>
              <a:rPr lang="en-US" sz="2800" dirty="0">
                <a:latin typeface="Times New Roman" panose="02020603050405020304" pitchFamily="18" charset="0"/>
                <a:cs typeface="Times New Roman" panose="02020603050405020304" pitchFamily="18" charset="0"/>
              </a:rPr>
              <a:t>). A nearly clear fluid called blood </a:t>
            </a:r>
            <a:r>
              <a:rPr lang="en-US" sz="2800" dirty="0">
                <a:solidFill>
                  <a:srgbClr val="C00000"/>
                </a:solidFill>
                <a:latin typeface="Times New Roman" panose="02020603050405020304" pitchFamily="18" charset="0"/>
                <a:cs typeface="Times New Roman" panose="02020603050405020304" pitchFamily="18" charset="0"/>
              </a:rPr>
              <a:t>plasma</a:t>
            </a:r>
            <a:r>
              <a:rPr lang="en-US" sz="2800" dirty="0">
                <a:latin typeface="Times New Roman" panose="02020603050405020304" pitchFamily="18" charset="0"/>
                <a:cs typeface="Times New Roman" panose="02020603050405020304" pitchFamily="18" charset="0"/>
              </a:rPr>
              <a:t> accounts for the other </a:t>
            </a:r>
            <a:r>
              <a:rPr lang="en-US" sz="2800" dirty="0">
                <a:solidFill>
                  <a:srgbClr val="C00000"/>
                </a:solidFill>
                <a:latin typeface="Times New Roman" panose="02020603050405020304" pitchFamily="18" charset="0"/>
                <a:cs typeface="Times New Roman" panose="02020603050405020304" pitchFamily="18" charset="0"/>
              </a:rPr>
              <a:t>55%</a:t>
            </a:r>
            <a:r>
              <a:rPr lang="en-US" sz="2800" dirty="0">
                <a:latin typeface="Times New Roman" panose="02020603050405020304" pitchFamily="18" charset="0"/>
                <a:cs typeface="Times New Roman" panose="02020603050405020304" pitchFamily="18" charset="0"/>
              </a:rPr>
              <a:t>. The combination of red blood cells and plasma causes blood to have flow </a:t>
            </a:r>
            <a:r>
              <a:rPr lang="en-US" sz="2800" dirty="0">
                <a:solidFill>
                  <a:schemeClr val="accent6">
                    <a:lumMod val="75000"/>
                  </a:schemeClr>
                </a:solidFill>
                <a:latin typeface="Times New Roman" panose="02020603050405020304" pitchFamily="18" charset="0"/>
                <a:cs typeface="Times New Roman" panose="02020603050405020304" pitchFamily="18" charset="0"/>
              </a:rPr>
              <a:t>properties different from those of a fluid like </a:t>
            </a:r>
            <a:r>
              <a:rPr lang="en-US" sz="2800" dirty="0">
                <a:solidFill>
                  <a:srgbClr val="0070C0"/>
                </a:solidFill>
                <a:latin typeface="Times New Roman" panose="02020603050405020304" pitchFamily="18" charset="0"/>
                <a:cs typeface="Times New Roman" panose="02020603050405020304" pitchFamily="18" charset="0"/>
              </a:rPr>
              <a:t>water</a:t>
            </a:r>
            <a:r>
              <a:rPr lang="en-US" sz="2800" dirty="0">
                <a:latin typeface="Times New Roman" panose="02020603050405020304" pitchFamily="18" charset="0"/>
                <a:cs typeface="Times New Roman" panose="02020603050405020304" pitchFamily="18" charset="0"/>
              </a:rPr>
              <a:t>. </a:t>
            </a:r>
          </a:p>
          <a:p>
            <a:pPr marL="457200" indent="-457200" algn="just" rtl="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Beside red blood cells and plasma, there are some important blood components, such as the </a:t>
            </a:r>
            <a:r>
              <a:rPr lang="en-US" sz="2800" dirty="0">
                <a:solidFill>
                  <a:srgbClr val="0070C0"/>
                </a:solidFill>
                <a:latin typeface="Times New Roman" panose="02020603050405020304" pitchFamily="18" charset="0"/>
                <a:cs typeface="Times New Roman" panose="02020603050405020304" pitchFamily="18" charset="0"/>
              </a:rPr>
              <a:t>white blood </a:t>
            </a:r>
            <a:r>
              <a:rPr lang="en-US" sz="2800" dirty="0">
                <a:latin typeface="Times New Roman" panose="02020603050405020304" pitchFamily="18" charset="0"/>
                <a:cs typeface="Times New Roman" panose="02020603050405020304" pitchFamily="18" charset="0"/>
              </a:rPr>
              <a:t>cells (</a:t>
            </a:r>
            <a:r>
              <a:rPr lang="en-US" sz="2800" dirty="0">
                <a:solidFill>
                  <a:srgbClr val="0070C0"/>
                </a:solidFill>
                <a:latin typeface="Times New Roman" panose="02020603050405020304" pitchFamily="18" charset="0"/>
                <a:cs typeface="Times New Roman" panose="02020603050405020304" pitchFamily="18" charset="0"/>
              </a:rPr>
              <a:t>leukocytes</a:t>
            </a:r>
            <a:r>
              <a:rPr lang="en-US" sz="2800" dirty="0">
                <a:latin typeface="Times New Roman" panose="02020603050405020304" pitchFamily="18" charset="0"/>
                <a:cs typeface="Times New Roman" panose="02020603050405020304" pitchFamily="18" charset="0"/>
              </a:rPr>
              <a:t>), present in small amounts. The blood also contains </a:t>
            </a:r>
            <a:r>
              <a:rPr lang="en-US" sz="2800" dirty="0">
                <a:solidFill>
                  <a:srgbClr val="0070C0"/>
                </a:solidFill>
                <a:latin typeface="Times New Roman" panose="02020603050405020304" pitchFamily="18" charset="0"/>
                <a:cs typeface="Times New Roman" panose="02020603050405020304" pitchFamily="18" charset="0"/>
              </a:rPr>
              <a:t>platelets.</a:t>
            </a:r>
            <a:r>
              <a:rPr lang="en-US" sz="2800" dirty="0">
                <a:latin typeface="Times New Roman" panose="02020603050405020304" pitchFamily="18" charset="0"/>
                <a:cs typeface="Times New Roman" panose="02020603050405020304" pitchFamily="18" charset="0"/>
              </a:rPr>
              <a:t> Platelets are involved in the clotting function of blood.</a:t>
            </a:r>
          </a:p>
        </p:txBody>
      </p:sp>
      <p:sp>
        <p:nvSpPr>
          <p:cNvPr id="5" name="TextBox 4">
            <a:extLst>
              <a:ext uri="{FF2B5EF4-FFF2-40B4-BE49-F238E27FC236}">
                <a16:creationId xmlns:a16="http://schemas.microsoft.com/office/drawing/2014/main" id="{06B9A6BD-1A28-4C2C-8A58-80245CB22717}"/>
              </a:ext>
            </a:extLst>
          </p:cNvPr>
          <p:cNvSpPr txBox="1"/>
          <p:nvPr/>
        </p:nvSpPr>
        <p:spPr>
          <a:xfrm>
            <a:off x="4944206" y="223725"/>
            <a:ext cx="3186919" cy="523220"/>
          </a:xfrm>
          <a:prstGeom prst="rect">
            <a:avLst/>
          </a:prstGeom>
          <a:noFill/>
        </p:spPr>
        <p:txBody>
          <a:bodyPr wrap="square">
            <a:spAutoFit/>
          </a:bodyPr>
          <a:lstStyle/>
          <a:p>
            <a:pPr algn="ctr" rtl="0"/>
            <a:r>
              <a:rPr lang="en-US" sz="2800" b="1" i="1" dirty="0">
                <a:solidFill>
                  <a:srgbClr val="FF0000"/>
                </a:solidFill>
                <a:latin typeface="Times New Roman" panose="02020603050405020304" pitchFamily="18" charset="0"/>
                <a:cs typeface="Times New Roman" panose="02020603050405020304" pitchFamily="18" charset="0"/>
              </a:rPr>
              <a:t>Blood </a:t>
            </a:r>
            <a:r>
              <a:rPr lang="en-US" sz="2800" dirty="0">
                <a:latin typeface="Times New Roman" panose="02020603050405020304" pitchFamily="18" charset="0"/>
                <a:cs typeface="Times New Roman" panose="02020603050405020304" pitchFamily="18" charset="0"/>
              </a:rPr>
              <a:t>components</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45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FA30BD3-F8BA-4AF1-AD60-CADAF06FBCB2}"/>
                  </a:ext>
                </a:extLst>
              </p:cNvPr>
              <p:cNvSpPr/>
              <p:nvPr/>
            </p:nvSpPr>
            <p:spPr>
              <a:xfrm>
                <a:off x="478302" y="188640"/>
                <a:ext cx="11127544" cy="2123658"/>
              </a:xfrm>
              <a:prstGeom prst="rect">
                <a:avLst/>
              </a:prstGeom>
            </p:spPr>
            <p:txBody>
              <a:bodyPr wrap="square">
                <a:spAutoFit/>
              </a:bodyPr>
              <a:lstStyle/>
              <a:p>
                <a:pPr algn="ctr" rtl="0"/>
                <a:r>
                  <a:rPr lang="en-US" sz="2800" b="1" dirty="0">
                    <a:solidFill>
                      <a:srgbClr val="0070C0"/>
                    </a:solidFill>
                    <a:latin typeface="Times New Roman" panose="02020603050405020304" pitchFamily="18" charset="0"/>
                    <a:cs typeface="Times New Roman" panose="02020603050405020304" pitchFamily="18" charset="0"/>
                  </a:rPr>
                  <a:t>O</a:t>
                </a:r>
                <a:r>
                  <a:rPr lang="en-US" sz="2800" b="1" baseline="-25000" dirty="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and CO</a:t>
                </a:r>
                <a:r>
                  <a:rPr lang="en-US" sz="2800" b="1" baseline="-25000" dirty="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exchange in the capillary system</a:t>
                </a:r>
              </a:p>
              <a:p>
                <a:pPr algn="ctr" rtl="0"/>
                <a:endParaRPr lang="en-US" sz="1600" dirty="0">
                  <a:solidFill>
                    <a:srgbClr val="0070C0"/>
                  </a:solidFill>
                  <a:latin typeface="Times New Roman" panose="02020603050405020304" pitchFamily="18" charset="0"/>
                  <a:cs typeface="Times New Roman" panose="02020603050405020304" pitchFamily="18" charset="0"/>
                </a:endParaRPr>
              </a:p>
              <a:p>
                <a:pPr algn="just" rtl="0"/>
                <a:r>
                  <a:rPr lang="en-US" sz="2800" dirty="0">
                    <a:latin typeface="Times New Roman" panose="02020603050405020304" pitchFamily="18" charset="0"/>
                    <a:cs typeface="Times New Roman" panose="02020603050405020304" pitchFamily="18" charset="0"/>
                  </a:rPr>
                  <a:t>Oxygen and carbon dioxide also diffuse through tissue. The most probable distance D that a molecule will travel after N collisions with other molecules with an average distance λ between collisions is: </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sz="2400" b="0" i="0" smtClean="0">
                        <a:latin typeface="Cambria Math" panose="02040503050406030204" pitchFamily="18" charset="0"/>
                        <a:cs typeface="Times New Roman" panose="02020603050405020304" pitchFamily="18" charset="0"/>
                      </a:rPr>
                      <m:t> </m:t>
                    </m:r>
                    <m:r>
                      <a:rPr lang="en-US" sz="2400" b="1" i="1" smtClean="0">
                        <a:solidFill>
                          <a:srgbClr val="FF0000"/>
                        </a:solidFill>
                        <a:latin typeface="Cambria Math" panose="02040503050406030204" pitchFamily="18" charset="0"/>
                        <a:cs typeface="Times New Roman" panose="02020603050405020304" pitchFamily="18" charset="0"/>
                      </a:rPr>
                      <m:t>𝑫</m:t>
                    </m:r>
                    <m:r>
                      <a:rPr lang="en-US" sz="2400" b="1" i="1" smtClean="0">
                        <a:solidFill>
                          <a:srgbClr val="FF0000"/>
                        </a:solidFill>
                        <a:latin typeface="Cambria Math" panose="02040503050406030204" pitchFamily="18" charset="0"/>
                        <a:cs typeface="Times New Roman" panose="02020603050405020304" pitchFamily="18" charset="0"/>
                      </a:rPr>
                      <m:t>=</m:t>
                    </m:r>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𝝀</m:t>
                    </m:r>
                    <m:rad>
                      <m:radPr>
                        <m:degHide m:val="on"/>
                        <m:ctrlP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n-US" sz="24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𝑵</m:t>
                        </m:r>
                      </m:e>
                    </m:rad>
                  </m:oMath>
                </a14:m>
                <a:endParaRPr lang="en-US" sz="2400" b="1" dirty="0">
                  <a:latin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FA30BD3-F8BA-4AF1-AD60-CADAF06FBCB2}"/>
                  </a:ext>
                </a:extLst>
              </p:cNvPr>
              <p:cNvSpPr>
                <a:spLocks noRot="1" noChangeAspect="1" noMove="1" noResize="1" noEditPoints="1" noAdjustHandles="1" noChangeArrowheads="1" noChangeShapeType="1" noTextEdit="1"/>
              </p:cNvSpPr>
              <p:nvPr/>
            </p:nvSpPr>
            <p:spPr>
              <a:xfrm>
                <a:off x="478302" y="188640"/>
                <a:ext cx="11127544" cy="2123658"/>
              </a:xfrm>
              <a:prstGeom prst="rect">
                <a:avLst/>
              </a:prstGeom>
              <a:blipFill>
                <a:blip r:embed="rId2"/>
                <a:stretch>
                  <a:fillRect l="-1095" t="-3161" r="-1095" b="-4310"/>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12FF15E3-36FD-4408-8701-45296548D924}"/>
              </a:ext>
            </a:extLst>
          </p:cNvPr>
          <p:cNvSpPr/>
          <p:nvPr/>
        </p:nvSpPr>
        <p:spPr>
          <a:xfrm>
            <a:off x="531420" y="2297924"/>
            <a:ext cx="11240086" cy="2677656"/>
          </a:xfrm>
          <a:prstGeom prst="rect">
            <a:avLst/>
          </a:prstGeom>
        </p:spPr>
        <p:txBody>
          <a:bodyPr wrap="square">
            <a:spAutoFit/>
          </a:bodyPr>
          <a:lstStyle/>
          <a:p>
            <a:pPr algn="just" rtl="0"/>
            <a:r>
              <a:rPr lang="en-US" sz="2800" dirty="0">
                <a:latin typeface="Times New Roman" panose="02020603050405020304" pitchFamily="18" charset="0"/>
                <a:cs typeface="Times New Roman" panose="02020603050405020304" pitchFamily="18" charset="0"/>
              </a:rPr>
              <a:t>In </a:t>
            </a:r>
            <a:r>
              <a:rPr lang="en-US" sz="2800" dirty="0">
                <a:solidFill>
                  <a:srgbClr val="0070C0"/>
                </a:solidFill>
                <a:latin typeface="Times New Roman" panose="02020603050405020304" pitchFamily="18" charset="0"/>
                <a:cs typeface="Times New Roman" panose="02020603050405020304" pitchFamily="18" charset="0"/>
              </a:rPr>
              <a:t>tissue</a:t>
            </a:r>
            <a:r>
              <a:rPr lang="en-US" sz="2800" dirty="0">
                <a:latin typeface="Times New Roman" panose="02020603050405020304" pitchFamily="18" charset="0"/>
                <a:cs typeface="Times New Roman" panose="02020603050405020304" pitchFamily="18" charset="0"/>
              </a:rPr>
              <a:t> the density of the molecules is about </a:t>
            </a:r>
            <a:r>
              <a:rPr lang="en-US" sz="2800" dirty="0">
                <a:solidFill>
                  <a:srgbClr val="0070C0"/>
                </a:solidFill>
                <a:latin typeface="Times New Roman" panose="02020603050405020304" pitchFamily="18" charset="0"/>
                <a:cs typeface="Times New Roman" panose="02020603050405020304" pitchFamily="18" charset="0"/>
              </a:rPr>
              <a:t>1000</a:t>
            </a:r>
            <a:r>
              <a:rPr lang="en-US" sz="2800" dirty="0">
                <a:latin typeface="Times New Roman" panose="02020603050405020304" pitchFamily="18" charset="0"/>
                <a:cs typeface="Times New Roman" panose="02020603050405020304" pitchFamily="18" charset="0"/>
              </a:rPr>
              <a:t> times greater than in </a:t>
            </a:r>
            <a:r>
              <a:rPr lang="en-US" sz="2800" dirty="0">
                <a:solidFill>
                  <a:srgbClr val="0070C0"/>
                </a:solidFill>
                <a:latin typeface="Times New Roman" panose="02020603050405020304" pitchFamily="18" charset="0"/>
                <a:cs typeface="Times New Roman" panose="02020603050405020304" pitchFamily="18" charset="0"/>
              </a:rPr>
              <a:t>air;</a:t>
            </a:r>
            <a:r>
              <a:rPr lang="en-US" sz="2800" dirty="0">
                <a:latin typeface="Times New Roman" panose="02020603050405020304" pitchFamily="18" charset="0"/>
                <a:cs typeface="Times New Roman" panose="02020603050405020304" pitchFamily="18" charset="0"/>
              </a:rPr>
              <a:t> therefore, </a:t>
            </a:r>
            <a:r>
              <a:rPr lang="en-US" sz="2800" dirty="0">
                <a:solidFill>
                  <a:srgbClr val="FF0000"/>
                </a:solidFill>
                <a:latin typeface="Times New Roman" panose="02020603050405020304" pitchFamily="18" charset="0"/>
                <a:cs typeface="Times New Roman" panose="02020603050405020304" pitchFamily="18" charset="0"/>
              </a:rPr>
              <a:t>λ</a:t>
            </a:r>
            <a:r>
              <a:rPr lang="en-US" sz="2800" dirty="0">
                <a:latin typeface="Times New Roman" panose="02020603050405020304" pitchFamily="18" charset="0"/>
                <a:cs typeface="Times New Roman" panose="02020603050405020304" pitchFamily="18" charset="0"/>
              </a:rPr>
              <a:t> is much longer in air than in tissue.</a:t>
            </a:r>
          </a:p>
          <a:p>
            <a:pPr algn="just" rtl="0"/>
            <a:r>
              <a:rPr lang="en-US" sz="2800" dirty="0">
                <a:latin typeface="Times New Roman" panose="02020603050405020304" pitchFamily="18" charset="0"/>
                <a:cs typeface="Times New Roman" panose="02020603050405020304" pitchFamily="18" charset="0"/>
              </a:rPr>
              <a:t>A typical value for </a:t>
            </a:r>
            <a:r>
              <a:rPr lang="en-US" sz="2800" dirty="0">
                <a:solidFill>
                  <a:srgbClr val="FF0000"/>
                </a:solidFill>
                <a:latin typeface="Times New Roman" panose="02020603050405020304" pitchFamily="18" charset="0"/>
                <a:cs typeface="Times New Roman" panose="02020603050405020304" pitchFamily="18" charset="0"/>
              </a:rPr>
              <a:t>λ</a:t>
            </a:r>
            <a:r>
              <a:rPr lang="en-US" sz="2800" dirty="0">
                <a:latin typeface="Times New Roman" panose="02020603050405020304" pitchFamily="18" charset="0"/>
                <a:cs typeface="Times New Roman" panose="02020603050405020304" pitchFamily="18" charset="0"/>
              </a:rPr>
              <a:t> in water, which can serve as a model for tissue, is about </a:t>
            </a:r>
            <a:r>
              <a:rPr lang="en-US" sz="2800" dirty="0">
                <a:solidFill>
                  <a:srgbClr val="FF0000"/>
                </a:solidFill>
                <a:latin typeface="Times New Roman" panose="02020603050405020304" pitchFamily="18" charset="0"/>
                <a:cs typeface="Times New Roman" panose="02020603050405020304" pitchFamily="18" charset="0"/>
              </a:rPr>
              <a:t>10</a:t>
            </a:r>
            <a:r>
              <a:rPr lang="en-US" sz="2800" baseline="30000" dirty="0">
                <a:solidFill>
                  <a:srgbClr val="FF0000"/>
                </a:solidFill>
                <a:latin typeface="Times New Roman" panose="02020603050405020304" pitchFamily="18" charset="0"/>
                <a:cs typeface="Times New Roman" panose="02020603050405020304" pitchFamily="18" charset="0"/>
              </a:rPr>
              <a:t>-11</a:t>
            </a:r>
            <a:r>
              <a:rPr lang="en-US" sz="2800" dirty="0">
                <a:solidFill>
                  <a:srgbClr val="FF0000"/>
                </a:solidFill>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and a molecule makes about </a:t>
            </a:r>
            <a:r>
              <a:rPr lang="en-US" sz="2800" dirty="0">
                <a:solidFill>
                  <a:srgbClr val="FF0000"/>
                </a:solidFill>
                <a:latin typeface="Times New Roman" panose="02020603050405020304" pitchFamily="18" charset="0"/>
                <a:cs typeface="Times New Roman" panose="02020603050405020304" pitchFamily="18" charset="0"/>
              </a:rPr>
              <a:t>10</a:t>
            </a:r>
            <a:r>
              <a:rPr lang="en-US" sz="2800" baseline="30000" dirty="0">
                <a:solidFill>
                  <a:srgbClr val="FF0000"/>
                </a:solidFill>
                <a:latin typeface="Times New Roman" panose="02020603050405020304" pitchFamily="18" charset="0"/>
                <a:cs typeface="Times New Roman" panose="02020603050405020304" pitchFamily="18" charset="0"/>
              </a:rPr>
              <a:t>12</a:t>
            </a:r>
            <a:r>
              <a:rPr lang="en-US" sz="2800" dirty="0">
                <a:latin typeface="Times New Roman" panose="02020603050405020304" pitchFamily="18" charset="0"/>
                <a:cs typeface="Times New Roman" panose="02020603050405020304" pitchFamily="18" charset="0"/>
              </a:rPr>
              <a:t> collisions/sec. Thus after 1sec in water the most probable diffusion distance is about </a:t>
            </a:r>
            <a:r>
              <a:rPr lang="en-US" sz="2800" dirty="0">
                <a:solidFill>
                  <a:srgbClr val="00B050"/>
                </a:solidFill>
                <a:latin typeface="Times New Roman" panose="02020603050405020304" pitchFamily="18" charset="0"/>
                <a:cs typeface="Times New Roman" panose="02020603050405020304" pitchFamily="18" charset="0"/>
              </a:rPr>
              <a:t>10</a:t>
            </a:r>
            <a:r>
              <a:rPr lang="en-US" sz="2800" baseline="30000" dirty="0">
                <a:solidFill>
                  <a:srgbClr val="00B050"/>
                </a:solidFill>
                <a:latin typeface="Times New Roman" panose="02020603050405020304" pitchFamily="18" charset="0"/>
                <a:cs typeface="Times New Roman" panose="02020603050405020304" pitchFamily="18" charset="0"/>
              </a:rPr>
              <a:t>-5</a:t>
            </a:r>
            <a:r>
              <a:rPr lang="en-US" sz="2800" dirty="0">
                <a:solidFill>
                  <a:srgbClr val="00B050"/>
                </a:solidFill>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or about a factor of </a:t>
            </a:r>
            <a:r>
              <a:rPr lang="en-US" sz="2800" dirty="0">
                <a:solidFill>
                  <a:srgbClr val="00B050"/>
                </a:solidFill>
                <a:latin typeface="Times New Roman" panose="02020603050405020304" pitchFamily="18" charset="0"/>
                <a:cs typeface="Times New Roman" panose="02020603050405020304" pitchFamily="18" charset="0"/>
              </a:rPr>
              <a:t>1000</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less than in air.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9D4CC17-F780-4CC1-8523-C605F5B10BA7}"/>
                  </a:ext>
                </a:extLst>
              </p:cNvPr>
              <p:cNvSpPr txBox="1"/>
              <p:nvPr/>
            </p:nvSpPr>
            <p:spPr>
              <a:xfrm>
                <a:off x="3866245" y="4747389"/>
                <a:ext cx="6096000" cy="1259515"/>
              </a:xfrm>
              <a:prstGeom prst="rect">
                <a:avLst/>
              </a:prstGeom>
              <a:noFill/>
            </p:spPr>
            <p:txBody>
              <a:bodyPr wrap="square">
                <a:noAutofit/>
              </a:bodyPr>
              <a:lstStyle/>
              <a:p>
                <a:pPr>
                  <a:spcAft>
                    <a:spcPts val="1200"/>
                  </a:spcAft>
                </a:pPr>
                <a14:m>
                  <m:oMathPara xmlns:m="http://schemas.openxmlformats.org/officeDocument/2006/math">
                    <m:oMathParaPr>
                      <m:jc m:val="left"/>
                    </m:oMathParaPr>
                    <m:oMath xmlns:m="http://schemas.openxmlformats.org/officeDocument/2006/math">
                      <m:r>
                        <a:rPr lang="en-US" sz="2800" b="0" i="1" smtClean="0">
                          <a:solidFill>
                            <a:schemeClr val="tx1"/>
                          </a:solidFill>
                          <a:latin typeface="Cambria Math" panose="02040503050406030204" pitchFamily="18" charset="0"/>
                          <a:cs typeface="Times New Roman" panose="02020603050405020304" pitchFamily="18" charset="0"/>
                        </a:rPr>
                        <m:t>𝐷</m:t>
                      </m:r>
                      <m:r>
                        <a:rPr lang="en-US" sz="2800" b="0" i="1" smtClean="0">
                          <a:solidFill>
                            <a:schemeClr val="tx1"/>
                          </a:solidFill>
                          <a:latin typeface="Cambria Math" panose="02040503050406030204" pitchFamily="18" charset="0"/>
                          <a:cs typeface="Times New Roman" panose="02020603050405020304" pitchFamily="18" charset="0"/>
                        </a:rPr>
                        <m:t>=</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𝜆</m:t>
                      </m:r>
                      <m:rad>
                        <m:radPr>
                          <m:degHide m:val="on"/>
                          <m:ctrlPr>
                            <a:rPr lang="en-US" sz="28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𝑁</m:t>
                          </m:r>
                        </m:e>
                      </m:rad>
                    </m:oMath>
                  </m:oMathPara>
                </a14:m>
                <a:endParaRPr lang="en-US" sz="2800" dirty="0">
                  <a:solidFill>
                    <a:schemeClr val="tx1"/>
                  </a:solidFill>
                </a:endParaRPr>
              </a:p>
              <a:p>
                <a:pPr>
                  <a:spcAft>
                    <a:spcPts val="1200"/>
                  </a:spcAft>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cs typeface="Times New Roman" panose="02020603050405020304" pitchFamily="18" charset="0"/>
                        </a:rPr>
                        <m:t>𝐷</m:t>
                      </m:r>
                      <m:r>
                        <a:rPr lang="en-US" sz="2800" b="0" i="1" smtClean="0">
                          <a:solidFill>
                            <a:schemeClr val="tx1"/>
                          </a:solidFill>
                          <a:latin typeface="Cambria Math" panose="02040503050406030204" pitchFamily="18" charset="0"/>
                          <a:cs typeface="Times New Roman" panose="02020603050405020304" pitchFamily="18" charset="0"/>
                        </a:rPr>
                        <m:t>=</m:t>
                      </m:r>
                      <m:r>
                        <m:rPr>
                          <m:nor/>
                        </m:rPr>
                        <a:rPr lang="en-US" sz="2800" dirty="0">
                          <a:solidFill>
                            <a:schemeClr val="tx1"/>
                          </a:solidFill>
                          <a:latin typeface="Times New Roman" panose="02020603050405020304" pitchFamily="18" charset="0"/>
                          <a:cs typeface="Times New Roman" panose="02020603050405020304" pitchFamily="18" charset="0"/>
                        </a:rPr>
                        <m:t>10</m:t>
                      </m:r>
                      <m:r>
                        <m:rPr>
                          <m:nor/>
                        </m:rPr>
                        <a:rPr lang="en-US" sz="2800" baseline="30000" dirty="0">
                          <a:solidFill>
                            <a:schemeClr val="tx1"/>
                          </a:solidFill>
                          <a:latin typeface="Times New Roman" panose="02020603050405020304" pitchFamily="18" charset="0"/>
                          <a:cs typeface="Times New Roman" panose="02020603050405020304" pitchFamily="18" charset="0"/>
                        </a:rPr>
                        <m:t>−</m:t>
                      </m:r>
                      <m:r>
                        <m:rPr>
                          <m:nor/>
                        </m:rPr>
                        <a:rPr lang="en-US" sz="2800" baseline="30000" dirty="0">
                          <a:solidFill>
                            <a:schemeClr val="tx1"/>
                          </a:solidFill>
                          <a:latin typeface="Times New Roman" panose="02020603050405020304" pitchFamily="18" charset="0"/>
                          <a:cs typeface="Times New Roman" panose="02020603050405020304" pitchFamily="18" charset="0"/>
                        </a:rPr>
                        <m:t>11</m:t>
                      </m:r>
                      <m:rad>
                        <m:radPr>
                          <m:degHide m:val="on"/>
                          <m:ctrlPr>
                            <a:rPr lang="en-US" sz="28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radPr>
                        <m:deg/>
                        <m:e>
                          <m:r>
                            <m:rPr>
                              <m:nor/>
                            </m:rPr>
                            <a:rPr lang="en-US" sz="2800" dirty="0">
                              <a:solidFill>
                                <a:schemeClr val="tx1"/>
                              </a:solidFill>
                              <a:latin typeface="Times New Roman" panose="02020603050405020304" pitchFamily="18" charset="0"/>
                              <a:cs typeface="Times New Roman" panose="02020603050405020304" pitchFamily="18" charset="0"/>
                            </a:rPr>
                            <m:t>10</m:t>
                          </m:r>
                          <m:r>
                            <m:rPr>
                              <m:nor/>
                            </m:rPr>
                            <a:rPr lang="en-US" sz="2800" baseline="30000" dirty="0">
                              <a:solidFill>
                                <a:schemeClr val="tx1"/>
                              </a:solidFill>
                              <a:latin typeface="Times New Roman" panose="02020603050405020304" pitchFamily="18" charset="0"/>
                              <a:cs typeface="Times New Roman" panose="02020603050405020304" pitchFamily="18" charset="0"/>
                            </a:rPr>
                            <m:t>12</m:t>
                          </m:r>
                        </m:e>
                      </m:rad>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800" dirty="0">
                          <a:solidFill>
                            <a:srgbClr val="0070C0"/>
                          </a:solidFill>
                          <a:latin typeface="Times New Roman" panose="02020603050405020304" pitchFamily="18" charset="0"/>
                          <a:cs typeface="Times New Roman" panose="02020603050405020304" pitchFamily="18" charset="0"/>
                        </a:rPr>
                        <m:t>10</m:t>
                      </m:r>
                      <m:r>
                        <m:rPr>
                          <m:nor/>
                        </m:rPr>
                        <a:rPr lang="en-US" sz="2800" baseline="30000" dirty="0">
                          <a:solidFill>
                            <a:srgbClr val="0070C0"/>
                          </a:solidFill>
                          <a:latin typeface="Times New Roman" panose="02020603050405020304" pitchFamily="18" charset="0"/>
                          <a:cs typeface="Times New Roman" panose="02020603050405020304" pitchFamily="18" charset="0"/>
                        </a:rPr>
                        <m:t>−</m:t>
                      </m:r>
                      <m:r>
                        <m:rPr>
                          <m:nor/>
                        </m:rPr>
                        <a:rPr lang="en-US" sz="2800" baseline="30000" dirty="0">
                          <a:solidFill>
                            <a:srgbClr val="0070C0"/>
                          </a:solidFill>
                          <a:latin typeface="Times New Roman" panose="02020603050405020304" pitchFamily="18" charset="0"/>
                          <a:cs typeface="Times New Roman" panose="02020603050405020304" pitchFamily="18" charset="0"/>
                        </a:rPr>
                        <m:t>5</m:t>
                      </m:r>
                      <m:r>
                        <a:rPr lang="en-US" sz="2800" b="0" i="1" baseline="30000" dirty="0" smtClean="0">
                          <a:solidFill>
                            <a:srgbClr val="0070C0"/>
                          </a:solidFill>
                          <a:latin typeface="Cambria Math" panose="02040503050406030204" pitchFamily="18" charset="0"/>
                          <a:cs typeface="Times New Roman" panose="02020603050405020304" pitchFamily="18" charset="0"/>
                        </a:rPr>
                        <m:t>  </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𝑚</m:t>
                      </m:r>
                    </m:oMath>
                  </m:oMathPara>
                </a14:m>
                <a:endParaRPr lang="en-US" sz="2800" dirty="0">
                  <a:solidFill>
                    <a:schemeClr val="tx1"/>
                  </a:solidFill>
                </a:endParaRPr>
              </a:p>
            </p:txBody>
          </p:sp>
        </mc:Choice>
        <mc:Fallback xmlns="">
          <p:sp>
            <p:nvSpPr>
              <p:cNvPr id="6" name="TextBox 5">
                <a:extLst>
                  <a:ext uri="{FF2B5EF4-FFF2-40B4-BE49-F238E27FC236}">
                    <a16:creationId xmlns:a16="http://schemas.microsoft.com/office/drawing/2014/main" id="{A9D4CC17-F780-4CC1-8523-C605F5B10BA7}"/>
                  </a:ext>
                </a:extLst>
              </p:cNvPr>
              <p:cNvSpPr txBox="1">
                <a:spLocks noRot="1" noChangeAspect="1" noMove="1" noResize="1" noEditPoints="1" noAdjustHandles="1" noChangeArrowheads="1" noChangeShapeType="1" noTextEdit="1"/>
              </p:cNvSpPr>
              <p:nvPr/>
            </p:nvSpPr>
            <p:spPr>
              <a:xfrm>
                <a:off x="3866245" y="4747389"/>
                <a:ext cx="6096000" cy="125951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2500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ECB859-F19F-4DBD-B8C4-8E69C803E6B3}"/>
              </a:ext>
            </a:extLst>
          </p:cNvPr>
          <p:cNvSpPr/>
          <p:nvPr/>
        </p:nvSpPr>
        <p:spPr>
          <a:xfrm>
            <a:off x="469657" y="498129"/>
            <a:ext cx="11252687" cy="2246769"/>
          </a:xfrm>
          <a:prstGeom prst="rect">
            <a:avLst/>
          </a:prstGeom>
        </p:spPr>
        <p:txBody>
          <a:bodyPr wrap="square">
            <a:noAutofit/>
          </a:bodyPr>
          <a:lstStyle/>
          <a:p>
            <a:pPr algn="just" rtl="0"/>
            <a:r>
              <a:rPr lang="en-US" sz="2800" dirty="0">
                <a:latin typeface="Times New Roman" panose="02020603050405020304" pitchFamily="18" charset="0"/>
                <a:cs typeface="Times New Roman" panose="02020603050405020304" pitchFamily="18" charset="0"/>
              </a:rPr>
              <a:t>This </a:t>
            </a:r>
            <a:r>
              <a:rPr lang="en-US" sz="2800" dirty="0">
                <a:solidFill>
                  <a:srgbClr val="0070C0"/>
                </a:solidFill>
                <a:latin typeface="Times New Roman" panose="02020603050405020304" pitchFamily="18" charset="0"/>
                <a:cs typeface="Times New Roman" panose="02020603050405020304" pitchFamily="18" charset="0"/>
              </a:rPr>
              <a:t>very short diffusion distance </a:t>
            </a:r>
            <a:r>
              <a:rPr lang="en-US" sz="2800" dirty="0">
                <a:latin typeface="Times New Roman" panose="02020603050405020304" pitchFamily="18" charset="0"/>
                <a:cs typeface="Times New Roman" panose="02020603050405020304" pitchFamily="18" charset="0"/>
              </a:rPr>
              <a:t>is the primary reason that the capillaries in tissue must be </a:t>
            </a:r>
            <a:r>
              <a:rPr lang="en-US" sz="2800" dirty="0">
                <a:solidFill>
                  <a:srgbClr val="0070C0"/>
                </a:solidFill>
                <a:latin typeface="Times New Roman" panose="02020603050405020304" pitchFamily="18" charset="0"/>
                <a:cs typeface="Times New Roman" panose="02020603050405020304" pitchFamily="18" charset="0"/>
              </a:rPr>
              <a:t>very close together</a:t>
            </a:r>
            <a:r>
              <a:rPr lang="en-US" sz="2800" dirty="0">
                <a:latin typeface="Times New Roman" panose="02020603050405020304" pitchFamily="18" charset="0"/>
                <a:cs typeface="Times New Roman" panose="02020603050405020304" pitchFamily="18" charset="0"/>
              </a:rPr>
              <a:t>.</a:t>
            </a:r>
          </a:p>
          <a:p>
            <a:pPr algn="just" rtl="0"/>
            <a:r>
              <a:rPr lang="en-US" sz="2800" dirty="0">
                <a:latin typeface="Times New Roman" panose="02020603050405020304" pitchFamily="18" charset="0"/>
                <a:cs typeface="Times New Roman" panose="02020603050405020304" pitchFamily="18" charset="0"/>
              </a:rPr>
              <a:t>Not all capillaries are carrying blood </a:t>
            </a:r>
            <a:r>
              <a:rPr lang="en-US" sz="2800" dirty="0">
                <a:solidFill>
                  <a:srgbClr val="0070C0"/>
                </a:solidFill>
                <a:latin typeface="Times New Roman" panose="02020603050405020304" pitchFamily="18" charset="0"/>
                <a:cs typeface="Times New Roman" panose="02020603050405020304" pitchFamily="18" charset="0"/>
              </a:rPr>
              <a:t>at any one time</a:t>
            </a:r>
            <a:r>
              <a:rPr lang="en-US" sz="2800" dirty="0">
                <a:latin typeface="Times New Roman" panose="02020603050405020304" pitchFamily="18" charset="0"/>
                <a:cs typeface="Times New Roman" panose="02020603050405020304" pitchFamily="18" charset="0"/>
              </a:rPr>
              <a:t>. In resting muscle only    </a:t>
            </a:r>
            <a:r>
              <a:rPr lang="en-US" sz="2800" dirty="0">
                <a:solidFill>
                  <a:srgbClr val="0070C0"/>
                </a:solidFill>
                <a:latin typeface="Times New Roman" panose="02020603050405020304" pitchFamily="18" charset="0"/>
                <a:cs typeface="Times New Roman" panose="02020603050405020304" pitchFamily="18" charset="0"/>
              </a:rPr>
              <a:t>2 to 5% </a:t>
            </a:r>
            <a:r>
              <a:rPr lang="en-US" sz="2800" dirty="0">
                <a:latin typeface="Times New Roman" panose="02020603050405020304" pitchFamily="18" charset="0"/>
                <a:cs typeface="Times New Roman" panose="02020603050405020304" pitchFamily="18" charset="0"/>
              </a:rPr>
              <a:t>of the capillaries are functional</a:t>
            </a:r>
            <a:endParaRPr lang="ar-IQ" sz="28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B7D7352-0238-4546-8315-2AC626174805}"/>
              </a:ext>
            </a:extLst>
          </p:cNvPr>
          <p:cNvSpPr/>
          <p:nvPr/>
        </p:nvSpPr>
        <p:spPr>
          <a:xfrm>
            <a:off x="469657" y="2560320"/>
            <a:ext cx="11252686" cy="3275863"/>
          </a:xfrm>
          <a:prstGeom prst="rect">
            <a:avLst/>
          </a:prstGeom>
        </p:spPr>
        <p:txBody>
          <a:bodyPr wrap="square">
            <a:noAutofit/>
          </a:bodyPr>
          <a:lstStyle/>
          <a:p>
            <a:pPr algn="l" rtl="0"/>
            <a:r>
              <a:rPr lang="en-US" sz="2800" dirty="0">
                <a:latin typeface="Times New Roman" panose="02020603050405020304" pitchFamily="18" charset="0"/>
                <a:cs typeface="Times New Roman" panose="02020603050405020304" pitchFamily="18" charset="0"/>
              </a:rPr>
              <a:t>Starling's law of capillary describes the flow of fluids </a:t>
            </a:r>
            <a:r>
              <a:rPr lang="en-US" sz="2800" dirty="0">
                <a:solidFill>
                  <a:srgbClr val="C00000"/>
                </a:solidFill>
                <a:latin typeface="Times New Roman" panose="02020603050405020304" pitchFamily="18" charset="0"/>
                <a:cs typeface="Times New Roman" panose="02020603050405020304" pitchFamily="18" charset="0"/>
              </a:rPr>
              <a:t>into</a:t>
            </a:r>
            <a:r>
              <a:rPr lang="en-US" sz="2800" dirty="0">
                <a:latin typeface="Times New Roman" panose="02020603050405020304" pitchFamily="18" charset="0"/>
                <a:cs typeface="Times New Roman" panose="02020603050405020304" pitchFamily="18" charset="0"/>
              </a:rPr>
              <a:t> and </a:t>
            </a:r>
            <a:r>
              <a:rPr lang="en-US" sz="2800" dirty="0">
                <a:solidFill>
                  <a:srgbClr val="C00000"/>
                </a:solidFill>
                <a:latin typeface="Times New Roman" panose="02020603050405020304" pitchFamily="18" charset="0"/>
                <a:cs typeface="Times New Roman" panose="02020603050405020304" pitchFamily="18" charset="0"/>
              </a:rPr>
              <a:t>out</a:t>
            </a:r>
            <a:r>
              <a:rPr lang="en-US" sz="2800" dirty="0">
                <a:latin typeface="Times New Roman" panose="02020603050405020304" pitchFamily="18" charset="0"/>
                <a:cs typeface="Times New Roman" panose="02020603050405020304" pitchFamily="18" charset="0"/>
              </a:rPr>
              <a:t> of the </a:t>
            </a:r>
            <a:r>
              <a:rPr lang="en-US" sz="2800" dirty="0">
                <a:solidFill>
                  <a:srgbClr val="C00000"/>
                </a:solidFill>
                <a:latin typeface="Times New Roman" panose="02020603050405020304" pitchFamily="18" charset="0"/>
                <a:cs typeface="Times New Roman" panose="02020603050405020304" pitchFamily="18" charset="0"/>
              </a:rPr>
              <a:t>capillaries</a:t>
            </a:r>
            <a:r>
              <a:rPr lang="en-US" sz="2800" dirty="0">
                <a:latin typeface="Times New Roman" panose="02020603050405020304" pitchFamily="18" charset="0"/>
                <a:cs typeface="Times New Roman" panose="02020603050405020304" pitchFamily="18" charset="0"/>
              </a:rPr>
              <a:t>.</a:t>
            </a:r>
          </a:p>
          <a:p>
            <a:pPr algn="l" rtl="0"/>
            <a:endParaRPr lang="en-US" sz="2400" dirty="0">
              <a:latin typeface="Times New Roman" panose="02020603050405020304" pitchFamily="18" charset="0"/>
              <a:cs typeface="Times New Roman" panose="02020603050405020304" pitchFamily="18" charset="0"/>
            </a:endParaRPr>
          </a:p>
          <a:p>
            <a:pPr algn="l" rtl="0"/>
            <a:r>
              <a:rPr lang="en-US" sz="2400" b="1" u="sng" dirty="0">
                <a:latin typeface="Times New Roman" panose="02020603050405020304" pitchFamily="18" charset="0"/>
                <a:cs typeface="Times New Roman" panose="02020603050405020304" pitchFamily="18" charset="0"/>
              </a:rPr>
              <a:t>Fluid movement through the capillary wall is the result of two pressures: -</a:t>
            </a:r>
            <a:endParaRPr lang="en-US" sz="2400" dirty="0">
              <a:latin typeface="Times New Roman" panose="02020603050405020304" pitchFamily="18" charset="0"/>
              <a:cs typeface="Times New Roman" panose="02020603050405020304" pitchFamily="18" charset="0"/>
            </a:endParaRPr>
          </a:p>
          <a:p>
            <a:pPr lvl="0" algn="l" rtl="0"/>
            <a:r>
              <a:rPr lang="en-US" sz="2800" dirty="0">
                <a:latin typeface="Times New Roman" panose="02020603050405020304" pitchFamily="18" charset="0"/>
                <a:cs typeface="Times New Roman" panose="02020603050405020304" pitchFamily="18" charset="0"/>
              </a:rPr>
              <a:t>1- The </a:t>
            </a:r>
            <a:r>
              <a:rPr lang="en-US" sz="2800" dirty="0">
                <a:solidFill>
                  <a:srgbClr val="C00000"/>
                </a:solidFill>
                <a:latin typeface="Times New Roman" panose="02020603050405020304" pitchFamily="18" charset="0"/>
                <a:cs typeface="Times New Roman" panose="02020603050405020304" pitchFamily="18" charset="0"/>
              </a:rPr>
              <a:t>hydrostatic pressure </a:t>
            </a:r>
            <a:r>
              <a:rPr lang="en-US" sz="2800" dirty="0">
                <a:solidFill>
                  <a:srgbClr val="FF0000"/>
                </a:solidFill>
                <a:latin typeface="Times New Roman" panose="02020603050405020304" pitchFamily="18" charset="0"/>
                <a:cs typeface="Times New Roman" panose="02020603050405020304" pitchFamily="18" charset="0"/>
              </a:rPr>
              <a:t>ρ</a:t>
            </a:r>
            <a:r>
              <a:rPr lang="en-US" sz="2800" dirty="0">
                <a:latin typeface="Times New Roman" panose="02020603050405020304" pitchFamily="18" charset="0"/>
                <a:cs typeface="Times New Roman" panose="02020603050405020304" pitchFamily="18" charset="0"/>
              </a:rPr>
              <a:t> across the capillary wall forcing fluids out of the capillary.</a:t>
            </a:r>
          </a:p>
          <a:p>
            <a:pPr lvl="0" algn="l" rtl="0"/>
            <a:r>
              <a:rPr lang="en-US" sz="2800" dirty="0">
                <a:latin typeface="Times New Roman" panose="02020603050405020304" pitchFamily="18" charset="0"/>
                <a:cs typeface="Times New Roman" panose="02020603050405020304" pitchFamily="18" charset="0"/>
              </a:rPr>
              <a:t>2- The </a:t>
            </a:r>
            <a:r>
              <a:rPr lang="en-US" sz="2800" dirty="0">
                <a:solidFill>
                  <a:srgbClr val="C00000"/>
                </a:solidFill>
                <a:latin typeface="Times New Roman" panose="02020603050405020304" pitchFamily="18" charset="0"/>
                <a:cs typeface="Times New Roman" panose="02020603050405020304" pitchFamily="18" charset="0"/>
              </a:rPr>
              <a:t>osmotic pressure </a:t>
            </a:r>
            <a:r>
              <a:rPr lang="en-US" sz="2800" dirty="0">
                <a:solidFill>
                  <a:srgbClr val="FF0000"/>
                </a:solidFill>
                <a:latin typeface="Times New Roman" panose="02020603050405020304" pitchFamily="18" charset="0"/>
                <a:cs typeface="Times New Roman" panose="02020603050405020304" pitchFamily="18" charset="0"/>
              </a:rPr>
              <a:t>π</a:t>
            </a:r>
            <a:r>
              <a:rPr lang="en-US" sz="2800" dirty="0">
                <a:latin typeface="Times New Roman" panose="02020603050405020304" pitchFamily="18" charset="0"/>
                <a:cs typeface="Times New Roman" panose="02020603050405020304" pitchFamily="18" charset="0"/>
              </a:rPr>
              <a:t> bringing fluids in</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3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0D204BC-26D9-4087-BFB4-5BB941110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819" y="380116"/>
            <a:ext cx="5802015" cy="62176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5BE8E7-1FC6-4B23-93AA-22ABAC7D25F7}"/>
              </a:ext>
            </a:extLst>
          </p:cNvPr>
          <p:cNvSpPr txBox="1"/>
          <p:nvPr/>
        </p:nvSpPr>
        <p:spPr>
          <a:xfrm>
            <a:off x="647114" y="801858"/>
            <a:ext cx="4642338" cy="2841674"/>
          </a:xfrm>
          <a:prstGeom prst="rect">
            <a:avLst/>
          </a:prstGeom>
          <a:noFill/>
        </p:spPr>
        <p:txBody>
          <a:bodyPr wrap="square">
            <a:noAutofit/>
          </a:bodyPr>
          <a:lstStyle/>
          <a:p>
            <a:pPr lvl="0" algn="l" rtl="0"/>
            <a:r>
              <a:rPr lang="en-US" sz="2400" dirty="0">
                <a:latin typeface="Times New Roman" panose="02020603050405020304" pitchFamily="18" charset="0"/>
                <a:cs typeface="Times New Roman" panose="02020603050405020304" pitchFamily="18" charset="0"/>
              </a:rPr>
              <a:t>1- The </a:t>
            </a:r>
            <a:r>
              <a:rPr lang="en-US" sz="2400" dirty="0">
                <a:solidFill>
                  <a:srgbClr val="C00000"/>
                </a:solidFill>
                <a:latin typeface="Times New Roman" panose="02020603050405020304" pitchFamily="18" charset="0"/>
                <a:cs typeface="Times New Roman" panose="02020603050405020304" pitchFamily="18" charset="0"/>
              </a:rPr>
              <a:t>hydrostatic pressure </a:t>
            </a:r>
            <a:r>
              <a:rPr lang="en-US" sz="2400" dirty="0">
                <a:solidFill>
                  <a:srgbClr val="FF0000"/>
                </a:solidFill>
                <a:latin typeface="Times New Roman" panose="02020603050405020304" pitchFamily="18" charset="0"/>
                <a:cs typeface="Times New Roman" panose="02020603050405020304" pitchFamily="18" charset="0"/>
              </a:rPr>
              <a:t>ρ</a:t>
            </a:r>
            <a:r>
              <a:rPr lang="en-US" sz="2400" dirty="0">
                <a:latin typeface="Times New Roman" panose="02020603050405020304" pitchFamily="18" charset="0"/>
                <a:cs typeface="Times New Roman" panose="02020603050405020304" pitchFamily="18" charset="0"/>
              </a:rPr>
              <a:t> across the capillary wall forcing fluids out of the capillary.</a:t>
            </a:r>
          </a:p>
          <a:p>
            <a:pPr lvl="0" algn="l" rtl="0"/>
            <a:endParaRPr lang="en-US" sz="2400" dirty="0">
              <a:latin typeface="Times New Roman" panose="02020603050405020304" pitchFamily="18" charset="0"/>
              <a:cs typeface="Times New Roman" panose="02020603050405020304" pitchFamily="18" charset="0"/>
            </a:endParaRPr>
          </a:p>
          <a:p>
            <a:pPr lvl="0" algn="l" rtl="0"/>
            <a:r>
              <a:rPr lang="en-US" sz="2400" dirty="0">
                <a:latin typeface="Times New Roman" panose="02020603050405020304" pitchFamily="18" charset="0"/>
                <a:cs typeface="Times New Roman" panose="02020603050405020304" pitchFamily="18" charset="0"/>
              </a:rPr>
              <a:t>2- The </a:t>
            </a:r>
            <a:r>
              <a:rPr lang="en-US" sz="2400" dirty="0">
                <a:solidFill>
                  <a:srgbClr val="C00000"/>
                </a:solidFill>
                <a:latin typeface="Times New Roman" panose="02020603050405020304" pitchFamily="18" charset="0"/>
                <a:cs typeface="Times New Roman" panose="02020603050405020304" pitchFamily="18" charset="0"/>
              </a:rPr>
              <a:t>osmotic pressure </a:t>
            </a:r>
            <a:r>
              <a:rPr lang="en-US" sz="2400" dirty="0">
                <a:solidFill>
                  <a:srgbClr val="FF0000"/>
                </a:solidFill>
                <a:latin typeface="Times New Roman" panose="02020603050405020304" pitchFamily="18" charset="0"/>
                <a:cs typeface="Times New Roman" panose="02020603050405020304" pitchFamily="18" charset="0"/>
              </a:rPr>
              <a:t>π</a:t>
            </a:r>
            <a:r>
              <a:rPr lang="en-US" sz="2400" dirty="0">
                <a:latin typeface="Times New Roman" panose="02020603050405020304" pitchFamily="18" charset="0"/>
                <a:cs typeface="Times New Roman" panose="02020603050405020304" pitchFamily="18" charset="0"/>
              </a:rPr>
              <a:t> bringing fluids in</a:t>
            </a:r>
            <a:endParaRPr lang="en-US" sz="2400" dirty="0"/>
          </a:p>
        </p:txBody>
      </p:sp>
      <p:pic>
        <p:nvPicPr>
          <p:cNvPr id="10242" name="Picture 2" descr="Vessel Anatomy - Anatomy Drawing Diagram">
            <a:extLst>
              <a:ext uri="{FF2B5EF4-FFF2-40B4-BE49-F238E27FC236}">
                <a16:creationId xmlns:a16="http://schemas.microsoft.com/office/drawing/2014/main" id="{156D85DE-9F85-4DBE-A7ED-B4772FAE8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68283"/>
            <a:ext cx="5343904" cy="378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38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C075413-C625-43E6-B9D4-FB45F51C6778}"/>
              </a:ext>
            </a:extLst>
          </p:cNvPr>
          <p:cNvSpPr txBox="1">
            <a:spLocks/>
          </p:cNvSpPr>
          <p:nvPr/>
        </p:nvSpPr>
        <p:spPr>
          <a:xfrm>
            <a:off x="457200" y="260648"/>
            <a:ext cx="11050172" cy="23278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rgbClr val="FF0000"/>
                </a:solidFill>
                <a:latin typeface="Times New Roman" panose="02020603050405020304" pitchFamily="18" charset="0"/>
                <a:cs typeface="Times New Roman" panose="02020603050405020304" pitchFamily="18" charset="0"/>
              </a:rPr>
              <a:t>Work done by the heart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In a typical adult each contraction of the heart muscles forces about </a:t>
            </a:r>
            <a:r>
              <a:rPr lang="en-US" sz="2800" dirty="0">
                <a:solidFill>
                  <a:srgbClr val="FF0000"/>
                </a:solidFill>
                <a:latin typeface="Times New Roman" panose="02020603050405020304" pitchFamily="18" charset="0"/>
                <a:cs typeface="Times New Roman" panose="02020603050405020304" pitchFamily="18" charset="0"/>
              </a:rPr>
              <a:t>80</a:t>
            </a:r>
            <a:r>
              <a:rPr lang="en-US" sz="2800" dirty="0">
                <a:latin typeface="Times New Roman" panose="02020603050405020304" pitchFamily="18" charset="0"/>
                <a:cs typeface="Times New Roman" panose="02020603050405020304" pitchFamily="18" charset="0"/>
              </a:rPr>
              <a:t>ml (about one-third of a cup) of blood through the </a:t>
            </a:r>
            <a:r>
              <a:rPr lang="en-US" sz="2800" dirty="0">
                <a:solidFill>
                  <a:srgbClr val="0070C0"/>
                </a:solidFill>
                <a:latin typeface="Times New Roman" panose="02020603050405020304" pitchFamily="18" charset="0"/>
                <a:cs typeface="Times New Roman" panose="02020603050405020304" pitchFamily="18" charset="0"/>
              </a:rPr>
              <a:t>lungs from the right ventricle</a:t>
            </a:r>
            <a:r>
              <a:rPr lang="en-US" sz="2800" dirty="0">
                <a:latin typeface="Times New Roman" panose="02020603050405020304" pitchFamily="18" charset="0"/>
                <a:cs typeface="Times New Roman" panose="02020603050405020304" pitchFamily="18" charset="0"/>
              </a:rPr>
              <a:t> and a similar volume to the </a:t>
            </a:r>
            <a:r>
              <a:rPr lang="en-US" sz="2800" dirty="0">
                <a:solidFill>
                  <a:srgbClr val="0070C0"/>
                </a:solidFill>
                <a:latin typeface="Times New Roman" panose="02020603050405020304" pitchFamily="18" charset="0"/>
                <a:cs typeface="Times New Roman" panose="02020603050405020304" pitchFamily="18" charset="0"/>
              </a:rPr>
              <a:t>systemic circulation from the left ventricle</a:t>
            </a:r>
            <a:r>
              <a:rPr lang="en-US" sz="2800" dirty="0">
                <a:latin typeface="Times New Roman" panose="02020603050405020304" pitchFamily="18" charset="0"/>
                <a:cs typeface="Times New Roman" panose="02020603050405020304" pitchFamily="18" charset="0"/>
              </a:rPr>
              <a:t>. In the </a:t>
            </a:r>
            <a:r>
              <a:rPr lang="en-US" sz="2800" dirty="0">
                <a:solidFill>
                  <a:srgbClr val="00B050"/>
                </a:solidFill>
                <a:latin typeface="Times New Roman" panose="02020603050405020304" pitchFamily="18" charset="0"/>
                <a:cs typeface="Times New Roman" panose="02020603050405020304" pitchFamily="18" charset="0"/>
              </a:rPr>
              <a:t>process the heart does work</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algn="just"/>
            <a:endParaRPr lang="ar-IQ" sz="2800" dirty="0">
              <a:latin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id="{D42ACBA6-408F-4B54-B088-8A6517D12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628" y="2588455"/>
            <a:ext cx="7553446" cy="352153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84C7C987-FBD8-45FB-9680-2F1A52B42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3724" y="2988067"/>
            <a:ext cx="3104027" cy="256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202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C5CF108-28AB-429A-ADCF-DB489987C29C}"/>
              </a:ext>
            </a:extLst>
          </p:cNvPr>
          <p:cNvSpPr txBox="1">
            <a:spLocks/>
          </p:cNvSpPr>
          <p:nvPr/>
        </p:nvSpPr>
        <p:spPr>
          <a:xfrm>
            <a:off x="404769" y="524595"/>
            <a:ext cx="11382462" cy="57917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maximum pressure (systole), typically about 25mmHg, is about one-fifth of that in the systemic circulation.</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order to circulate the blood through the much larger systemic network </a:t>
            </a:r>
            <a:r>
              <a:rPr lang="en-US" sz="2800" dirty="0">
                <a:solidFill>
                  <a:srgbClr val="00B050"/>
                </a:solidFill>
                <a:latin typeface="Times New Roman" panose="02020603050405020304" pitchFamily="18" charset="0"/>
                <a:cs typeface="Times New Roman" panose="02020603050405020304" pitchFamily="18" charset="0"/>
              </a:rPr>
              <a:t>the left side of the heart must produce pressures that are typically about 120 mmHg at the peak (systole) of each cardiac cycle</a:t>
            </a:r>
            <a:r>
              <a:rPr lang="en-US" sz="2800" dirty="0">
                <a:latin typeface="Times New Roman" panose="02020603050405020304" pitchFamily="18" charset="0"/>
                <a:cs typeface="Times New Roman" panose="02020603050405020304" pitchFamily="18" charset="0"/>
              </a:rPr>
              <a:t>. </a:t>
            </a:r>
            <a:r>
              <a:rPr lang="en-US" sz="2800" dirty="0">
                <a:solidFill>
                  <a:schemeClr val="accent5">
                    <a:lumMod val="75000"/>
                  </a:schemeClr>
                </a:solidFill>
                <a:latin typeface="Times New Roman" panose="02020603050405020304" pitchFamily="18" charset="0"/>
                <a:cs typeface="Times New Roman" panose="02020603050405020304" pitchFamily="18" charset="0"/>
              </a:rPr>
              <a:t>During the resting phase (diastole) of the cardiac cycle the pressure is typically about 80mmHg</a:t>
            </a:r>
            <a:r>
              <a:rPr lang="en-US" sz="2800"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muscle driving the left ventricle is about </a:t>
            </a:r>
            <a:r>
              <a:rPr lang="en-US" sz="2800" dirty="0">
                <a:solidFill>
                  <a:srgbClr val="FF0000"/>
                </a:solidFill>
                <a:latin typeface="Times New Roman" panose="02020603050405020304" pitchFamily="18" charset="0"/>
                <a:cs typeface="Times New Roman" panose="02020603050405020304" pitchFamily="18" charset="0"/>
              </a:rPr>
              <a:t>three times thicker </a:t>
            </a:r>
            <a:r>
              <a:rPr lang="en-US" sz="2800" dirty="0">
                <a:latin typeface="Times New Roman" panose="02020603050405020304" pitchFamily="18" charset="0"/>
                <a:cs typeface="Times New Roman" panose="02020603050405020304" pitchFamily="18" charset="0"/>
              </a:rPr>
              <a:t>than that of the right ventricle. In addition, the </a:t>
            </a:r>
            <a:r>
              <a:rPr lang="en-US" sz="2800" dirty="0">
                <a:solidFill>
                  <a:srgbClr val="FF0000"/>
                </a:solidFill>
                <a:latin typeface="Times New Roman" panose="02020603050405020304" pitchFamily="18" charset="0"/>
                <a:cs typeface="Times New Roman" panose="02020603050405020304" pitchFamily="18" charset="0"/>
              </a:rPr>
              <a:t>circular shape </a:t>
            </a:r>
            <a:r>
              <a:rPr lang="en-US" sz="2800" dirty="0">
                <a:latin typeface="Times New Roman" panose="02020603050405020304" pitchFamily="18" charset="0"/>
                <a:cs typeface="Times New Roman" panose="02020603050405020304" pitchFamily="18" charset="0"/>
              </a:rPr>
              <a:t>of the left ventricle is </a:t>
            </a:r>
            <a:r>
              <a:rPr lang="en-US" sz="2800" dirty="0">
                <a:solidFill>
                  <a:srgbClr val="0070C0"/>
                </a:solidFill>
                <a:latin typeface="Times New Roman" panose="02020603050405020304" pitchFamily="18" charset="0"/>
                <a:cs typeface="Times New Roman" panose="02020603050405020304" pitchFamily="18" charset="0"/>
              </a:rPr>
              <a:t>more efficient </a:t>
            </a:r>
            <a:r>
              <a:rPr lang="en-US" sz="2800" dirty="0">
                <a:latin typeface="Times New Roman" panose="02020603050405020304" pitchFamily="18" charset="0"/>
                <a:cs typeface="Times New Roman" panose="02020603050405020304" pitchFamily="18" charset="0"/>
              </a:rPr>
              <a:t>for producing high pressure than the </a:t>
            </a:r>
            <a:r>
              <a:rPr lang="en-US" sz="2800" dirty="0">
                <a:solidFill>
                  <a:srgbClr val="FF0000"/>
                </a:solidFill>
                <a:latin typeface="Times New Roman" panose="02020603050405020304" pitchFamily="18" charset="0"/>
                <a:cs typeface="Times New Roman" panose="02020603050405020304" pitchFamily="18" charset="0"/>
              </a:rPr>
              <a:t>elliptical shape</a:t>
            </a:r>
            <a:r>
              <a:rPr lang="en-US" sz="2800" dirty="0">
                <a:latin typeface="Times New Roman" panose="02020603050405020304" pitchFamily="18" charset="0"/>
                <a:cs typeface="Times New Roman" panose="02020603050405020304" pitchFamily="18" charset="0"/>
              </a:rPr>
              <a:t> of the right ventricle.</a:t>
            </a:r>
          </a:p>
          <a:p>
            <a:pPr marL="457200" indent="-457200" algn="jus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862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0.2 Blood Flow, Blood Pressure, and Resistance – Anatomy &amp;amp; Physiology">
            <a:extLst>
              <a:ext uri="{FF2B5EF4-FFF2-40B4-BE49-F238E27FC236}">
                <a16:creationId xmlns:a16="http://schemas.microsoft.com/office/drawing/2014/main" id="{F9CF8350-97F9-40EF-A64F-86B773A53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090" y="638934"/>
            <a:ext cx="8319819" cy="5797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288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ADE37CA-63F7-4721-AE4F-20A4A7087834}"/>
              </a:ext>
            </a:extLst>
          </p:cNvPr>
          <p:cNvSpPr txBox="1">
            <a:spLocks/>
          </p:cNvSpPr>
          <p:nvPr/>
        </p:nvSpPr>
        <p:spPr>
          <a:xfrm>
            <a:off x="634218" y="322920"/>
            <a:ext cx="10923563" cy="33206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work done </a:t>
            </a:r>
            <a:r>
              <a:rPr lang="en-US" b="1" dirty="0">
                <a:solidFill>
                  <a:srgbClr val="FF0000"/>
                </a:solidFill>
                <a:latin typeface="Times New Roman" panose="02020603050405020304" pitchFamily="18" charset="0"/>
                <a:cs typeface="Times New Roman" panose="02020603050405020304" pitchFamily="18" charset="0"/>
              </a:rPr>
              <a:t>W</a:t>
            </a:r>
            <a:r>
              <a:rPr lang="en-US" b="1"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by a pump working at a constant pressure </a:t>
            </a:r>
            <a:r>
              <a:rPr lang="en-US" b="1" i="1" dirty="0">
                <a:solidFill>
                  <a:srgbClr val="FF0000"/>
                </a:solidFill>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is equal to the product of the pressure and the volume pumped </a:t>
            </a:r>
            <a:r>
              <a:rPr lang="en-US" b="1" i="1" dirty="0">
                <a:solidFill>
                  <a:srgbClr val="FF0000"/>
                </a:solidFill>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or </a:t>
            </a:r>
            <a:r>
              <a:rPr lang="en-US" b="1" dirty="0">
                <a:solidFill>
                  <a:srgbClr val="0070C0"/>
                </a:solidFill>
                <a:latin typeface="Times New Roman" panose="02020603050405020304" pitchFamily="18" charset="0"/>
                <a:cs typeface="Times New Roman" panose="02020603050405020304" pitchFamily="18" charset="0"/>
              </a:rPr>
              <a:t>W</a:t>
            </a:r>
            <a:r>
              <a:rPr lang="en-US" dirty="0">
                <a:solidFill>
                  <a:srgbClr val="0070C0"/>
                </a:solidFill>
                <a:latin typeface="Times New Roman" panose="02020603050405020304" pitchFamily="18" charset="0"/>
                <a:cs typeface="Times New Roman" panose="02020603050405020304" pitchFamily="18" charset="0"/>
              </a:rPr>
              <a:t>=</a:t>
            </a:r>
            <a:r>
              <a:rPr lang="en-US" b="1" dirty="0">
                <a:solidFill>
                  <a:srgbClr val="0070C0"/>
                </a:solidFill>
                <a:latin typeface="Times New Roman" panose="02020603050405020304" pitchFamily="18" charset="0"/>
                <a:cs typeface="Times New Roman" panose="02020603050405020304" pitchFamily="18" charset="0"/>
              </a:rPr>
              <a:t>P ∆V</a:t>
            </a:r>
            <a:r>
              <a:rPr lang="en-US"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We can estimate the physical work done by the heart by multiplying its </a:t>
            </a:r>
            <a:r>
              <a:rPr lang="en-US" dirty="0">
                <a:solidFill>
                  <a:srgbClr val="0070C0"/>
                </a:solidFill>
                <a:latin typeface="Times New Roman" panose="02020603050405020304" pitchFamily="18" charset="0"/>
                <a:cs typeface="Times New Roman" panose="02020603050405020304" pitchFamily="18" charset="0"/>
              </a:rPr>
              <a:t>average pressure</a:t>
            </a:r>
            <a:r>
              <a:rPr lang="en-US" dirty="0">
                <a:latin typeface="Times New Roman" panose="02020603050405020304" pitchFamily="18" charset="0"/>
                <a:cs typeface="Times New Roman" panose="02020603050405020304" pitchFamily="18" charset="0"/>
              </a:rPr>
              <a:t> by the </a:t>
            </a:r>
            <a:r>
              <a:rPr lang="en-US" dirty="0">
                <a:solidFill>
                  <a:srgbClr val="0070C0"/>
                </a:solidFill>
                <a:latin typeface="Times New Roman" panose="02020603050405020304" pitchFamily="18" charset="0"/>
                <a:cs typeface="Times New Roman" panose="02020603050405020304" pitchFamily="18" charset="0"/>
              </a:rPr>
              <a:t>volume of blood that is pumped</a:t>
            </a:r>
            <a:r>
              <a:rPr lang="en-US"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Actually the pumping action takes place in </a:t>
            </a:r>
            <a:r>
              <a:rPr lang="en-US" dirty="0">
                <a:solidFill>
                  <a:schemeClr val="accent4">
                    <a:lumMod val="75000"/>
                  </a:schemeClr>
                </a:solidFill>
                <a:latin typeface="Times New Roman" panose="02020603050405020304" pitchFamily="18" charset="0"/>
                <a:cs typeface="Times New Roman" panose="02020603050405020304" pitchFamily="18" charset="0"/>
              </a:rPr>
              <a:t>less than one-third of the cardiac cycle </a:t>
            </a:r>
            <a:r>
              <a:rPr lang="en-US" dirty="0">
                <a:latin typeface="Times New Roman" panose="02020603050405020304" pitchFamily="18" charset="0"/>
                <a:cs typeface="Times New Roman" panose="02020603050405020304" pitchFamily="18" charset="0"/>
              </a:rPr>
              <a:t>and the heart muscle rests for </a:t>
            </a:r>
            <a:r>
              <a:rPr lang="en-US" dirty="0">
                <a:solidFill>
                  <a:schemeClr val="accent4">
                    <a:lumMod val="75000"/>
                  </a:schemeClr>
                </a:solidFill>
                <a:latin typeface="Times New Roman" panose="02020603050405020304" pitchFamily="18" charset="0"/>
                <a:cs typeface="Times New Roman" panose="02020603050405020304" pitchFamily="18" charset="0"/>
              </a:rPr>
              <a:t>over two-thirds of the cycle</a:t>
            </a:r>
            <a:r>
              <a:rPr lang="en-US"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The heart rate of a person is 120 pulse/min; calculate the action time and the resting time of heart muscle.</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EED699F-C5EE-46CA-BA27-637F24E3997A}"/>
              </a:ext>
            </a:extLst>
          </p:cNvPr>
          <p:cNvSpPr txBox="1"/>
          <p:nvPr/>
        </p:nvSpPr>
        <p:spPr>
          <a:xfrm>
            <a:off x="3981157" y="3643532"/>
            <a:ext cx="5838093" cy="2771336"/>
          </a:xfrm>
          <a:prstGeom prst="rect">
            <a:avLst/>
          </a:prstGeom>
          <a:noFill/>
        </p:spPr>
        <p:txBody>
          <a:bodyPr wrap="square">
            <a:noAutofit/>
          </a:bodyPr>
          <a:lstStyle/>
          <a:p>
            <a:pPr>
              <a:spcAft>
                <a:spcPts val="1200"/>
              </a:spcAft>
            </a:pPr>
            <a:r>
              <a:rPr lang="en-US" sz="2400" dirty="0">
                <a:latin typeface="Times New Roman" panose="02020603050405020304" pitchFamily="18" charset="0"/>
                <a:cs typeface="Times New Roman" panose="02020603050405020304" pitchFamily="18" charset="0"/>
              </a:rPr>
              <a:t>120pulse/1min = 120pulse/60sec</a:t>
            </a:r>
          </a:p>
          <a:p>
            <a:pPr>
              <a:spcAft>
                <a:spcPts val="1200"/>
              </a:spcAft>
            </a:pPr>
            <a:r>
              <a:rPr lang="en-US" sz="2400" dirty="0">
                <a:solidFill>
                  <a:srgbClr val="0070C0"/>
                </a:solidFill>
                <a:latin typeface="Times New Roman" panose="02020603050405020304" pitchFamily="18" charset="0"/>
                <a:cs typeface="Times New Roman" panose="02020603050405020304" pitchFamily="18" charset="0"/>
              </a:rPr>
              <a:t>2pulse/1sec = 1pulse/0.5sec</a:t>
            </a:r>
          </a:p>
          <a:p>
            <a:pPr>
              <a:spcAft>
                <a:spcPts val="1200"/>
              </a:spcAft>
            </a:pPr>
            <a:r>
              <a:rPr lang="en-US" sz="2400" dirty="0">
                <a:solidFill>
                  <a:schemeClr val="accent6">
                    <a:lumMod val="75000"/>
                  </a:schemeClr>
                </a:solidFill>
                <a:latin typeface="Times New Roman" panose="02020603050405020304" pitchFamily="18" charset="0"/>
                <a:cs typeface="Times New Roman" panose="02020603050405020304" pitchFamily="18" charset="0"/>
              </a:rPr>
              <a:t>1pulse = 1/3contraction + 2/3 relaxation</a:t>
            </a:r>
          </a:p>
          <a:p>
            <a:pPr>
              <a:spcAft>
                <a:spcPts val="1200"/>
              </a:spcAft>
            </a:pPr>
            <a:r>
              <a:rPr lang="en-US" sz="2400" dirty="0">
                <a:solidFill>
                  <a:srgbClr val="C00000"/>
                </a:solidFill>
                <a:latin typeface="Times New Roman" panose="02020603050405020304" pitchFamily="18" charset="0"/>
                <a:cs typeface="Times New Roman" panose="02020603050405020304" pitchFamily="18" charset="0"/>
              </a:rPr>
              <a:t>0.5x1/3 = 0.17sec (the time of contraction)</a:t>
            </a:r>
          </a:p>
          <a:p>
            <a:pPr>
              <a:spcAft>
                <a:spcPts val="1200"/>
              </a:spcAft>
            </a:pPr>
            <a:r>
              <a:rPr lang="en-US" sz="2400" dirty="0">
                <a:solidFill>
                  <a:srgbClr val="002060"/>
                </a:solidFill>
                <a:latin typeface="Times New Roman" panose="02020603050405020304" pitchFamily="18" charset="0"/>
                <a:cs typeface="Times New Roman" panose="02020603050405020304" pitchFamily="18" charset="0"/>
              </a:rPr>
              <a:t>0.5x2/3 = 0.33sec (the time of relaxation)</a:t>
            </a:r>
          </a:p>
        </p:txBody>
      </p:sp>
    </p:spTree>
    <p:extLst>
      <p:ext uri="{BB962C8B-B14F-4D97-AF65-F5344CB8AC3E}">
        <p14:creationId xmlns:p14="http://schemas.microsoft.com/office/powerpoint/2010/main" val="258277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90B5874-BE14-472E-9893-EF1E984B717E}"/>
              </a:ext>
            </a:extLst>
          </p:cNvPr>
          <p:cNvSpPr txBox="1">
            <a:spLocks/>
          </p:cNvSpPr>
          <p:nvPr/>
        </p:nvSpPr>
        <p:spPr>
          <a:xfrm>
            <a:off x="457200" y="295422"/>
            <a:ext cx="11331526" cy="16881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70C0"/>
                </a:solidFill>
                <a:latin typeface="Times New Roman" panose="02020603050405020304" pitchFamily="18" charset="0"/>
                <a:cs typeface="Times New Roman" panose="02020603050405020304" pitchFamily="18" charset="0"/>
              </a:rPr>
              <a:t>Pressure across the blood vessel wall (Transmural Pressure)</a:t>
            </a:r>
          </a:p>
          <a:p>
            <a:endParaRPr lang="en-US" dirty="0">
              <a:solidFill>
                <a:srgbClr val="0070C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a:t>
            </a:r>
            <a:r>
              <a:rPr lang="en-US" dirty="0">
                <a:solidFill>
                  <a:schemeClr val="accent2">
                    <a:lumMod val="75000"/>
                  </a:schemeClr>
                </a:solidFill>
                <a:latin typeface="Times New Roman" panose="02020603050405020304" pitchFamily="18" charset="0"/>
                <a:cs typeface="Times New Roman" panose="02020603050405020304" pitchFamily="18" charset="0"/>
              </a:rPr>
              <a:t>greatest pressure drop</a:t>
            </a:r>
            <a:r>
              <a:rPr lang="en-US" dirty="0">
                <a:latin typeface="Times New Roman" panose="02020603050405020304" pitchFamily="18" charset="0"/>
                <a:cs typeface="Times New Roman" panose="02020603050405020304" pitchFamily="18" charset="0"/>
              </a:rPr>
              <a:t> in the cardiovascular system occurs in the region of the </a:t>
            </a:r>
            <a:r>
              <a:rPr lang="en-US" dirty="0">
                <a:solidFill>
                  <a:schemeClr val="accent2">
                    <a:lumMod val="75000"/>
                  </a:schemeClr>
                </a:solidFill>
                <a:latin typeface="Times New Roman" panose="02020603050405020304" pitchFamily="18" charset="0"/>
                <a:cs typeface="Times New Roman" panose="02020603050405020304" pitchFamily="18" charset="0"/>
              </a:rPr>
              <a:t>arterioles </a:t>
            </a:r>
            <a:r>
              <a:rPr lang="en-US" dirty="0">
                <a:latin typeface="Times New Roman" panose="02020603050405020304" pitchFamily="18" charset="0"/>
                <a:cs typeface="Times New Roman" panose="02020603050405020304" pitchFamily="18" charset="0"/>
              </a:rPr>
              <a:t>and</a:t>
            </a:r>
            <a:r>
              <a:rPr lang="en-US" dirty="0">
                <a:solidFill>
                  <a:schemeClr val="accent2">
                    <a:lumMod val="75000"/>
                  </a:schemeClr>
                </a:solidFill>
                <a:latin typeface="Times New Roman" panose="02020603050405020304" pitchFamily="18" charset="0"/>
                <a:cs typeface="Times New Roman" panose="02020603050405020304" pitchFamily="18" charset="0"/>
              </a:rPr>
              <a:t> capillaries</a:t>
            </a: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ar-IQ" dirty="0"/>
          </a:p>
        </p:txBody>
      </p:sp>
      <p:sp>
        <p:nvSpPr>
          <p:cNvPr id="4" name="TextBox 3">
            <a:extLst>
              <a:ext uri="{FF2B5EF4-FFF2-40B4-BE49-F238E27FC236}">
                <a16:creationId xmlns:a16="http://schemas.microsoft.com/office/drawing/2014/main" id="{17014494-0F57-4406-BDB7-51306C4E8861}"/>
              </a:ext>
            </a:extLst>
          </p:cNvPr>
          <p:cNvSpPr txBox="1"/>
          <p:nvPr/>
        </p:nvSpPr>
        <p:spPr>
          <a:xfrm>
            <a:off x="647114" y="5042678"/>
            <a:ext cx="10860258" cy="1358122"/>
          </a:xfrm>
          <a:prstGeom prst="rect">
            <a:avLst/>
          </a:prstGeom>
          <a:noFill/>
        </p:spPr>
        <p:txBody>
          <a:bodyPr wrap="square">
            <a:noAutofit/>
          </a:bodyPr>
          <a:lstStyle/>
          <a:p>
            <a:pPr algn="just">
              <a:spcAft>
                <a:spcPts val="1200"/>
              </a:spcAft>
            </a:pPr>
            <a:r>
              <a:rPr lang="en-US" sz="2400" dirty="0">
                <a:latin typeface="Times New Roman" panose="02020603050405020304" pitchFamily="18" charset="0"/>
                <a:cs typeface="Times New Roman" panose="02020603050405020304" pitchFamily="18" charset="0"/>
              </a:rPr>
              <a:t>Consider a long tube of radius </a:t>
            </a:r>
            <a:r>
              <a:rPr lang="en-US" sz="2400" dirty="0">
                <a:solidFill>
                  <a:srgbClr val="FF0000"/>
                </a:solidFill>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carrying blood at pressure </a:t>
            </a:r>
            <a:r>
              <a:rPr lang="en-US" sz="2400" dirty="0">
                <a:solidFill>
                  <a:srgbClr val="FF0000"/>
                </a:solidFill>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We can calculate the tension </a:t>
            </a:r>
            <a:r>
              <a:rPr lang="en-US" sz="2400" dirty="0">
                <a:solidFill>
                  <a:srgbClr val="FF0000"/>
                </a:solidFill>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in the wall (</a:t>
            </a:r>
            <a:r>
              <a:rPr lang="en-US" sz="2400" dirty="0">
                <a:solidFill>
                  <a:srgbClr val="0070C0"/>
                </a:solidFill>
                <a:latin typeface="Times New Roman" panose="02020603050405020304" pitchFamily="18" charset="0"/>
                <a:cs typeface="Times New Roman" panose="02020603050405020304" pitchFamily="18" charset="0"/>
              </a:rPr>
              <a:t>T=RP</a:t>
            </a:r>
            <a:r>
              <a:rPr lang="en-US" sz="2400" dirty="0">
                <a:latin typeface="Times New Roman" panose="02020603050405020304" pitchFamily="18" charset="0"/>
                <a:cs typeface="Times New Roman" panose="02020603050405020304" pitchFamily="18" charset="0"/>
              </a:rPr>
              <a:t>).</a:t>
            </a:r>
          </a:p>
        </p:txBody>
      </p:sp>
      <p:graphicFrame>
        <p:nvGraphicFramePr>
          <p:cNvPr id="5" name="Table 4">
            <a:extLst>
              <a:ext uri="{FF2B5EF4-FFF2-40B4-BE49-F238E27FC236}">
                <a16:creationId xmlns:a16="http://schemas.microsoft.com/office/drawing/2014/main" id="{AB72EFA9-D135-410C-9090-2F2675744A2E}"/>
              </a:ext>
            </a:extLst>
          </p:cNvPr>
          <p:cNvGraphicFramePr>
            <a:graphicFrameLocks noGrp="1"/>
          </p:cNvGraphicFramePr>
          <p:nvPr>
            <p:extLst>
              <p:ext uri="{D42A27DB-BD31-4B8C-83A1-F6EECF244321}">
                <p14:modId xmlns:p14="http://schemas.microsoft.com/office/powerpoint/2010/main" val="2246721509"/>
              </p:ext>
            </p:extLst>
          </p:nvPr>
        </p:nvGraphicFramePr>
        <p:xfrm>
          <a:off x="647114" y="2097000"/>
          <a:ext cx="5795889" cy="2677478"/>
        </p:xfrm>
        <a:graphic>
          <a:graphicData uri="http://schemas.openxmlformats.org/drawingml/2006/table">
            <a:tbl>
              <a:tblPr firstRow="1" firstCol="1" lastRow="1" lastCol="1" bandRow="1" bandCol="1"/>
              <a:tblGrid>
                <a:gridCol w="5795889">
                  <a:extLst>
                    <a:ext uri="{9D8B030D-6E8A-4147-A177-3AD203B41FA5}">
                      <a16:colId xmlns:a16="http://schemas.microsoft.com/office/drawing/2014/main" val="20000"/>
                    </a:ext>
                  </a:extLst>
                </a:gridCol>
              </a:tblGrid>
              <a:tr h="2664000">
                <a:tc>
                  <a:txBody>
                    <a:bodyPr/>
                    <a:lstStyle/>
                    <a:p>
                      <a:pPr algn="justLow" rtl="0">
                        <a:lnSpc>
                          <a:spcPct val="150000"/>
                        </a:lnSpc>
                        <a:spcAft>
                          <a:spcPts val="0"/>
                        </a:spcAft>
                      </a:pPr>
                      <a:r>
                        <a:rPr lang="en-US" sz="2400" dirty="0">
                          <a:effectLst/>
                          <a:latin typeface="Times New Roman" panose="02020603050405020304" pitchFamily="18" charset="0"/>
                          <a:ea typeface="Calibri"/>
                          <a:cs typeface="Times New Roman" panose="02020603050405020304" pitchFamily="18" charset="0"/>
                        </a:rPr>
                        <a:t>In order to understand why they do not burst we must discuss the law of </a:t>
                      </a:r>
                      <a:r>
                        <a:rPr lang="en-US" sz="2400" dirty="0">
                          <a:solidFill>
                            <a:srgbClr val="FF0000"/>
                          </a:solidFill>
                          <a:effectLst/>
                          <a:latin typeface="Times New Roman" panose="02020603050405020304" pitchFamily="18" charset="0"/>
                          <a:ea typeface="Calibri"/>
                          <a:cs typeface="Times New Roman" panose="02020603050405020304" pitchFamily="18" charset="0"/>
                        </a:rPr>
                        <a:t>Laplace</a:t>
                      </a:r>
                      <a:r>
                        <a:rPr lang="en-US" sz="2400" dirty="0">
                          <a:effectLst/>
                          <a:latin typeface="Times New Roman" panose="02020603050405020304" pitchFamily="18" charset="0"/>
                          <a:ea typeface="Calibri"/>
                          <a:cs typeface="Times New Roman" panose="02020603050405020304" pitchFamily="18" charset="0"/>
                        </a:rPr>
                        <a:t>, which tells us how the </a:t>
                      </a:r>
                      <a:r>
                        <a:rPr lang="en-US" sz="2400" dirty="0">
                          <a:solidFill>
                            <a:srgbClr val="0070C0"/>
                          </a:solidFill>
                          <a:effectLst/>
                          <a:latin typeface="Times New Roman" panose="02020603050405020304" pitchFamily="18" charset="0"/>
                          <a:ea typeface="Calibri"/>
                          <a:cs typeface="Times New Roman" panose="02020603050405020304" pitchFamily="18" charset="0"/>
                        </a:rPr>
                        <a:t>tension</a:t>
                      </a:r>
                      <a:r>
                        <a:rPr lang="en-US" sz="2400" dirty="0">
                          <a:effectLst/>
                          <a:latin typeface="Times New Roman" panose="02020603050405020304" pitchFamily="18" charset="0"/>
                          <a:ea typeface="Calibri"/>
                          <a:cs typeface="Times New Roman" panose="02020603050405020304" pitchFamily="18" charset="0"/>
                        </a:rPr>
                        <a:t> in the wall of a tube is related to the </a:t>
                      </a:r>
                      <a:r>
                        <a:rPr lang="en-US" sz="2400" dirty="0">
                          <a:solidFill>
                            <a:srgbClr val="0070C0"/>
                          </a:solidFill>
                          <a:effectLst/>
                          <a:latin typeface="Times New Roman" panose="02020603050405020304" pitchFamily="18" charset="0"/>
                          <a:ea typeface="Calibri"/>
                          <a:cs typeface="Times New Roman" panose="02020603050405020304" pitchFamily="18" charset="0"/>
                        </a:rPr>
                        <a:t>radius</a:t>
                      </a:r>
                      <a:r>
                        <a:rPr lang="en-US" sz="2400" dirty="0">
                          <a:effectLst/>
                          <a:latin typeface="Times New Roman" panose="02020603050405020304" pitchFamily="18" charset="0"/>
                          <a:ea typeface="Calibri"/>
                          <a:cs typeface="Times New Roman" panose="02020603050405020304" pitchFamily="18" charset="0"/>
                        </a:rPr>
                        <a:t> of the tube and the </a:t>
                      </a:r>
                      <a:r>
                        <a:rPr lang="en-US" sz="2400" dirty="0">
                          <a:solidFill>
                            <a:srgbClr val="0070C0"/>
                          </a:solidFill>
                          <a:effectLst/>
                          <a:latin typeface="Times New Roman" panose="02020603050405020304" pitchFamily="18" charset="0"/>
                          <a:ea typeface="Calibri"/>
                          <a:cs typeface="Times New Roman" panose="02020603050405020304" pitchFamily="18" charset="0"/>
                        </a:rPr>
                        <a:t>pressure inside </a:t>
                      </a:r>
                      <a:r>
                        <a:rPr lang="en-US" sz="2400" dirty="0">
                          <a:effectLst/>
                          <a:latin typeface="Times New Roman" panose="02020603050405020304" pitchFamily="18" charset="0"/>
                          <a:ea typeface="Calibri"/>
                          <a:cs typeface="Times New Roman" panose="02020603050405020304" pitchFamily="18" charset="0"/>
                        </a:rPr>
                        <a:t>the tube. </a:t>
                      </a: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8194" name="Picture 2">
            <a:extLst>
              <a:ext uri="{FF2B5EF4-FFF2-40B4-BE49-F238E27FC236}">
                <a16:creationId xmlns:a16="http://schemas.microsoft.com/office/drawing/2014/main" id="{9A0BD37F-B3B5-4A7A-92C2-4679C7DD8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916" y="2097000"/>
            <a:ext cx="3864199" cy="267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90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00E8BA6-03A1-41E4-A413-E0FCC3A4A1A9}"/>
              </a:ext>
            </a:extLst>
          </p:cNvPr>
          <p:cNvSpPr txBox="1">
            <a:spLocks/>
          </p:cNvSpPr>
          <p:nvPr/>
        </p:nvSpPr>
        <p:spPr>
          <a:xfrm>
            <a:off x="365760" y="281354"/>
            <a:ext cx="11127544" cy="5844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70C0"/>
                </a:solidFill>
                <a:latin typeface="Times New Roman" panose="02020603050405020304" pitchFamily="18" charset="0"/>
                <a:cs typeface="Times New Roman" panose="02020603050405020304" pitchFamily="18" charset="0"/>
              </a:rPr>
              <a:t>Bernoulli's principle applied to the cardiovascular system</a:t>
            </a:r>
            <a:endParaRPr lang="en-US" dirty="0">
              <a:solidFill>
                <a:srgbClr val="0070C0"/>
              </a:solidFill>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marL="342900" indent="-342900" algn="just">
              <a:spcBef>
                <a:spcPts val="0"/>
              </a:spcBef>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Whenever there is </a:t>
            </a:r>
            <a:r>
              <a:rPr lang="en-US" dirty="0">
                <a:solidFill>
                  <a:srgbClr val="0070C0"/>
                </a:solidFill>
                <a:latin typeface="Times New Roman" panose="02020603050405020304" pitchFamily="18" charset="0"/>
                <a:cs typeface="Times New Roman" panose="02020603050405020304" pitchFamily="18" charset="0"/>
              </a:rPr>
              <a:t>a rapid flow </a:t>
            </a:r>
            <a:r>
              <a:rPr lang="en-US" dirty="0">
                <a:latin typeface="Times New Roman" panose="02020603050405020304" pitchFamily="18" charset="0"/>
                <a:cs typeface="Times New Roman" panose="02020603050405020304" pitchFamily="18" charset="0"/>
              </a:rPr>
              <a:t>of a fluid such as water, the </a:t>
            </a:r>
            <a:r>
              <a:rPr lang="en-US" dirty="0">
                <a:solidFill>
                  <a:srgbClr val="0070C0"/>
                </a:solidFill>
                <a:latin typeface="Times New Roman" panose="02020603050405020304" pitchFamily="18" charset="0"/>
                <a:cs typeface="Times New Roman" panose="02020603050405020304" pitchFamily="18" charset="0"/>
              </a:rPr>
              <a:t>pressure is reduced </a:t>
            </a:r>
            <a:r>
              <a:rPr lang="en-US" dirty="0">
                <a:latin typeface="Times New Roman" panose="02020603050405020304" pitchFamily="18" charset="0"/>
                <a:cs typeface="Times New Roman" panose="02020603050405020304" pitchFamily="18" charset="0"/>
              </a:rPr>
              <a:t>at the </a:t>
            </a:r>
            <a:r>
              <a:rPr lang="en-US" dirty="0">
                <a:solidFill>
                  <a:srgbClr val="0070C0"/>
                </a:solidFill>
                <a:latin typeface="Times New Roman" panose="02020603050405020304" pitchFamily="18" charset="0"/>
                <a:cs typeface="Times New Roman" panose="02020603050405020304" pitchFamily="18" charset="0"/>
              </a:rPr>
              <a:t>edge</a:t>
            </a:r>
            <a:r>
              <a:rPr lang="en-US" dirty="0">
                <a:latin typeface="Times New Roman" panose="02020603050405020304" pitchFamily="18" charset="0"/>
                <a:cs typeface="Times New Roman" panose="02020603050405020304" pitchFamily="18" charset="0"/>
              </a:rPr>
              <a:t> of the rapidly moving fluid.</a:t>
            </a:r>
          </a:p>
          <a:p>
            <a:pPr marL="342900" indent="-342900" algn="just">
              <a:spcBef>
                <a:spcPts val="0"/>
              </a:spcBef>
              <a:spcAft>
                <a:spcPts val="1200"/>
              </a:spcAft>
              <a:buFont typeface="Wingdings" panose="05000000000000000000" pitchFamily="2" charset="2"/>
              <a:buChar char="§"/>
            </a:pPr>
            <a:r>
              <a:rPr lang="en-US" dirty="0">
                <a:solidFill>
                  <a:schemeClr val="accent2">
                    <a:lumMod val="75000"/>
                  </a:schemeClr>
                </a:solidFill>
                <a:latin typeface="Times New Roman" panose="02020603050405020304" pitchFamily="18" charset="0"/>
                <a:cs typeface="Times New Roman" panose="02020603050405020304" pitchFamily="18" charset="0"/>
              </a:rPr>
              <a:t>Bernoulli's principle </a:t>
            </a:r>
            <a:r>
              <a:rPr lang="en-US" dirty="0">
                <a:latin typeface="Times New Roman" panose="02020603050405020304" pitchFamily="18" charset="0"/>
                <a:cs typeface="Times New Roman" panose="02020603050405020304" pitchFamily="18" charset="0"/>
              </a:rPr>
              <a:t>is based on the law of conservation of energy. Pressure in a fluid is a form of </a:t>
            </a:r>
            <a:r>
              <a:rPr lang="en-US" dirty="0">
                <a:solidFill>
                  <a:schemeClr val="accent2">
                    <a:lumMod val="75000"/>
                  </a:schemeClr>
                </a:solidFill>
                <a:latin typeface="Times New Roman" panose="02020603050405020304" pitchFamily="18" charset="0"/>
                <a:cs typeface="Times New Roman" panose="02020603050405020304" pitchFamily="18" charset="0"/>
              </a:rPr>
              <a:t>potential energy PE </a:t>
            </a:r>
            <a:r>
              <a:rPr lang="en-US" dirty="0">
                <a:latin typeface="Times New Roman" panose="02020603050405020304" pitchFamily="18" charset="0"/>
                <a:cs typeface="Times New Roman" panose="02020603050405020304" pitchFamily="18" charset="0"/>
              </a:rPr>
              <a:t>since it has the ability to perform useful work. In a moving fluid there is </a:t>
            </a:r>
            <a:r>
              <a:rPr lang="en-US" dirty="0">
                <a:solidFill>
                  <a:srgbClr val="FF0000"/>
                </a:solidFill>
                <a:latin typeface="Times New Roman" panose="02020603050405020304" pitchFamily="18" charset="0"/>
                <a:cs typeface="Times New Roman" panose="02020603050405020304" pitchFamily="18" charset="0"/>
              </a:rPr>
              <a:t>kinetic energy KE </a:t>
            </a:r>
            <a:r>
              <a:rPr lang="en-US" dirty="0">
                <a:latin typeface="Times New Roman" panose="02020603050405020304" pitchFamily="18" charset="0"/>
                <a:cs typeface="Times New Roman" panose="02020603050405020304" pitchFamily="18" charset="0"/>
              </a:rPr>
              <a:t>due to the motion. This kinetic energy can be expressed as energy per unit volume such as ergs per cubic centimeter.</a:t>
            </a:r>
          </a:p>
          <a:p>
            <a:pPr marL="342900" indent="-342900" algn="just">
              <a:spcBef>
                <a:spcPts val="0"/>
              </a:spcBef>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If fluid is flowing through the </a:t>
            </a:r>
            <a:r>
              <a:rPr lang="en-US" dirty="0">
                <a:solidFill>
                  <a:srgbClr val="C00000"/>
                </a:solidFill>
                <a:latin typeface="Times New Roman" panose="02020603050405020304" pitchFamily="18" charset="0"/>
                <a:cs typeface="Times New Roman" panose="02020603050405020304" pitchFamily="18" charset="0"/>
              </a:rPr>
              <a:t>frictionless tube</a:t>
            </a:r>
            <a:r>
              <a:rPr lang="en-US" dirty="0">
                <a:latin typeface="Times New Roman" panose="02020603050405020304" pitchFamily="18" charset="0"/>
                <a:cs typeface="Times New Roman" panose="02020603050405020304" pitchFamily="18" charset="0"/>
              </a:rPr>
              <a:t>, the velocity increases in the narrow section and the </a:t>
            </a:r>
            <a:r>
              <a:rPr lang="en-US" dirty="0">
                <a:solidFill>
                  <a:srgbClr val="0070C0"/>
                </a:solidFill>
                <a:latin typeface="Times New Roman" panose="02020603050405020304" pitchFamily="18" charset="0"/>
                <a:cs typeface="Times New Roman" panose="02020603050405020304" pitchFamily="18" charset="0"/>
              </a:rPr>
              <a:t>increased kinetic energy KE </a:t>
            </a:r>
            <a:r>
              <a:rPr lang="en-US" dirty="0">
                <a:latin typeface="Times New Roman" panose="02020603050405020304" pitchFamily="18" charset="0"/>
                <a:cs typeface="Times New Roman" panose="02020603050405020304" pitchFamily="18" charset="0"/>
              </a:rPr>
              <a:t>of the fluid is obtained by a </a:t>
            </a:r>
            <a:r>
              <a:rPr lang="en-US" dirty="0">
                <a:solidFill>
                  <a:srgbClr val="0070C0"/>
                </a:solidFill>
                <a:latin typeface="Times New Roman" panose="02020603050405020304" pitchFamily="18" charset="0"/>
                <a:cs typeface="Times New Roman" panose="02020603050405020304" pitchFamily="18" charset="0"/>
              </a:rPr>
              <a:t>reduction of the potential energy PE</a:t>
            </a:r>
            <a:r>
              <a:rPr lang="en-US" dirty="0">
                <a:latin typeface="Times New Roman" panose="02020603050405020304" pitchFamily="18" charset="0"/>
                <a:cs typeface="Times New Roman" panose="02020603050405020304" pitchFamily="18" charset="0"/>
              </a:rPr>
              <a:t> of the pressure in the tube.</a:t>
            </a:r>
          </a:p>
          <a:p>
            <a:pPr algn="just"/>
            <a:endParaRPr lang="ar-IQ"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02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E2D864-1501-448E-935A-61364B515E37}"/>
              </a:ext>
            </a:extLst>
          </p:cNvPr>
          <p:cNvSpPr>
            <a:spLocks noGrp="1"/>
          </p:cNvSpPr>
          <p:nvPr>
            <p:ph type="subTitle" idx="1"/>
          </p:nvPr>
        </p:nvSpPr>
        <p:spPr>
          <a:xfrm>
            <a:off x="477078" y="460513"/>
            <a:ext cx="11237843" cy="5936974"/>
          </a:xfrm>
        </p:spPr>
        <p:txBody>
          <a:bodyPr>
            <a:normAutofit/>
          </a:bodyPr>
          <a:lstStyle/>
          <a:p>
            <a:pPr marL="0" indent="0" algn="just" rtl="0">
              <a:buNone/>
            </a:pPr>
            <a:r>
              <a:rPr lang="en-US" dirty="0">
                <a:latin typeface="Times New Roman" panose="02020603050405020304" pitchFamily="18" charset="0"/>
                <a:cs typeface="Times New Roman" panose="02020603050405020304" pitchFamily="18" charset="0"/>
              </a:rPr>
              <a:t>The cells of the body act like individual engines. In order for them to function they must have: -</a:t>
            </a:r>
          </a:p>
          <a:p>
            <a:pPr marL="0" indent="0" algn="just" rtl="0">
              <a:buNone/>
            </a:pPr>
            <a:endParaRPr lang="en-US" dirty="0">
              <a:latin typeface="Times New Roman" panose="02020603050405020304" pitchFamily="18" charset="0"/>
              <a:cs typeface="Times New Roman" panose="02020603050405020304" pitchFamily="18" charset="0"/>
            </a:endParaRPr>
          </a:p>
          <a:p>
            <a:pPr marL="0" indent="0" algn="just" rtl="0">
              <a:buNone/>
            </a:pPr>
            <a:r>
              <a:rPr lang="en-US" dirty="0">
                <a:latin typeface="Times New Roman" panose="02020603050405020304" pitchFamily="18" charset="0"/>
                <a:cs typeface="Times New Roman" panose="02020603050405020304" pitchFamily="18" charset="0"/>
              </a:rPr>
              <a:t>1.  Fuel from our food to supply energy.</a:t>
            </a:r>
          </a:p>
          <a:p>
            <a:pPr marL="0" indent="0" algn="just" rtl="0">
              <a:buNone/>
            </a:pPr>
            <a:r>
              <a:rPr lang="en-US" dirty="0">
                <a:latin typeface="Times New Roman" panose="02020603050405020304" pitchFamily="18" charset="0"/>
                <a:cs typeface="Times New Roman" panose="02020603050405020304" pitchFamily="18" charset="0"/>
              </a:rPr>
              <a:t>2.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from the air we breathe to combine with the food to release energy.</a:t>
            </a:r>
          </a:p>
          <a:p>
            <a:pPr marL="0" indent="0" algn="just" rtl="0">
              <a:buNone/>
            </a:pPr>
            <a:r>
              <a:rPr lang="en-US" dirty="0">
                <a:latin typeface="Times New Roman" panose="02020603050405020304" pitchFamily="18" charset="0"/>
                <a:cs typeface="Times New Roman" panose="02020603050405020304" pitchFamily="18" charset="0"/>
              </a:rPr>
              <a:t>3.  A way to dispose of the by-products of the combustion (mostly CO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 and heat).</a:t>
            </a:r>
          </a:p>
          <a:p>
            <a:pPr marL="0" indent="0" algn="just" rtl="0">
              <a:buNone/>
            </a:pPr>
            <a:endParaRPr lang="en-US" dirty="0">
              <a:latin typeface="Times New Roman" panose="02020603050405020304" pitchFamily="18" charset="0"/>
              <a:cs typeface="Times New Roman" panose="02020603050405020304" pitchFamily="18" charset="0"/>
            </a:endParaRPr>
          </a:p>
          <a:p>
            <a:pPr marL="0" indent="0" algn="just" rtl="0">
              <a:buNone/>
            </a:pPr>
            <a:r>
              <a:rPr lang="en-US" dirty="0">
                <a:latin typeface="Times New Roman" panose="02020603050405020304" pitchFamily="18" charset="0"/>
                <a:cs typeface="Times New Roman" panose="02020603050405020304" pitchFamily="18" charset="0"/>
              </a:rPr>
              <a:t>Since the body has many billions of cells an elaborate transportation system is needed to deliver the fuel and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to the cells and remove the by-products. The blood performs this important body function. Blood represents about </a:t>
            </a:r>
            <a:r>
              <a:rPr lang="en-US" dirty="0">
                <a:solidFill>
                  <a:srgbClr val="FF0000"/>
                </a:solidFill>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of the body mass or about </a:t>
            </a:r>
            <a:r>
              <a:rPr lang="en-US" dirty="0">
                <a:solidFill>
                  <a:srgbClr val="FF0000"/>
                </a:solidFill>
                <a:latin typeface="Times New Roman" panose="02020603050405020304" pitchFamily="18" charset="0"/>
                <a:cs typeface="Times New Roman" panose="02020603050405020304" pitchFamily="18" charset="0"/>
              </a:rPr>
              <a:t>4.5kg</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(~4.4 liters</a:t>
            </a:r>
            <a:r>
              <a:rPr lang="en-US" dirty="0">
                <a:latin typeface="Times New Roman" panose="02020603050405020304" pitchFamily="18" charset="0"/>
                <a:cs typeface="Times New Roman" panose="02020603050405020304" pitchFamily="18" charset="0"/>
              </a:rPr>
              <a:t>) in a 64kg person. The </a:t>
            </a:r>
            <a:r>
              <a:rPr lang="en-US" dirty="0">
                <a:solidFill>
                  <a:srgbClr val="0070C0"/>
                </a:solidFill>
                <a:latin typeface="Times New Roman" panose="02020603050405020304" pitchFamily="18" charset="0"/>
                <a:cs typeface="Times New Roman" panose="02020603050405020304" pitchFamily="18" charset="0"/>
              </a:rPr>
              <a:t>blood</a:t>
            </a:r>
            <a:r>
              <a:rPr lang="en-US" dirty="0">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blood vessels</a:t>
            </a:r>
            <a:r>
              <a:rPr lang="en-US" dirty="0">
                <a:latin typeface="Times New Roman" panose="02020603050405020304" pitchFamily="18" charset="0"/>
                <a:cs typeface="Times New Roman" panose="02020603050405020304" pitchFamily="18" charset="0"/>
              </a:rPr>
              <a:t>, and </a:t>
            </a:r>
            <a:r>
              <a:rPr lang="en-US" dirty="0">
                <a:solidFill>
                  <a:srgbClr val="0070C0"/>
                </a:solidFill>
                <a:latin typeface="Times New Roman" panose="02020603050405020304" pitchFamily="18" charset="0"/>
                <a:cs typeface="Times New Roman" panose="02020603050405020304" pitchFamily="18" charset="0"/>
              </a:rPr>
              <a:t>heart</a:t>
            </a:r>
            <a:r>
              <a:rPr lang="en-US" dirty="0">
                <a:latin typeface="Times New Roman" panose="02020603050405020304" pitchFamily="18" charset="0"/>
                <a:cs typeface="Times New Roman" panose="02020603050405020304" pitchFamily="18" charset="0"/>
              </a:rPr>
              <a:t> make up the </a:t>
            </a:r>
            <a:r>
              <a:rPr lang="en-US" dirty="0">
                <a:solidFill>
                  <a:srgbClr val="00B050"/>
                </a:solidFill>
                <a:latin typeface="Times New Roman" panose="02020603050405020304" pitchFamily="18" charset="0"/>
                <a:cs typeface="Times New Roman" panose="02020603050405020304" pitchFamily="18" charset="0"/>
              </a:rPr>
              <a:t>cardiovascular system (</a:t>
            </a:r>
            <a:r>
              <a:rPr lang="en-US" dirty="0">
                <a:solidFill>
                  <a:schemeClr val="accent4">
                    <a:lumMod val="50000"/>
                  </a:schemeClr>
                </a:solidFill>
                <a:latin typeface="Times New Roman" panose="02020603050405020304" pitchFamily="18" charset="0"/>
                <a:cs typeface="Times New Roman" panose="02020603050405020304" pitchFamily="18" charset="0"/>
              </a:rPr>
              <a:t>CVS</a:t>
            </a:r>
            <a:r>
              <a:rPr lang="en-US"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49678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F347C3D-B478-4ED9-9074-18C28E907D09}"/>
              </a:ext>
            </a:extLst>
          </p:cNvPr>
          <p:cNvSpPr>
            <a:spLocks noGrp="1"/>
          </p:cNvSpPr>
          <p:nvPr>
            <p:ph idx="1"/>
          </p:nvPr>
        </p:nvSpPr>
        <p:spPr>
          <a:xfrm>
            <a:off x="485336" y="469995"/>
            <a:ext cx="11148646" cy="1457280"/>
          </a:xfrm>
        </p:spPr>
        <p:txBody>
          <a:bodyPr>
            <a:normAutofit/>
          </a:bodyPr>
          <a:lstStyle/>
          <a:p>
            <a:pPr marL="0" indent="0" algn="just" rtl="0">
              <a:buNone/>
            </a:pPr>
            <a:r>
              <a:rPr lang="en-US" sz="2400" dirty="0">
                <a:latin typeface="Times New Roman" panose="02020603050405020304" pitchFamily="18" charset="0"/>
                <a:cs typeface="Times New Roman" panose="02020603050405020304" pitchFamily="18" charset="0"/>
              </a:rPr>
              <a:t>As the </a:t>
            </a:r>
            <a:r>
              <a:rPr lang="en-US" sz="2400" dirty="0">
                <a:solidFill>
                  <a:srgbClr val="0070C0"/>
                </a:solidFill>
                <a:latin typeface="Times New Roman" panose="02020603050405020304" pitchFamily="18" charset="0"/>
                <a:cs typeface="Times New Roman" panose="02020603050405020304" pitchFamily="18" charset="0"/>
              </a:rPr>
              <a:t>velocity reduces </a:t>
            </a:r>
            <a:r>
              <a:rPr lang="en-US" sz="2400" dirty="0">
                <a:latin typeface="Times New Roman" panose="02020603050405020304" pitchFamily="18" charset="0"/>
                <a:cs typeface="Times New Roman" panose="02020603050405020304" pitchFamily="18" charset="0"/>
              </a:rPr>
              <a:t>again on the </a:t>
            </a:r>
            <a:r>
              <a:rPr lang="en-US" sz="2400" dirty="0">
                <a:solidFill>
                  <a:srgbClr val="FF0000"/>
                </a:solidFill>
                <a:latin typeface="Times New Roman" panose="02020603050405020304" pitchFamily="18" charset="0"/>
                <a:cs typeface="Times New Roman" panose="02020603050405020304" pitchFamily="18" charset="0"/>
              </a:rPr>
              <a:t>far side </a:t>
            </a:r>
            <a:r>
              <a:rPr lang="en-US" sz="2400" dirty="0">
                <a:latin typeface="Times New Roman" panose="02020603050405020304" pitchFamily="18" charset="0"/>
                <a:cs typeface="Times New Roman" panose="02020603050405020304" pitchFamily="18" charset="0"/>
              </a:rPr>
              <a:t>of the restriction the</a:t>
            </a:r>
            <a:r>
              <a:rPr lang="en-US" sz="2400" dirty="0">
                <a:solidFill>
                  <a:srgbClr val="0070C0"/>
                </a:solidFill>
                <a:latin typeface="Times New Roman" panose="02020603050405020304" pitchFamily="18" charset="0"/>
                <a:cs typeface="Times New Roman" panose="02020603050405020304" pitchFamily="18" charset="0"/>
              </a:rPr>
              <a:t> kinetic energy is converted</a:t>
            </a:r>
            <a:r>
              <a:rPr lang="en-US" sz="2400" dirty="0">
                <a:latin typeface="Times New Roman" panose="02020603050405020304" pitchFamily="18" charset="0"/>
                <a:cs typeface="Times New Roman" panose="02020603050405020304" pitchFamily="18" charset="0"/>
              </a:rPr>
              <a:t> back into potential energy and the pressure increases again as indicated on the manometers</a:t>
            </a:r>
            <a:r>
              <a:rPr lang="en-US"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B7197B27-6AA5-4FB3-AB9E-5ACBBD3EE3B6}"/>
              </a:ext>
            </a:extLst>
          </p:cNvPr>
          <p:cNvSpPr txBox="1"/>
          <p:nvPr/>
        </p:nvSpPr>
        <p:spPr>
          <a:xfrm>
            <a:off x="415919" y="2803485"/>
            <a:ext cx="10874325" cy="1477328"/>
          </a:xfrm>
          <a:prstGeom prst="rect">
            <a:avLst/>
          </a:prstGeom>
          <a:noFill/>
        </p:spPr>
        <p:txBody>
          <a:bodyPr wrap="square">
            <a:noAutofit/>
          </a:bodyPr>
          <a:lstStyle/>
          <a:p>
            <a:pPr marL="0" indent="0" algn="just" rtl="0">
              <a:buNone/>
            </a:pPr>
            <a:r>
              <a:rPr lang="en-US" sz="2200" b="1" dirty="0">
                <a:latin typeface="Times New Roman" panose="02020603050405020304" pitchFamily="18" charset="0"/>
                <a:cs typeface="Times New Roman" panose="02020603050405020304" pitchFamily="18" charset="0"/>
              </a:rPr>
              <a:t>How fast does your blood flow?</a:t>
            </a:r>
            <a:endParaRPr lang="en-US" sz="2200" dirty="0">
              <a:latin typeface="Times New Roman" panose="02020603050405020304" pitchFamily="18" charset="0"/>
              <a:cs typeface="Times New Roman" panose="02020603050405020304" pitchFamily="18" charset="0"/>
            </a:endParaRPr>
          </a:p>
          <a:p>
            <a:pPr marL="0" indent="0" algn="just" rtl="0">
              <a:buNone/>
            </a:pPr>
            <a:r>
              <a:rPr lang="en-US" sz="2200" dirty="0">
                <a:latin typeface="Times New Roman" panose="02020603050405020304" pitchFamily="18" charset="0"/>
                <a:cs typeface="Times New Roman" panose="02020603050405020304" pitchFamily="18" charset="0"/>
              </a:rPr>
              <a:t>As the blood goes from the aorta into the smaller arteries and arterioles with greater total cross-sectional areas the velocity of the blood decreases much as the velocity of   a river decreases at a wide portion.</a:t>
            </a:r>
          </a:p>
        </p:txBody>
      </p:sp>
      <p:pic>
        <p:nvPicPr>
          <p:cNvPr id="7" name="Picture 6" descr="5">
            <a:extLst>
              <a:ext uri="{FF2B5EF4-FFF2-40B4-BE49-F238E27FC236}">
                <a16:creationId xmlns:a16="http://schemas.microsoft.com/office/drawing/2014/main" id="{C0F64036-4203-41AB-9F2C-DFFC0A81A1E3}"/>
              </a:ext>
            </a:extLst>
          </p:cNvPr>
          <p:cNvPicPr/>
          <p:nvPr/>
        </p:nvPicPr>
        <p:blipFill>
          <a:blip r:embed="rId2"/>
          <a:srcRect/>
          <a:stretch>
            <a:fillRect/>
          </a:stretch>
        </p:blipFill>
        <p:spPr bwMode="auto">
          <a:xfrm>
            <a:off x="5332577" y="1252661"/>
            <a:ext cx="5667519" cy="1777142"/>
          </a:xfrm>
          <a:prstGeom prst="rect">
            <a:avLst/>
          </a:prstGeom>
          <a:noFill/>
          <a:ln w="57150" cmpd="thickThin">
            <a:solidFill>
              <a:srgbClr val="000000"/>
            </a:solidFill>
            <a:miter lim="800000"/>
            <a:headEnd/>
            <a:tailEnd/>
          </a:ln>
        </p:spPr>
      </p:pic>
      <p:pic>
        <p:nvPicPr>
          <p:cNvPr id="15362" name="Picture 2" descr="Blood flow and pressure - Nexus Wiki">
            <a:extLst>
              <a:ext uri="{FF2B5EF4-FFF2-40B4-BE49-F238E27FC236}">
                <a16:creationId xmlns:a16="http://schemas.microsoft.com/office/drawing/2014/main" id="{79D22306-6B53-4581-8032-F30FCB6DA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929" y="4067792"/>
            <a:ext cx="5399254" cy="232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56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otal Cross-Sectional Area and Blood Flow Velocity Diagram | Quizlet">
            <a:extLst>
              <a:ext uri="{FF2B5EF4-FFF2-40B4-BE49-F238E27FC236}">
                <a16:creationId xmlns:a16="http://schemas.microsoft.com/office/drawing/2014/main" id="{5DAB8C4E-A988-45E3-BFE4-684176582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661" y="372751"/>
            <a:ext cx="9670995" cy="591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789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C535E600-A83F-450C-8FDA-B4168A18F202}"/>
                  </a:ext>
                </a:extLst>
              </p:cNvPr>
              <p:cNvSpPr>
                <a:spLocks noGrp="1"/>
              </p:cNvSpPr>
              <p:nvPr>
                <p:ph idx="1"/>
              </p:nvPr>
            </p:nvSpPr>
            <p:spPr>
              <a:xfrm>
                <a:off x="457200" y="332656"/>
                <a:ext cx="11176782" cy="6336704"/>
              </a:xfrm>
            </p:spPr>
            <p:txBody>
              <a:bodyPr>
                <a:noAutofit/>
              </a:bodyPr>
              <a:lstStyle/>
              <a:p>
                <a:pPr marL="0" indent="0" algn="just" rtl="0">
                  <a:buNone/>
                </a:pPr>
                <a:r>
                  <a:rPr lang="en-US" sz="2400" dirty="0">
                    <a:latin typeface="Times New Roman" panose="02020603050405020304" pitchFamily="18" charset="0"/>
                    <a:cs typeface="Times New Roman" panose="02020603050405020304" pitchFamily="18" charset="0"/>
                  </a:rPr>
                  <a:t>Notice that the blood velocity is related in an </a:t>
                </a:r>
                <a:r>
                  <a:rPr lang="en-US" sz="2400" dirty="0">
                    <a:solidFill>
                      <a:srgbClr val="0070C0"/>
                    </a:solidFill>
                    <a:latin typeface="Times New Roman" panose="02020603050405020304" pitchFamily="18" charset="0"/>
                    <a:cs typeface="Times New Roman" panose="02020603050405020304" pitchFamily="18" charset="0"/>
                  </a:rPr>
                  <a:t>inverse way </a:t>
                </a:r>
                <a:r>
                  <a:rPr lang="en-US" sz="2400" dirty="0">
                    <a:latin typeface="Times New Roman" panose="02020603050405020304" pitchFamily="18" charset="0"/>
                    <a:cs typeface="Times New Roman" panose="02020603050405020304" pitchFamily="18" charset="0"/>
                  </a:rPr>
                  <a:t>to the total cross-sectional area of the vessels carrying the blood.</a:t>
                </a:r>
              </a:p>
              <a:p>
                <a:pPr marL="0" indent="0" algn="just" rtl="0">
                  <a:buNone/>
                </a:pPr>
                <a:r>
                  <a:rPr lang="en-US" sz="2400" dirty="0">
                    <a:latin typeface="Times New Roman" panose="02020603050405020304" pitchFamily="18" charset="0"/>
                    <a:cs typeface="Times New Roman" panose="02020603050405020304" pitchFamily="18" charset="0"/>
                  </a:rPr>
                  <a:t>You are undoubtedly aware of the characteristic of a liquid called viscosity (η). The viscosity of water is about </a:t>
                </a:r>
                <a:r>
                  <a:rPr lang="en-US" sz="2400" dirty="0">
                    <a:solidFill>
                      <a:srgbClr val="0070C0"/>
                    </a:solidFill>
                    <a:latin typeface="Times New Roman" panose="02020603050405020304" pitchFamily="18" charset="0"/>
                    <a:cs typeface="Times New Roman" panose="02020603050405020304" pitchFamily="18" charset="0"/>
                  </a:rPr>
                  <a:t>10</a:t>
                </a:r>
                <a:r>
                  <a:rPr lang="en-US" sz="2400" baseline="30000" dirty="0">
                    <a:solidFill>
                      <a:srgbClr val="0070C0"/>
                    </a:solidFill>
                    <a:latin typeface="Times New Roman" panose="02020603050405020304" pitchFamily="18" charset="0"/>
                    <a:cs typeface="Times New Roman" panose="02020603050405020304" pitchFamily="18" charset="0"/>
                  </a:rPr>
                  <a:t>-3</a:t>
                </a:r>
                <a:r>
                  <a:rPr lang="en-US" sz="2400" dirty="0">
                    <a:solidFill>
                      <a:srgbClr val="0070C0"/>
                    </a:solidFill>
                    <a:latin typeface="Times New Roman" panose="02020603050405020304" pitchFamily="18" charset="0"/>
                    <a:cs typeface="Times New Roman" panose="02020603050405020304" pitchFamily="18" charset="0"/>
                  </a:rPr>
                  <a:t>  Pas at 20</a:t>
                </a:r>
                <a:r>
                  <a:rPr lang="en-US" sz="2400" baseline="30000" dirty="0">
                    <a:solidFill>
                      <a:srgbClr val="0070C0"/>
                    </a:solidFill>
                    <a:latin typeface="Times New Roman" panose="02020603050405020304" pitchFamily="18" charset="0"/>
                    <a:cs typeface="Times New Roman" panose="02020603050405020304" pitchFamily="18" charset="0"/>
                  </a:rPr>
                  <a:t>o</a:t>
                </a:r>
                <a:r>
                  <a:rPr lang="en-US" sz="2400" dirty="0">
                    <a:solidFill>
                      <a:srgbClr val="0070C0"/>
                    </a:solidFill>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[where    1 Pas = 1 N s/m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1 kg/(m s)  In the </a:t>
                </a:r>
                <a:r>
                  <a:rPr lang="en-US" sz="2400" dirty="0">
                    <a:latin typeface="Times New Roman" panose="02020603050405020304" pitchFamily="18" charset="0"/>
                    <a:cs typeface="Times New Roman" panose="02020603050405020304" pitchFamily="18" charset="0"/>
                    <a:hlinkClick r:id="rId2"/>
                  </a:rPr>
                  <a:t>SI system</a:t>
                </a:r>
                <a:r>
                  <a:rPr lang="en-US" sz="2400" dirty="0">
                    <a:latin typeface="Times New Roman" panose="02020603050405020304" pitchFamily="18" charset="0"/>
                    <a:cs typeface="Times New Roman" panose="02020603050405020304" pitchFamily="18" charset="0"/>
                  </a:rPr>
                  <a:t> ]. The viscosity of blood is typically </a:t>
                </a:r>
                <a:r>
                  <a:rPr lang="en-US" sz="2400" dirty="0">
                    <a:solidFill>
                      <a:srgbClr val="0070C0"/>
                    </a:solidFill>
                    <a:latin typeface="Times New Roman" panose="02020603050405020304" pitchFamily="18" charset="0"/>
                    <a:cs typeface="Times New Roman" panose="02020603050405020304" pitchFamily="18" charset="0"/>
                  </a:rPr>
                  <a:t>3x10</a:t>
                </a:r>
                <a:r>
                  <a:rPr lang="en-US" sz="2400" baseline="30000" dirty="0">
                    <a:solidFill>
                      <a:srgbClr val="0070C0"/>
                    </a:solidFill>
                    <a:latin typeface="Times New Roman" panose="02020603050405020304" pitchFamily="18" charset="0"/>
                    <a:cs typeface="Times New Roman" panose="02020603050405020304" pitchFamily="18" charset="0"/>
                  </a:rPr>
                  <a:t>-3</a:t>
                </a:r>
                <a:r>
                  <a:rPr lang="en-US" sz="2400" dirty="0">
                    <a:solidFill>
                      <a:srgbClr val="0070C0"/>
                    </a:solidFill>
                    <a:latin typeface="Times New Roman" panose="02020603050405020304" pitchFamily="18" charset="0"/>
                    <a:cs typeface="Times New Roman" panose="02020603050405020304" pitchFamily="18" charset="0"/>
                  </a:rPr>
                  <a:t> to 4x10</a:t>
                </a:r>
                <a:r>
                  <a:rPr lang="en-US" sz="2400" baseline="30000" dirty="0">
                    <a:solidFill>
                      <a:srgbClr val="0070C0"/>
                    </a:solidFill>
                    <a:latin typeface="Times New Roman" panose="02020603050405020304" pitchFamily="18" charset="0"/>
                    <a:cs typeface="Times New Roman" panose="02020603050405020304" pitchFamily="18" charset="0"/>
                  </a:rPr>
                  <a:t>-3</a:t>
                </a:r>
                <a:r>
                  <a:rPr lang="en-US" sz="2400" dirty="0">
                    <a:solidFill>
                      <a:srgbClr val="0070C0"/>
                    </a:solidFill>
                    <a:latin typeface="Times New Roman" panose="02020603050405020304" pitchFamily="18" charset="0"/>
                    <a:cs typeface="Times New Roman" panose="02020603050405020304" pitchFamily="18" charset="0"/>
                  </a:rPr>
                  <a:t> Pas </a:t>
                </a:r>
                <a:r>
                  <a:rPr lang="en-US" sz="2400" dirty="0">
                    <a:latin typeface="Times New Roman" panose="02020603050405020304" pitchFamily="18" charset="0"/>
                    <a:cs typeface="Times New Roman" panose="02020603050405020304" pitchFamily="18" charset="0"/>
                  </a:rPr>
                  <a:t>but depends on the </a:t>
                </a:r>
                <a:r>
                  <a:rPr lang="en-US" sz="2400" dirty="0">
                    <a:solidFill>
                      <a:srgbClr val="FF0000"/>
                    </a:solidFill>
                    <a:latin typeface="Times New Roman" panose="02020603050405020304" pitchFamily="18" charset="0"/>
                    <a:cs typeface="Times New Roman" panose="02020603050405020304" pitchFamily="18" charset="0"/>
                  </a:rPr>
                  <a:t>percentage of red blood cells </a:t>
                </a:r>
                <a:r>
                  <a:rPr lang="en-US" sz="2400" dirty="0">
                    <a:latin typeface="Times New Roman" panose="02020603050405020304" pitchFamily="18" charset="0"/>
                    <a:cs typeface="Times New Roman" panose="02020603050405020304" pitchFamily="18" charset="0"/>
                  </a:rPr>
                  <a:t>in the blood.</a:t>
                </a:r>
              </a:p>
              <a:p>
                <a:pPr marL="0" indent="0" algn="just" rtl="0">
                  <a:buNone/>
                </a:pPr>
                <a:r>
                  <a:rPr lang="en-US" sz="2400" dirty="0" err="1">
                    <a:latin typeface="Times New Roman" panose="02020603050405020304" pitchFamily="18" charset="0"/>
                    <a:cs typeface="Times New Roman" panose="02020603050405020304" pitchFamily="18" charset="0"/>
                  </a:rPr>
                  <a:t>Poiseuille's</a:t>
                </a:r>
                <a:r>
                  <a:rPr lang="en-US" sz="2400" dirty="0">
                    <a:latin typeface="Times New Roman" panose="02020603050405020304" pitchFamily="18" charset="0"/>
                    <a:cs typeface="Times New Roman" panose="02020603050405020304" pitchFamily="18" charset="0"/>
                  </a:rPr>
                  <a:t> law states that the flow through a given tube depends on the </a:t>
                </a:r>
                <a:r>
                  <a:rPr lang="en-US" sz="2400" dirty="0">
                    <a:solidFill>
                      <a:schemeClr val="accent4">
                        <a:lumMod val="75000"/>
                      </a:schemeClr>
                    </a:solidFill>
                    <a:latin typeface="Times New Roman" panose="02020603050405020304" pitchFamily="18" charset="0"/>
                    <a:cs typeface="Times New Roman" panose="02020603050405020304" pitchFamily="18" charset="0"/>
                  </a:rPr>
                  <a:t>pressure difference </a:t>
                </a:r>
                <a:r>
                  <a:rPr lang="en-US" sz="2400" dirty="0">
                    <a:latin typeface="Times New Roman" panose="02020603050405020304" pitchFamily="18" charset="0"/>
                    <a:cs typeface="Times New Roman" panose="02020603050405020304" pitchFamily="18" charset="0"/>
                  </a:rPr>
                  <a:t>from one end to the other (P</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the </a:t>
                </a:r>
                <a:r>
                  <a:rPr lang="en-US" sz="2400" dirty="0">
                    <a:solidFill>
                      <a:schemeClr val="accent4">
                        <a:lumMod val="75000"/>
                      </a:schemeClr>
                    </a:solidFill>
                    <a:latin typeface="Times New Roman" panose="02020603050405020304" pitchFamily="18" charset="0"/>
                    <a:cs typeface="Times New Roman" panose="02020603050405020304" pitchFamily="18" charset="0"/>
                  </a:rPr>
                  <a:t>length L</a:t>
                </a:r>
                <a:r>
                  <a:rPr lang="en-US" sz="2400" dirty="0">
                    <a:latin typeface="Times New Roman" panose="02020603050405020304" pitchFamily="18" charset="0"/>
                    <a:cs typeface="Times New Roman" panose="02020603050405020304" pitchFamily="18" charset="0"/>
                  </a:rPr>
                  <a:t> of the tube, the </a:t>
                </a:r>
                <a:r>
                  <a:rPr lang="en-US" sz="2400" dirty="0">
                    <a:solidFill>
                      <a:schemeClr val="accent4">
                        <a:lumMod val="75000"/>
                      </a:schemeClr>
                    </a:solidFill>
                    <a:latin typeface="Times New Roman" panose="02020603050405020304" pitchFamily="18" charset="0"/>
                    <a:cs typeface="Times New Roman" panose="02020603050405020304" pitchFamily="18" charset="0"/>
                  </a:rPr>
                  <a:t>radius R</a:t>
                </a:r>
                <a:r>
                  <a:rPr lang="en-US" sz="2400" dirty="0">
                    <a:latin typeface="Times New Roman" panose="02020603050405020304" pitchFamily="18" charset="0"/>
                    <a:cs typeface="Times New Roman" panose="02020603050405020304" pitchFamily="18" charset="0"/>
                  </a:rPr>
                  <a:t> of the tube, and the </a:t>
                </a:r>
                <a:r>
                  <a:rPr lang="en-US" sz="2400" dirty="0">
                    <a:solidFill>
                      <a:schemeClr val="accent4">
                        <a:lumMod val="75000"/>
                      </a:schemeClr>
                    </a:solidFill>
                    <a:latin typeface="Times New Roman" panose="02020603050405020304" pitchFamily="18" charset="0"/>
                    <a:cs typeface="Times New Roman" panose="02020603050405020304" pitchFamily="18" charset="0"/>
                  </a:rPr>
                  <a:t>viscosity η</a:t>
                </a:r>
                <a:r>
                  <a:rPr lang="en-US" sz="2400" dirty="0">
                    <a:latin typeface="Times New Roman" panose="02020603050405020304" pitchFamily="18" charset="0"/>
                    <a:cs typeface="Times New Roman" panose="02020603050405020304" pitchFamily="18" charset="0"/>
                  </a:rPr>
                  <a:t> of the fluid. When all of these variables are put together with a </a:t>
                </a:r>
                <a:r>
                  <a:rPr lang="en-US" sz="2400" dirty="0">
                    <a:solidFill>
                      <a:schemeClr val="accent4">
                        <a:lumMod val="75000"/>
                      </a:schemeClr>
                    </a:solidFill>
                    <a:latin typeface="Times New Roman" panose="02020603050405020304" pitchFamily="18" charset="0"/>
                    <a:cs typeface="Times New Roman" panose="02020603050405020304" pitchFamily="18" charset="0"/>
                  </a:rPr>
                  <a:t>constant to keep the units </a:t>
                </a:r>
                <a:r>
                  <a:rPr lang="en-US" sz="2400" dirty="0">
                    <a:latin typeface="Times New Roman" panose="02020603050405020304" pitchFamily="18" charset="0"/>
                    <a:cs typeface="Times New Roman" panose="02020603050405020304" pitchFamily="18" charset="0"/>
                  </a:rPr>
                  <a:t>working correctly we get Poiseuille's equation: -</a:t>
                </a:r>
              </a:p>
              <a:p>
                <a:pPr marL="0" indent="0" algn="just" rtl="0">
                  <a:buNone/>
                </a:pPr>
                <a:endParaRPr lang="en-US" sz="200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𝐹𝑙𝑜𝑤𝑟𝑎𝑡𝑒</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𝑃</m:t>
                          </m:r>
                        </m:e>
                        <m:sub>
                          <m:r>
                            <a:rPr lang="en-US" b="0" i="1" smtClean="0">
                              <a:solidFill>
                                <a:srgbClr val="0070C0"/>
                              </a:solidFill>
                              <a:latin typeface="Cambria Math" panose="02040503050406030204" pitchFamily="18" charset="0"/>
                            </a:rPr>
                            <m:t>𝐴</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𝑃</m:t>
                          </m:r>
                        </m:e>
                        <m:sub>
                          <m:r>
                            <a:rPr lang="en-US" b="0" i="1" smtClean="0">
                              <a:solidFill>
                                <a:srgbClr val="0070C0"/>
                              </a:solidFill>
                              <a:latin typeface="Cambria Math" panose="02040503050406030204" pitchFamily="18" charset="0"/>
                            </a:rPr>
                            <m:t>𝐵</m:t>
                          </m:r>
                        </m:sub>
                      </m:sSub>
                      <m:r>
                        <a:rPr lang="en-US" b="0" i="1" smtClean="0">
                          <a:solidFill>
                            <a:srgbClr val="0070C0"/>
                          </a:solidFill>
                          <a:latin typeface="Cambria Math" panose="02040503050406030204" pitchFamily="18" charset="0"/>
                        </a:rPr>
                        <m:t>)(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ea typeface="Cambria Math" panose="02040503050406030204" pitchFamily="18" charset="0"/>
                            </a:rPr>
                            <m:t>𝜋</m:t>
                          </m:r>
                        </m:num>
                        <m:den>
                          <m:r>
                            <a:rPr lang="en-US" b="0" i="1" smtClean="0">
                              <a:solidFill>
                                <a:srgbClr val="0070C0"/>
                              </a:solidFill>
                              <a:latin typeface="Cambria Math" panose="02040503050406030204" pitchFamily="18" charset="0"/>
                            </a:rPr>
                            <m:t>8</m:t>
                          </m:r>
                        </m:den>
                      </m:f>
                      <m:r>
                        <a:rPr lang="en-US" b="0" i="1" smtClean="0">
                          <a:solidFill>
                            <a:srgbClr val="0070C0"/>
                          </a:solidFill>
                          <a:latin typeface="Cambria Math" panose="02040503050406030204" pitchFamily="18" charset="0"/>
                        </a:rPr>
                        <m:t> )(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ea typeface="Cambria Math" panose="02040503050406030204" pitchFamily="18" charset="0"/>
                            </a:rPr>
                            <m:t>𝜂</m:t>
                          </m:r>
                        </m:den>
                      </m:f>
                      <m:r>
                        <a:rPr lang="en-US" b="0" i="1" smtClean="0">
                          <a:solidFill>
                            <a:srgbClr val="0070C0"/>
                          </a:solidFill>
                          <a:latin typeface="Cambria Math" panose="02040503050406030204" pitchFamily="18" charset="0"/>
                        </a:rPr>
                        <m:t> )(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𝑅</m:t>
                          </m:r>
                        </m:num>
                        <m:den>
                          <m:r>
                            <a:rPr lang="en-US" b="0" i="1" smtClean="0">
                              <a:solidFill>
                                <a:srgbClr val="0070C0"/>
                              </a:solidFill>
                              <a:latin typeface="Cambria Math" panose="02040503050406030204" pitchFamily="18" charset="0"/>
                            </a:rPr>
                            <m:t>𝐿</m:t>
                          </m:r>
                        </m:den>
                      </m:f>
                      <m:r>
                        <a:rPr lang="en-US" b="0" i="1" smtClean="0">
                          <a:solidFill>
                            <a:srgbClr val="0070C0"/>
                          </a:solidFill>
                          <a:latin typeface="Cambria Math" panose="02040503050406030204" pitchFamily="18" charset="0"/>
                        </a:rPr>
                        <m:t> )</m:t>
                      </m:r>
                    </m:oMath>
                  </m:oMathPara>
                </a14:m>
                <a:endParaRPr lang="en-US" dirty="0">
                  <a:solidFill>
                    <a:srgbClr val="0070C0"/>
                  </a:solidFill>
                </a:endParaRPr>
              </a:p>
              <a:p>
                <a:pPr marL="0" indent="0" algn="just" rtl="0">
                  <a:buNone/>
                </a:pPr>
                <a:endParaRPr lang="en-US" sz="600" dirty="0"/>
              </a:p>
              <a:p>
                <a:pPr marL="0" indent="0" algn="just" rtl="0">
                  <a:buNone/>
                </a:pPr>
                <a:r>
                  <a:rPr lang="en-US" sz="2400" dirty="0">
                    <a:latin typeface="Times New Roman" panose="02020603050405020304" pitchFamily="18" charset="0"/>
                    <a:cs typeface="Times New Roman" panose="02020603050405020304" pitchFamily="18" charset="0"/>
                  </a:rPr>
                  <a:t>In SI units the flow rate will be in </a:t>
                </a:r>
                <a:r>
                  <a:rPr lang="en-US" sz="2400" dirty="0">
                    <a:solidFill>
                      <a:srgbClr val="0070C0"/>
                    </a:solidFill>
                    <a:latin typeface="Times New Roman" panose="02020603050405020304" pitchFamily="18" charset="0"/>
                    <a:cs typeface="Times New Roman" panose="02020603050405020304" pitchFamily="18" charset="0"/>
                  </a:rPr>
                  <a:t>cubic meters per second </a:t>
                </a:r>
                <a:r>
                  <a:rPr lang="en-US" sz="2400" dirty="0">
                    <a:latin typeface="Times New Roman" panose="02020603050405020304" pitchFamily="18" charset="0"/>
                    <a:cs typeface="Times New Roman" panose="02020603050405020304" pitchFamily="18" charset="0"/>
                  </a:rPr>
                  <a:t>if P</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is in newtons per square meter, η is in Pas, and R and L are in meters.</a:t>
                </a:r>
              </a:p>
              <a:p>
                <a:pPr marL="0" indent="0" algn="just" rtl="0">
                  <a:buNone/>
                </a:pPr>
                <a:endParaRPr lang="en-US" sz="2400" dirty="0"/>
              </a:p>
              <a:p>
                <a:pPr marL="0" indent="0">
                  <a:buNone/>
                </a:pPr>
                <a:endParaRPr lang="ar-IQ" sz="2400" dirty="0"/>
              </a:p>
            </p:txBody>
          </p:sp>
        </mc:Choice>
        <mc:Fallback xmlns="">
          <p:sp>
            <p:nvSpPr>
              <p:cNvPr id="4" name="Content Placeholder 2">
                <a:extLst>
                  <a:ext uri="{FF2B5EF4-FFF2-40B4-BE49-F238E27FC236}">
                    <a16:creationId xmlns:a16="http://schemas.microsoft.com/office/drawing/2014/main" id="{C535E600-A83F-450C-8FDA-B4168A18F202}"/>
                  </a:ext>
                </a:extLst>
              </p:cNvPr>
              <p:cNvSpPr>
                <a:spLocks noGrp="1" noRot="1" noChangeAspect="1" noMove="1" noResize="1" noEditPoints="1" noAdjustHandles="1" noChangeArrowheads="1" noChangeShapeType="1" noTextEdit="1"/>
              </p:cNvSpPr>
              <p:nvPr>
                <p:ph idx="1"/>
              </p:nvPr>
            </p:nvSpPr>
            <p:spPr>
              <a:xfrm>
                <a:off x="457200" y="332656"/>
                <a:ext cx="11176782" cy="6336704"/>
              </a:xfrm>
              <a:blipFill>
                <a:blip r:embed="rId3"/>
                <a:stretch>
                  <a:fillRect l="-818" t="-1347" r="-818"/>
                </a:stretch>
              </a:blipFill>
            </p:spPr>
            <p:txBody>
              <a:bodyPr/>
              <a:lstStyle/>
              <a:p>
                <a:r>
                  <a:rPr lang="en-US">
                    <a:noFill/>
                  </a:rPr>
                  <a:t> </a:t>
                </a:r>
              </a:p>
            </p:txBody>
          </p:sp>
        </mc:Fallback>
      </mc:AlternateContent>
    </p:spTree>
    <p:extLst>
      <p:ext uri="{BB962C8B-B14F-4D97-AF65-F5344CB8AC3E}">
        <p14:creationId xmlns:p14="http://schemas.microsoft.com/office/powerpoint/2010/main" val="3296689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1475188-3D4F-4693-8283-98E08F24013D}"/>
              </a:ext>
            </a:extLst>
          </p:cNvPr>
          <p:cNvSpPr txBox="1">
            <a:spLocks/>
          </p:cNvSpPr>
          <p:nvPr/>
        </p:nvSpPr>
        <p:spPr>
          <a:xfrm>
            <a:off x="457199" y="332656"/>
            <a:ext cx="11204917" cy="60400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600" b="1" dirty="0">
                <a:latin typeface="Times New Roman" panose="02020603050405020304" pitchFamily="18" charset="0"/>
                <a:cs typeface="Times New Roman" panose="02020603050405020304" pitchFamily="18" charset="0"/>
              </a:rPr>
              <a:t>Blood flow-</a:t>
            </a:r>
            <a:r>
              <a:rPr lang="en-US" sz="2600" b="1" dirty="0">
                <a:solidFill>
                  <a:srgbClr val="0070C0"/>
                </a:solidFill>
                <a:latin typeface="Times New Roman" panose="02020603050405020304" pitchFamily="18" charset="0"/>
                <a:cs typeface="Times New Roman" panose="02020603050405020304" pitchFamily="18" charset="0"/>
              </a:rPr>
              <a:t>laminar </a:t>
            </a:r>
            <a:r>
              <a:rPr lang="en-US" sz="2600" b="1" dirty="0">
                <a:latin typeface="Times New Roman" panose="02020603050405020304" pitchFamily="18" charset="0"/>
                <a:cs typeface="Times New Roman" panose="02020603050405020304" pitchFamily="18" charset="0"/>
              </a:rPr>
              <a:t>and </a:t>
            </a:r>
            <a:r>
              <a:rPr lang="en-US" sz="2600" b="1" dirty="0">
                <a:solidFill>
                  <a:srgbClr val="0070C0"/>
                </a:solidFill>
                <a:latin typeface="Times New Roman" panose="02020603050405020304" pitchFamily="18" charset="0"/>
                <a:cs typeface="Times New Roman" panose="02020603050405020304" pitchFamily="18" charset="0"/>
              </a:rPr>
              <a:t>turbulent</a:t>
            </a:r>
            <a:endParaRPr lang="en-US" sz="2600" dirty="0">
              <a:solidFill>
                <a:srgbClr val="0070C0"/>
              </a:solidFill>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You have probably seen both a slow, smooth, quietly flowing river and   a rapid, turbulent, noisy river.</a:t>
            </a:r>
          </a:p>
          <a:p>
            <a:pPr algn="just"/>
            <a:r>
              <a:rPr lang="en-US" sz="2600" dirty="0">
                <a:latin typeface="Times New Roman" panose="02020603050405020304" pitchFamily="18" charset="0"/>
                <a:cs typeface="Times New Roman" panose="02020603050405020304" pitchFamily="18" charset="0"/>
              </a:rPr>
              <a:t>.   The first type of river is analogous to the laminar or streamline flow that is present in most blood vessels.</a:t>
            </a:r>
          </a:p>
          <a:p>
            <a:pPr algn="just"/>
            <a:r>
              <a:rPr lang="en-US" sz="2600" dirty="0">
                <a:latin typeface="Times New Roman" panose="02020603050405020304" pitchFamily="18" charset="0"/>
                <a:cs typeface="Times New Roman" panose="02020603050405020304" pitchFamily="18" charset="0"/>
              </a:rPr>
              <a:t>.  The second is similar to the turbulent flow found at a few places in the circulatory system, for example, where the blood is flowing rapidly pass the heart valves.</a:t>
            </a:r>
          </a:p>
          <a:p>
            <a:pPr algn="just"/>
            <a:r>
              <a:rPr lang="en-US" sz="2600" dirty="0">
                <a:solidFill>
                  <a:srgbClr val="0070C0"/>
                </a:solidFill>
                <a:latin typeface="Times New Roman" panose="02020603050405020304" pitchFamily="18" charset="0"/>
                <a:cs typeface="Times New Roman" panose="02020603050405020304" pitchFamily="18" charset="0"/>
              </a:rPr>
              <a:t>An important characteristic of laminar flow is that it is silent. </a:t>
            </a:r>
            <a:r>
              <a:rPr lang="en-US" sz="2600" dirty="0">
                <a:solidFill>
                  <a:srgbClr val="FF0000"/>
                </a:solidFill>
                <a:latin typeface="Times New Roman" panose="02020603050405020304" pitchFamily="18" charset="0"/>
                <a:cs typeface="Times New Roman" panose="02020603050405020304" pitchFamily="18" charset="0"/>
              </a:rPr>
              <a:t>If all blood flow were laminar, information could not be obtained from the heart with a stethoscope</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a:solidFill>
                  <a:srgbClr val="00B050"/>
                </a:solidFill>
                <a:latin typeface="Times New Roman" panose="02020603050405020304" pitchFamily="18" charset="0"/>
                <a:cs typeface="Times New Roman" panose="02020603050405020304" pitchFamily="18" charset="0"/>
              </a:rPr>
              <a:t>The heart sounds heard with a stethoscope are caused by turbulent flow</a:t>
            </a:r>
            <a:r>
              <a:rPr lang="en-US" sz="2600" dirty="0">
                <a:solidFill>
                  <a:srgbClr val="0070C0"/>
                </a:solidFill>
                <a:latin typeface="Times New Roman" panose="02020603050405020304" pitchFamily="18" charset="0"/>
                <a:cs typeface="Times New Roman" panose="02020603050405020304" pitchFamily="18" charset="0"/>
              </a:rPr>
              <a:t>. During a blood pressure measurement, the constriction produced by the pressure cuff on the arm produces turbulent flow and the resulting vibrations can be detected with a stethoscope on the brachial artery.</a:t>
            </a:r>
          </a:p>
          <a:p>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873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BC89FC0-87D6-4AF0-A641-DB7F550053B2}"/>
              </a:ext>
            </a:extLst>
          </p:cNvPr>
          <p:cNvSpPr txBox="1">
            <a:spLocks/>
          </p:cNvSpPr>
          <p:nvPr/>
        </p:nvSpPr>
        <p:spPr>
          <a:xfrm>
            <a:off x="520505" y="348393"/>
            <a:ext cx="11071273" cy="12834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dirty="0">
                <a:latin typeface="Times New Roman" panose="02020603050405020304" pitchFamily="18" charset="0"/>
                <a:cs typeface="Times New Roman" panose="02020603050405020304" pitchFamily="18" charset="0"/>
              </a:rPr>
              <a:t>If you gradually increase the velocity of a fluid flowing in a tube by reducing the radius of the tube, it will reach a critical velocity </a:t>
            </a:r>
            <a:r>
              <a:rPr lang="en-US" dirty="0" err="1">
                <a:latin typeface="Times New Roman" panose="02020603050405020304" pitchFamily="18" charset="0"/>
                <a:cs typeface="Times New Roman" panose="02020603050405020304" pitchFamily="18" charset="0"/>
              </a:rPr>
              <a:t>V</a:t>
            </a:r>
            <a:r>
              <a:rPr lang="en-US" baseline="-25000" dirty="0" err="1">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when laminar flow changes into turbulent flow.</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ar-IQ"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9F56051-5345-4640-9557-A518ECCE1C1F}"/>
              </a:ext>
            </a:extLst>
          </p:cNvPr>
          <p:cNvSpPr txBox="1"/>
          <p:nvPr/>
        </p:nvSpPr>
        <p:spPr>
          <a:xfrm>
            <a:off x="560363" y="3629136"/>
            <a:ext cx="11071273" cy="2880471"/>
          </a:xfrm>
          <a:prstGeom prst="rect">
            <a:avLst/>
          </a:prstGeom>
          <a:noFill/>
        </p:spPr>
        <p:txBody>
          <a:bodyPr wrap="square">
            <a:noAutofit/>
          </a:bodyPr>
          <a:lstStyle/>
          <a:p>
            <a:pPr algn="just"/>
            <a:r>
              <a:rPr lang="en-US" sz="2400" dirty="0">
                <a:solidFill>
                  <a:srgbClr val="00B050"/>
                </a:solidFill>
                <a:latin typeface="Times New Roman" panose="02020603050405020304" pitchFamily="18" charset="0"/>
                <a:cs typeface="Times New Roman" panose="02020603050405020304" pitchFamily="18" charset="0"/>
              </a:rPr>
              <a:t>The critical velocity </a:t>
            </a:r>
            <a:r>
              <a:rPr lang="en-US" sz="2400" dirty="0">
                <a:latin typeface="Times New Roman" panose="02020603050405020304" pitchFamily="18" charset="0"/>
                <a:cs typeface="Times New Roman" panose="02020603050405020304" pitchFamily="18" charset="0"/>
              </a:rPr>
              <a:t>will be lower if there are restrictions or obstructions in the tube. </a:t>
            </a:r>
            <a:r>
              <a:rPr lang="en-US" sz="2400" dirty="0">
                <a:solidFill>
                  <a:srgbClr val="0070C0"/>
                </a:solidFill>
                <a:latin typeface="Times New Roman" panose="02020603050405020304" pitchFamily="18" charset="0"/>
                <a:cs typeface="Times New Roman" panose="02020603050405020304" pitchFamily="18" charset="0"/>
              </a:rPr>
              <a:t>Osborne Reynolds</a:t>
            </a:r>
            <a:r>
              <a:rPr lang="en-US" sz="2400" dirty="0">
                <a:latin typeface="Times New Roman" panose="02020603050405020304" pitchFamily="18" charset="0"/>
                <a:cs typeface="Times New Roman" panose="02020603050405020304" pitchFamily="18" charset="0"/>
              </a:rPr>
              <a:t> determined that the critical velocity is proportional to the </a:t>
            </a:r>
            <a:r>
              <a:rPr lang="en-US" sz="2400" dirty="0">
                <a:solidFill>
                  <a:srgbClr val="FF0000"/>
                </a:solidFill>
                <a:latin typeface="Times New Roman" panose="02020603050405020304" pitchFamily="18" charset="0"/>
                <a:cs typeface="Times New Roman" panose="02020603050405020304" pitchFamily="18" charset="0"/>
              </a:rPr>
              <a:t>viscosity η</a:t>
            </a:r>
            <a:r>
              <a:rPr lang="en-US" sz="2400" dirty="0">
                <a:latin typeface="Times New Roman" panose="02020603050405020304" pitchFamily="18" charset="0"/>
                <a:cs typeface="Times New Roman" panose="02020603050405020304" pitchFamily="18" charset="0"/>
              </a:rPr>
              <a:t> of the fluid and is </a:t>
            </a:r>
            <a:r>
              <a:rPr lang="en-US" sz="2400" dirty="0">
                <a:solidFill>
                  <a:srgbClr val="FF0000"/>
                </a:solidFill>
                <a:latin typeface="Times New Roman" panose="02020603050405020304" pitchFamily="18" charset="0"/>
                <a:cs typeface="Times New Roman" panose="02020603050405020304" pitchFamily="18" charset="0"/>
              </a:rPr>
              <a:t>inversely proportional to the density ρ </a:t>
            </a:r>
            <a:r>
              <a:rPr lang="en-US" sz="2400" dirty="0">
                <a:latin typeface="Times New Roman" panose="02020603050405020304" pitchFamily="18" charset="0"/>
                <a:cs typeface="Times New Roman" panose="02020603050405020304" pitchFamily="18" charset="0"/>
              </a:rPr>
              <a:t>of the fluid and the </a:t>
            </a:r>
            <a:r>
              <a:rPr lang="en-US" sz="2400" dirty="0">
                <a:solidFill>
                  <a:srgbClr val="FF0000"/>
                </a:solidFill>
                <a:latin typeface="Times New Roman" panose="02020603050405020304" pitchFamily="18" charset="0"/>
                <a:cs typeface="Times New Roman" panose="02020603050405020304" pitchFamily="18" charset="0"/>
              </a:rPr>
              <a:t>radius R</a:t>
            </a:r>
            <a:r>
              <a:rPr lang="en-US" sz="2400" dirty="0">
                <a:latin typeface="Times New Roman" panose="02020603050405020304" pitchFamily="18" charset="0"/>
                <a:cs typeface="Times New Roman" panose="02020603050405020304" pitchFamily="18" charset="0"/>
              </a:rPr>
              <a:t> of the tube, </a:t>
            </a:r>
            <a:r>
              <a:rPr lang="en-US" sz="2400" dirty="0" err="1">
                <a:solidFill>
                  <a:srgbClr val="0070C0"/>
                </a:solidFill>
                <a:latin typeface="Times New Roman" panose="02020603050405020304" pitchFamily="18" charset="0"/>
                <a:cs typeface="Times New Roman" panose="02020603050405020304" pitchFamily="18" charset="0"/>
              </a:rPr>
              <a:t>V</a:t>
            </a:r>
            <a:r>
              <a:rPr lang="en-US" sz="2400" baseline="-25000" dirty="0" err="1">
                <a:solidFill>
                  <a:srgbClr val="0070C0"/>
                </a:solidFill>
                <a:latin typeface="Times New Roman" panose="02020603050405020304" pitchFamily="18" charset="0"/>
                <a:cs typeface="Times New Roman" panose="02020603050405020304" pitchFamily="18" charset="0"/>
              </a:rPr>
              <a:t>c</a:t>
            </a:r>
            <a:r>
              <a:rPr lang="en-US" sz="2400" dirty="0">
                <a:solidFill>
                  <a:srgbClr val="0070C0"/>
                </a:solidFill>
                <a:latin typeface="Times New Roman" panose="02020603050405020304" pitchFamily="18" charset="0"/>
                <a:cs typeface="Times New Roman" panose="02020603050405020304" pitchFamily="18" charset="0"/>
              </a:rPr>
              <a:t>=</a:t>
            </a:r>
            <a:r>
              <a:rPr lang="en-US" sz="2400" dirty="0" err="1">
                <a:solidFill>
                  <a:srgbClr val="0070C0"/>
                </a:solidFill>
                <a:latin typeface="Times New Roman" panose="02020603050405020304" pitchFamily="18" charset="0"/>
                <a:cs typeface="Times New Roman" panose="02020603050405020304" pitchFamily="18" charset="0"/>
              </a:rPr>
              <a:t>Kη</a:t>
            </a:r>
            <a:r>
              <a:rPr lang="en-US" sz="2400" dirty="0">
                <a:solidFill>
                  <a:srgbClr val="0070C0"/>
                </a:solidFill>
                <a:latin typeface="Times New Roman" panose="02020603050405020304" pitchFamily="18" charset="0"/>
                <a:cs typeface="Times New Roman" panose="02020603050405020304" pitchFamily="18" charset="0"/>
              </a:rPr>
              <a:t>/</a:t>
            </a:r>
            <a:r>
              <a:rPr lang="en-US" sz="2400" dirty="0" err="1">
                <a:solidFill>
                  <a:srgbClr val="0070C0"/>
                </a:solidFill>
                <a:latin typeface="Times New Roman" panose="02020603050405020304" pitchFamily="18" charset="0"/>
                <a:cs typeface="Times New Roman" panose="02020603050405020304" pitchFamily="18" charset="0"/>
              </a:rPr>
              <a:t>ρR</a:t>
            </a:r>
            <a:r>
              <a:rPr lang="en-US" sz="2400" dirty="0">
                <a:latin typeface="Times New Roman" panose="02020603050405020304" pitchFamily="18" charset="0"/>
                <a:cs typeface="Times New Roman" panose="02020603050405020304" pitchFamily="18" charset="0"/>
              </a:rPr>
              <a:t>. The constant of proportionality </a:t>
            </a:r>
            <a:r>
              <a:rPr lang="en-US" sz="2400" dirty="0">
                <a:solidFill>
                  <a:srgbClr val="0070C0"/>
                </a:solidFill>
                <a:latin typeface="Times New Roman" panose="02020603050405020304" pitchFamily="18" charset="0"/>
                <a:cs typeface="Times New Roman" panose="02020603050405020304" pitchFamily="18" charset="0"/>
              </a:rPr>
              <a:t>K is called the Reynold's number</a:t>
            </a:r>
            <a:r>
              <a:rPr lang="en-US" sz="2400" dirty="0">
                <a:latin typeface="Times New Roman" panose="02020603050405020304" pitchFamily="18" charset="0"/>
                <a:cs typeface="Times New Roman" panose="02020603050405020304" pitchFamily="18" charset="0"/>
              </a:rPr>
              <a:t>, and it is approximately equal to </a:t>
            </a:r>
            <a:r>
              <a:rPr lang="en-US" sz="2400" dirty="0">
                <a:solidFill>
                  <a:srgbClr val="0070C0"/>
                </a:solidFill>
                <a:latin typeface="Times New Roman" panose="02020603050405020304" pitchFamily="18" charset="0"/>
                <a:cs typeface="Times New Roman" panose="02020603050405020304" pitchFamily="18" charset="0"/>
              </a:rPr>
              <a:t>1000 for many fluids</a:t>
            </a:r>
            <a:r>
              <a:rPr lang="en-US" sz="2400" dirty="0">
                <a:latin typeface="Times New Roman" panose="02020603050405020304" pitchFamily="18" charset="0"/>
                <a:cs typeface="Times New Roman" panose="02020603050405020304" pitchFamily="18" charset="0"/>
              </a:rPr>
              <a:t>, including blood, flowing in long straight tubes of constant diameter. </a:t>
            </a:r>
            <a:r>
              <a:rPr lang="en-US" sz="2400" dirty="0">
                <a:solidFill>
                  <a:srgbClr val="C00000"/>
                </a:solidFill>
                <a:latin typeface="Times New Roman" panose="02020603050405020304" pitchFamily="18" charset="0"/>
                <a:cs typeface="Times New Roman" panose="02020603050405020304" pitchFamily="18" charset="0"/>
              </a:rPr>
              <a:t>If there are bends or obstructions the Reynold's number becomes much smaller.</a:t>
            </a:r>
          </a:p>
        </p:txBody>
      </p:sp>
      <p:pic>
        <p:nvPicPr>
          <p:cNvPr id="5" name="Picture 4" descr="7">
            <a:extLst>
              <a:ext uri="{FF2B5EF4-FFF2-40B4-BE49-F238E27FC236}">
                <a16:creationId xmlns:a16="http://schemas.microsoft.com/office/drawing/2014/main" id="{A304AA29-8AF6-42F9-8F2D-6376A97A27C9}"/>
              </a:ext>
            </a:extLst>
          </p:cNvPr>
          <p:cNvPicPr/>
          <p:nvPr/>
        </p:nvPicPr>
        <p:blipFill>
          <a:blip r:embed="rId2">
            <a:lum bright="6000"/>
          </a:blip>
          <a:srcRect/>
          <a:stretch>
            <a:fillRect/>
          </a:stretch>
        </p:blipFill>
        <p:spPr bwMode="auto">
          <a:xfrm>
            <a:off x="4403188" y="1389184"/>
            <a:ext cx="4377216" cy="2039816"/>
          </a:xfrm>
          <a:prstGeom prst="rect">
            <a:avLst/>
          </a:prstGeom>
          <a:noFill/>
          <a:ln w="57150" cmpd="thickThin">
            <a:solidFill>
              <a:srgbClr val="000000"/>
            </a:solidFill>
            <a:miter lim="800000"/>
            <a:headEnd/>
            <a:tailEnd/>
          </a:ln>
        </p:spPr>
      </p:pic>
    </p:spTree>
    <p:extLst>
      <p:ext uri="{BB962C8B-B14F-4D97-AF65-F5344CB8AC3E}">
        <p14:creationId xmlns:p14="http://schemas.microsoft.com/office/powerpoint/2010/main" val="656331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D7F9ECE-54F2-4F42-8FE3-582342F5683B}"/>
              </a:ext>
            </a:extLst>
          </p:cNvPr>
          <p:cNvSpPr txBox="1">
            <a:spLocks/>
          </p:cNvSpPr>
          <p:nvPr/>
        </p:nvSpPr>
        <p:spPr>
          <a:xfrm>
            <a:off x="831573" y="662261"/>
            <a:ext cx="10528853" cy="733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b="1" dirty="0">
                <a:latin typeface="Times New Roman" panose="02020603050405020304" pitchFamily="18" charset="0"/>
                <a:cs typeface="Times New Roman" panose="02020603050405020304" pitchFamily="18" charset="0"/>
              </a:rPr>
              <a:t>Find the kinetic energy (KE) of 2gm of blood leaving aorta of radius 1.2cm.</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C653134-A06F-4411-9442-317794383435}"/>
                  </a:ext>
                </a:extLst>
              </p:cNvPr>
              <p:cNvSpPr txBox="1"/>
              <p:nvPr/>
            </p:nvSpPr>
            <p:spPr>
              <a:xfrm>
                <a:off x="2961862" y="1578289"/>
                <a:ext cx="5882059" cy="669542"/>
              </a:xfrm>
              <a:prstGeom prst="rect">
                <a:avLst/>
              </a:prstGeom>
              <a:noFill/>
            </p:spPr>
            <p:txBody>
              <a:bodyPr wrap="none" lIns="0" tIns="0" rIns="0" bIns="0" rtlCol="0">
                <a:spAutoFit/>
              </a:bodyPr>
              <a:lstStyle/>
              <a:p>
                <a14:m>
                  <m:oMath xmlns:m="http://schemas.openxmlformats.org/officeDocument/2006/math">
                    <m:r>
                      <a:rPr lang="en-US" sz="2800" b="0" i="1" smtClean="0">
                        <a:solidFill>
                          <a:srgbClr val="0070C0"/>
                        </a:solidFill>
                        <a:latin typeface="Cambria Math" panose="02040503050406030204" pitchFamily="18" charset="0"/>
                      </a:rPr>
                      <m:t>𝐾𝐸</m:t>
                    </m:r>
                    <m:r>
                      <a:rPr lang="en-US" sz="2800" b="0" i="1" smtClean="0">
                        <a:solidFill>
                          <a:srgbClr val="0070C0"/>
                        </a:solidFill>
                        <a:latin typeface="Cambria Math" panose="02040503050406030204" pitchFamily="18" charset="0"/>
                      </a:rPr>
                      <m:t>=</m:t>
                    </m:r>
                    <m:f>
                      <m:fPr>
                        <m:ctrlPr>
                          <a:rPr lang="en-US" sz="2800" b="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𝑚</m:t>
                        </m:r>
                        <m:sSup>
                          <m:sSupPr>
                            <m:ctrlPr>
                              <a:rPr lang="en-US" sz="2800" b="0" i="1" smtClean="0">
                                <a:solidFill>
                                  <a:srgbClr val="0070C0"/>
                                </a:solidFill>
                                <a:latin typeface="Cambria Math" panose="02040503050406030204" pitchFamily="18" charset="0"/>
                              </a:rPr>
                            </m:ctrlPr>
                          </m:sSupPr>
                          <m:e>
                            <m:r>
                              <a:rPr lang="en-US" sz="2800" b="0" i="1" smtClean="0">
                                <a:solidFill>
                                  <a:srgbClr val="0070C0"/>
                                </a:solidFill>
                                <a:latin typeface="Cambria Math" panose="02040503050406030204" pitchFamily="18" charset="0"/>
                              </a:rPr>
                              <m:t>𝑣</m:t>
                            </m:r>
                          </m:e>
                          <m:sup>
                            <m:r>
                              <a:rPr lang="en-US" sz="2800" b="0" i="1" smtClean="0">
                                <a:solidFill>
                                  <a:srgbClr val="0070C0"/>
                                </a:solidFill>
                                <a:latin typeface="Cambria Math" panose="02040503050406030204" pitchFamily="18" charset="0"/>
                              </a:rPr>
                              <m:t>2</m:t>
                            </m:r>
                          </m:sup>
                        </m:sSup>
                      </m:num>
                      <m:den>
                        <m:r>
                          <a:rPr lang="en-US" sz="2800" b="0" i="1" smtClean="0">
                            <a:solidFill>
                              <a:srgbClr val="0070C0"/>
                            </a:solidFill>
                            <a:latin typeface="Cambria Math" panose="02040503050406030204" pitchFamily="18" charset="0"/>
                          </a:rPr>
                          <m:t>2</m:t>
                        </m:r>
                      </m:den>
                    </m:f>
                    <m:r>
                      <a:rPr lang="en-US" sz="2800" b="0" i="1" smtClean="0">
                        <a:solidFill>
                          <a:srgbClr val="0070C0"/>
                        </a:solidFill>
                        <a:latin typeface="Cambria Math" panose="02040503050406030204" pitchFamily="18" charset="0"/>
                      </a:rPr>
                      <m:t>=</m:t>
                    </m:r>
                    <m:f>
                      <m:fPr>
                        <m:ctrlPr>
                          <a:rPr lang="en-US" sz="2800" b="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1</m:t>
                        </m:r>
                      </m:num>
                      <m:den>
                        <m:r>
                          <a:rPr lang="en-US" sz="2800" b="0" i="1" smtClean="0">
                            <a:solidFill>
                              <a:srgbClr val="0070C0"/>
                            </a:solidFill>
                            <a:latin typeface="Cambria Math" panose="02040503050406030204" pitchFamily="18" charset="0"/>
                          </a:rPr>
                          <m:t>2</m:t>
                        </m:r>
                      </m:den>
                    </m:f>
                    <m:r>
                      <a:rPr lang="en-US" sz="2800" b="0" i="1" smtClean="0">
                        <a:solidFill>
                          <a:srgbClr val="0070C0"/>
                        </a:solidFill>
                        <a:latin typeface="Cambria Math" panose="02040503050406030204" pitchFamily="18" charset="0"/>
                      </a:rPr>
                      <m:t> </m:t>
                    </m:r>
                    <m:r>
                      <a:rPr lang="en-US" sz="2800" b="0" i="1" smtClean="0">
                        <a:solidFill>
                          <a:srgbClr val="0070C0"/>
                        </a:solidFill>
                        <a:latin typeface="Cambria Math" panose="02040503050406030204" pitchFamily="18" charset="0"/>
                        <a:ea typeface="Cambria Math" panose="02040503050406030204" pitchFamily="18" charset="0"/>
                      </a:rPr>
                      <m:t>×</m:t>
                    </m:r>
                    <m:r>
                      <a:rPr lang="en-US" sz="2800" b="0" i="1" smtClean="0">
                        <a:solidFill>
                          <a:srgbClr val="0070C0"/>
                        </a:solidFill>
                        <a:latin typeface="Cambria Math" panose="02040503050406030204" pitchFamily="18" charset="0"/>
                        <a:ea typeface="Cambria Math" panose="02040503050406030204" pitchFamily="18" charset="0"/>
                      </a:rPr>
                      <m:t>𝑚𝑎𝑠𝑠</m:t>
                    </m:r>
                    <m:r>
                      <a:rPr lang="en-US" sz="2800" b="0" i="1" smtClean="0">
                        <a:solidFill>
                          <a:srgbClr val="0070C0"/>
                        </a:solidFill>
                        <a:latin typeface="Cambria Math" panose="02040503050406030204" pitchFamily="18" charset="0"/>
                        <a:ea typeface="Cambria Math" panose="02040503050406030204" pitchFamily="18" charset="0"/>
                      </a:rPr>
                      <m:t> × </m:t>
                    </m:r>
                    <m:sSup>
                      <m:sSupPr>
                        <m:ctrlPr>
                          <a:rPr lang="en-US" sz="2800" b="0" i="1" smtClean="0">
                            <a:solidFill>
                              <a:srgbClr val="0070C0"/>
                            </a:solidFill>
                            <a:latin typeface="Cambria Math" panose="02040503050406030204" pitchFamily="18" charset="0"/>
                            <a:ea typeface="Cambria Math" panose="02040503050406030204" pitchFamily="18" charset="0"/>
                          </a:rPr>
                        </m:ctrlPr>
                      </m:sSupPr>
                      <m:e>
                        <m:r>
                          <a:rPr lang="en-US" sz="2800" b="0" i="1" smtClean="0">
                            <a:solidFill>
                              <a:srgbClr val="0070C0"/>
                            </a:solidFill>
                            <a:latin typeface="Cambria Math" panose="02040503050406030204" pitchFamily="18" charset="0"/>
                            <a:ea typeface="Cambria Math" panose="02040503050406030204" pitchFamily="18" charset="0"/>
                          </a:rPr>
                          <m:t>(</m:t>
                        </m:r>
                        <m:r>
                          <a:rPr lang="en-US" sz="2800" i="1">
                            <a:solidFill>
                              <a:srgbClr val="0070C0"/>
                            </a:solidFill>
                            <a:latin typeface="Cambria Math" panose="02040503050406030204" pitchFamily="18" charset="0"/>
                            <a:ea typeface="Cambria Math" panose="02040503050406030204" pitchFamily="18" charset="0"/>
                          </a:rPr>
                          <m:t>𝑣𝑒𝑙𝑜𝑐𝑖𝑡𝑦</m:t>
                        </m:r>
                        <m:r>
                          <a:rPr lang="en-US" sz="2800" b="0" i="1" smtClean="0">
                            <a:solidFill>
                              <a:srgbClr val="0070C0"/>
                            </a:solidFill>
                            <a:latin typeface="Cambria Math" panose="02040503050406030204" pitchFamily="18" charset="0"/>
                            <a:ea typeface="Cambria Math" panose="02040503050406030204" pitchFamily="18" charset="0"/>
                          </a:rPr>
                          <m:t>)</m:t>
                        </m:r>
                      </m:e>
                      <m:sup>
                        <m:r>
                          <a:rPr lang="en-US" sz="2800" b="0" i="1" smtClean="0">
                            <a:solidFill>
                              <a:srgbClr val="0070C0"/>
                            </a:solidFill>
                            <a:latin typeface="Cambria Math" panose="02040503050406030204" pitchFamily="18" charset="0"/>
                            <a:ea typeface="Cambria Math" panose="02040503050406030204" pitchFamily="18" charset="0"/>
                          </a:rPr>
                          <m:t>2</m:t>
                        </m:r>
                      </m:sup>
                    </m:sSup>
                  </m:oMath>
                </a14:m>
                <a:r>
                  <a:rPr lang="en-US" sz="2800" dirty="0"/>
                  <a:t> </a:t>
                </a:r>
              </a:p>
            </p:txBody>
          </p:sp>
        </mc:Choice>
        <mc:Fallback xmlns="">
          <p:sp>
            <p:nvSpPr>
              <p:cNvPr id="11" name="TextBox 10">
                <a:extLst>
                  <a:ext uri="{FF2B5EF4-FFF2-40B4-BE49-F238E27FC236}">
                    <a16:creationId xmlns:a16="http://schemas.microsoft.com/office/drawing/2014/main" id="{3C653134-A06F-4411-9442-317794383435}"/>
                  </a:ext>
                </a:extLst>
              </p:cNvPr>
              <p:cNvSpPr txBox="1">
                <a:spLocks noRot="1" noChangeAspect="1" noMove="1" noResize="1" noEditPoints="1" noAdjustHandles="1" noChangeArrowheads="1" noChangeShapeType="1" noTextEdit="1"/>
              </p:cNvSpPr>
              <p:nvPr/>
            </p:nvSpPr>
            <p:spPr>
              <a:xfrm>
                <a:off x="2961862" y="1578289"/>
                <a:ext cx="5882059" cy="66954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2FAB7CD-19B2-44EE-AC46-02102DF5B448}"/>
                  </a:ext>
                </a:extLst>
              </p:cNvPr>
              <p:cNvSpPr txBox="1"/>
              <p:nvPr/>
            </p:nvSpPr>
            <p:spPr>
              <a:xfrm>
                <a:off x="2961862" y="2601766"/>
                <a:ext cx="6284028" cy="8036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f>
                        <m:fPr>
                          <m:ctrlPr>
                            <a:rPr lang="en-US" sz="2400" b="0" i="1" smtClean="0">
                              <a:solidFill>
                                <a:srgbClr val="0070C0"/>
                              </a:solidFill>
                              <a:latin typeface="Cambria Math" panose="02040503050406030204" pitchFamily="18" charset="0"/>
                            </a:rPr>
                          </m:ctrlPr>
                        </m:fPr>
                        <m:num>
                          <m:r>
                            <a:rPr lang="en-US" sz="2400" b="0" i="1" smtClean="0">
                              <a:solidFill>
                                <a:srgbClr val="0070C0"/>
                              </a:solidFill>
                              <a:latin typeface="Cambria Math" panose="02040503050406030204" pitchFamily="18" charset="0"/>
                            </a:rPr>
                            <m:t>𝐾</m:t>
                          </m:r>
                          <m:r>
                            <a:rPr lang="en-US" sz="2400" b="0" i="1" smtClean="0">
                              <a:solidFill>
                                <a:srgbClr val="0070C0"/>
                              </a:solidFill>
                              <a:latin typeface="Cambria Math" panose="02040503050406030204" pitchFamily="18" charset="0"/>
                              <a:ea typeface="Cambria Math" panose="02040503050406030204" pitchFamily="18" charset="0"/>
                            </a:rPr>
                            <m:t>𝜂</m:t>
                          </m:r>
                        </m:num>
                        <m:den>
                          <m:r>
                            <a:rPr lang="en-US" sz="2400" b="0" i="1" smtClean="0">
                              <a:solidFill>
                                <a:srgbClr val="0070C0"/>
                              </a:solidFill>
                              <a:latin typeface="Cambria Math" panose="02040503050406030204" pitchFamily="18" charset="0"/>
                              <a:ea typeface="Cambria Math" panose="02040503050406030204" pitchFamily="18" charset="0"/>
                            </a:rPr>
                            <m:t>𝜌</m:t>
                          </m:r>
                          <m:r>
                            <a:rPr lang="en-US" sz="2400" b="0" i="1" smtClean="0">
                              <a:solidFill>
                                <a:srgbClr val="0070C0"/>
                              </a:solidFill>
                              <a:latin typeface="Cambria Math" panose="02040503050406030204" pitchFamily="18" charset="0"/>
                              <a:ea typeface="Cambria Math" panose="02040503050406030204" pitchFamily="18" charset="0"/>
                            </a:rPr>
                            <m:t>𝑅</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1000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3</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5</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3</m:t>
                              </m:r>
                            </m:sup>
                          </m:sSup>
                        </m:num>
                        <m:den>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04</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3</m:t>
                              </m:r>
                            </m:sup>
                          </m:s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sup>
                          </m:sSup>
                        </m:den>
                      </m:f>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28</m:t>
                      </m:r>
                      <m:r>
                        <a:rPr lang="en-US" sz="2400" b="0" i="1" smtClean="0">
                          <a:latin typeface="Cambria Math" panose="02040503050406030204" pitchFamily="18" charset="0"/>
                        </a:rPr>
                        <m:t> </m:t>
                      </m:r>
                      <m:r>
                        <a:rPr lang="en-US" sz="2400" b="0" i="1" smtClean="0">
                          <a:latin typeface="Cambria Math" panose="02040503050406030204" pitchFamily="18" charset="0"/>
                        </a:rPr>
                        <m:t>𝑚</m:t>
                      </m:r>
                      <m:r>
                        <a:rPr lang="en-US" sz="2400" b="0" i="1" smtClean="0">
                          <a:latin typeface="Cambria Math" panose="02040503050406030204" pitchFamily="18" charset="0"/>
                        </a:rPr>
                        <m:t>/</m:t>
                      </m:r>
                      <m:r>
                        <a:rPr lang="en-US" sz="2400" b="0" i="1" smtClean="0">
                          <a:latin typeface="Cambria Math" panose="02040503050406030204" pitchFamily="18" charset="0"/>
                        </a:rPr>
                        <m:t>𝑠</m:t>
                      </m:r>
                    </m:oMath>
                  </m:oMathPara>
                </a14:m>
                <a:endParaRPr lang="en-US" sz="2400" dirty="0"/>
              </a:p>
            </p:txBody>
          </p:sp>
        </mc:Choice>
        <mc:Fallback xmlns="">
          <p:sp>
            <p:nvSpPr>
              <p:cNvPr id="12" name="TextBox 11">
                <a:extLst>
                  <a:ext uri="{FF2B5EF4-FFF2-40B4-BE49-F238E27FC236}">
                    <a16:creationId xmlns:a16="http://schemas.microsoft.com/office/drawing/2014/main" id="{32FAB7CD-19B2-44EE-AC46-02102DF5B448}"/>
                  </a:ext>
                </a:extLst>
              </p:cNvPr>
              <p:cNvSpPr txBox="1">
                <a:spLocks noRot="1" noChangeAspect="1" noMove="1" noResize="1" noEditPoints="1" noAdjustHandles="1" noChangeArrowheads="1" noChangeShapeType="1" noTextEdit="1"/>
              </p:cNvSpPr>
              <p:nvPr/>
            </p:nvSpPr>
            <p:spPr>
              <a:xfrm>
                <a:off x="2961862" y="2601766"/>
                <a:ext cx="6284028" cy="8036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D40E79A-6F5B-4DD1-AE36-7909B5BD0EC7}"/>
                  </a:ext>
                </a:extLst>
              </p:cNvPr>
              <p:cNvSpPr txBox="1"/>
              <p:nvPr/>
            </p:nvSpPr>
            <p:spPr>
              <a:xfrm>
                <a:off x="3167271" y="3954901"/>
                <a:ext cx="5971507" cy="669542"/>
              </a:xfrm>
              <a:prstGeom prst="rect">
                <a:avLst/>
              </a:prstGeom>
              <a:noFill/>
            </p:spPr>
            <p:txBody>
              <a:bodyPr wrap="none" lIns="0" tIns="0" rIns="0" bIns="0" rtlCol="0">
                <a:spAutoFit/>
              </a:bodyPr>
              <a:lstStyle/>
              <a:p>
                <a14:m>
                  <m:oMath xmlns:m="http://schemas.openxmlformats.org/officeDocument/2006/math">
                    <m:r>
                      <a:rPr lang="en-US" sz="2800" b="0" i="1" smtClean="0">
                        <a:latin typeface="Cambria Math" panose="02040503050406030204" pitchFamily="18" charset="0"/>
                      </a:rPr>
                      <m:t>𝐾𝐸</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0</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002</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0</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28</m:t>
                            </m:r>
                            <m:r>
                              <a:rPr lang="en-US" sz="2800" i="1">
                                <a:latin typeface="Cambria Math" panose="02040503050406030204" pitchFamily="18" charset="0"/>
                                <a:ea typeface="Cambria Math" panose="02040503050406030204" pitchFamily="18" charset="0"/>
                              </a:rPr>
                              <m:t>)</m:t>
                            </m:r>
                          </m:e>
                          <m:sup>
                            <m:r>
                              <a:rPr lang="en-US" sz="2800" i="1">
                                <a:latin typeface="Cambria Math" panose="02040503050406030204" pitchFamily="18" charset="0"/>
                                <a:ea typeface="Cambria Math" panose="02040503050406030204" pitchFamily="18" charset="0"/>
                              </a:rPr>
                              <m:t>2</m:t>
                            </m:r>
                          </m:sup>
                        </m:sSup>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r>
                      <a:rPr lang="en-US" sz="2800" b="0" i="1" smtClean="0">
                        <a:latin typeface="Cambria Math" panose="02040503050406030204" pitchFamily="18" charset="0"/>
                      </a:rPr>
                      <m:t>7</m:t>
                    </m:r>
                    <m:r>
                      <a:rPr lang="en-US" sz="2800" b="0" i="1" smtClean="0">
                        <a:latin typeface="Cambria Math" panose="02040503050406030204" pitchFamily="18" charset="0"/>
                      </a:rPr>
                      <m:t>.</m:t>
                    </m:r>
                    <m:r>
                      <a:rPr lang="en-US" sz="2800" b="0" i="1" smtClean="0">
                        <a:latin typeface="Cambria Math" panose="02040503050406030204" pitchFamily="18" charset="0"/>
                      </a:rPr>
                      <m:t>84</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5</m:t>
                        </m:r>
                      </m:sup>
                    </m:sSup>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𝑗𝑜𝑢𝑙𝑒</m:t>
                    </m:r>
                  </m:oMath>
                </a14:m>
                <a:r>
                  <a:rPr lang="en-US" sz="2800" dirty="0"/>
                  <a:t> </a:t>
                </a:r>
              </a:p>
            </p:txBody>
          </p:sp>
        </mc:Choice>
        <mc:Fallback xmlns="">
          <p:sp>
            <p:nvSpPr>
              <p:cNvPr id="13" name="TextBox 12">
                <a:extLst>
                  <a:ext uri="{FF2B5EF4-FFF2-40B4-BE49-F238E27FC236}">
                    <a16:creationId xmlns:a16="http://schemas.microsoft.com/office/drawing/2014/main" id="{ED40E79A-6F5B-4DD1-AE36-7909B5BD0EC7}"/>
                  </a:ext>
                </a:extLst>
              </p:cNvPr>
              <p:cNvSpPr txBox="1">
                <a:spLocks noRot="1" noChangeAspect="1" noMove="1" noResize="1" noEditPoints="1" noAdjustHandles="1" noChangeArrowheads="1" noChangeShapeType="1" noTextEdit="1"/>
              </p:cNvSpPr>
              <p:nvPr/>
            </p:nvSpPr>
            <p:spPr>
              <a:xfrm>
                <a:off x="3167271" y="3954901"/>
                <a:ext cx="5971507" cy="66954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2810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BAFBC98-0FD3-416C-98C1-53CE8B010FC8}"/>
              </a:ext>
            </a:extLst>
          </p:cNvPr>
          <p:cNvSpPr txBox="1">
            <a:spLocks/>
          </p:cNvSpPr>
          <p:nvPr/>
        </p:nvSpPr>
        <p:spPr>
          <a:xfrm>
            <a:off x="457200" y="404664"/>
            <a:ext cx="11064240" cy="61926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70C0"/>
                </a:solidFill>
                <a:latin typeface="Times New Roman" panose="02020603050405020304" pitchFamily="18" charset="0"/>
                <a:cs typeface="Times New Roman" panose="02020603050405020304" pitchFamily="18" charset="0"/>
              </a:rPr>
              <a:t>Heart sounds</a:t>
            </a:r>
            <a:endParaRPr lang="en-US" dirty="0">
              <a:solidFill>
                <a:srgbClr val="0070C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heart sounds heard with a stethoscope are caused by vibrations originating in the heart and the major vessels. The opening and closing of the heart valves contribute greatly to the heart sounds; turbulent flow occurs at these times and the vibrations produced are often in the audible range.</a:t>
            </a:r>
          </a:p>
          <a:p>
            <a:pPr algn="just"/>
            <a:r>
              <a:rPr lang="en-US" dirty="0">
                <a:latin typeface="Times New Roman" panose="02020603050405020304" pitchFamily="18" charset="0"/>
                <a:cs typeface="Times New Roman" panose="02020603050405020304" pitchFamily="18" charset="0"/>
              </a:rPr>
              <a:t>The amount and quality of the sound heard depend on the design of the stethoscope as well as on its pressure on the chest, its location, the orientation of the body, and the phase of the breathing cycle.</a:t>
            </a:r>
          </a:p>
          <a:p>
            <a:pPr algn="just"/>
            <a:endParaRPr lang="en-US" dirty="0">
              <a:latin typeface="Times New Roman" panose="02020603050405020304" pitchFamily="18" charset="0"/>
              <a:cs typeface="Times New Roman" panose="02020603050405020304" pitchFamily="18" charset="0"/>
            </a:endParaRPr>
          </a:p>
          <a:p>
            <a:pPr algn="just"/>
            <a:r>
              <a:rPr lang="en-US" b="1" dirty="0">
                <a:solidFill>
                  <a:srgbClr val="C00000"/>
                </a:solidFill>
                <a:latin typeface="Times New Roman" panose="02020603050405020304" pitchFamily="18" charset="0"/>
                <a:cs typeface="Times New Roman" panose="02020603050405020304" pitchFamily="18" charset="0"/>
              </a:rPr>
              <a:t>The physics of some cardiovascular diseases</a:t>
            </a:r>
            <a:endParaRPr lang="en-US" dirty="0">
              <a:solidFill>
                <a:srgbClr val="C0000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Because of the many physical aspects of the cardiovascular system, heart diseases often have a physical component. Many of these diseases, for example, increase the work load of the heart or reduce its ability to work at a normal rate.</a:t>
            </a:r>
          </a:p>
        </p:txBody>
      </p:sp>
    </p:spTree>
    <p:extLst>
      <p:ext uri="{BB962C8B-B14F-4D97-AF65-F5344CB8AC3E}">
        <p14:creationId xmlns:p14="http://schemas.microsoft.com/office/powerpoint/2010/main" val="96808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8A45681-46BB-49ED-9A8D-A1252C8C21B0}"/>
              </a:ext>
            </a:extLst>
          </p:cNvPr>
          <p:cNvSpPr txBox="1">
            <a:spLocks/>
          </p:cNvSpPr>
          <p:nvPr/>
        </p:nvSpPr>
        <p:spPr>
          <a:xfrm>
            <a:off x="457200" y="332656"/>
            <a:ext cx="11233052" cy="59766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dirty="0">
                <a:latin typeface="Times New Roman" panose="02020603050405020304" pitchFamily="18" charset="0"/>
                <a:ea typeface="Tahoma" panose="020B0604030504040204" pitchFamily="34" charset="0"/>
                <a:cs typeface="Times New Roman" panose="02020603050405020304" pitchFamily="18" charset="0"/>
              </a:rPr>
              <a:t>The work done by the heart is roughly the tension of the heart muscle and times how long it acts. Anything that </a:t>
            </a:r>
            <a:r>
              <a:rPr lang="en-US"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increases the muscle tension or how long it acts</a:t>
            </a:r>
            <a:r>
              <a:rPr lang="en-US" dirty="0">
                <a:latin typeface="Times New Roman" panose="02020603050405020304" pitchFamily="18" charset="0"/>
                <a:ea typeface="Tahoma" panose="020B0604030504040204" pitchFamily="34" charset="0"/>
                <a:cs typeface="Times New Roman" panose="02020603050405020304" pitchFamily="18" charset="0"/>
              </a:rPr>
              <a:t> will increase the </a:t>
            </a:r>
            <a:r>
              <a:rPr lang="en-US"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work load of the heart.</a:t>
            </a:r>
            <a:r>
              <a:rPr lang="en-US" dirty="0">
                <a:latin typeface="Times New Roman" panose="02020603050405020304" pitchFamily="18" charset="0"/>
                <a:ea typeface="Tahoma" panose="020B0604030504040204" pitchFamily="34" charset="0"/>
                <a:cs typeface="Times New Roman" panose="02020603050405020304" pitchFamily="18" charset="0"/>
              </a:rPr>
              <a:t> </a:t>
            </a:r>
          </a:p>
          <a:p>
            <a:pPr marL="342900" indent="-342900" algn="just">
              <a:buFont typeface="Arial" panose="020B0604020202020204" pitchFamily="34" charset="0"/>
              <a:buChar char="•"/>
            </a:pPr>
            <a:r>
              <a:rPr lang="en-US" u="sng" dirty="0">
                <a:latin typeface="Times New Roman" panose="02020603050405020304" pitchFamily="18" charset="0"/>
                <a:ea typeface="Tahoma" panose="020B0604030504040204" pitchFamily="34" charset="0"/>
                <a:cs typeface="Times New Roman" panose="02020603050405020304" pitchFamily="18" charset="0"/>
              </a:rPr>
              <a:t>For example</a:t>
            </a:r>
            <a:r>
              <a:rPr lang="en-US" dirty="0">
                <a:latin typeface="Times New Roman" panose="02020603050405020304" pitchFamily="18" charset="0"/>
                <a:ea typeface="Tahoma" panose="020B0604030504040204" pitchFamily="34" charset="0"/>
                <a:cs typeface="Times New Roman" panose="02020603050405020304" pitchFamily="18" charset="0"/>
              </a:rPr>
              <a:t>, high blood pressure (</a:t>
            </a:r>
            <a:r>
              <a:rPr lang="en-US" b="1"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hypertension</a:t>
            </a:r>
            <a:r>
              <a:rPr lang="en-US" dirty="0">
                <a:latin typeface="Times New Roman" panose="02020603050405020304" pitchFamily="18" charset="0"/>
                <a:ea typeface="Tahoma" panose="020B0604030504040204" pitchFamily="34" charset="0"/>
                <a:cs typeface="Times New Roman" panose="02020603050405020304" pitchFamily="18" charset="0"/>
              </a:rPr>
              <a:t>) causes the muscle tension to increase in proportion to the pressure. A fast heart rate </a:t>
            </a:r>
            <a:r>
              <a:rPr lang="en-US"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r>
              <a:rPr lang="en-US" b="1"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tachycardia</a:t>
            </a:r>
            <a:r>
              <a:rPr lang="en-US" dirty="0">
                <a:latin typeface="Times New Roman" panose="02020603050405020304" pitchFamily="18" charset="0"/>
                <a:ea typeface="Tahoma" panose="020B0604030504040204" pitchFamily="34" charset="0"/>
                <a:cs typeface="Times New Roman" panose="02020603050405020304" pitchFamily="18" charset="0"/>
              </a:rPr>
              <a:t>) increases the work load since the amount of time the heart muscles spend contracting increases.</a:t>
            </a:r>
          </a:p>
          <a:p>
            <a:pPr marL="342900" indent="-342900" algn="just">
              <a:buFont typeface="Arial" panose="020B0604020202020204" pitchFamily="34" charset="0"/>
              <a:buChar char="•"/>
            </a:pPr>
            <a:r>
              <a:rPr lang="en-US" dirty="0">
                <a:latin typeface="Times New Roman" panose="02020603050405020304" pitchFamily="18" charset="0"/>
                <a:ea typeface="Tahoma" panose="020B0604030504040204" pitchFamily="34" charset="0"/>
                <a:cs typeface="Times New Roman" panose="02020603050405020304" pitchFamily="18" charset="0"/>
              </a:rPr>
              <a:t>To reduce the work load of the heart, bed rest and O</a:t>
            </a:r>
            <a:r>
              <a:rPr lang="en-US" baseline="-25000" dirty="0">
                <a:latin typeface="Times New Roman" panose="02020603050405020304" pitchFamily="18" charset="0"/>
                <a:ea typeface="Tahoma" panose="020B0604030504040204" pitchFamily="34" charset="0"/>
                <a:cs typeface="Times New Roman" panose="02020603050405020304" pitchFamily="18" charset="0"/>
              </a:rPr>
              <a:t>2</a:t>
            </a:r>
            <a:r>
              <a:rPr lang="en-US" dirty="0">
                <a:latin typeface="Times New Roman" panose="02020603050405020304" pitchFamily="18" charset="0"/>
                <a:ea typeface="Tahoma" panose="020B0604030504040204" pitchFamily="34" charset="0"/>
                <a:cs typeface="Times New Roman" panose="02020603050405020304" pitchFamily="18" charset="0"/>
              </a:rPr>
              <a:t> therapy are prescribed. Giving O</a:t>
            </a:r>
            <a:r>
              <a:rPr lang="en-US" baseline="-25000" dirty="0">
                <a:latin typeface="Times New Roman" panose="02020603050405020304" pitchFamily="18" charset="0"/>
                <a:ea typeface="Tahoma" panose="020B0604030504040204" pitchFamily="34" charset="0"/>
                <a:cs typeface="Times New Roman" panose="02020603050405020304" pitchFamily="18" charset="0"/>
              </a:rPr>
              <a:t>2</a:t>
            </a:r>
            <a:r>
              <a:rPr lang="en-US" dirty="0">
                <a:latin typeface="Times New Roman" panose="02020603050405020304" pitchFamily="18" charset="0"/>
                <a:ea typeface="Tahoma" panose="020B0604030504040204" pitchFamily="34" charset="0"/>
                <a:cs typeface="Times New Roman" panose="02020603050405020304" pitchFamily="18" charset="0"/>
              </a:rPr>
              <a:t> increases the O</a:t>
            </a:r>
            <a:r>
              <a:rPr lang="en-US" baseline="-25000" dirty="0">
                <a:latin typeface="Times New Roman" panose="02020603050405020304" pitchFamily="18" charset="0"/>
                <a:ea typeface="Tahoma" panose="020B0604030504040204" pitchFamily="34" charset="0"/>
                <a:cs typeface="Times New Roman" panose="02020603050405020304" pitchFamily="18" charset="0"/>
              </a:rPr>
              <a:t>2</a:t>
            </a:r>
            <a:r>
              <a:rPr lang="en-US" dirty="0">
                <a:latin typeface="Times New Roman" panose="02020603050405020304" pitchFamily="18" charset="0"/>
                <a:ea typeface="Tahoma" panose="020B0604030504040204" pitchFamily="34" charset="0"/>
                <a:cs typeface="Times New Roman" panose="02020603050405020304" pitchFamily="18" charset="0"/>
              </a:rPr>
              <a:t> in the blood so that less blood must be pumped to the tissues.</a:t>
            </a:r>
          </a:p>
          <a:p>
            <a:endParaRPr lang="ar-IQ"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D2651D2-AA5B-45B2-A864-004667ECE08D}"/>
              </a:ext>
            </a:extLst>
          </p:cNvPr>
          <p:cNvSpPr txBox="1"/>
          <p:nvPr/>
        </p:nvSpPr>
        <p:spPr>
          <a:xfrm>
            <a:off x="501748" y="3601329"/>
            <a:ext cx="11233052" cy="3137096"/>
          </a:xfrm>
          <a:prstGeom prst="rect">
            <a:avLst/>
          </a:prstGeom>
          <a:noFill/>
        </p:spPr>
        <p:txBody>
          <a:bodyPr wrap="square">
            <a:noAutofit/>
          </a:bodyPr>
          <a:lstStyle/>
          <a:p>
            <a:pPr algn="just"/>
            <a:r>
              <a:rPr lang="en-US" sz="2400" dirty="0">
                <a:solidFill>
                  <a:srgbClr val="0070C0"/>
                </a:solidFill>
                <a:latin typeface="Times New Roman" panose="02020603050405020304" pitchFamily="18" charset="0"/>
                <a:cs typeface="Times New Roman" panose="02020603050405020304" pitchFamily="18" charset="0"/>
              </a:rPr>
              <a:t>Other heart diseases such </a:t>
            </a:r>
            <a:r>
              <a:rPr lang="en-US" sz="2400" b="1" i="1" dirty="0">
                <a:solidFill>
                  <a:srgbClr val="0070C0"/>
                </a:solidFill>
                <a:latin typeface="Times New Roman" panose="02020603050405020304" pitchFamily="18" charset="0"/>
                <a:cs typeface="Times New Roman" panose="02020603050405020304" pitchFamily="18" charset="0"/>
              </a:rPr>
              <a:t>Heart valve defects,</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u="sng" dirty="0">
                <a:solidFill>
                  <a:srgbClr val="0070C0"/>
                </a:solidFill>
                <a:latin typeface="Times New Roman" panose="02020603050405020304" pitchFamily="18" charset="0"/>
                <a:cs typeface="Times New Roman" panose="02020603050405020304" pitchFamily="18" charset="0"/>
              </a:rPr>
              <a:t>types of the</a:t>
            </a:r>
            <a:r>
              <a:rPr lang="en-US" sz="2400" b="1" i="1" u="sng" dirty="0">
                <a:solidFill>
                  <a:srgbClr val="0070C0"/>
                </a:solidFill>
                <a:latin typeface="Times New Roman" panose="02020603050405020304" pitchFamily="18" charset="0"/>
                <a:cs typeface="Times New Roman" panose="02020603050405020304" pitchFamily="18" charset="0"/>
              </a:rPr>
              <a:t> Heart valve defects</a:t>
            </a:r>
            <a:r>
              <a:rPr lang="en-US" sz="2400" b="1" u="sng" dirty="0">
                <a:solidFill>
                  <a:srgbClr val="0070C0"/>
                </a:solidFill>
                <a:latin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solidFill>
                  <a:srgbClr val="FF0000"/>
                </a:solidFill>
                <a:latin typeface="Times New Roman" panose="02020603050405020304" pitchFamily="18" charset="0"/>
                <a:cs typeface="Times New Roman" panose="02020603050405020304" pitchFamily="18" charset="0"/>
              </a:rPr>
              <a:t>Stenosis</a:t>
            </a:r>
            <a:r>
              <a:rPr lang="en-US" sz="2400" dirty="0">
                <a:latin typeface="Times New Roman" panose="02020603050405020304" pitchFamily="18" charset="0"/>
                <a:cs typeface="Times New Roman" panose="02020603050405020304" pitchFamily="18" charset="0"/>
              </a:rPr>
              <a:t>: - the valve does not open wide enough. In stenosis the work of the heart is increased because a large amount of work is done against the obstruction of the narrow opening, and the blood supply to the general circulation is reduced.</a:t>
            </a:r>
          </a:p>
          <a:p>
            <a:pPr marL="342900" indent="-342900" algn="just">
              <a:buFont typeface="Arial" panose="020B0604020202020204" pitchFamily="34" charset="0"/>
              <a:buChar char="•"/>
            </a:pPr>
            <a:r>
              <a:rPr lang="en-US" sz="2400" dirty="0">
                <a:solidFill>
                  <a:srgbClr val="FF0000"/>
                </a:solidFill>
                <a:latin typeface="Times New Roman" panose="02020603050405020304" pitchFamily="18" charset="0"/>
                <a:cs typeface="Times New Roman" panose="02020603050405020304" pitchFamily="18" charset="0"/>
              </a:rPr>
              <a:t>Insufficiency</a:t>
            </a:r>
            <a:r>
              <a:rPr lang="en-US" sz="2400" dirty="0">
                <a:latin typeface="Times New Roman" panose="02020603050405020304" pitchFamily="18" charset="0"/>
                <a:cs typeface="Times New Roman" panose="02020603050405020304" pitchFamily="18" charset="0"/>
              </a:rPr>
              <a:t>: - the valve does not close well enough. In insufficiency some of the pumped blood flows back into the heart so that the volume of the circulated blood is reduced.</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Man-made device that has helped heart patients is the artificial heart valve.</a:t>
            </a:r>
          </a:p>
        </p:txBody>
      </p:sp>
    </p:spTree>
    <p:extLst>
      <p:ext uri="{BB962C8B-B14F-4D97-AF65-F5344CB8AC3E}">
        <p14:creationId xmlns:p14="http://schemas.microsoft.com/office/powerpoint/2010/main" val="224852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BBBDA6-9F20-43FF-91E0-EC4281CFB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767" y="498687"/>
            <a:ext cx="6141688" cy="4108789"/>
          </a:xfrm>
          <a:prstGeom prst="rect">
            <a:avLst/>
          </a:prstGeom>
        </p:spPr>
      </p:pic>
      <p:sp>
        <p:nvSpPr>
          <p:cNvPr id="5" name="TextBox 4">
            <a:extLst>
              <a:ext uri="{FF2B5EF4-FFF2-40B4-BE49-F238E27FC236}">
                <a16:creationId xmlns:a16="http://schemas.microsoft.com/office/drawing/2014/main" id="{62D1E9E2-C276-40A3-93E2-7234BE5A0365}"/>
              </a:ext>
            </a:extLst>
          </p:cNvPr>
          <p:cNvSpPr txBox="1"/>
          <p:nvPr/>
        </p:nvSpPr>
        <p:spPr>
          <a:xfrm>
            <a:off x="7510968" y="1393718"/>
            <a:ext cx="4009293" cy="2465857"/>
          </a:xfrm>
          <a:prstGeom prst="rect">
            <a:avLst/>
          </a:prstGeom>
          <a:noFill/>
        </p:spPr>
        <p:txBody>
          <a:bodyPr wrap="square">
            <a:noAutofit/>
          </a:bodyPr>
          <a:lstStyle/>
          <a:p>
            <a:r>
              <a:rPr lang="en-US" sz="2000" b="0" i="0" dirty="0">
                <a:effectLst/>
                <a:latin typeface="Times New Roman" panose="02020603050405020304" pitchFamily="18" charset="0"/>
                <a:cs typeface="Times New Roman" panose="02020603050405020304" pitchFamily="18" charset="0"/>
              </a:rPr>
              <a:t>Specialized conducting components of the heart include the </a:t>
            </a:r>
            <a:r>
              <a:rPr lang="en-US" sz="2000" b="0" i="0" dirty="0">
                <a:solidFill>
                  <a:srgbClr val="FF0000"/>
                </a:solidFill>
                <a:effectLst/>
                <a:latin typeface="Times New Roman" panose="02020603050405020304" pitchFamily="18" charset="0"/>
                <a:cs typeface="Times New Roman" panose="02020603050405020304" pitchFamily="18" charset="0"/>
              </a:rPr>
              <a:t>sinoatrial node</a:t>
            </a:r>
            <a:r>
              <a:rPr lang="en-US" sz="2000" b="0" i="0" dirty="0">
                <a:effectLst/>
                <a:latin typeface="Times New Roman" panose="02020603050405020304" pitchFamily="18" charset="0"/>
                <a:cs typeface="Times New Roman" panose="02020603050405020304" pitchFamily="18" charset="0"/>
              </a:rPr>
              <a:t>, the </a:t>
            </a:r>
            <a:r>
              <a:rPr lang="en-US" sz="2000" b="0" i="0" dirty="0">
                <a:solidFill>
                  <a:schemeClr val="accent5">
                    <a:lumMod val="75000"/>
                  </a:schemeClr>
                </a:solidFill>
                <a:effectLst/>
                <a:latin typeface="Times New Roman" panose="02020603050405020304" pitchFamily="18" charset="0"/>
                <a:cs typeface="Times New Roman" panose="02020603050405020304" pitchFamily="18" charset="0"/>
              </a:rPr>
              <a:t>internodal pathways</a:t>
            </a:r>
            <a:r>
              <a:rPr lang="en-US" sz="2000" b="0" i="0" dirty="0">
                <a:effectLst/>
                <a:latin typeface="Times New Roman" panose="02020603050405020304" pitchFamily="18" charset="0"/>
                <a:cs typeface="Times New Roman" panose="02020603050405020304" pitchFamily="18" charset="0"/>
              </a:rPr>
              <a:t>, the </a:t>
            </a:r>
            <a:r>
              <a:rPr lang="en-US" sz="2000" b="0" i="0" dirty="0">
                <a:solidFill>
                  <a:srgbClr val="FF0000"/>
                </a:solidFill>
                <a:effectLst/>
                <a:latin typeface="Times New Roman" panose="02020603050405020304" pitchFamily="18" charset="0"/>
                <a:cs typeface="Times New Roman" panose="02020603050405020304" pitchFamily="18" charset="0"/>
              </a:rPr>
              <a:t>atrioventricular node</a:t>
            </a:r>
            <a:r>
              <a:rPr lang="en-US" sz="2000" b="0" i="0" dirty="0">
                <a:effectLst/>
                <a:latin typeface="Times New Roman" panose="02020603050405020304" pitchFamily="18" charset="0"/>
                <a:cs typeface="Times New Roman" panose="02020603050405020304" pitchFamily="18" charset="0"/>
              </a:rPr>
              <a:t>, the </a:t>
            </a:r>
            <a:r>
              <a:rPr lang="en-US" sz="2000" b="0" i="0" dirty="0">
                <a:solidFill>
                  <a:srgbClr val="0070C0"/>
                </a:solidFill>
                <a:effectLst/>
                <a:latin typeface="Times New Roman" panose="02020603050405020304" pitchFamily="18" charset="0"/>
                <a:cs typeface="Times New Roman" panose="02020603050405020304" pitchFamily="18" charset="0"/>
              </a:rPr>
              <a:t>atrioventricular bundle</a:t>
            </a:r>
            <a:r>
              <a:rPr lang="en-US" sz="2000" b="0" i="0" dirty="0">
                <a:effectLst/>
                <a:latin typeface="Times New Roman" panose="02020603050405020304" pitchFamily="18" charset="0"/>
                <a:cs typeface="Times New Roman" panose="02020603050405020304" pitchFamily="18" charset="0"/>
              </a:rPr>
              <a:t>, the </a:t>
            </a:r>
            <a:r>
              <a:rPr lang="en-US" sz="2000" b="0" i="0" dirty="0">
                <a:solidFill>
                  <a:srgbClr val="FF0000"/>
                </a:solidFill>
                <a:effectLst/>
                <a:latin typeface="Times New Roman" panose="02020603050405020304" pitchFamily="18" charset="0"/>
                <a:cs typeface="Times New Roman" panose="02020603050405020304" pitchFamily="18" charset="0"/>
              </a:rPr>
              <a:t>right and left bundle branches</a:t>
            </a:r>
            <a:r>
              <a:rPr lang="en-US" sz="2000" b="0" i="0" dirty="0">
                <a:effectLst/>
                <a:latin typeface="Times New Roman" panose="02020603050405020304" pitchFamily="18" charset="0"/>
                <a:cs typeface="Times New Roman" panose="02020603050405020304" pitchFamily="18" charset="0"/>
              </a:rPr>
              <a:t>, and the </a:t>
            </a:r>
            <a:r>
              <a:rPr lang="en-US" sz="2000" b="0" i="0" dirty="0">
                <a:solidFill>
                  <a:srgbClr val="0070C0"/>
                </a:solidFill>
                <a:effectLst/>
                <a:latin typeface="Times New Roman" panose="02020603050405020304" pitchFamily="18" charset="0"/>
                <a:cs typeface="Times New Roman" panose="02020603050405020304" pitchFamily="18" charset="0"/>
              </a:rPr>
              <a:t>Purkinje fibers</a:t>
            </a:r>
            <a:r>
              <a:rPr lang="en-US" sz="2000" b="0" i="0" dirty="0">
                <a:solidFill>
                  <a:srgbClr val="373D3F"/>
                </a:solidFill>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2E2D864-1501-448E-935A-61364B515E37}"/>
              </a:ext>
            </a:extLst>
          </p:cNvPr>
          <p:cNvSpPr>
            <a:spLocks noGrp="1"/>
          </p:cNvSpPr>
          <p:nvPr>
            <p:ph type="subTitle" idx="1"/>
          </p:nvPr>
        </p:nvSpPr>
        <p:spPr>
          <a:xfrm>
            <a:off x="316942" y="4276576"/>
            <a:ext cx="11558115" cy="2342270"/>
          </a:xfrm>
          <a:solidFill>
            <a:schemeClr val="bg1"/>
          </a:solidFill>
        </p:spPr>
        <p:txBody>
          <a:bodyPr>
            <a:noAutofit/>
          </a:bodyPr>
          <a:lstStyle/>
          <a:p>
            <a:pPr marL="0" indent="0" algn="l" rtl="0">
              <a:buNone/>
            </a:pPr>
            <a:r>
              <a:rPr lang="en-US" sz="2200" dirty="0">
                <a:latin typeface="Times New Roman" panose="02020603050405020304" pitchFamily="18" charset="0"/>
                <a:cs typeface="Times New Roman" panose="02020603050405020304" pitchFamily="18" charset="0"/>
              </a:rPr>
              <a:t>The heart is basically a double pump; it provides the force needed to circulate the blood through the two major circulatory systems: -</a:t>
            </a:r>
          </a:p>
          <a:p>
            <a:pPr marL="0" lvl="0" indent="0" algn="l" rtl="0">
              <a:buNone/>
            </a:pPr>
            <a:r>
              <a:rPr lang="en-US" sz="2200" dirty="0">
                <a:latin typeface="Times New Roman" panose="02020603050405020304" pitchFamily="18" charset="0"/>
                <a:cs typeface="Times New Roman" panose="02020603050405020304" pitchFamily="18" charset="0"/>
              </a:rPr>
              <a:t>The </a:t>
            </a:r>
            <a:r>
              <a:rPr lang="en-US" sz="2200" dirty="0">
                <a:solidFill>
                  <a:srgbClr val="0070C0"/>
                </a:solidFill>
                <a:latin typeface="Times New Roman" panose="02020603050405020304" pitchFamily="18" charset="0"/>
                <a:cs typeface="Times New Roman" panose="02020603050405020304" pitchFamily="18" charset="0"/>
              </a:rPr>
              <a:t>pulmonary circulation in the lungs</a:t>
            </a:r>
            <a:r>
              <a:rPr lang="en-US" sz="2200" dirty="0">
                <a:latin typeface="Times New Roman" panose="02020603050405020304" pitchFamily="18" charset="0"/>
                <a:cs typeface="Times New Roman" panose="02020603050405020304" pitchFamily="18" charset="0"/>
              </a:rPr>
              <a:t>.</a:t>
            </a:r>
          </a:p>
          <a:p>
            <a:pPr marL="0" lvl="0" indent="0" algn="l" rtl="0">
              <a:buNone/>
            </a:pPr>
            <a:r>
              <a:rPr lang="en-US" sz="2200" dirty="0">
                <a:latin typeface="Times New Roman" panose="02020603050405020304" pitchFamily="18" charset="0"/>
                <a:cs typeface="Times New Roman" panose="02020603050405020304" pitchFamily="18" charset="0"/>
              </a:rPr>
              <a:t>The </a:t>
            </a:r>
            <a:r>
              <a:rPr lang="en-US" sz="2200" dirty="0">
                <a:solidFill>
                  <a:srgbClr val="0070C0"/>
                </a:solidFill>
                <a:latin typeface="Times New Roman" panose="02020603050405020304" pitchFamily="18" charset="0"/>
                <a:cs typeface="Times New Roman" panose="02020603050405020304" pitchFamily="18" charset="0"/>
              </a:rPr>
              <a:t>systemic circulation in the rest of the body</a:t>
            </a:r>
            <a:r>
              <a:rPr lang="en-US" sz="2200" dirty="0">
                <a:latin typeface="Times New Roman" panose="02020603050405020304" pitchFamily="18" charset="0"/>
                <a:cs typeface="Times New Roman" panose="02020603050405020304" pitchFamily="18" charset="0"/>
              </a:rPr>
              <a:t>.</a:t>
            </a:r>
          </a:p>
          <a:p>
            <a:pPr marL="0" indent="0" algn="l" rtl="0">
              <a:buNone/>
            </a:pPr>
            <a:r>
              <a:rPr lang="en-US" sz="2200" dirty="0">
                <a:latin typeface="Times New Roman" panose="02020603050405020304" pitchFamily="18" charset="0"/>
                <a:cs typeface="Times New Roman" panose="02020603050405020304" pitchFamily="18" charset="0"/>
              </a:rPr>
              <a:t>The blood in a normal individual circulates through one system before being pumped by the other section of the heart to the second system.</a:t>
            </a:r>
          </a:p>
          <a:p>
            <a:endParaRPr lang="en-US" sz="20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78D7324F-B291-4EB7-AF1F-80259D891C68}"/>
              </a:ext>
            </a:extLst>
          </p:cNvPr>
          <p:cNvSpPr>
            <a:spLocks noGrp="1"/>
          </p:cNvSpPr>
          <p:nvPr>
            <p:ph type="ctrTitle"/>
          </p:nvPr>
        </p:nvSpPr>
        <p:spPr>
          <a:xfrm>
            <a:off x="1338469" y="126610"/>
            <a:ext cx="9144000" cy="562504"/>
          </a:xfrm>
        </p:spPr>
        <p:txBody>
          <a:bodyPr>
            <a:normAutofit/>
          </a:bodyPr>
          <a:lstStyle/>
          <a:p>
            <a:r>
              <a:rPr lang="en-US" sz="2400" b="1" dirty="0">
                <a:latin typeface="Times New Roman" panose="02020603050405020304" pitchFamily="18" charset="0"/>
                <a:cs typeface="Times New Roman" panose="02020603050405020304" pitchFamily="18" charset="0"/>
              </a:rPr>
              <a:t>Major components of the cardiovascular system</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6685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BBBDA6-9F20-43FF-91E0-EC4281CFB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469" y="526784"/>
            <a:ext cx="9463702" cy="6331216"/>
          </a:xfrm>
          <a:prstGeom prst="rect">
            <a:avLst/>
          </a:prstGeom>
        </p:spPr>
      </p:pic>
      <p:sp>
        <p:nvSpPr>
          <p:cNvPr id="2" name="Title 1">
            <a:extLst>
              <a:ext uri="{FF2B5EF4-FFF2-40B4-BE49-F238E27FC236}">
                <a16:creationId xmlns:a16="http://schemas.microsoft.com/office/drawing/2014/main" id="{78D7324F-B291-4EB7-AF1F-80259D891C68}"/>
              </a:ext>
            </a:extLst>
          </p:cNvPr>
          <p:cNvSpPr>
            <a:spLocks noGrp="1"/>
          </p:cNvSpPr>
          <p:nvPr>
            <p:ph type="ctrTitle"/>
          </p:nvPr>
        </p:nvSpPr>
        <p:spPr>
          <a:xfrm>
            <a:off x="1338469" y="126610"/>
            <a:ext cx="9144000" cy="562504"/>
          </a:xfrm>
        </p:spPr>
        <p:txBody>
          <a:bodyPr>
            <a:normAutofit/>
          </a:bodyPr>
          <a:lstStyle/>
          <a:p>
            <a:r>
              <a:rPr lang="en-US" sz="2400" b="1" dirty="0">
                <a:latin typeface="Times New Roman" panose="02020603050405020304" pitchFamily="18" charset="0"/>
                <a:cs typeface="Times New Roman" panose="02020603050405020304" pitchFamily="18" charset="0"/>
              </a:rPr>
              <a:t>Major components of the cardiovascular system</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9593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324F-B291-4EB7-AF1F-80259D891C68}"/>
              </a:ext>
            </a:extLst>
          </p:cNvPr>
          <p:cNvSpPr>
            <a:spLocks noGrp="1"/>
          </p:cNvSpPr>
          <p:nvPr>
            <p:ph type="ctrTitle"/>
          </p:nvPr>
        </p:nvSpPr>
        <p:spPr>
          <a:xfrm>
            <a:off x="1338469" y="126610"/>
            <a:ext cx="9144000" cy="562504"/>
          </a:xfrm>
        </p:spPr>
        <p:txBody>
          <a:bodyPr>
            <a:normAutofit/>
          </a:bodyPr>
          <a:lstStyle/>
          <a:p>
            <a:r>
              <a:rPr lang="en-US" sz="2400" b="1" dirty="0">
                <a:latin typeface="Times New Roman" panose="02020603050405020304" pitchFamily="18" charset="0"/>
                <a:cs typeface="Times New Roman" panose="02020603050405020304" pitchFamily="18" charset="0"/>
              </a:rPr>
              <a:t>Function of heart</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39A738BD-4602-474C-99C9-25A57D6AA15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19654" y="1444335"/>
            <a:ext cx="3445412" cy="469828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035EAC6A-F9A5-435A-821A-1C01334272F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19314" y="1444336"/>
            <a:ext cx="3445412" cy="469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9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324F-B291-4EB7-AF1F-80259D891C68}"/>
              </a:ext>
            </a:extLst>
          </p:cNvPr>
          <p:cNvSpPr>
            <a:spLocks noGrp="1"/>
          </p:cNvSpPr>
          <p:nvPr>
            <p:ph type="ctrTitle"/>
          </p:nvPr>
        </p:nvSpPr>
        <p:spPr>
          <a:xfrm>
            <a:off x="1338469" y="126610"/>
            <a:ext cx="9144000" cy="562504"/>
          </a:xfrm>
        </p:spPr>
        <p:txBody>
          <a:bodyPr>
            <a:normAutofit/>
          </a:bodyPr>
          <a:lstStyle/>
          <a:p>
            <a:r>
              <a:rPr lang="en-US" sz="2400" b="1" dirty="0">
                <a:latin typeface="Times New Roman" panose="02020603050405020304" pitchFamily="18" charset="0"/>
                <a:cs typeface="Times New Roman" panose="02020603050405020304" pitchFamily="18" charset="0"/>
              </a:rPr>
              <a:t>Function of heart</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290" name="Picture 2">
            <a:extLst>
              <a:ext uri="{FF2B5EF4-FFF2-40B4-BE49-F238E27FC236}">
                <a16:creationId xmlns:a16="http://schemas.microsoft.com/office/drawing/2014/main" id="{9BE747A8-4018-4C65-8FE7-687B0C6EF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259" y="1222441"/>
            <a:ext cx="5019741" cy="4812599"/>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mage">
            <a:extLst>
              <a:ext uri="{FF2B5EF4-FFF2-40B4-BE49-F238E27FC236}">
                <a16:creationId xmlns:a16="http://schemas.microsoft.com/office/drawing/2014/main" id="{D241E589-880A-4A60-B088-76EADA1A3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533" y="1015300"/>
            <a:ext cx="5019740" cy="501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89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E2D864-1501-448E-935A-61364B515E37}"/>
              </a:ext>
            </a:extLst>
          </p:cNvPr>
          <p:cNvSpPr>
            <a:spLocks noGrp="1"/>
          </p:cNvSpPr>
          <p:nvPr>
            <p:ph type="subTitle" idx="1"/>
          </p:nvPr>
        </p:nvSpPr>
        <p:spPr>
          <a:xfrm>
            <a:off x="604912" y="576775"/>
            <a:ext cx="11071273" cy="1997613"/>
          </a:xfrm>
        </p:spPr>
        <p:txBody>
          <a:bodyPr/>
          <a:lstStyle/>
          <a:p>
            <a:pPr lvl="0" algn="justLow" rtl="0" fontAlgn="base">
              <a:spcBef>
                <a:spcPct val="0"/>
              </a:spcBef>
              <a:spcAft>
                <a:spcPct val="0"/>
              </a:spcAft>
            </a:pPr>
            <a:r>
              <a:rPr lang="en-US" sz="2400" dirty="0">
                <a:latin typeface="Times New Roman" pitchFamily="18" charset="0"/>
                <a:ea typeface="Calibri" pitchFamily="34" charset="0"/>
                <a:cs typeface="Times New Roman" pitchFamily="18" charset="0"/>
              </a:rPr>
              <a:t>The heart has a system of valves that, if functioning properly, permit the blood to flow only in the correct direction. If these valves become diseased and do not open or close properly the pumping of the blood becomes inefficient</a:t>
            </a:r>
          </a:p>
          <a:p>
            <a:pPr algn="justLow" rtl="0" fontAlgn="base">
              <a:spcBef>
                <a:spcPct val="0"/>
              </a:spcBef>
              <a:spcAft>
                <a:spcPct val="0"/>
              </a:spcAft>
            </a:pPr>
            <a:r>
              <a:rPr lang="en-US" sz="2400" dirty="0">
                <a:latin typeface="Times New Roman" pitchFamily="18" charset="0"/>
                <a:ea typeface="Calibri" pitchFamily="34" charset="0"/>
                <a:cs typeface="Times New Roman" pitchFamily="18" charset="0"/>
              </a:rPr>
              <a:t>The blood volume is not uniformly divided between the pulmonary and systemic circulation, but it is: </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E87D2DD5-EE98-4D46-8BFF-00056E3311BE}"/>
              </a:ext>
            </a:extLst>
          </p:cNvPr>
          <p:cNvPicPr>
            <a:picLocks noChangeAspect="1"/>
          </p:cNvPicPr>
          <p:nvPr/>
        </p:nvPicPr>
        <p:blipFill>
          <a:blip r:embed="rId2"/>
          <a:stretch>
            <a:fillRect/>
          </a:stretch>
        </p:blipFill>
        <p:spPr>
          <a:xfrm>
            <a:off x="1041009" y="2574389"/>
            <a:ext cx="10114671" cy="3474720"/>
          </a:xfrm>
          <a:prstGeom prst="rect">
            <a:avLst/>
          </a:prstGeom>
        </p:spPr>
      </p:pic>
    </p:spTree>
    <p:extLst>
      <p:ext uri="{BB962C8B-B14F-4D97-AF65-F5344CB8AC3E}">
        <p14:creationId xmlns:p14="http://schemas.microsoft.com/office/powerpoint/2010/main" val="2258399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2C3E61A-54B9-49F7-94F1-084D65C0B5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183" y="798302"/>
            <a:ext cx="11127544" cy="526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39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7836D9-8F28-4BE0-9F0A-3BA2F1B61B7C}"/>
              </a:ext>
            </a:extLst>
          </p:cNvPr>
          <p:cNvSpPr txBox="1"/>
          <p:nvPr/>
        </p:nvSpPr>
        <p:spPr>
          <a:xfrm>
            <a:off x="717452" y="576775"/>
            <a:ext cx="10846191" cy="5711483"/>
          </a:xfrm>
          <a:prstGeom prst="rect">
            <a:avLst/>
          </a:prstGeom>
          <a:noFill/>
        </p:spPr>
        <p:txBody>
          <a:bodyPr wrap="square">
            <a:noAutofit/>
          </a:bodyPr>
          <a:lstStyle/>
          <a:p>
            <a:pPr algn="just" rtl="0"/>
            <a:r>
              <a:rPr lang="en-US" sz="2800" b="1" i="1" u="sng" dirty="0">
                <a:latin typeface="Times New Roman" panose="02020603050405020304" pitchFamily="18" charset="0"/>
                <a:cs typeface="Times New Roman" panose="02020603050405020304" pitchFamily="18" charset="0"/>
              </a:rPr>
              <a:t>Example:</a:t>
            </a:r>
            <a:r>
              <a:rPr lang="en-US" sz="2800" b="1"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The mass of the pulmonary blood of a person is 1.5kg, find: -</a:t>
            </a:r>
            <a:endParaRPr lang="en-US" sz="2800" dirty="0">
              <a:latin typeface="Times New Roman" panose="02020603050405020304" pitchFamily="18" charset="0"/>
              <a:cs typeface="Times New Roman" panose="02020603050405020304" pitchFamily="18" charset="0"/>
            </a:endParaRPr>
          </a:p>
          <a:p>
            <a:pPr lvl="0" algn="just" rtl="0"/>
            <a:endParaRPr lang="en-US" sz="1800" dirty="0">
              <a:latin typeface="Times New Roman" panose="02020603050405020304" pitchFamily="18" charset="0"/>
              <a:cs typeface="Times New Roman" panose="02020603050405020304" pitchFamily="18" charset="0"/>
            </a:endParaRPr>
          </a:p>
          <a:p>
            <a:pPr lvl="0" algn="just" rtl="0"/>
            <a:r>
              <a:rPr lang="en-US" sz="2400" dirty="0">
                <a:latin typeface="Times New Roman" panose="02020603050405020304" pitchFamily="18" charset="0"/>
                <a:cs typeface="Times New Roman" panose="02020603050405020304" pitchFamily="18" charset="0"/>
              </a:rPr>
              <a:t>The mass of this person?</a:t>
            </a:r>
          </a:p>
          <a:p>
            <a:pPr lvl="0" algn="just" rtl="0"/>
            <a:r>
              <a:rPr lang="en-US" sz="2400" dirty="0">
                <a:latin typeface="Times New Roman" panose="02020603050405020304" pitchFamily="18" charset="0"/>
                <a:cs typeface="Times New Roman" panose="02020603050405020304" pitchFamily="18" charset="0"/>
              </a:rPr>
              <a:t>The mass of his systemic blood?</a:t>
            </a:r>
          </a:p>
          <a:p>
            <a:pPr algn="just" rtl="0"/>
            <a:r>
              <a:rPr lang="en-US" sz="2400" dirty="0">
                <a:latin typeface="Times New Roman" panose="02020603050405020304" pitchFamily="18" charset="0"/>
                <a:cs typeface="Times New Roman" panose="02020603050405020304" pitchFamily="18" charset="0"/>
              </a:rPr>
              <a:t>                                                       Pulmonary Mass = Blood Mass x 20/100</a:t>
            </a:r>
          </a:p>
          <a:p>
            <a:pPr algn="just" rtl="0"/>
            <a:r>
              <a:rPr lang="en-US" sz="2400" dirty="0">
                <a:latin typeface="Times New Roman" panose="02020603050405020304" pitchFamily="18" charset="0"/>
                <a:cs typeface="Times New Roman" panose="02020603050405020304" pitchFamily="18" charset="0"/>
              </a:rPr>
              <a:t>                                                                             1.5 = Blood Mass x 20/100</a:t>
            </a:r>
          </a:p>
          <a:p>
            <a:pPr algn="just" rtl="0"/>
            <a:r>
              <a:rPr lang="en-US" sz="2400" dirty="0">
                <a:latin typeface="Times New Roman" panose="02020603050405020304" pitchFamily="18" charset="0"/>
                <a:cs typeface="Times New Roman" panose="02020603050405020304" pitchFamily="18" charset="0"/>
              </a:rPr>
              <a:t>                                                               Blood Mass = 7.5kg</a:t>
            </a:r>
          </a:p>
          <a:p>
            <a:pPr algn="just" rtl="0"/>
            <a:r>
              <a:rPr lang="en-US" sz="2400" dirty="0">
                <a:latin typeface="Times New Roman" panose="02020603050405020304" pitchFamily="18" charset="0"/>
                <a:cs typeface="Times New Roman" panose="02020603050405020304" pitchFamily="18" charset="0"/>
              </a:rPr>
              <a:t>1) The mass of this person: -   Blood Mass = Body Mass x 7/100</a:t>
            </a:r>
          </a:p>
          <a:p>
            <a:pPr algn="just" rtl="0"/>
            <a:r>
              <a:rPr lang="en-US" sz="2400" dirty="0">
                <a:latin typeface="Times New Roman" panose="02020603050405020304" pitchFamily="18" charset="0"/>
                <a:cs typeface="Times New Roman" panose="02020603050405020304" pitchFamily="18" charset="0"/>
              </a:rPr>
              <a:t>                                                               7.5 = Body Mass x 7/100</a:t>
            </a:r>
          </a:p>
          <a:p>
            <a:pPr algn="just" rtl="0"/>
            <a:r>
              <a:rPr lang="en-US" sz="2400" dirty="0">
                <a:latin typeface="Times New Roman" panose="02020603050405020304" pitchFamily="18" charset="0"/>
                <a:cs typeface="Times New Roman" panose="02020603050405020304" pitchFamily="18" charset="0"/>
              </a:rPr>
              <a:t>                                                  Body Mass = 107kg</a:t>
            </a:r>
          </a:p>
          <a:p>
            <a:pPr algn="just" rtl="0"/>
            <a:r>
              <a:rPr lang="en-US" sz="2400" dirty="0">
                <a:latin typeface="Times New Roman" panose="02020603050405020304" pitchFamily="18" charset="0"/>
                <a:cs typeface="Times New Roman" panose="02020603050405020304" pitchFamily="18" charset="0"/>
              </a:rPr>
              <a:t>2) The mass of his systemic blood: -</a:t>
            </a:r>
          </a:p>
          <a:p>
            <a:pPr algn="just" rtl="0"/>
            <a:r>
              <a:rPr lang="en-US" sz="2400" dirty="0">
                <a:latin typeface="Times New Roman" panose="02020603050405020304" pitchFamily="18" charset="0"/>
                <a:cs typeface="Times New Roman" panose="02020603050405020304" pitchFamily="18" charset="0"/>
              </a:rPr>
              <a:t>                                                  Systemic Mass = Blood Mass x 80/100</a:t>
            </a:r>
          </a:p>
          <a:p>
            <a:pPr algn="just" rtl="0"/>
            <a:r>
              <a:rPr lang="en-US" sz="2400" dirty="0">
                <a:latin typeface="Times New Roman" panose="02020603050405020304" pitchFamily="18" charset="0"/>
                <a:cs typeface="Times New Roman" panose="02020603050405020304" pitchFamily="18" charset="0"/>
              </a:rPr>
              <a:t>                                                  Systemic Mass = 7.5 x 80/100</a:t>
            </a:r>
          </a:p>
          <a:p>
            <a:pPr algn="just" rtl="0"/>
            <a:r>
              <a:rPr lang="en-US" sz="2400" dirty="0">
                <a:latin typeface="Times New Roman" panose="02020603050405020304" pitchFamily="18" charset="0"/>
                <a:cs typeface="Times New Roman" panose="02020603050405020304" pitchFamily="18" charset="0"/>
              </a:rPr>
              <a:t>                                                  Systemic Mass = 6kg</a:t>
            </a:r>
          </a:p>
        </p:txBody>
      </p:sp>
    </p:spTree>
    <p:extLst>
      <p:ext uri="{BB962C8B-B14F-4D97-AF65-F5344CB8AC3E}">
        <p14:creationId xmlns:p14="http://schemas.microsoft.com/office/powerpoint/2010/main" val="669937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2399</Words>
  <Application>Microsoft Office PowerPoint</Application>
  <PresentationFormat>Widescreen</PresentationFormat>
  <Paragraphs>123</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Cambria Math</vt:lpstr>
      <vt:lpstr>Times New Roman</vt:lpstr>
      <vt:lpstr>Wingdings</vt:lpstr>
      <vt:lpstr>Office Theme</vt:lpstr>
      <vt:lpstr>Physics of the  Cardiovascular System</vt:lpstr>
      <vt:lpstr>PowerPoint Presentation</vt:lpstr>
      <vt:lpstr>Major components of the cardiovascular system</vt:lpstr>
      <vt:lpstr>Major components of the cardiovascular system</vt:lpstr>
      <vt:lpstr>Function of heart</vt:lpstr>
      <vt:lpstr>Function of heart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of the  Cardiovascular System</dc:title>
  <dc:creator>Physics</dc:creator>
  <cp:lastModifiedBy>dlshadphysic@gmail.com</cp:lastModifiedBy>
  <cp:revision>43</cp:revision>
  <dcterms:created xsi:type="dcterms:W3CDTF">2021-11-16T16:32:53Z</dcterms:created>
  <dcterms:modified xsi:type="dcterms:W3CDTF">2022-05-08T12:16:37Z</dcterms:modified>
</cp:coreProperties>
</file>