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8" r:id="rId3"/>
    <p:sldId id="279" r:id="rId4"/>
    <p:sldId id="280" r:id="rId5"/>
    <p:sldId id="281" r:id="rId6"/>
    <p:sldId id="282" r:id="rId7"/>
    <p:sldId id="284" r:id="rId8"/>
    <p:sldId id="283" r:id="rId9"/>
    <p:sldId id="257" r:id="rId10"/>
    <p:sldId id="258" r:id="rId11"/>
    <p:sldId id="259" r:id="rId12"/>
    <p:sldId id="260" r:id="rId13"/>
    <p:sldId id="261" r:id="rId14"/>
    <p:sldId id="262" r:id="rId15"/>
    <p:sldId id="263" r:id="rId16"/>
    <p:sldId id="264" r:id="rId17"/>
    <p:sldId id="265" r:id="rId18"/>
    <p:sldId id="266" r:id="rId19"/>
    <p:sldId id="276" r:id="rId20"/>
    <p:sldId id="277" r:id="rId21"/>
    <p:sldId id="267" r:id="rId22"/>
    <p:sldId id="285" r:id="rId23"/>
    <p:sldId id="286" r:id="rId24"/>
    <p:sldId id="287" r:id="rId25"/>
    <p:sldId id="288" r:id="rId26"/>
    <p:sldId id="289"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8" y="5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C355B-5B8D-4EC7-84F0-FB56E2D35352}" type="datetimeFigureOut">
              <a:rPr lang="en-US" smtClean="0"/>
              <a:t>10-Sep-22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00F4D-9A67-46C2-9150-BD98D4A027E4}" type="slidenum">
              <a:rPr lang="en-US" smtClean="0"/>
              <a:t>‹#›</a:t>
            </a:fld>
            <a:endParaRPr lang="en-US"/>
          </a:p>
        </p:txBody>
      </p:sp>
    </p:spTree>
    <p:extLst>
      <p:ext uri="{BB962C8B-B14F-4D97-AF65-F5344CB8AC3E}">
        <p14:creationId xmlns:p14="http://schemas.microsoft.com/office/powerpoint/2010/main" val="4100216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5A000F4D-9A67-46C2-9150-BD98D4A027E4}" type="slidenum">
              <a:rPr lang="en-US" smtClean="0"/>
              <a:t>2</a:t>
            </a:fld>
            <a:endParaRPr lang="en-US"/>
          </a:p>
        </p:txBody>
      </p:sp>
    </p:spTree>
    <p:extLst>
      <p:ext uri="{BB962C8B-B14F-4D97-AF65-F5344CB8AC3E}">
        <p14:creationId xmlns:p14="http://schemas.microsoft.com/office/powerpoint/2010/main" val="2037846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4CDC27-0506-43D5-9165-F26819244F80}" type="datetimeFigureOut">
              <a:rPr lang="en-US" smtClean="0"/>
              <a:t>10-Sep-22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2E58E-8A40-44CD-BE7B-8737A09F238C}" type="slidenum">
              <a:rPr lang="en-US" smtClean="0"/>
              <a:t>‹#›</a:t>
            </a:fld>
            <a:endParaRPr lang="en-US"/>
          </a:p>
        </p:txBody>
      </p:sp>
    </p:spTree>
    <p:extLst>
      <p:ext uri="{BB962C8B-B14F-4D97-AF65-F5344CB8AC3E}">
        <p14:creationId xmlns:p14="http://schemas.microsoft.com/office/powerpoint/2010/main" val="181631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CDC27-0506-43D5-9165-F26819244F80}" type="datetimeFigureOut">
              <a:rPr lang="en-US" smtClean="0"/>
              <a:t>10-Sep-22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2E58E-8A40-44CD-BE7B-8737A09F238C}" type="slidenum">
              <a:rPr lang="en-US" smtClean="0"/>
              <a:t>‹#›</a:t>
            </a:fld>
            <a:endParaRPr lang="en-US"/>
          </a:p>
        </p:txBody>
      </p:sp>
    </p:spTree>
    <p:extLst>
      <p:ext uri="{BB962C8B-B14F-4D97-AF65-F5344CB8AC3E}">
        <p14:creationId xmlns:p14="http://schemas.microsoft.com/office/powerpoint/2010/main" val="28430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CDC27-0506-43D5-9165-F26819244F80}" type="datetimeFigureOut">
              <a:rPr lang="en-US" smtClean="0"/>
              <a:t>10-Sep-22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2E58E-8A40-44CD-BE7B-8737A09F238C}" type="slidenum">
              <a:rPr lang="en-US" smtClean="0"/>
              <a:t>‹#›</a:t>
            </a:fld>
            <a:endParaRPr lang="en-US"/>
          </a:p>
        </p:txBody>
      </p:sp>
    </p:spTree>
    <p:extLst>
      <p:ext uri="{BB962C8B-B14F-4D97-AF65-F5344CB8AC3E}">
        <p14:creationId xmlns:p14="http://schemas.microsoft.com/office/powerpoint/2010/main" val="123749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CDC27-0506-43D5-9165-F26819244F80}" type="datetimeFigureOut">
              <a:rPr lang="en-US" smtClean="0"/>
              <a:t>10-Sep-22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2E58E-8A40-44CD-BE7B-8737A09F238C}" type="slidenum">
              <a:rPr lang="en-US" smtClean="0"/>
              <a:t>‹#›</a:t>
            </a:fld>
            <a:endParaRPr lang="en-US"/>
          </a:p>
        </p:txBody>
      </p:sp>
    </p:spTree>
    <p:extLst>
      <p:ext uri="{BB962C8B-B14F-4D97-AF65-F5344CB8AC3E}">
        <p14:creationId xmlns:p14="http://schemas.microsoft.com/office/powerpoint/2010/main" val="351278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4CDC27-0506-43D5-9165-F26819244F80}" type="datetimeFigureOut">
              <a:rPr lang="en-US" smtClean="0"/>
              <a:t>10-Sep-22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2E58E-8A40-44CD-BE7B-8737A09F238C}" type="slidenum">
              <a:rPr lang="en-US" smtClean="0"/>
              <a:t>‹#›</a:t>
            </a:fld>
            <a:endParaRPr lang="en-US"/>
          </a:p>
        </p:txBody>
      </p:sp>
    </p:spTree>
    <p:extLst>
      <p:ext uri="{BB962C8B-B14F-4D97-AF65-F5344CB8AC3E}">
        <p14:creationId xmlns:p14="http://schemas.microsoft.com/office/powerpoint/2010/main" val="348775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4CDC27-0506-43D5-9165-F26819244F80}" type="datetimeFigureOut">
              <a:rPr lang="en-US" smtClean="0"/>
              <a:t>10-Sep-22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2E58E-8A40-44CD-BE7B-8737A09F238C}" type="slidenum">
              <a:rPr lang="en-US" smtClean="0"/>
              <a:t>‹#›</a:t>
            </a:fld>
            <a:endParaRPr lang="en-US"/>
          </a:p>
        </p:txBody>
      </p:sp>
    </p:spTree>
    <p:extLst>
      <p:ext uri="{BB962C8B-B14F-4D97-AF65-F5344CB8AC3E}">
        <p14:creationId xmlns:p14="http://schemas.microsoft.com/office/powerpoint/2010/main" val="101727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4CDC27-0506-43D5-9165-F26819244F80}" type="datetimeFigureOut">
              <a:rPr lang="en-US" smtClean="0"/>
              <a:t>10-Sep-22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D2E58E-8A40-44CD-BE7B-8737A09F238C}" type="slidenum">
              <a:rPr lang="en-US" smtClean="0"/>
              <a:t>‹#›</a:t>
            </a:fld>
            <a:endParaRPr lang="en-US"/>
          </a:p>
        </p:txBody>
      </p:sp>
    </p:spTree>
    <p:extLst>
      <p:ext uri="{BB962C8B-B14F-4D97-AF65-F5344CB8AC3E}">
        <p14:creationId xmlns:p14="http://schemas.microsoft.com/office/powerpoint/2010/main" val="177793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4CDC27-0506-43D5-9165-F26819244F80}" type="datetimeFigureOut">
              <a:rPr lang="en-US" smtClean="0"/>
              <a:t>10-Sep-22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D2E58E-8A40-44CD-BE7B-8737A09F238C}" type="slidenum">
              <a:rPr lang="en-US" smtClean="0"/>
              <a:t>‹#›</a:t>
            </a:fld>
            <a:endParaRPr lang="en-US"/>
          </a:p>
        </p:txBody>
      </p:sp>
    </p:spTree>
    <p:extLst>
      <p:ext uri="{BB962C8B-B14F-4D97-AF65-F5344CB8AC3E}">
        <p14:creationId xmlns:p14="http://schemas.microsoft.com/office/powerpoint/2010/main" val="6480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CDC27-0506-43D5-9165-F26819244F80}" type="datetimeFigureOut">
              <a:rPr lang="en-US" smtClean="0"/>
              <a:t>10-Sep-22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D2E58E-8A40-44CD-BE7B-8737A09F238C}" type="slidenum">
              <a:rPr lang="en-US" smtClean="0"/>
              <a:t>‹#›</a:t>
            </a:fld>
            <a:endParaRPr lang="en-US"/>
          </a:p>
        </p:txBody>
      </p:sp>
    </p:spTree>
    <p:extLst>
      <p:ext uri="{BB962C8B-B14F-4D97-AF65-F5344CB8AC3E}">
        <p14:creationId xmlns:p14="http://schemas.microsoft.com/office/powerpoint/2010/main" val="1590044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4CDC27-0506-43D5-9165-F26819244F80}" type="datetimeFigureOut">
              <a:rPr lang="en-US" smtClean="0"/>
              <a:t>10-Sep-22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2E58E-8A40-44CD-BE7B-8737A09F238C}" type="slidenum">
              <a:rPr lang="en-US" smtClean="0"/>
              <a:t>‹#›</a:t>
            </a:fld>
            <a:endParaRPr lang="en-US"/>
          </a:p>
        </p:txBody>
      </p:sp>
    </p:spTree>
    <p:extLst>
      <p:ext uri="{BB962C8B-B14F-4D97-AF65-F5344CB8AC3E}">
        <p14:creationId xmlns:p14="http://schemas.microsoft.com/office/powerpoint/2010/main" val="127207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4CDC27-0506-43D5-9165-F26819244F80}" type="datetimeFigureOut">
              <a:rPr lang="en-US" smtClean="0"/>
              <a:t>10-Sep-22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2E58E-8A40-44CD-BE7B-8737A09F238C}" type="slidenum">
              <a:rPr lang="en-US" smtClean="0"/>
              <a:t>‹#›</a:t>
            </a:fld>
            <a:endParaRPr lang="en-US"/>
          </a:p>
        </p:txBody>
      </p:sp>
    </p:spTree>
    <p:extLst>
      <p:ext uri="{BB962C8B-B14F-4D97-AF65-F5344CB8AC3E}">
        <p14:creationId xmlns:p14="http://schemas.microsoft.com/office/powerpoint/2010/main" val="149204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CDC27-0506-43D5-9165-F26819244F80}" type="datetimeFigureOut">
              <a:rPr lang="en-US" smtClean="0"/>
              <a:t>10-Sep-22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2E58E-8A40-44CD-BE7B-8737A09F238C}" type="slidenum">
              <a:rPr lang="en-US" smtClean="0"/>
              <a:t>‹#›</a:t>
            </a:fld>
            <a:endParaRPr lang="en-US"/>
          </a:p>
        </p:txBody>
      </p:sp>
    </p:spTree>
    <p:extLst>
      <p:ext uri="{BB962C8B-B14F-4D97-AF65-F5344CB8AC3E}">
        <p14:creationId xmlns:p14="http://schemas.microsoft.com/office/powerpoint/2010/main" val="65771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76200"/>
            <a:ext cx="8001000" cy="461665"/>
          </a:xfrm>
          <a:prstGeom prst="rect">
            <a:avLst/>
          </a:prstGeom>
        </p:spPr>
        <p:txBody>
          <a:bodyPr wrap="square">
            <a:spAutoFit/>
          </a:bodyPr>
          <a:lstStyle/>
          <a:p>
            <a:pPr algn="ctr"/>
            <a:r>
              <a:rPr lang="en-US" sz="2400" b="1" u="sng" dirty="0">
                <a:solidFill>
                  <a:schemeClr val="tx2"/>
                </a:solidFill>
                <a:latin typeface="Arial" charset="0"/>
              </a:rPr>
              <a:t>Introduction to Steel Structures</a:t>
            </a:r>
          </a:p>
        </p:txBody>
      </p:sp>
      <p:sp>
        <p:nvSpPr>
          <p:cNvPr id="2" name="Rectangle 1"/>
          <p:cNvSpPr/>
          <p:nvPr/>
        </p:nvSpPr>
        <p:spPr>
          <a:xfrm>
            <a:off x="224972" y="1143000"/>
            <a:ext cx="8534400" cy="2031325"/>
          </a:xfrm>
          <a:prstGeom prst="rect">
            <a:avLst/>
          </a:prstGeom>
        </p:spPr>
        <p:txBody>
          <a:bodyPr wrap="square">
            <a:spAutoFit/>
          </a:bodyPr>
          <a:lstStyle/>
          <a:p>
            <a:pPr rtl="1"/>
            <a:r>
              <a:rPr lang="en-GB" b="1" u="sng" dirty="0">
                <a:latin typeface="Times New Roman" panose="02020603050405020304" pitchFamily="18" charset="0"/>
                <a:ea typeface="Times New Roman" panose="02020603050405020304" pitchFamily="18" charset="0"/>
              </a:rPr>
              <a:t>Types of Steel Structures ;</a:t>
            </a:r>
            <a:endParaRPr lang="en-US" dirty="0">
              <a:latin typeface="Times New Roman" panose="02020603050405020304" pitchFamily="18" charset="0"/>
              <a:ea typeface="Times New Roman" panose="02020603050405020304" pitchFamily="18" charset="0"/>
            </a:endParaRPr>
          </a:p>
          <a:p>
            <a:pPr marL="342900" lvl="0" indent="-342900" algn="justLow">
              <a:buFont typeface="+mj-lt"/>
              <a:buAutoNum type="arabicPeriod"/>
              <a:tabLst>
                <a:tab pos="457200" algn="l"/>
              </a:tabLst>
            </a:pPr>
            <a:r>
              <a:rPr lang="en-GB" dirty="0">
                <a:latin typeface="Times New Roman" panose="02020603050405020304" pitchFamily="18" charset="0"/>
                <a:ea typeface="Times New Roman" panose="02020603050405020304" pitchFamily="18" charset="0"/>
              </a:rPr>
              <a:t>Bridges : For rail roads , highways and pedestrians.</a:t>
            </a:r>
            <a:endParaRPr lang="en-US" dirty="0">
              <a:latin typeface="Times New Roman" panose="02020603050405020304" pitchFamily="18" charset="0"/>
              <a:ea typeface="Times New Roman" panose="02020603050405020304" pitchFamily="18" charset="0"/>
            </a:endParaRPr>
          </a:p>
          <a:p>
            <a:pPr marL="342900" lvl="0" indent="-342900" algn="justLow">
              <a:buFont typeface="+mj-lt"/>
              <a:buAutoNum type="arabicPeriod"/>
              <a:tabLst>
                <a:tab pos="457200" algn="l"/>
              </a:tabLst>
            </a:pPr>
            <a:r>
              <a:rPr lang="en-GB" dirty="0">
                <a:latin typeface="Times New Roman" panose="02020603050405020304" pitchFamily="18" charset="0"/>
                <a:ea typeface="Times New Roman" panose="02020603050405020304" pitchFamily="18" charset="0"/>
              </a:rPr>
              <a:t>Buildings : Including rigid framed , simple connected frames , load bearing wall, cable-stayed and cantilevered.</a:t>
            </a:r>
            <a:endParaRPr lang="en-US" dirty="0">
              <a:latin typeface="Times New Roman" panose="02020603050405020304" pitchFamily="18" charset="0"/>
              <a:ea typeface="Times New Roman" panose="02020603050405020304" pitchFamily="18" charset="0"/>
            </a:endParaRPr>
          </a:p>
          <a:p>
            <a:pPr marL="342900" lvl="0" indent="-342900" algn="justLow">
              <a:buFont typeface="+mj-lt"/>
              <a:buAutoNum type="arabicPeriod"/>
              <a:tabLst>
                <a:tab pos="457200" algn="l"/>
              </a:tabLst>
            </a:pPr>
            <a:r>
              <a:rPr lang="en-GB" dirty="0">
                <a:latin typeface="Times New Roman" panose="02020603050405020304" pitchFamily="18" charset="0"/>
                <a:ea typeface="Times New Roman" panose="02020603050405020304" pitchFamily="18" charset="0"/>
              </a:rPr>
              <a:t>Other structures : Including power transmission towers , towers of radars and TV installations , telephone relay towers , water supply facilities and transportation terminal facilities , including rail road trucking , aviation and marine.   </a:t>
            </a:r>
            <a:endParaRPr lang="en-US" dirty="0">
              <a:latin typeface="Times New Roman" panose="02020603050405020304" pitchFamily="18" charset="0"/>
              <a:ea typeface="Times New Roman" panose="02020603050405020304" pitchFamily="18" charset="0"/>
            </a:endParaRPr>
          </a:p>
        </p:txBody>
      </p:sp>
      <p:sp>
        <p:nvSpPr>
          <p:cNvPr id="3" name="Rectangle 2"/>
          <p:cNvSpPr/>
          <p:nvPr/>
        </p:nvSpPr>
        <p:spPr>
          <a:xfrm>
            <a:off x="188686" y="3352800"/>
            <a:ext cx="8686800" cy="3139321"/>
          </a:xfrm>
          <a:prstGeom prst="rect">
            <a:avLst/>
          </a:prstGeom>
        </p:spPr>
        <p:txBody>
          <a:bodyPr wrap="square">
            <a:spAutoFit/>
          </a:bodyPr>
          <a:lstStyle/>
          <a:p>
            <a:pPr algn="justLow"/>
            <a:r>
              <a:rPr lang="en-GB" b="1" u="sng" dirty="0">
                <a:latin typeface="Times New Roman" panose="02020603050405020304" pitchFamily="18" charset="0"/>
                <a:ea typeface="Times New Roman" panose="02020603050405020304" pitchFamily="18" charset="0"/>
              </a:rPr>
              <a:t>CHEMICAL COMPOSITION OF STEEL</a:t>
            </a:r>
            <a:endParaRPr lang="en-US" dirty="0">
              <a:latin typeface="Times New Roman" panose="02020603050405020304" pitchFamily="18" charset="0"/>
              <a:ea typeface="Times New Roman" panose="02020603050405020304" pitchFamily="18" charset="0"/>
            </a:endParaRPr>
          </a:p>
          <a:p>
            <a:pPr algn="justLow"/>
            <a:r>
              <a:rPr lang="en-GB" sz="2000" dirty="0">
                <a:latin typeface="Times New Roman" panose="02020603050405020304" pitchFamily="18" charset="0"/>
                <a:ea typeface="Times New Roman" panose="02020603050405020304" pitchFamily="18" charset="0"/>
              </a:rPr>
              <a:t>	</a:t>
            </a:r>
            <a:r>
              <a:rPr lang="en-GB" sz="1600" dirty="0">
                <a:latin typeface="Times New Roman" panose="02020603050405020304" pitchFamily="18" charset="0"/>
                <a:ea typeface="Times New Roman" panose="02020603050405020304" pitchFamily="18" charset="0"/>
              </a:rPr>
              <a:t>To achieve the desired characteristics, the adding of certain ingredients in specific quantities or a certain recipe must be carefully followed.</a:t>
            </a:r>
            <a:endParaRPr lang="en-US" sz="1600" dirty="0">
              <a:latin typeface="Times New Roman" panose="02020603050405020304" pitchFamily="18" charset="0"/>
              <a:ea typeface="Times New Roman" panose="02020603050405020304" pitchFamily="18" charset="0"/>
            </a:endParaRPr>
          </a:p>
          <a:p>
            <a:pPr algn="justLow"/>
            <a:r>
              <a:rPr lang="en-GB" sz="1600" b="1" i="1" u="sng" dirty="0">
                <a:latin typeface="Times New Roman" panose="02020603050405020304" pitchFamily="18" charset="0"/>
                <a:ea typeface="Times New Roman" panose="02020603050405020304" pitchFamily="18" charset="0"/>
              </a:rPr>
              <a:t>Iron</a:t>
            </a:r>
            <a:r>
              <a:rPr lang="en-GB" sz="1600" u="sng" dirty="0">
                <a:latin typeface="Times New Roman" panose="02020603050405020304" pitchFamily="18" charset="0"/>
                <a:ea typeface="Times New Roman" panose="02020603050405020304" pitchFamily="18" charset="0"/>
              </a:rPr>
              <a:t> </a:t>
            </a:r>
            <a:r>
              <a:rPr lang="en-GB" sz="1600" dirty="0">
                <a:latin typeface="Times New Roman" panose="02020603050405020304" pitchFamily="18" charset="0"/>
                <a:ea typeface="Times New Roman" panose="02020603050405020304" pitchFamily="18" charset="0"/>
              </a:rPr>
              <a:t>is the principal element </a:t>
            </a:r>
            <a:r>
              <a:rPr lang="en-GB" sz="1600" dirty="0">
                <a:highlight>
                  <a:srgbClr val="FFFF00"/>
                </a:highlight>
                <a:latin typeface="Times New Roman" panose="02020603050405020304" pitchFamily="18" charset="0"/>
                <a:ea typeface="Times New Roman" panose="02020603050405020304" pitchFamily="18" charset="0"/>
              </a:rPr>
              <a:t>and makes up the body of the steel.</a:t>
            </a:r>
            <a:r>
              <a:rPr lang="en-GB" sz="1600" dirty="0">
                <a:latin typeface="Times New Roman" panose="02020603050405020304" pitchFamily="18" charset="0"/>
                <a:ea typeface="Times New Roman" panose="02020603050405020304" pitchFamily="18" charset="0"/>
              </a:rPr>
              <a:t> In commercial production, iron always contains quantities of other elements. Iron does not have great strength, is soft, ductile, and can be appreciably hardened only by cold work. Iron constitutes </a:t>
            </a:r>
            <a:r>
              <a:rPr lang="en-GB" sz="1600" dirty="0">
                <a:highlight>
                  <a:srgbClr val="FFFF00"/>
                </a:highlight>
                <a:latin typeface="Times New Roman" panose="02020603050405020304" pitchFamily="18" charset="0"/>
                <a:ea typeface="Times New Roman" panose="02020603050405020304" pitchFamily="18" charset="0"/>
              </a:rPr>
              <a:t>roughly 95% of the structural steel matrix</a:t>
            </a:r>
            <a:r>
              <a:rPr lang="en-GB" sz="1600"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algn="justLow"/>
            <a:r>
              <a:rPr lang="en-GB" sz="1600" b="1" i="1" u="sng" dirty="0">
                <a:latin typeface="Times New Roman" panose="02020603050405020304" pitchFamily="18" charset="0"/>
                <a:ea typeface="Times New Roman" panose="02020603050405020304" pitchFamily="18" charset="0"/>
              </a:rPr>
              <a:t>Carbon (C)</a:t>
            </a:r>
            <a:r>
              <a:rPr lang="en-GB" sz="1600" u="sng" dirty="0">
                <a:latin typeface="Times New Roman" panose="02020603050405020304" pitchFamily="18" charset="0"/>
                <a:ea typeface="Times New Roman" panose="02020603050405020304" pitchFamily="18" charset="0"/>
              </a:rPr>
              <a:t>. </a:t>
            </a:r>
            <a:r>
              <a:rPr lang="en-GB" sz="1600" dirty="0">
                <a:latin typeface="Times New Roman" panose="02020603050405020304" pitchFamily="18" charset="0"/>
                <a:ea typeface="Times New Roman" panose="02020603050405020304" pitchFamily="18" charset="0"/>
              </a:rPr>
              <a:t>Next to iron, carbon is </a:t>
            </a:r>
            <a:r>
              <a:rPr lang="en-GB" sz="1600" dirty="0">
                <a:highlight>
                  <a:srgbClr val="FFFF00"/>
                </a:highlight>
                <a:latin typeface="Times New Roman" panose="02020603050405020304" pitchFamily="18" charset="0"/>
                <a:ea typeface="Times New Roman" panose="02020603050405020304" pitchFamily="18" charset="0"/>
              </a:rPr>
              <a:t>by far the most important</a:t>
            </a:r>
            <a:r>
              <a:rPr lang="en-GB" sz="1600" dirty="0">
                <a:latin typeface="Times New Roman" panose="02020603050405020304" pitchFamily="18" charset="0"/>
                <a:ea typeface="Times New Roman" panose="02020603050405020304" pitchFamily="18" charset="0"/>
              </a:rPr>
              <a:t> chemical element in steel. Increasing the carbon content produces a material with higher strength and lower ductility. Structural steels have carbon contents between </a:t>
            </a:r>
            <a:r>
              <a:rPr lang="en-GB" sz="1600" dirty="0">
                <a:highlight>
                  <a:srgbClr val="FFFF00"/>
                </a:highlight>
                <a:latin typeface="Times New Roman" panose="02020603050405020304" pitchFamily="18" charset="0"/>
                <a:ea typeface="Times New Roman" panose="02020603050405020304" pitchFamily="18" charset="0"/>
              </a:rPr>
              <a:t>0.15 and 0.30 %;</a:t>
            </a:r>
            <a:r>
              <a:rPr lang="en-GB" sz="1600" dirty="0">
                <a:latin typeface="Times New Roman" panose="02020603050405020304" pitchFamily="18" charset="0"/>
                <a:ea typeface="Times New Roman" panose="02020603050405020304" pitchFamily="18" charset="0"/>
              </a:rPr>
              <a:t> if the carbon content goes much higher, the ductility will be too low, and for magnitudes less than 0.15 % the strength will not be satisfactory. In the as-rolled condition, increasing the carbon content increases the hardness, strength, and abrasion resistance of steel, but ductility, toughness, impact properties, and machinability decrease. </a:t>
            </a:r>
            <a:endParaRPr lang="en-U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956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618" y="2867918"/>
            <a:ext cx="6421582" cy="400110"/>
          </a:xfrm>
          <a:prstGeom prst="rect">
            <a:avLst/>
          </a:prstGeom>
        </p:spPr>
        <p:txBody>
          <a:bodyPr wrap="square">
            <a:spAutoFit/>
          </a:bodyPr>
          <a:lstStyle/>
          <a:p>
            <a:pPr>
              <a:spcBef>
                <a:spcPct val="50000"/>
              </a:spcBef>
            </a:pPr>
            <a:r>
              <a:rPr lang="en-US" sz="2000" b="1" dirty="0">
                <a:latin typeface="Arial" charset="0"/>
              </a:rPr>
              <a:t>5. Uniformity, Durability and Performance </a:t>
            </a:r>
          </a:p>
        </p:txBody>
      </p:sp>
      <p:sp>
        <p:nvSpPr>
          <p:cNvPr id="3" name="Rectangle 2"/>
          <p:cNvSpPr/>
          <p:nvPr/>
        </p:nvSpPr>
        <p:spPr>
          <a:xfrm>
            <a:off x="124690" y="3276600"/>
            <a:ext cx="8686800" cy="1754326"/>
          </a:xfrm>
          <a:prstGeom prst="rect">
            <a:avLst/>
          </a:prstGeom>
        </p:spPr>
        <p:txBody>
          <a:bodyPr wrap="square">
            <a:spAutoFit/>
          </a:bodyPr>
          <a:lstStyle/>
          <a:p>
            <a:pPr lvl="1">
              <a:lnSpc>
                <a:spcPct val="90000"/>
              </a:lnSpc>
            </a:pPr>
            <a:r>
              <a:rPr lang="en-GB" sz="2000" dirty="0">
                <a:cs typeface="Times New Roman" pitchFamily="18" charset="0"/>
              </a:rPr>
              <a:t>Durability means long life of a structure.</a:t>
            </a:r>
          </a:p>
          <a:p>
            <a:pPr lvl="1">
              <a:lnSpc>
                <a:spcPct val="90000"/>
              </a:lnSpc>
            </a:pPr>
            <a:r>
              <a:rPr lang="en-GB" sz="2000" dirty="0">
                <a:cs typeface="Times New Roman" pitchFamily="18" charset="0"/>
              </a:rPr>
              <a:t>Steel is a very homogeneous and uniform material.</a:t>
            </a:r>
          </a:p>
          <a:p>
            <a:pPr lvl="1">
              <a:lnSpc>
                <a:spcPct val="90000"/>
              </a:lnSpc>
            </a:pPr>
            <a:r>
              <a:rPr lang="en-GB" sz="2000" dirty="0">
                <a:cs typeface="Times New Roman" pitchFamily="18" charset="0"/>
              </a:rPr>
              <a:t>It satisfies the basic assumptions of most of the analysis and design formulas.  </a:t>
            </a:r>
          </a:p>
          <a:p>
            <a:pPr lvl="1">
              <a:lnSpc>
                <a:spcPct val="90000"/>
              </a:lnSpc>
            </a:pPr>
            <a:r>
              <a:rPr lang="en-GB" sz="2000" dirty="0">
                <a:cs typeface="Times New Roman" pitchFamily="18" charset="0"/>
              </a:rPr>
              <a:t>If properly maintained by painting, etc., the properties of steel do not change appreciably with time.</a:t>
            </a:r>
          </a:p>
          <a:p>
            <a:pPr lvl="1">
              <a:lnSpc>
                <a:spcPct val="90000"/>
              </a:lnSpc>
            </a:pPr>
            <a:r>
              <a:rPr lang="en-GB" sz="2000" dirty="0">
                <a:cs typeface="Times New Roman" pitchFamily="18" charset="0"/>
              </a:rPr>
              <a:t>Hence, steel structures are more durable.</a:t>
            </a:r>
            <a:r>
              <a:rPr lang="en-US" sz="2000" dirty="0"/>
              <a:t> </a:t>
            </a:r>
          </a:p>
        </p:txBody>
      </p:sp>
      <p:sp>
        <p:nvSpPr>
          <p:cNvPr id="5" name="Rectangle 4"/>
          <p:cNvSpPr/>
          <p:nvPr/>
        </p:nvSpPr>
        <p:spPr>
          <a:xfrm>
            <a:off x="519545" y="5096487"/>
            <a:ext cx="1662635" cy="400110"/>
          </a:xfrm>
          <a:prstGeom prst="rect">
            <a:avLst/>
          </a:prstGeom>
        </p:spPr>
        <p:txBody>
          <a:bodyPr wrap="none">
            <a:spAutoFit/>
          </a:bodyPr>
          <a:lstStyle/>
          <a:p>
            <a:pPr>
              <a:spcBef>
                <a:spcPct val="50000"/>
              </a:spcBef>
            </a:pPr>
            <a:r>
              <a:rPr lang="en-US" sz="2000" b="1" dirty="0">
                <a:latin typeface="Arial" charset="0"/>
              </a:rPr>
              <a:t>6. Elasticity </a:t>
            </a:r>
          </a:p>
        </p:txBody>
      </p:sp>
      <p:sp>
        <p:nvSpPr>
          <p:cNvPr id="6" name="Rectangle 5"/>
          <p:cNvSpPr/>
          <p:nvPr/>
        </p:nvSpPr>
        <p:spPr>
          <a:xfrm>
            <a:off x="838200" y="867370"/>
            <a:ext cx="8208817" cy="2000548"/>
          </a:xfrm>
          <a:prstGeom prst="rect">
            <a:avLst/>
          </a:prstGeom>
        </p:spPr>
        <p:txBody>
          <a:bodyPr wrap="square">
            <a:spAutoFit/>
          </a:bodyPr>
          <a:lstStyle/>
          <a:p>
            <a:pPr algn="just"/>
            <a:r>
              <a:rPr lang="en-GB" sz="2000" dirty="0">
                <a:cs typeface="Times New Roman" pitchFamily="18" charset="0"/>
              </a:rPr>
              <a:t>Steel behaves closer to design assumptions than most of the other materials because it follows Hooke’s law up to fairly high stresses.</a:t>
            </a:r>
          </a:p>
          <a:p>
            <a:pPr algn="just"/>
            <a:r>
              <a:rPr lang="en-GB" sz="2000" dirty="0">
                <a:cs typeface="Times New Roman" pitchFamily="18" charset="0"/>
              </a:rPr>
              <a:t>The stress produced remains proportional to the strain applied or the stress-strain diagram remains a straight line.</a:t>
            </a:r>
          </a:p>
          <a:p>
            <a:pPr algn="just"/>
            <a:r>
              <a:rPr lang="en-GB" sz="2000" dirty="0">
                <a:cs typeface="Times New Roman" pitchFamily="18" charset="0"/>
              </a:rPr>
              <a:t>The steel sections do not crack or tear before ultimate load and hence the moments of inertia of a steel structure can be definitely calculated.</a:t>
            </a:r>
            <a:r>
              <a:rPr lang="en-GB" sz="2400" dirty="0">
                <a:cs typeface="Times New Roman" pitchFamily="18" charset="0"/>
              </a:rPr>
              <a:t>  </a:t>
            </a:r>
            <a:endParaRPr lang="en-US" sz="2400" dirty="0">
              <a:cs typeface="Times New Roman" pitchFamily="18" charset="0"/>
            </a:endParaRPr>
          </a:p>
        </p:txBody>
      </p:sp>
      <p:sp>
        <p:nvSpPr>
          <p:cNvPr id="7" name="Rectangle 6"/>
          <p:cNvSpPr/>
          <p:nvPr/>
        </p:nvSpPr>
        <p:spPr>
          <a:xfrm>
            <a:off x="554181" y="5505169"/>
            <a:ext cx="7924800" cy="1200329"/>
          </a:xfrm>
          <a:prstGeom prst="rect">
            <a:avLst/>
          </a:prstGeom>
        </p:spPr>
        <p:txBody>
          <a:bodyPr wrap="square">
            <a:spAutoFit/>
          </a:bodyPr>
          <a:lstStyle/>
          <a:p>
            <a:pPr algn="just">
              <a:lnSpc>
                <a:spcPct val="90000"/>
              </a:lnSpc>
            </a:pPr>
            <a:r>
              <a:rPr lang="en-US" sz="2000" dirty="0">
                <a:cs typeface="Times New Roman" pitchFamily="18" charset="0"/>
              </a:rPr>
              <a:t>High strength of steel /unit weight (e.g. 77kN/m</a:t>
            </a:r>
            <a:r>
              <a:rPr lang="en-US" sz="2000" baseline="30000" dirty="0">
                <a:cs typeface="Times New Roman" pitchFamily="18" charset="0"/>
              </a:rPr>
              <a:t>3</a:t>
            </a:r>
            <a:r>
              <a:rPr lang="en-US" sz="2000" dirty="0">
                <a:cs typeface="Times New Roman" pitchFamily="18" charset="0"/>
              </a:rPr>
              <a:t> &amp; conc. 23.6 </a:t>
            </a:r>
            <a:r>
              <a:rPr lang="en-US" sz="2000" dirty="0" err="1">
                <a:cs typeface="Times New Roman" pitchFamily="18" charset="0"/>
              </a:rPr>
              <a:t>kN</a:t>
            </a:r>
            <a:r>
              <a:rPr lang="en-US" sz="2000" dirty="0">
                <a:cs typeface="Times New Roman" pitchFamily="18" charset="0"/>
              </a:rPr>
              <a:t>/in) will mean that dead load will become lesser.  These loads are the bigger part of the total load of the structure.  This is experienced in large span bridges &amp; tall buildings and structure having  poor foundation conditions.</a:t>
            </a:r>
          </a:p>
        </p:txBody>
      </p:sp>
      <p:sp>
        <p:nvSpPr>
          <p:cNvPr id="8" name="Rectangle 7"/>
          <p:cNvSpPr/>
          <p:nvPr/>
        </p:nvSpPr>
        <p:spPr>
          <a:xfrm>
            <a:off x="990600" y="576681"/>
            <a:ext cx="5160818" cy="400110"/>
          </a:xfrm>
          <a:prstGeom prst="rect">
            <a:avLst/>
          </a:prstGeom>
        </p:spPr>
        <p:txBody>
          <a:bodyPr wrap="square">
            <a:spAutoFit/>
          </a:bodyPr>
          <a:lstStyle/>
          <a:p>
            <a:pPr>
              <a:spcBef>
                <a:spcPct val="50000"/>
              </a:spcBef>
            </a:pPr>
            <a:r>
              <a:rPr lang="en-US" sz="2000" b="1" dirty="0">
                <a:latin typeface="Arial" charset="0"/>
              </a:rPr>
              <a:t>4. High Strength and Light Weight Nature </a:t>
            </a:r>
          </a:p>
        </p:txBody>
      </p:sp>
    </p:spTree>
    <p:extLst>
      <p:ext uri="{BB962C8B-B14F-4D97-AF65-F5344CB8AC3E}">
        <p14:creationId xmlns:p14="http://schemas.microsoft.com/office/powerpoint/2010/main" val="292948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63589"/>
            <a:ext cx="4928080" cy="400110"/>
          </a:xfrm>
          <a:prstGeom prst="rect">
            <a:avLst/>
          </a:prstGeom>
        </p:spPr>
        <p:txBody>
          <a:bodyPr wrap="none">
            <a:spAutoFit/>
          </a:bodyPr>
          <a:lstStyle/>
          <a:p>
            <a:pPr>
              <a:spcBef>
                <a:spcPct val="50000"/>
              </a:spcBef>
            </a:pPr>
            <a:r>
              <a:rPr lang="en-US" sz="2000" b="1" dirty="0">
                <a:latin typeface="Arial" charset="0"/>
              </a:rPr>
              <a:t>7. Ductility and Warning before Failure </a:t>
            </a:r>
          </a:p>
        </p:txBody>
      </p:sp>
      <p:sp>
        <p:nvSpPr>
          <p:cNvPr id="3" name="Rectangle 2"/>
          <p:cNvSpPr/>
          <p:nvPr/>
        </p:nvSpPr>
        <p:spPr>
          <a:xfrm>
            <a:off x="304800" y="1938812"/>
            <a:ext cx="8382000" cy="2031325"/>
          </a:xfrm>
          <a:prstGeom prst="rect">
            <a:avLst/>
          </a:prstGeom>
        </p:spPr>
        <p:txBody>
          <a:bodyPr wrap="square">
            <a:spAutoFit/>
          </a:bodyPr>
          <a:lstStyle/>
          <a:p>
            <a:pPr algn="just">
              <a:lnSpc>
                <a:spcPct val="90000"/>
              </a:lnSpc>
            </a:pPr>
            <a:r>
              <a:rPr lang="en-GB" sz="2000" dirty="0">
                <a:cs typeface="Times New Roman" pitchFamily="18" charset="0"/>
              </a:rPr>
              <a:t>The property of a material by which it can withstand extensive deformation without failure under high tensile stresses is said to be its ductility.</a:t>
            </a:r>
          </a:p>
          <a:p>
            <a:pPr algn="just">
              <a:lnSpc>
                <a:spcPct val="90000"/>
              </a:lnSpc>
            </a:pPr>
            <a:r>
              <a:rPr lang="en-GB" sz="2000" dirty="0">
                <a:cs typeface="Times New Roman" pitchFamily="18" charset="0"/>
              </a:rPr>
              <a:t>Mild steel is a very ductile material. The percentage elongation of a standard tension test specimen after fracture can be as high as 25 to 30%.</a:t>
            </a:r>
          </a:p>
          <a:p>
            <a:pPr algn="just">
              <a:lnSpc>
                <a:spcPct val="90000"/>
              </a:lnSpc>
            </a:pPr>
            <a:r>
              <a:rPr lang="en-GB" sz="2000" dirty="0">
                <a:cs typeface="Times New Roman" pitchFamily="18" charset="0"/>
              </a:rPr>
              <a:t>This gives visible deflections or evidence of impending failure in case of overloads.</a:t>
            </a:r>
          </a:p>
          <a:p>
            <a:pPr algn="just">
              <a:lnSpc>
                <a:spcPct val="90000"/>
              </a:lnSpc>
            </a:pPr>
            <a:r>
              <a:rPr lang="en-GB" sz="2000" dirty="0">
                <a:cs typeface="Times New Roman" pitchFamily="18" charset="0"/>
              </a:rPr>
              <a:t>The extra loads may be removed from the structure to prevent collapse</a:t>
            </a:r>
            <a:r>
              <a:rPr lang="en-GB" dirty="0">
                <a:cs typeface="Times New Roman" pitchFamily="18" charset="0"/>
              </a:rPr>
              <a:t>.</a:t>
            </a:r>
          </a:p>
        </p:txBody>
      </p:sp>
      <p:sp>
        <p:nvSpPr>
          <p:cNvPr id="5" name="Rectangle 4"/>
          <p:cNvSpPr/>
          <p:nvPr/>
        </p:nvSpPr>
        <p:spPr>
          <a:xfrm>
            <a:off x="304800" y="3893395"/>
            <a:ext cx="8610600" cy="1631216"/>
          </a:xfrm>
          <a:prstGeom prst="rect">
            <a:avLst/>
          </a:prstGeom>
        </p:spPr>
        <p:txBody>
          <a:bodyPr wrap="square">
            <a:spAutoFit/>
          </a:bodyPr>
          <a:lstStyle/>
          <a:p>
            <a:pPr algn="just"/>
            <a:r>
              <a:rPr lang="en-GB" sz="2000" dirty="0">
                <a:cs typeface="Times New Roman" pitchFamily="18" charset="0"/>
              </a:rPr>
              <a:t>Even if collapse does occur, time is available for occupants to vacate the building.</a:t>
            </a:r>
          </a:p>
          <a:p>
            <a:pPr algn="just"/>
            <a:r>
              <a:rPr lang="en-GB" sz="2000" dirty="0">
                <a:cs typeface="Times New Roman" pitchFamily="18" charset="0"/>
              </a:rPr>
              <a:t>In structural members under normal loads, high stress concentrations develop at various points.</a:t>
            </a:r>
          </a:p>
          <a:p>
            <a:pPr algn="just"/>
            <a:r>
              <a:rPr lang="en-GB" sz="2000" dirty="0">
                <a:cs typeface="Times New Roman" pitchFamily="18" charset="0"/>
              </a:rPr>
              <a:t>The ductile nature of the usual structural steels enable them to yield locally at those points, thus redistributing the stresses and preventing premature failure.</a:t>
            </a:r>
            <a:endParaRPr lang="en-US" sz="2000" dirty="0"/>
          </a:p>
        </p:txBody>
      </p:sp>
    </p:spTree>
    <p:extLst>
      <p:ext uri="{BB962C8B-B14F-4D97-AF65-F5344CB8AC3E}">
        <p14:creationId xmlns:p14="http://schemas.microsoft.com/office/powerpoint/2010/main" val="2929487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23252"/>
            <a:ext cx="4269246" cy="400110"/>
          </a:xfrm>
          <a:prstGeom prst="rect">
            <a:avLst/>
          </a:prstGeom>
        </p:spPr>
        <p:txBody>
          <a:bodyPr wrap="none">
            <a:spAutoFit/>
          </a:bodyPr>
          <a:lstStyle/>
          <a:p>
            <a:pPr>
              <a:spcBef>
                <a:spcPct val="50000"/>
              </a:spcBef>
            </a:pPr>
            <a:r>
              <a:rPr lang="en-US" sz="2000" b="1" dirty="0">
                <a:latin typeface="Arial" charset="0"/>
              </a:rPr>
              <a:t>8. Addition to Existing Structures</a:t>
            </a:r>
            <a:r>
              <a:rPr lang="en-US" sz="1100" b="1" dirty="0">
                <a:latin typeface="Arial" charset="0"/>
              </a:rPr>
              <a:t> </a:t>
            </a:r>
          </a:p>
        </p:txBody>
      </p:sp>
      <p:sp>
        <p:nvSpPr>
          <p:cNvPr id="3" name="Rectangle 2"/>
          <p:cNvSpPr/>
          <p:nvPr/>
        </p:nvSpPr>
        <p:spPr>
          <a:xfrm>
            <a:off x="462395" y="1826055"/>
            <a:ext cx="8295407" cy="1631216"/>
          </a:xfrm>
          <a:prstGeom prst="rect">
            <a:avLst/>
          </a:prstGeom>
        </p:spPr>
        <p:txBody>
          <a:bodyPr wrap="square">
            <a:spAutoFit/>
          </a:bodyPr>
          <a:lstStyle/>
          <a:p>
            <a:pPr>
              <a:spcBef>
                <a:spcPct val="50000"/>
              </a:spcBef>
            </a:pPr>
            <a:r>
              <a:rPr lang="en-GB" sz="2000" dirty="0">
                <a:cs typeface="Times New Roman" pitchFamily="18" charset="0"/>
              </a:rPr>
              <a:t>Additions to existing steel structures are very easy to be made.</a:t>
            </a:r>
          </a:p>
          <a:p>
            <a:r>
              <a:rPr lang="en-GB" sz="2000" dirty="0">
                <a:cs typeface="Times New Roman" pitchFamily="18" charset="0"/>
              </a:rPr>
              <a:t>Connections between new and existing structures can be employed very effectively.</a:t>
            </a:r>
          </a:p>
          <a:p>
            <a:r>
              <a:rPr lang="en-GB" sz="2000" dirty="0">
                <a:cs typeface="Times New Roman" pitchFamily="18" charset="0"/>
              </a:rPr>
              <a:t>New bays or even entire new wings of buildings can be added to existing steel frame buildings, and steel bridges may often be widened</a:t>
            </a:r>
            <a:endParaRPr lang="en-US" sz="2000" dirty="0"/>
          </a:p>
        </p:txBody>
      </p:sp>
      <p:sp>
        <p:nvSpPr>
          <p:cNvPr id="5" name="Rectangle 4"/>
          <p:cNvSpPr/>
          <p:nvPr/>
        </p:nvSpPr>
        <p:spPr>
          <a:xfrm>
            <a:off x="568035" y="3638490"/>
            <a:ext cx="2401619" cy="400110"/>
          </a:xfrm>
          <a:prstGeom prst="rect">
            <a:avLst/>
          </a:prstGeom>
        </p:spPr>
        <p:txBody>
          <a:bodyPr wrap="none">
            <a:spAutoFit/>
          </a:bodyPr>
          <a:lstStyle/>
          <a:p>
            <a:pPr>
              <a:spcBef>
                <a:spcPct val="50000"/>
              </a:spcBef>
            </a:pPr>
            <a:r>
              <a:rPr lang="en-US" sz="2000" b="1" dirty="0">
                <a:latin typeface="Arial" charset="0"/>
              </a:rPr>
              <a:t>9. Possible Reuse</a:t>
            </a:r>
            <a:r>
              <a:rPr lang="en-US" sz="1100" b="1" dirty="0">
                <a:latin typeface="Arial" charset="0"/>
              </a:rPr>
              <a:t> </a:t>
            </a:r>
          </a:p>
        </p:txBody>
      </p:sp>
      <p:sp>
        <p:nvSpPr>
          <p:cNvPr id="6" name="Rectangle 5"/>
          <p:cNvSpPr/>
          <p:nvPr/>
        </p:nvSpPr>
        <p:spPr>
          <a:xfrm>
            <a:off x="446808" y="4038600"/>
            <a:ext cx="8000999" cy="400110"/>
          </a:xfrm>
          <a:prstGeom prst="rect">
            <a:avLst/>
          </a:prstGeom>
        </p:spPr>
        <p:txBody>
          <a:bodyPr wrap="square">
            <a:spAutoFit/>
          </a:bodyPr>
          <a:lstStyle/>
          <a:p>
            <a:r>
              <a:rPr lang="en-GB" sz="2000" dirty="0">
                <a:cs typeface="Times New Roman" pitchFamily="18" charset="0"/>
              </a:rPr>
              <a:t>Steel sections can be reused after a structure is disassembled</a:t>
            </a:r>
            <a:endParaRPr lang="en-US" sz="2000" dirty="0"/>
          </a:p>
        </p:txBody>
      </p:sp>
      <p:sp>
        <p:nvSpPr>
          <p:cNvPr id="7" name="Rectangle 6"/>
          <p:cNvSpPr/>
          <p:nvPr/>
        </p:nvSpPr>
        <p:spPr>
          <a:xfrm>
            <a:off x="519545" y="4673173"/>
            <a:ext cx="6975765" cy="400110"/>
          </a:xfrm>
          <a:prstGeom prst="rect">
            <a:avLst/>
          </a:prstGeom>
        </p:spPr>
        <p:txBody>
          <a:bodyPr wrap="square">
            <a:spAutoFit/>
          </a:bodyPr>
          <a:lstStyle/>
          <a:p>
            <a:pPr>
              <a:spcBef>
                <a:spcPct val="50000"/>
              </a:spcBef>
            </a:pPr>
            <a:r>
              <a:rPr lang="en-US" sz="2000" b="1" dirty="0">
                <a:latin typeface="Arial" charset="0"/>
              </a:rPr>
              <a:t>10. Water Tight and Air Tight Construction</a:t>
            </a:r>
            <a:endParaRPr lang="en-US" sz="1100" b="1" dirty="0">
              <a:latin typeface="Arial" charset="0"/>
            </a:endParaRPr>
          </a:p>
        </p:txBody>
      </p:sp>
      <p:sp>
        <p:nvSpPr>
          <p:cNvPr id="8" name="Rectangle 7"/>
          <p:cNvSpPr/>
          <p:nvPr/>
        </p:nvSpPr>
        <p:spPr>
          <a:xfrm>
            <a:off x="81394" y="5105400"/>
            <a:ext cx="9057410" cy="1077218"/>
          </a:xfrm>
          <a:prstGeom prst="rect">
            <a:avLst/>
          </a:prstGeom>
        </p:spPr>
        <p:txBody>
          <a:bodyPr wrap="square">
            <a:spAutoFit/>
          </a:bodyPr>
          <a:lstStyle/>
          <a:p>
            <a:pPr marL="609600" indent="-609600">
              <a:spcBef>
                <a:spcPct val="50000"/>
              </a:spcBef>
              <a:buClr>
                <a:schemeClr val="bg2"/>
              </a:buClr>
              <a:buSzPct val="75000"/>
              <a:buFont typeface="Wingdings" pitchFamily="2" charset="2"/>
              <a:buChar char="n"/>
            </a:pPr>
            <a:r>
              <a:rPr lang="en-GB" sz="2000" dirty="0">
                <a:cs typeface="Times New Roman" pitchFamily="18" charset="0"/>
              </a:rPr>
              <a:t>Steel structures provide completely impervious construction.</a:t>
            </a:r>
          </a:p>
          <a:p>
            <a:pPr marL="609600" indent="-609600">
              <a:spcBef>
                <a:spcPct val="20000"/>
              </a:spcBef>
              <a:buClr>
                <a:schemeClr val="bg2"/>
              </a:buClr>
              <a:buSzPct val="75000"/>
              <a:buFont typeface="Wingdings" pitchFamily="2" charset="2"/>
              <a:buChar char="n"/>
            </a:pPr>
            <a:r>
              <a:rPr lang="en-GB" sz="2000" dirty="0">
                <a:cs typeface="Times New Roman" pitchFamily="18" charset="0"/>
              </a:rPr>
              <a:t>Structures like reservoirs, oil pipes, gas pipes, etc., are preferably made from structural steel.</a:t>
            </a:r>
            <a:r>
              <a:rPr lang="en-US" sz="2000" dirty="0">
                <a:cs typeface="Times New Roman" pitchFamily="18" charset="0"/>
              </a:rPr>
              <a:t> </a:t>
            </a:r>
          </a:p>
        </p:txBody>
      </p:sp>
    </p:spTree>
    <p:extLst>
      <p:ext uri="{BB962C8B-B14F-4D97-AF65-F5344CB8AC3E}">
        <p14:creationId xmlns:p14="http://schemas.microsoft.com/office/powerpoint/2010/main" val="292948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563589"/>
            <a:ext cx="3628173" cy="400110"/>
          </a:xfrm>
          <a:prstGeom prst="rect">
            <a:avLst/>
          </a:prstGeom>
        </p:spPr>
        <p:txBody>
          <a:bodyPr wrap="none">
            <a:spAutoFit/>
          </a:bodyPr>
          <a:lstStyle/>
          <a:p>
            <a:pPr>
              <a:spcBef>
                <a:spcPct val="50000"/>
              </a:spcBef>
            </a:pPr>
            <a:r>
              <a:rPr lang="en-US" sz="2000" b="1" dirty="0">
                <a:latin typeface="Arial" charset="0"/>
              </a:rPr>
              <a:t>11. Long Span Construction</a:t>
            </a:r>
            <a:r>
              <a:rPr lang="en-US" sz="1100" b="1" dirty="0">
                <a:latin typeface="Arial" charset="0"/>
              </a:rPr>
              <a:t> </a:t>
            </a:r>
          </a:p>
        </p:txBody>
      </p:sp>
      <p:sp>
        <p:nvSpPr>
          <p:cNvPr id="3" name="Rectangle 2"/>
          <p:cNvSpPr/>
          <p:nvPr/>
        </p:nvSpPr>
        <p:spPr>
          <a:xfrm>
            <a:off x="533399" y="1963699"/>
            <a:ext cx="8153400" cy="1938992"/>
          </a:xfrm>
          <a:prstGeom prst="rect">
            <a:avLst/>
          </a:prstGeom>
        </p:spPr>
        <p:txBody>
          <a:bodyPr wrap="square">
            <a:spAutoFit/>
          </a:bodyPr>
          <a:lstStyle/>
          <a:p>
            <a:r>
              <a:rPr lang="en-GB" sz="2000" dirty="0">
                <a:cs typeface="Times New Roman" pitchFamily="18" charset="0"/>
              </a:rPr>
              <a:t>High-rise buildings, long span bridges and tall transmission towers are made up of structural steel.</a:t>
            </a:r>
          </a:p>
          <a:p>
            <a:r>
              <a:rPr lang="en-GB" sz="2000" dirty="0">
                <a:cs typeface="Times New Roman" pitchFamily="18" charset="0"/>
              </a:rPr>
              <a:t>Industrial buildings up to a span of 90 m can be designed by plate girders or trusses.</a:t>
            </a:r>
          </a:p>
          <a:p>
            <a:r>
              <a:rPr lang="en-GB" sz="2000" dirty="0">
                <a:cs typeface="Times New Roman" pitchFamily="18" charset="0"/>
              </a:rPr>
              <a:t>Bridge spans up to 260 m are made with plate girders.</a:t>
            </a:r>
          </a:p>
          <a:p>
            <a:r>
              <a:rPr lang="en-GB" sz="2000" dirty="0">
                <a:cs typeface="Times New Roman" pitchFamily="18" charset="0"/>
              </a:rPr>
              <a:t>For through truss bridges, spans of 300 m have been used</a:t>
            </a:r>
            <a:endParaRPr lang="en-US" sz="2000" dirty="0"/>
          </a:p>
        </p:txBody>
      </p:sp>
      <p:sp>
        <p:nvSpPr>
          <p:cNvPr id="5" name="Rectangle 4"/>
          <p:cNvSpPr/>
          <p:nvPr/>
        </p:nvSpPr>
        <p:spPr>
          <a:xfrm>
            <a:off x="852055" y="3905061"/>
            <a:ext cx="3621697" cy="400110"/>
          </a:xfrm>
          <a:prstGeom prst="rect">
            <a:avLst/>
          </a:prstGeom>
        </p:spPr>
        <p:txBody>
          <a:bodyPr wrap="none">
            <a:spAutoFit/>
          </a:bodyPr>
          <a:lstStyle/>
          <a:p>
            <a:pPr>
              <a:spcBef>
                <a:spcPct val="50000"/>
              </a:spcBef>
            </a:pPr>
            <a:r>
              <a:rPr lang="en-US" sz="2000" b="1" dirty="0">
                <a:latin typeface="Arial" charset="0"/>
              </a:rPr>
              <a:t>12. Temporary Construction</a:t>
            </a:r>
            <a:r>
              <a:rPr lang="en-US" sz="1100" b="1" dirty="0">
                <a:latin typeface="Arial" charset="0"/>
              </a:rPr>
              <a:t> </a:t>
            </a:r>
          </a:p>
        </p:txBody>
      </p:sp>
      <p:sp>
        <p:nvSpPr>
          <p:cNvPr id="6" name="Rectangle 5"/>
          <p:cNvSpPr/>
          <p:nvPr/>
        </p:nvSpPr>
        <p:spPr>
          <a:xfrm>
            <a:off x="533399" y="4419600"/>
            <a:ext cx="7619999" cy="1323439"/>
          </a:xfrm>
          <a:prstGeom prst="rect">
            <a:avLst/>
          </a:prstGeom>
        </p:spPr>
        <p:txBody>
          <a:bodyPr wrap="square">
            <a:spAutoFit/>
          </a:bodyPr>
          <a:lstStyle/>
          <a:p>
            <a:pPr>
              <a:spcBef>
                <a:spcPct val="50000"/>
              </a:spcBef>
            </a:pPr>
            <a:r>
              <a:rPr lang="en-GB" sz="2000" dirty="0">
                <a:cs typeface="Times New Roman" pitchFamily="18" charset="0"/>
              </a:rPr>
              <a:t>For temporary structures, steel construction is always preferred.</a:t>
            </a:r>
          </a:p>
          <a:p>
            <a:r>
              <a:rPr lang="en-GB" sz="2000" dirty="0">
                <a:cs typeface="Times New Roman" pitchFamily="18" charset="0"/>
              </a:rPr>
              <a:t>Army constructions during war are mostly made out of structural steel.</a:t>
            </a:r>
          </a:p>
          <a:p>
            <a:r>
              <a:rPr lang="en-GB" sz="2000" dirty="0">
                <a:cs typeface="Times New Roman" pitchFamily="18" charset="0"/>
              </a:rPr>
              <a:t>The structures may be disassembled by opening few bolts, component parts are carried to new places and the structure is easily reassembled.</a:t>
            </a:r>
            <a:r>
              <a:rPr lang="en-US" sz="2000" dirty="0">
                <a:cs typeface="Times New Roman" pitchFamily="18" charset="0"/>
              </a:rPr>
              <a:t> </a:t>
            </a:r>
          </a:p>
        </p:txBody>
      </p:sp>
    </p:spTree>
    <p:extLst>
      <p:ext uri="{BB962C8B-B14F-4D97-AF65-F5344CB8AC3E}">
        <p14:creationId xmlns:p14="http://schemas.microsoft.com/office/powerpoint/2010/main" val="292948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2135" y="1634835"/>
            <a:ext cx="5408853" cy="523220"/>
          </a:xfrm>
          <a:prstGeom prst="rect">
            <a:avLst/>
          </a:prstGeom>
        </p:spPr>
        <p:txBody>
          <a:bodyPr wrap="none">
            <a:spAutoFit/>
          </a:bodyPr>
          <a:lstStyle/>
          <a:p>
            <a:r>
              <a:rPr lang="en-US" sz="2800" b="1" dirty="0">
                <a:latin typeface="Arial" charset="0"/>
              </a:rPr>
              <a:t>Demerits </a:t>
            </a:r>
            <a:r>
              <a:rPr lang="en-US" sz="2400" b="1" dirty="0">
                <a:latin typeface="Arial" charset="0"/>
              </a:rPr>
              <a:t>of</a:t>
            </a:r>
            <a:r>
              <a:rPr lang="en-US" sz="2800" b="1" dirty="0">
                <a:latin typeface="Arial" charset="0"/>
              </a:rPr>
              <a:t> Steel Construction</a:t>
            </a:r>
          </a:p>
        </p:txBody>
      </p:sp>
      <p:sp>
        <p:nvSpPr>
          <p:cNvPr id="3" name="Rectangle 2"/>
          <p:cNvSpPr/>
          <p:nvPr/>
        </p:nvSpPr>
        <p:spPr>
          <a:xfrm>
            <a:off x="381000" y="2219610"/>
            <a:ext cx="5486400" cy="400110"/>
          </a:xfrm>
          <a:prstGeom prst="rect">
            <a:avLst/>
          </a:prstGeom>
        </p:spPr>
        <p:txBody>
          <a:bodyPr wrap="square">
            <a:spAutoFit/>
          </a:bodyPr>
          <a:lstStyle/>
          <a:p>
            <a:pPr>
              <a:spcBef>
                <a:spcPct val="50000"/>
              </a:spcBef>
            </a:pPr>
            <a:r>
              <a:rPr lang="en-US" sz="2000" b="1" dirty="0">
                <a:latin typeface="Arial" charset="0"/>
              </a:rPr>
              <a:t>1. High Maintenance Costs and Corrosion </a:t>
            </a:r>
            <a:r>
              <a:rPr lang="en-US" sz="1100" b="1" dirty="0">
                <a:latin typeface="Arial" charset="0"/>
              </a:rPr>
              <a:t> </a:t>
            </a:r>
          </a:p>
        </p:txBody>
      </p:sp>
      <p:sp>
        <p:nvSpPr>
          <p:cNvPr id="5" name="Rectangle 4"/>
          <p:cNvSpPr/>
          <p:nvPr/>
        </p:nvSpPr>
        <p:spPr>
          <a:xfrm>
            <a:off x="381000" y="2594584"/>
            <a:ext cx="8382000" cy="1477328"/>
          </a:xfrm>
          <a:prstGeom prst="rect">
            <a:avLst/>
          </a:prstGeom>
        </p:spPr>
        <p:txBody>
          <a:bodyPr wrap="square">
            <a:spAutoFit/>
          </a:bodyPr>
          <a:lstStyle/>
          <a:p>
            <a:pPr>
              <a:lnSpc>
                <a:spcPct val="90000"/>
              </a:lnSpc>
            </a:pPr>
            <a:r>
              <a:rPr lang="en-GB" sz="2000" dirty="0">
                <a:cs typeface="Times New Roman" pitchFamily="18" charset="0"/>
              </a:rPr>
              <a:t>Most steels are susceptible to corrosion when freely exposed to air and water and must therefore be periodically painted.</a:t>
            </a:r>
          </a:p>
          <a:p>
            <a:pPr>
              <a:lnSpc>
                <a:spcPct val="90000"/>
              </a:lnSpc>
            </a:pPr>
            <a:r>
              <a:rPr lang="en-GB" sz="2000" dirty="0">
                <a:cs typeface="Times New Roman" pitchFamily="18" charset="0"/>
              </a:rPr>
              <a:t>This requires extra cost and special care.</a:t>
            </a:r>
          </a:p>
          <a:p>
            <a:pPr>
              <a:lnSpc>
                <a:spcPct val="90000"/>
              </a:lnSpc>
            </a:pPr>
            <a:r>
              <a:rPr lang="en-GB" sz="2000" dirty="0">
                <a:cs typeface="Times New Roman" pitchFamily="18" charset="0"/>
              </a:rPr>
              <a:t>The use of weathering steels, in suitable design applications, tends to eliminate this cost.</a:t>
            </a:r>
          </a:p>
        </p:txBody>
      </p:sp>
      <p:sp>
        <p:nvSpPr>
          <p:cNvPr id="6" name="Rectangle 5"/>
          <p:cNvSpPr/>
          <p:nvPr/>
        </p:nvSpPr>
        <p:spPr>
          <a:xfrm>
            <a:off x="152400" y="4044203"/>
            <a:ext cx="8229600" cy="1384995"/>
          </a:xfrm>
          <a:prstGeom prst="rect">
            <a:avLst/>
          </a:prstGeom>
        </p:spPr>
        <p:txBody>
          <a:bodyPr wrap="square">
            <a:spAutoFit/>
          </a:bodyPr>
          <a:lstStyle/>
          <a:p>
            <a:pPr marL="342900" indent="-342900">
              <a:spcBef>
                <a:spcPct val="20000"/>
              </a:spcBef>
              <a:buClr>
                <a:schemeClr val="bg2"/>
              </a:buClr>
              <a:buSzPct val="75000"/>
              <a:buFont typeface="Wingdings" pitchFamily="2" charset="2"/>
              <a:buChar char="n"/>
            </a:pPr>
            <a:r>
              <a:rPr lang="en-GB" sz="2000" dirty="0">
                <a:cs typeface="Times New Roman" pitchFamily="18" charset="0"/>
              </a:rPr>
              <a:t>If not properly maintained, steel members can loose 1 to 1.5 mm of their thickness each year.  </a:t>
            </a:r>
          </a:p>
          <a:p>
            <a:pPr marL="342900" indent="-342900">
              <a:spcBef>
                <a:spcPct val="20000"/>
              </a:spcBef>
              <a:buClr>
                <a:schemeClr val="bg2"/>
              </a:buClr>
              <a:buSzPct val="75000"/>
              <a:buFont typeface="Wingdings" pitchFamily="2" charset="2"/>
              <a:buChar char="n"/>
            </a:pPr>
            <a:r>
              <a:rPr lang="en-GB" sz="2000" dirty="0">
                <a:cs typeface="Times New Roman" pitchFamily="18" charset="0"/>
              </a:rPr>
              <a:t>Accordingly such constructions can loose weight up to 35% during their specified life and can fail under the external loads.</a:t>
            </a:r>
            <a:endParaRPr lang="en-US" sz="2000" dirty="0">
              <a:cs typeface="Times New Roman" pitchFamily="18" charset="0"/>
            </a:endParaRPr>
          </a:p>
        </p:txBody>
      </p:sp>
    </p:spTree>
    <p:extLst>
      <p:ext uri="{BB962C8B-B14F-4D97-AF65-F5344CB8AC3E}">
        <p14:creationId xmlns:p14="http://schemas.microsoft.com/office/powerpoint/2010/main" val="292948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154" y="1563589"/>
            <a:ext cx="3374642" cy="400110"/>
          </a:xfrm>
          <a:prstGeom prst="rect">
            <a:avLst/>
          </a:prstGeom>
        </p:spPr>
        <p:txBody>
          <a:bodyPr wrap="none">
            <a:spAutoFit/>
          </a:bodyPr>
          <a:lstStyle/>
          <a:p>
            <a:pPr>
              <a:spcBef>
                <a:spcPct val="50000"/>
              </a:spcBef>
            </a:pPr>
            <a:r>
              <a:rPr lang="en-US" sz="2000" b="1" dirty="0">
                <a:latin typeface="Arial" charset="0"/>
              </a:rPr>
              <a:t>2. High Fireproofing Cost </a:t>
            </a:r>
            <a:r>
              <a:rPr lang="en-US" sz="1100" b="1" dirty="0">
                <a:latin typeface="Arial" charset="0"/>
              </a:rPr>
              <a:t> </a:t>
            </a:r>
          </a:p>
        </p:txBody>
      </p:sp>
      <p:sp>
        <p:nvSpPr>
          <p:cNvPr id="3" name="Rectangle 2"/>
          <p:cNvSpPr/>
          <p:nvPr/>
        </p:nvSpPr>
        <p:spPr>
          <a:xfrm>
            <a:off x="387927" y="1952675"/>
            <a:ext cx="8382000" cy="2246769"/>
          </a:xfrm>
          <a:prstGeom prst="rect">
            <a:avLst/>
          </a:prstGeom>
        </p:spPr>
        <p:txBody>
          <a:bodyPr wrap="square">
            <a:spAutoFit/>
          </a:bodyPr>
          <a:lstStyle/>
          <a:p>
            <a:pPr algn="just">
              <a:spcBef>
                <a:spcPct val="50000"/>
              </a:spcBef>
            </a:pPr>
            <a:r>
              <a:rPr lang="en-GB" sz="2000" dirty="0">
                <a:cs typeface="Times New Roman" pitchFamily="18" charset="0"/>
              </a:rPr>
              <a:t>Although steel members are incombustible, their strength is tremendously reduced at temperatures prevailing in fires.</a:t>
            </a:r>
          </a:p>
          <a:p>
            <a:pPr algn="just"/>
            <a:r>
              <a:rPr lang="en-GB" sz="2000" dirty="0">
                <a:cs typeface="Times New Roman" pitchFamily="18" charset="0"/>
              </a:rPr>
              <a:t>At about 400</a:t>
            </a:r>
            <a:r>
              <a:rPr lang="en-GB" sz="2000" dirty="0">
                <a:cs typeface="Times New Roman" pitchFamily="18" charset="0"/>
                <a:sym typeface="Symbol" pitchFamily="18" charset="2"/>
              </a:rPr>
              <a:t></a:t>
            </a:r>
            <a:r>
              <a:rPr lang="en-GB" sz="2000" dirty="0">
                <a:cs typeface="Times New Roman" pitchFamily="18" charset="0"/>
              </a:rPr>
              <a:t>C, creep becomes much more pronounced.</a:t>
            </a:r>
          </a:p>
          <a:p>
            <a:pPr algn="just"/>
            <a:r>
              <a:rPr lang="en-GB" sz="2000" dirty="0">
                <a:cs typeface="Times New Roman" pitchFamily="18" charset="0"/>
              </a:rPr>
              <a:t>Creep is defined as plastic deformation under a constant load for a long period of time.</a:t>
            </a:r>
          </a:p>
          <a:p>
            <a:pPr algn="just"/>
            <a:r>
              <a:rPr lang="en-GB" sz="2000" dirty="0">
                <a:cs typeface="Times New Roman" pitchFamily="18" charset="0"/>
              </a:rPr>
              <a:t>This produces excessively large deflections / deformations of main members forcing the other members to higher stresses or even to collapse.</a:t>
            </a:r>
            <a:endParaRPr lang="en-US" sz="2000" dirty="0">
              <a:cs typeface="Times New Roman" pitchFamily="18" charset="0"/>
            </a:endParaRPr>
          </a:p>
        </p:txBody>
      </p:sp>
      <p:sp>
        <p:nvSpPr>
          <p:cNvPr id="5" name="Rectangle 4"/>
          <p:cNvSpPr/>
          <p:nvPr/>
        </p:nvSpPr>
        <p:spPr>
          <a:xfrm>
            <a:off x="457199" y="4199444"/>
            <a:ext cx="8312727" cy="1015663"/>
          </a:xfrm>
          <a:prstGeom prst="rect">
            <a:avLst/>
          </a:prstGeom>
        </p:spPr>
        <p:txBody>
          <a:bodyPr wrap="square">
            <a:spAutoFit/>
          </a:bodyPr>
          <a:lstStyle/>
          <a:p>
            <a:pPr algn="just"/>
            <a:r>
              <a:rPr lang="en-GB" sz="2000" dirty="0">
                <a:cs typeface="Times New Roman" pitchFamily="18" charset="0"/>
              </a:rPr>
              <a:t>Steel is an excellent conductor of heat and may transmit enough heat from a burning compartment of a building to start fire in other parts of the building.</a:t>
            </a:r>
          </a:p>
          <a:p>
            <a:pPr algn="just"/>
            <a:r>
              <a:rPr lang="en-GB" sz="2000" dirty="0">
                <a:cs typeface="Times New Roman" pitchFamily="18" charset="0"/>
              </a:rPr>
              <a:t>Extra cost is required to properly fire proof the building</a:t>
            </a:r>
            <a:endParaRPr lang="en-US" sz="2000" dirty="0"/>
          </a:p>
        </p:txBody>
      </p:sp>
    </p:spTree>
    <p:extLst>
      <p:ext uri="{BB962C8B-B14F-4D97-AF65-F5344CB8AC3E}">
        <p14:creationId xmlns:p14="http://schemas.microsoft.com/office/powerpoint/2010/main" val="292948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7364" y="1361559"/>
            <a:ext cx="3700052" cy="400110"/>
          </a:xfrm>
          <a:prstGeom prst="rect">
            <a:avLst/>
          </a:prstGeom>
        </p:spPr>
        <p:txBody>
          <a:bodyPr wrap="none">
            <a:spAutoFit/>
          </a:bodyPr>
          <a:lstStyle/>
          <a:p>
            <a:pPr>
              <a:spcBef>
                <a:spcPct val="50000"/>
              </a:spcBef>
            </a:pPr>
            <a:r>
              <a:rPr lang="en-US" sz="2000" b="1" dirty="0">
                <a:latin typeface="Arial" charset="0"/>
              </a:rPr>
              <a:t>3. Susceptibility to Buckling</a:t>
            </a:r>
            <a:r>
              <a:rPr lang="en-US" sz="1200" b="1" dirty="0">
                <a:latin typeface="Arial" charset="0"/>
              </a:rPr>
              <a:t>  </a:t>
            </a:r>
          </a:p>
        </p:txBody>
      </p:sp>
      <p:sp>
        <p:nvSpPr>
          <p:cNvPr id="3" name="Rectangle 2"/>
          <p:cNvSpPr/>
          <p:nvPr/>
        </p:nvSpPr>
        <p:spPr>
          <a:xfrm>
            <a:off x="533400" y="1761669"/>
            <a:ext cx="8305800" cy="2554545"/>
          </a:xfrm>
          <a:prstGeom prst="rect">
            <a:avLst/>
          </a:prstGeom>
        </p:spPr>
        <p:txBody>
          <a:bodyPr wrap="square">
            <a:spAutoFit/>
          </a:bodyPr>
          <a:lstStyle/>
          <a:p>
            <a:pPr>
              <a:lnSpc>
                <a:spcPct val="80000"/>
              </a:lnSpc>
            </a:pPr>
            <a:r>
              <a:rPr lang="en-GB" sz="2000" i="1" dirty="0">
                <a:cs typeface="Times New Roman" pitchFamily="18" charset="0"/>
              </a:rPr>
              <a:t>Buckling</a:t>
            </a:r>
            <a:r>
              <a:rPr lang="en-GB" sz="2000" dirty="0">
                <a:cs typeface="Times New Roman" pitchFamily="18" charset="0"/>
              </a:rPr>
              <a:t> is a type of collapse of the members due to sudden large bending caused by a critical compressive load.</a:t>
            </a:r>
            <a:r>
              <a:rPr lang="en-US" sz="2000" dirty="0">
                <a:cs typeface="Times New Roman" pitchFamily="18" charset="0"/>
              </a:rPr>
              <a:t> </a:t>
            </a:r>
          </a:p>
          <a:p>
            <a:pPr>
              <a:lnSpc>
                <a:spcPct val="80000"/>
              </a:lnSpc>
            </a:pPr>
            <a:r>
              <a:rPr lang="en-GB" sz="2000" dirty="0">
                <a:cs typeface="Times New Roman" pitchFamily="18" charset="0"/>
              </a:rPr>
              <a:t>The steel sections usually consist of a combination of thin plates.</a:t>
            </a:r>
          </a:p>
          <a:p>
            <a:pPr>
              <a:lnSpc>
                <a:spcPct val="80000"/>
              </a:lnSpc>
            </a:pPr>
            <a:r>
              <a:rPr lang="en-GB" sz="2000" dirty="0">
                <a:cs typeface="Times New Roman" pitchFamily="18" charset="0"/>
              </a:rPr>
              <a:t>Further, the overall steel member dimensions are also smaller than reinforced concrete members.</a:t>
            </a:r>
          </a:p>
          <a:p>
            <a:pPr>
              <a:lnSpc>
                <a:spcPct val="80000"/>
              </a:lnSpc>
            </a:pPr>
            <a:r>
              <a:rPr lang="en-GB" sz="2000" dirty="0">
                <a:cs typeface="Times New Roman" pitchFamily="18" charset="0"/>
              </a:rPr>
              <a:t>If these slender members are subjected to compression, there are greater chances of buckling.</a:t>
            </a:r>
          </a:p>
          <a:p>
            <a:pPr>
              <a:lnSpc>
                <a:spcPct val="80000"/>
              </a:lnSpc>
            </a:pPr>
            <a:r>
              <a:rPr lang="en-GB" sz="2000" dirty="0">
                <a:cs typeface="Times New Roman" pitchFamily="18" charset="0"/>
              </a:rPr>
              <a:t>Sometimes steel, when used for columns, is not very economical because considerable material has to be used merely to stiffen the columns against buckling.</a:t>
            </a:r>
            <a:r>
              <a:rPr lang="en-US" dirty="0">
                <a:cs typeface="Times New Roman" pitchFamily="18" charset="0"/>
              </a:rPr>
              <a:t> </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99" y="4158381"/>
            <a:ext cx="3581401" cy="2685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48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65959"/>
            <a:ext cx="4836837" cy="400110"/>
          </a:xfrm>
          <a:prstGeom prst="rect">
            <a:avLst/>
          </a:prstGeom>
        </p:spPr>
        <p:txBody>
          <a:bodyPr wrap="none">
            <a:spAutoFit/>
          </a:bodyPr>
          <a:lstStyle/>
          <a:p>
            <a:pPr>
              <a:spcBef>
                <a:spcPct val="50000"/>
              </a:spcBef>
            </a:pPr>
            <a:r>
              <a:rPr lang="en-US" sz="2000" b="1" dirty="0">
                <a:latin typeface="Arial" charset="0"/>
              </a:rPr>
              <a:t>4. High initial Costs / Less Availability</a:t>
            </a:r>
            <a:r>
              <a:rPr lang="en-US" sz="1200" b="1" dirty="0">
                <a:latin typeface="Arial" charset="0"/>
              </a:rPr>
              <a:t>  </a:t>
            </a:r>
          </a:p>
        </p:txBody>
      </p:sp>
      <p:sp>
        <p:nvSpPr>
          <p:cNvPr id="3" name="Rectangle 2"/>
          <p:cNvSpPr/>
          <p:nvPr/>
        </p:nvSpPr>
        <p:spPr>
          <a:xfrm>
            <a:off x="304799" y="1982571"/>
            <a:ext cx="8610600" cy="1323439"/>
          </a:xfrm>
          <a:prstGeom prst="rect">
            <a:avLst/>
          </a:prstGeom>
        </p:spPr>
        <p:txBody>
          <a:bodyPr wrap="square">
            <a:spAutoFit/>
          </a:bodyPr>
          <a:lstStyle/>
          <a:p>
            <a:r>
              <a:rPr lang="en-GB" sz="2000" dirty="0">
                <a:cs typeface="Times New Roman" pitchFamily="18" charset="0"/>
              </a:rPr>
              <a:t>In few countries, Iraq is one such example, steel is not available in abundance.</a:t>
            </a:r>
          </a:p>
          <a:p>
            <a:r>
              <a:rPr lang="en-GB" sz="2000" dirty="0">
                <a:cs typeface="Times New Roman" pitchFamily="18" charset="0"/>
              </a:rPr>
              <a:t>Hence, its initial cost is very high compared with the other structural materials.</a:t>
            </a:r>
          </a:p>
          <a:p>
            <a:r>
              <a:rPr lang="en-GB" sz="2000" dirty="0">
                <a:cs typeface="Times New Roman" pitchFamily="18" charset="0"/>
              </a:rPr>
              <a:t>This is the most significant factor that has resulted in the decline of steel structures in these countries. </a:t>
            </a:r>
            <a:endParaRPr lang="en-US" sz="2000" dirty="0">
              <a:cs typeface="Times New Roman" pitchFamily="18" charset="0"/>
            </a:endParaRPr>
          </a:p>
        </p:txBody>
      </p:sp>
      <p:sp>
        <p:nvSpPr>
          <p:cNvPr id="5" name="Rectangle 4"/>
          <p:cNvSpPr/>
          <p:nvPr/>
        </p:nvSpPr>
        <p:spPr>
          <a:xfrm>
            <a:off x="457200" y="3285653"/>
            <a:ext cx="1855123" cy="400110"/>
          </a:xfrm>
          <a:prstGeom prst="rect">
            <a:avLst/>
          </a:prstGeom>
        </p:spPr>
        <p:txBody>
          <a:bodyPr wrap="none">
            <a:spAutoFit/>
          </a:bodyPr>
          <a:lstStyle/>
          <a:p>
            <a:pPr>
              <a:spcBef>
                <a:spcPct val="50000"/>
              </a:spcBef>
            </a:pPr>
            <a:r>
              <a:rPr lang="en-US" sz="2000" b="1" dirty="0">
                <a:latin typeface="Arial" charset="0"/>
              </a:rPr>
              <a:t>5. Aesthetics</a:t>
            </a:r>
            <a:r>
              <a:rPr lang="en-US" sz="1200" b="1" dirty="0">
                <a:latin typeface="Arial" charset="0"/>
              </a:rPr>
              <a:t>  </a:t>
            </a:r>
          </a:p>
        </p:txBody>
      </p:sp>
      <p:sp>
        <p:nvSpPr>
          <p:cNvPr id="6" name="Rectangle 5"/>
          <p:cNvSpPr/>
          <p:nvPr/>
        </p:nvSpPr>
        <p:spPr>
          <a:xfrm>
            <a:off x="318655" y="3685763"/>
            <a:ext cx="8368145" cy="2616101"/>
          </a:xfrm>
          <a:prstGeom prst="rect">
            <a:avLst/>
          </a:prstGeom>
        </p:spPr>
        <p:txBody>
          <a:bodyPr wrap="square">
            <a:spAutoFit/>
          </a:bodyPr>
          <a:lstStyle/>
          <a:p>
            <a:r>
              <a:rPr lang="en-GB" sz="2000" dirty="0">
                <a:cs typeface="Times New Roman" pitchFamily="18" charset="0"/>
              </a:rPr>
              <a:t>For certain types of buildings, the steel form is architecturally preferred.</a:t>
            </a:r>
          </a:p>
          <a:p>
            <a:pPr>
              <a:lnSpc>
                <a:spcPct val="90000"/>
              </a:lnSpc>
            </a:pPr>
            <a:r>
              <a:rPr lang="en-GB" sz="2000" dirty="0">
                <a:cs typeface="Times New Roman" pitchFamily="18" charset="0"/>
              </a:rPr>
              <a:t>However, for majority of residential and office buildings, steel structures without the use of false ceiling and cladding are considered to have poor aesthetic appearance.  </a:t>
            </a:r>
          </a:p>
          <a:p>
            <a:pPr>
              <a:lnSpc>
                <a:spcPct val="90000"/>
              </a:lnSpc>
            </a:pPr>
            <a:r>
              <a:rPr lang="en-GB" sz="2000" dirty="0">
                <a:cs typeface="Times New Roman" pitchFamily="18" charset="0"/>
              </a:rPr>
              <a:t>A considerable cost is to be spent on such structures to improve their appearance.</a:t>
            </a:r>
            <a:r>
              <a:rPr lang="en-US" sz="2000" dirty="0">
                <a:cs typeface="Times New Roman" pitchFamily="18" charset="0"/>
              </a:rPr>
              <a:t> </a:t>
            </a:r>
          </a:p>
          <a:p>
            <a:pPr>
              <a:lnSpc>
                <a:spcPct val="90000"/>
              </a:lnSpc>
            </a:pPr>
            <a:r>
              <a:rPr lang="en-GB" sz="2000" dirty="0">
                <a:cs typeface="Times New Roman" pitchFamily="18" charset="0"/>
              </a:rPr>
              <a:t>Cladding is a covering of metal, concrete, plastic or timber put on the surface of a structural member to completely encase it.  The cladding not only protects the member but also improves its appearance.</a:t>
            </a:r>
            <a:endParaRPr lang="en-US" sz="2000" dirty="0">
              <a:cs typeface="Times New Roman" pitchFamily="18" charset="0"/>
            </a:endParaRPr>
          </a:p>
        </p:txBody>
      </p:sp>
    </p:spTree>
    <p:extLst>
      <p:ext uri="{BB962C8B-B14F-4D97-AF65-F5344CB8AC3E}">
        <p14:creationId xmlns:p14="http://schemas.microsoft.com/office/powerpoint/2010/main" val="2929487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1"/>
            <a:ext cx="4201642" cy="346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81200"/>
            <a:ext cx="4201642" cy="346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487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Picture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81000"/>
            <a:ext cx="5238750" cy="29279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05200"/>
            <a:ext cx="2743200" cy="32555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Pictur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484291"/>
            <a:ext cx="2743200" cy="32555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99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60450"/>
            <a:ext cx="8915400" cy="5693866"/>
          </a:xfrm>
          <a:prstGeom prst="rect">
            <a:avLst/>
          </a:prstGeom>
        </p:spPr>
        <p:txBody>
          <a:bodyPr wrap="square">
            <a:spAutoFit/>
          </a:bodyPr>
          <a:lstStyle/>
          <a:p>
            <a:pPr algn="justLow"/>
            <a:r>
              <a:rPr lang="en-GB" sz="1400" b="1" i="1" u="sng" dirty="0">
                <a:latin typeface="Times New Roman" panose="02020603050405020304" pitchFamily="18" charset="0"/>
                <a:ea typeface="Times New Roman" panose="02020603050405020304" pitchFamily="18" charset="0"/>
              </a:rPr>
              <a:t>Manganese (</a:t>
            </a:r>
            <a:r>
              <a:rPr lang="en-GB" sz="1400" b="1" i="1" u="sng" dirty="0" err="1">
                <a:latin typeface="Times New Roman" panose="02020603050405020304" pitchFamily="18" charset="0"/>
                <a:ea typeface="Times New Roman" panose="02020603050405020304" pitchFamily="18" charset="0"/>
              </a:rPr>
              <a:t>Mn</a:t>
            </a:r>
            <a:r>
              <a:rPr lang="en-GB" sz="1400" b="1" i="1" u="sng" dirty="0">
                <a:latin typeface="Times New Roman" panose="02020603050405020304" pitchFamily="18" charset="0"/>
                <a:ea typeface="Times New Roman" panose="02020603050405020304" pitchFamily="18" charset="0"/>
              </a:rPr>
              <a:t>)</a:t>
            </a:r>
            <a:r>
              <a:rPr lang="en-GB" sz="1400" b="1" u="sng" dirty="0">
                <a:latin typeface="Times New Roman" panose="02020603050405020304" pitchFamily="18" charset="0"/>
                <a:ea typeface="Times New Roman" panose="02020603050405020304" pitchFamily="18" charset="0"/>
              </a:rPr>
              <a:t>. </a:t>
            </a:r>
            <a:r>
              <a:rPr lang="en-GB" sz="1400" b="1" dirty="0">
                <a:latin typeface="Times New Roman" panose="02020603050405020304" pitchFamily="18" charset="0"/>
                <a:ea typeface="Times New Roman" panose="02020603050405020304" pitchFamily="18" charset="0"/>
              </a:rPr>
              <a:t>Manganese appears in structural steel grades in amounts ranging from about 0.50 to 1.70 percent. It has effects similar to those of carbon and it is next in importance to carbon as an alloying element. It has </a:t>
            </a:r>
            <a:r>
              <a:rPr lang="en-GB" sz="1400" b="1" dirty="0">
                <a:highlight>
                  <a:srgbClr val="FFFF00"/>
                </a:highlight>
                <a:latin typeface="Times New Roman" panose="02020603050405020304" pitchFamily="18" charset="0"/>
                <a:ea typeface="Times New Roman" panose="02020603050405020304" pitchFamily="18" charset="0"/>
              </a:rPr>
              <a:t>a strengthening</a:t>
            </a:r>
            <a:r>
              <a:rPr lang="en-GB" sz="1400" b="1" dirty="0">
                <a:latin typeface="Times New Roman" panose="02020603050405020304" pitchFamily="18" charset="0"/>
                <a:ea typeface="Times New Roman" panose="02020603050405020304" pitchFamily="18" charset="0"/>
              </a:rPr>
              <a:t> effect upon iron and also a beneficial effect upon steel by </a:t>
            </a:r>
            <a:r>
              <a:rPr lang="en-GB" sz="1400" b="1" dirty="0">
                <a:highlight>
                  <a:srgbClr val="FFFF00"/>
                </a:highlight>
                <a:latin typeface="Times New Roman" panose="02020603050405020304" pitchFamily="18" charset="0"/>
                <a:ea typeface="Times New Roman" panose="02020603050405020304" pitchFamily="18" charset="0"/>
              </a:rPr>
              <a:t>increasing its response to heat treatment.</a:t>
            </a:r>
            <a:endParaRPr lang="en-US" sz="1400" b="1" dirty="0">
              <a:latin typeface="Times New Roman" panose="02020603050405020304" pitchFamily="18" charset="0"/>
              <a:ea typeface="Times New Roman" panose="02020603050405020304" pitchFamily="18" charset="0"/>
            </a:endParaRPr>
          </a:p>
          <a:p>
            <a:pPr algn="justLow"/>
            <a:r>
              <a:rPr lang="en-GB" sz="1400" b="1" i="1" u="sng" dirty="0">
                <a:latin typeface="Times New Roman" panose="02020603050405020304" pitchFamily="18" charset="0"/>
                <a:ea typeface="Times New Roman" panose="02020603050405020304" pitchFamily="18" charset="0"/>
              </a:rPr>
              <a:t>Aluminium (Al) </a:t>
            </a:r>
            <a:r>
              <a:rPr lang="en-GB" sz="1400" b="1" dirty="0">
                <a:latin typeface="Times New Roman" panose="02020603050405020304" pitchFamily="18" charset="0"/>
                <a:ea typeface="Times New Roman" panose="02020603050405020304" pitchFamily="18" charset="0"/>
              </a:rPr>
              <a:t>is one of the </a:t>
            </a:r>
            <a:r>
              <a:rPr lang="en-GB" sz="1400" b="1" dirty="0">
                <a:highlight>
                  <a:srgbClr val="FFFF00"/>
                </a:highlight>
                <a:latin typeface="Times New Roman" panose="02020603050405020304" pitchFamily="18" charset="0"/>
                <a:ea typeface="Times New Roman" panose="02020603050405020304" pitchFamily="18" charset="0"/>
              </a:rPr>
              <a:t>most important deoxidizers</a:t>
            </a:r>
            <a:r>
              <a:rPr lang="en-GB" sz="1400" b="1" dirty="0">
                <a:latin typeface="Times New Roman" panose="02020603050405020304" pitchFamily="18" charset="0"/>
                <a:ea typeface="Times New Roman" panose="02020603050405020304" pitchFamily="18" charset="0"/>
              </a:rPr>
              <a:t> in the material and also helps form a more fine-grained crystalline structure. It may be used alone as in low – carbon steels, or more commonly in conjunction with other deoxidizers.</a:t>
            </a:r>
            <a:endParaRPr lang="en-US" sz="1400" b="1" dirty="0">
              <a:latin typeface="Times New Roman" panose="02020603050405020304" pitchFamily="18" charset="0"/>
              <a:ea typeface="Times New Roman" panose="02020603050405020304" pitchFamily="18" charset="0"/>
            </a:endParaRPr>
          </a:p>
          <a:p>
            <a:pPr algn="justLow"/>
            <a:r>
              <a:rPr lang="en-GB" sz="1400" b="1" i="1" u="sng" dirty="0">
                <a:latin typeface="Times New Roman" panose="02020603050405020304" pitchFamily="18" charset="0"/>
                <a:ea typeface="Times New Roman" panose="02020603050405020304" pitchFamily="18" charset="0"/>
              </a:rPr>
              <a:t>Chromium (Cr) </a:t>
            </a:r>
            <a:r>
              <a:rPr lang="en-GB" sz="1400" b="1" dirty="0">
                <a:latin typeface="Times New Roman" panose="02020603050405020304" pitchFamily="18" charset="0"/>
                <a:ea typeface="Times New Roman" panose="02020603050405020304" pitchFamily="18" charset="0"/>
              </a:rPr>
              <a:t>it is primarily used to increase </a:t>
            </a:r>
            <a:r>
              <a:rPr lang="en-GB" sz="1400" b="1" dirty="0">
                <a:highlight>
                  <a:srgbClr val="FFFF00"/>
                </a:highlight>
                <a:latin typeface="Times New Roman" panose="02020603050405020304" pitchFamily="18" charset="0"/>
                <a:ea typeface="Times New Roman" panose="02020603050405020304" pitchFamily="18" charset="0"/>
              </a:rPr>
              <a:t>the corrosion resistance</a:t>
            </a:r>
            <a:r>
              <a:rPr lang="en-GB" sz="1400" b="1" dirty="0">
                <a:latin typeface="Times New Roman" panose="02020603050405020304" pitchFamily="18" charset="0"/>
                <a:ea typeface="Times New Roman" panose="02020603050405020304" pitchFamily="18" charset="0"/>
              </a:rPr>
              <a:t> of the material, and for that reason often occurs in combination with nickel and cooper. Chromium steels maintain strength at elevated temperatures.</a:t>
            </a:r>
            <a:r>
              <a:rPr lang="en-GB" sz="1400" b="1" i="1" dirty="0">
                <a:latin typeface="Times New Roman" panose="02020603050405020304" pitchFamily="18" charset="0"/>
                <a:ea typeface="Times New Roman" panose="02020603050405020304" pitchFamily="18" charset="0"/>
              </a:rPr>
              <a:t> </a:t>
            </a:r>
          </a:p>
          <a:p>
            <a:pPr algn="justLow"/>
            <a:r>
              <a:rPr lang="en-GB" sz="1400" b="1" i="1" u="sng" dirty="0">
                <a:latin typeface="Times New Roman" panose="02020603050405020304" pitchFamily="18" charset="0"/>
                <a:ea typeface="Times New Roman" panose="02020603050405020304" pitchFamily="18" charset="0"/>
              </a:rPr>
              <a:t>Nickel (Ni) </a:t>
            </a:r>
            <a:r>
              <a:rPr lang="en-GB" sz="1400" b="1" dirty="0">
                <a:highlight>
                  <a:srgbClr val="FFFF00"/>
                </a:highlight>
                <a:latin typeface="Times New Roman" panose="02020603050405020304" pitchFamily="18" charset="0"/>
                <a:ea typeface="Times New Roman" panose="02020603050405020304" pitchFamily="18" charset="0"/>
              </a:rPr>
              <a:t>enhances the low-temperature behaviour</a:t>
            </a:r>
            <a:r>
              <a:rPr lang="en-GB" sz="1400" b="1" dirty="0">
                <a:latin typeface="Times New Roman" panose="02020603050405020304" pitchFamily="18" charset="0"/>
                <a:ea typeface="Times New Roman" panose="02020603050405020304" pitchFamily="18" charset="0"/>
              </a:rPr>
              <a:t> of the material by improving the fracture toughness. It is used in conjunction with chromium and stainless steels.</a:t>
            </a:r>
            <a:endParaRPr lang="en-US" sz="1400" b="1" dirty="0">
              <a:latin typeface="Times New Roman" panose="02020603050405020304" pitchFamily="18" charset="0"/>
              <a:ea typeface="Times New Roman" panose="02020603050405020304" pitchFamily="18" charset="0"/>
            </a:endParaRPr>
          </a:p>
          <a:p>
            <a:pPr algn="justLow"/>
            <a:r>
              <a:rPr lang="en-GB" sz="1400" b="1" i="1" u="sng" dirty="0">
                <a:latin typeface="Times New Roman" panose="02020603050405020304" pitchFamily="18" charset="0"/>
                <a:ea typeface="Times New Roman" panose="02020603050405020304" pitchFamily="18" charset="0"/>
              </a:rPr>
              <a:t>Silicon (Si).</a:t>
            </a:r>
            <a:r>
              <a:rPr lang="en-GB" sz="1400" b="1" u="sng" dirty="0">
                <a:latin typeface="Times New Roman" panose="02020603050405020304" pitchFamily="18" charset="0"/>
                <a:ea typeface="Times New Roman" panose="02020603050405020304" pitchFamily="18" charset="0"/>
              </a:rPr>
              <a:t> </a:t>
            </a:r>
            <a:r>
              <a:rPr lang="en-GB" sz="1400" b="1" dirty="0">
                <a:latin typeface="Times New Roman" panose="02020603050405020304" pitchFamily="18" charset="0"/>
                <a:ea typeface="Times New Roman" panose="02020603050405020304" pitchFamily="18" charset="0"/>
              </a:rPr>
              <a:t>Along with aluminium, silicon is one of the principal </a:t>
            </a:r>
            <a:r>
              <a:rPr lang="en-GB" sz="1400" b="1" dirty="0">
                <a:highlight>
                  <a:srgbClr val="FFFF00"/>
                </a:highlight>
                <a:latin typeface="Times New Roman" panose="02020603050405020304" pitchFamily="18" charset="0"/>
                <a:ea typeface="Times New Roman" panose="02020603050405020304" pitchFamily="18" charset="0"/>
              </a:rPr>
              <a:t>deoxidizers</a:t>
            </a:r>
            <a:r>
              <a:rPr lang="en-GB" sz="1400" b="1" dirty="0">
                <a:latin typeface="Times New Roman" panose="02020603050405020304" pitchFamily="18" charset="0"/>
                <a:ea typeface="Times New Roman" panose="02020603050405020304" pitchFamily="18" charset="0"/>
              </a:rPr>
              <a:t> for structural steels. In amounts up to 2.5% it increases the hardenability of steels.</a:t>
            </a:r>
            <a:endParaRPr lang="en-US" sz="1400" b="1" dirty="0">
              <a:latin typeface="Times New Roman" panose="02020603050405020304" pitchFamily="18" charset="0"/>
              <a:ea typeface="Times New Roman" panose="02020603050405020304" pitchFamily="18" charset="0"/>
            </a:endParaRPr>
          </a:p>
          <a:p>
            <a:pPr algn="justLow"/>
            <a:r>
              <a:rPr lang="en-GB" sz="1400" b="1" i="1" u="sng" dirty="0">
                <a:latin typeface="Times New Roman" panose="02020603050405020304" pitchFamily="18" charset="0"/>
                <a:ea typeface="Times New Roman" panose="02020603050405020304" pitchFamily="18" charset="0"/>
              </a:rPr>
              <a:t>Vanadium (V)</a:t>
            </a:r>
            <a:r>
              <a:rPr lang="en-GB" sz="1400" b="1" u="sng" dirty="0">
                <a:latin typeface="Times New Roman" panose="02020603050405020304" pitchFamily="18" charset="0"/>
                <a:ea typeface="Times New Roman" panose="02020603050405020304" pitchFamily="18" charset="0"/>
              </a:rPr>
              <a:t> </a:t>
            </a:r>
            <a:r>
              <a:rPr lang="en-GB" sz="1400" b="1" dirty="0">
                <a:latin typeface="Times New Roman" panose="02020603050405020304" pitchFamily="18" charset="0"/>
                <a:ea typeface="Times New Roman" panose="02020603050405020304" pitchFamily="18" charset="0"/>
              </a:rPr>
              <a:t>is a mild deoxidizer, and its addition to steel results in </a:t>
            </a:r>
            <a:r>
              <a:rPr lang="en-GB" sz="1400" b="1" dirty="0">
                <a:highlight>
                  <a:srgbClr val="FFFF00"/>
                </a:highlight>
                <a:latin typeface="Times New Roman" panose="02020603050405020304" pitchFamily="18" charset="0"/>
                <a:ea typeface="Times New Roman" panose="02020603050405020304" pitchFamily="18" charset="0"/>
              </a:rPr>
              <a:t>a fine grain structure, which is maintained at high temperature</a:t>
            </a:r>
            <a:r>
              <a:rPr lang="en-GB" sz="1400" b="1" dirty="0">
                <a:latin typeface="Times New Roman" panose="02020603050405020304" pitchFamily="18" charset="0"/>
                <a:ea typeface="Times New Roman" panose="02020603050405020304" pitchFamily="18" charset="0"/>
              </a:rPr>
              <a:t>. Vanadium steels have improved fatigue values and excellent response to heat treatment.</a:t>
            </a:r>
            <a:endParaRPr lang="en-US" sz="1400" b="1" dirty="0">
              <a:latin typeface="Times New Roman" panose="02020603050405020304" pitchFamily="18" charset="0"/>
              <a:ea typeface="Times New Roman" panose="02020603050405020304" pitchFamily="18" charset="0"/>
            </a:endParaRPr>
          </a:p>
          <a:p>
            <a:pPr algn="justLow"/>
            <a:r>
              <a:rPr lang="en-GB" sz="1400" b="1" i="1" u="sng" dirty="0">
                <a:latin typeface="Times New Roman" panose="02020603050405020304" pitchFamily="18" charset="0"/>
                <a:ea typeface="Times New Roman" panose="02020603050405020304" pitchFamily="18" charset="0"/>
              </a:rPr>
              <a:t>Copper (Cu)</a:t>
            </a:r>
            <a:r>
              <a:rPr lang="en-GB" sz="1400" b="1" u="sng" dirty="0">
                <a:latin typeface="Times New Roman" panose="02020603050405020304" pitchFamily="18" charset="0"/>
                <a:ea typeface="Times New Roman" panose="02020603050405020304" pitchFamily="18" charset="0"/>
              </a:rPr>
              <a:t> </a:t>
            </a:r>
            <a:r>
              <a:rPr lang="en-GB" sz="1400" b="1" dirty="0">
                <a:latin typeface="Times New Roman" panose="02020603050405020304" pitchFamily="18" charset="0"/>
                <a:ea typeface="Times New Roman" panose="02020603050405020304" pitchFamily="18" charset="0"/>
              </a:rPr>
              <a:t>is another of the primary </a:t>
            </a:r>
            <a:r>
              <a:rPr lang="en-GB" sz="1400" b="1" dirty="0">
                <a:highlight>
                  <a:srgbClr val="FFFF00"/>
                </a:highlight>
                <a:latin typeface="Times New Roman" panose="02020603050405020304" pitchFamily="18" charset="0"/>
                <a:ea typeface="Times New Roman" panose="02020603050405020304" pitchFamily="18" charset="0"/>
              </a:rPr>
              <a:t>corrosion – resistance</a:t>
            </a:r>
            <a:r>
              <a:rPr lang="en-GB" sz="1400" b="1" dirty="0">
                <a:latin typeface="Times New Roman" panose="02020603050405020304" pitchFamily="18" charset="0"/>
                <a:ea typeface="Times New Roman" panose="02020603050405020304" pitchFamily="18" charset="0"/>
              </a:rPr>
              <a:t> elements. It is typically found in amounts not less than 0.2 %.</a:t>
            </a:r>
            <a:endParaRPr lang="en-US" sz="1400" b="1" dirty="0">
              <a:latin typeface="Times New Roman" panose="02020603050405020304" pitchFamily="18" charset="0"/>
              <a:ea typeface="Times New Roman" panose="02020603050405020304" pitchFamily="18" charset="0"/>
            </a:endParaRPr>
          </a:p>
          <a:p>
            <a:pPr algn="justLow"/>
            <a:r>
              <a:rPr lang="en-GB" sz="1400" b="1" i="1" u="sng" dirty="0">
                <a:latin typeface="Times New Roman" panose="02020603050405020304" pitchFamily="18" charset="0"/>
                <a:ea typeface="Times New Roman" panose="02020603050405020304" pitchFamily="18" charset="0"/>
              </a:rPr>
              <a:t>Molybdenum (Mo) </a:t>
            </a:r>
            <a:r>
              <a:rPr lang="en-GB" sz="1400" b="1" dirty="0">
                <a:latin typeface="Times New Roman" panose="02020603050405020304" pitchFamily="18" charset="0"/>
                <a:ea typeface="Times New Roman" panose="02020603050405020304" pitchFamily="18" charset="0"/>
              </a:rPr>
              <a:t>has a pronounced effect in </a:t>
            </a:r>
            <a:r>
              <a:rPr lang="en-GB" sz="1400" b="1" dirty="0">
                <a:highlight>
                  <a:srgbClr val="FFFF00"/>
                </a:highlight>
                <a:latin typeface="Times New Roman" panose="02020603050405020304" pitchFamily="18" charset="0"/>
                <a:ea typeface="Times New Roman" panose="02020603050405020304" pitchFamily="18" charset="0"/>
              </a:rPr>
              <a:t>the promotion of hardenability.</a:t>
            </a:r>
            <a:r>
              <a:rPr lang="en-GB" sz="1400" b="1" dirty="0">
                <a:latin typeface="Times New Roman" panose="02020603050405020304" pitchFamily="18" charset="0"/>
                <a:ea typeface="Times New Roman" panose="02020603050405020304" pitchFamily="18" charset="0"/>
              </a:rPr>
              <a:t> It raises the coarsening temperature of steel, increases the high-temperature strength, improves the resistance to creep, and enhances the corrosion resistance of stainless steels.</a:t>
            </a:r>
            <a:endParaRPr lang="en-US" sz="1400" b="1" dirty="0">
              <a:latin typeface="Times New Roman" panose="02020603050405020304" pitchFamily="18" charset="0"/>
              <a:ea typeface="Times New Roman" panose="02020603050405020304" pitchFamily="18" charset="0"/>
            </a:endParaRPr>
          </a:p>
          <a:p>
            <a:pPr algn="justLow"/>
            <a:r>
              <a:rPr lang="en-GB" sz="1400" b="1" i="1" dirty="0">
                <a:latin typeface="Times New Roman" panose="02020603050405020304" pitchFamily="18" charset="0"/>
                <a:ea typeface="Times New Roman" panose="02020603050405020304" pitchFamily="18" charset="0"/>
              </a:rPr>
              <a:t>Phosphorus (P)</a:t>
            </a:r>
            <a:r>
              <a:rPr lang="en-GB" sz="1400" b="1" dirty="0">
                <a:latin typeface="Times New Roman" panose="02020603050405020304" pitchFamily="18" charset="0"/>
                <a:ea typeface="Times New Roman" panose="02020603050405020304" pitchFamily="18" charset="0"/>
              </a:rPr>
              <a:t> strengthens steel but </a:t>
            </a:r>
            <a:r>
              <a:rPr lang="en-GB" sz="1400" b="1" dirty="0">
                <a:highlight>
                  <a:srgbClr val="FFFF00"/>
                </a:highlight>
                <a:latin typeface="Times New Roman" panose="02020603050405020304" pitchFamily="18" charset="0"/>
                <a:ea typeface="Times New Roman" panose="02020603050405020304" pitchFamily="18" charset="0"/>
              </a:rPr>
              <a:t>reduces its ductility</a:t>
            </a:r>
            <a:r>
              <a:rPr lang="en-GB" sz="1400" b="1" dirty="0">
                <a:latin typeface="Times New Roman" panose="02020603050405020304" pitchFamily="18" charset="0"/>
                <a:ea typeface="Times New Roman" panose="02020603050405020304" pitchFamily="18" charset="0"/>
              </a:rPr>
              <a:t>. It </a:t>
            </a:r>
            <a:r>
              <a:rPr lang="en-GB" sz="1400" b="1" dirty="0">
                <a:highlight>
                  <a:srgbClr val="FFFF00"/>
                </a:highlight>
                <a:latin typeface="Times New Roman" panose="02020603050405020304" pitchFamily="18" charset="0"/>
                <a:ea typeface="Times New Roman" panose="02020603050405020304" pitchFamily="18" charset="0"/>
              </a:rPr>
              <a:t>improves the machinability</a:t>
            </a:r>
            <a:r>
              <a:rPr lang="en-GB" sz="1400" b="1" dirty="0">
                <a:latin typeface="Times New Roman" panose="02020603050405020304" pitchFamily="18" charset="0"/>
                <a:ea typeface="Times New Roman" panose="02020603050405020304" pitchFamily="18" charset="0"/>
              </a:rPr>
              <a:t> of high-sulphur steels and under some conditions may confer some increase in corrosion resistance.</a:t>
            </a:r>
            <a:endParaRPr lang="en-US" sz="1400" b="1" dirty="0">
              <a:latin typeface="Times New Roman" panose="02020603050405020304" pitchFamily="18" charset="0"/>
              <a:ea typeface="Times New Roman" panose="02020603050405020304" pitchFamily="18" charset="0"/>
            </a:endParaRPr>
          </a:p>
          <a:p>
            <a:pPr algn="justLow"/>
            <a:r>
              <a:rPr lang="en-GB" sz="1400" b="1" i="1" u="sng" dirty="0">
                <a:latin typeface="Times New Roman" panose="02020603050405020304" pitchFamily="18" charset="0"/>
                <a:ea typeface="Times New Roman" panose="02020603050405020304" pitchFamily="18" charset="0"/>
              </a:rPr>
              <a:t>Sulphur (S)</a:t>
            </a:r>
            <a:r>
              <a:rPr lang="en-GB" sz="1400" b="1" u="sng" dirty="0">
                <a:latin typeface="Times New Roman" panose="02020603050405020304" pitchFamily="18" charset="0"/>
                <a:ea typeface="Times New Roman" panose="02020603050405020304" pitchFamily="18" charset="0"/>
              </a:rPr>
              <a:t> </a:t>
            </a:r>
            <a:r>
              <a:rPr lang="en-GB" sz="1400" b="1" dirty="0">
                <a:latin typeface="Times New Roman" panose="02020603050405020304" pitchFamily="18" charset="0"/>
                <a:ea typeface="Times New Roman" panose="02020603050405020304" pitchFamily="18" charset="0"/>
              </a:rPr>
              <a:t>added to steel </a:t>
            </a:r>
            <a:r>
              <a:rPr lang="en-GB" sz="1400" b="1" dirty="0">
                <a:highlight>
                  <a:srgbClr val="FFFF00"/>
                </a:highlight>
                <a:latin typeface="Times New Roman" panose="02020603050405020304" pitchFamily="18" charset="0"/>
                <a:ea typeface="Times New Roman" panose="02020603050405020304" pitchFamily="18" charset="0"/>
              </a:rPr>
              <a:t>increases machinability</a:t>
            </a:r>
            <a:r>
              <a:rPr lang="en-GB" sz="1400" b="1" dirty="0">
                <a:latin typeface="Times New Roman" panose="02020603050405020304" pitchFamily="18" charset="0"/>
                <a:ea typeface="Times New Roman" panose="02020603050405020304" pitchFamily="18" charset="0"/>
              </a:rPr>
              <a:t>. Because of its tendency to segregate, sulphur may decrease the ductility of low-carbon drawing steel. Its </a:t>
            </a:r>
            <a:r>
              <a:rPr lang="en-GB" sz="1400" b="1" dirty="0">
                <a:highlight>
                  <a:srgbClr val="FFFF00"/>
                </a:highlight>
                <a:latin typeface="Times New Roman" panose="02020603050405020304" pitchFamily="18" charset="0"/>
                <a:ea typeface="Times New Roman" panose="02020603050405020304" pitchFamily="18" charset="0"/>
              </a:rPr>
              <a:t>detrimental effect in hot rolling</a:t>
            </a:r>
            <a:r>
              <a:rPr lang="en-GB" sz="1400" b="1" dirty="0">
                <a:latin typeface="Times New Roman" panose="02020603050405020304" pitchFamily="18" charset="0"/>
                <a:ea typeface="Times New Roman" panose="02020603050405020304" pitchFamily="18" charset="0"/>
              </a:rPr>
              <a:t> is offset by the manganese.</a:t>
            </a:r>
            <a:endParaRPr lang="en-US" sz="1400" b="1" dirty="0">
              <a:latin typeface="Times New Roman" panose="02020603050405020304" pitchFamily="18" charset="0"/>
              <a:ea typeface="Times New Roman" panose="02020603050405020304" pitchFamily="18" charset="0"/>
            </a:endParaRPr>
          </a:p>
          <a:p>
            <a:pPr algn="justLow"/>
            <a:r>
              <a:rPr lang="en-GB" sz="1400" b="1" i="1" u="sng" dirty="0">
                <a:latin typeface="Times New Roman" panose="02020603050405020304" pitchFamily="18" charset="0"/>
                <a:ea typeface="Times New Roman" panose="02020603050405020304" pitchFamily="18" charset="0"/>
              </a:rPr>
              <a:t>Titanium (</a:t>
            </a:r>
            <a:r>
              <a:rPr lang="en-GB" sz="1400" b="1" i="1" u="sng" dirty="0" err="1">
                <a:latin typeface="Times New Roman" panose="02020603050405020304" pitchFamily="18" charset="0"/>
                <a:ea typeface="Times New Roman" panose="02020603050405020304" pitchFamily="18" charset="0"/>
              </a:rPr>
              <a:t>Ti</a:t>
            </a:r>
            <a:r>
              <a:rPr lang="en-GB" sz="1400" b="1" i="1" u="sng" dirty="0">
                <a:latin typeface="Times New Roman" panose="02020603050405020304" pitchFamily="18" charset="0"/>
                <a:ea typeface="Times New Roman" panose="02020603050405020304" pitchFamily="18" charset="0"/>
              </a:rPr>
              <a:t>) </a:t>
            </a:r>
            <a:r>
              <a:rPr lang="en-GB" sz="1400" b="1" dirty="0">
                <a:latin typeface="Times New Roman" panose="02020603050405020304" pitchFamily="18" charset="0"/>
                <a:ea typeface="Times New Roman" panose="02020603050405020304" pitchFamily="18" charset="0"/>
              </a:rPr>
              <a:t>is an extremely effective carbide former and is used </a:t>
            </a:r>
            <a:r>
              <a:rPr lang="en-GB" sz="1400" b="1" dirty="0">
                <a:highlight>
                  <a:srgbClr val="FFFF00"/>
                </a:highlight>
                <a:latin typeface="Times New Roman" panose="02020603050405020304" pitchFamily="18" charset="0"/>
                <a:ea typeface="Times New Roman" panose="02020603050405020304" pitchFamily="18" charset="0"/>
              </a:rPr>
              <a:t>in stainless steels</a:t>
            </a:r>
            <a:r>
              <a:rPr lang="en-GB" sz="1400" b="1" dirty="0">
                <a:latin typeface="Times New Roman" panose="02020603050405020304" pitchFamily="18" charset="0"/>
                <a:ea typeface="Times New Roman" panose="02020603050405020304" pitchFamily="18" charset="0"/>
              </a:rPr>
              <a:t> to stabilize the steel by holding carbon in combination. In low-alloy structural steels its use in combination with other alloys promotes fine grain structure and improves the strength of the steel in the as-rolled condition.</a:t>
            </a:r>
            <a:endParaRPr lang="en-US" sz="14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3846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Picture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065"/>
            <a:ext cx="5867400" cy="29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icture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3276600"/>
            <a:ext cx="5333999" cy="33937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997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06" y="913470"/>
            <a:ext cx="3605493" cy="48015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92688"/>
            <a:ext cx="3595769" cy="47932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487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19200" y="174625"/>
            <a:ext cx="7850187"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457200" algn="l"/>
              </a:tabLst>
              <a:defRPr>
                <a:solidFill>
                  <a:schemeClr val="tx1"/>
                </a:solidFill>
                <a:latin typeface="Arial" panose="020B0604020202020204" pitchFamily="34" charset="0"/>
                <a:cs typeface="Arial" panose="020B0604020202020204" pitchFamily="34" charset="0"/>
              </a:defRPr>
            </a:lvl1pPr>
            <a:lvl2pPr eaLnBrk="0" hangingPunct="0">
              <a:tabLst>
                <a:tab pos="457200" algn="l"/>
              </a:tabLst>
              <a:defRPr>
                <a:solidFill>
                  <a:schemeClr val="tx1"/>
                </a:solidFill>
                <a:latin typeface="Arial" panose="020B0604020202020204" pitchFamily="34" charset="0"/>
                <a:cs typeface="Arial" panose="020B0604020202020204" pitchFamily="34" charset="0"/>
              </a:defRPr>
            </a:lvl2pPr>
            <a:lvl3pPr eaLnBrk="0" hangingPunct="0">
              <a:tabLst>
                <a:tab pos="457200" algn="l"/>
              </a:tabLst>
              <a:defRPr>
                <a:solidFill>
                  <a:schemeClr val="tx1"/>
                </a:solidFill>
                <a:latin typeface="Arial" panose="020B0604020202020204" pitchFamily="34" charset="0"/>
                <a:cs typeface="Arial" panose="020B0604020202020204" pitchFamily="34" charset="0"/>
              </a:defRPr>
            </a:lvl3pPr>
            <a:lvl4pPr eaLnBrk="0" hangingPunct="0">
              <a:tabLst>
                <a:tab pos="457200" algn="l"/>
              </a:tabLst>
              <a:defRPr>
                <a:solidFill>
                  <a:schemeClr val="tx1"/>
                </a:solidFill>
                <a:latin typeface="Arial" panose="020B0604020202020204" pitchFamily="34" charset="0"/>
                <a:cs typeface="Arial" panose="020B0604020202020204" pitchFamily="34" charset="0"/>
              </a:defRPr>
            </a:lvl4pPr>
            <a:lvl5pPr eaLnBrk="0" hangingPunct="0">
              <a:tabLst>
                <a:tab pos="457200" algn="l"/>
              </a:tabLst>
              <a:defRPr>
                <a:solidFill>
                  <a:schemeClr val="tx1"/>
                </a:solidFill>
                <a:latin typeface="Arial" panose="020B0604020202020204" pitchFamily="34" charset="0"/>
                <a:cs typeface="Arial" panose="020B0604020202020204" pitchFamily="34" charset="0"/>
              </a:defRPr>
            </a:lvl5pPr>
            <a:lvl6pPr algn="r" rtl="1"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algn="r" rtl="1"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algn="r" rtl="1"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algn="r" rtl="1"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a:defRPr/>
            </a:pPr>
            <a:r>
              <a:rPr lang="en-US" altLang="en-US" sz="2400" b="1" dirty="0">
                <a:ea typeface="Times New Roman" panose="02020603050405020304" pitchFamily="18" charset="0"/>
              </a:rPr>
              <a:t>AISC – Methods of Design</a:t>
            </a:r>
            <a:endParaRPr lang="en-US" altLang="en-US" sz="700" dirty="0"/>
          </a:p>
          <a:p>
            <a:pPr>
              <a:defRPr/>
            </a:pPr>
            <a:r>
              <a:rPr lang="en-US" altLang="en-US" dirty="0">
                <a:ea typeface="Times New Roman" panose="02020603050405020304" pitchFamily="18" charset="0"/>
              </a:rPr>
              <a:t>There are two methods of structural design of structural steel:</a:t>
            </a:r>
          </a:p>
          <a:p>
            <a:pPr>
              <a:defRPr/>
            </a:pPr>
            <a:endParaRPr lang="en-US" altLang="en-US" sz="700" dirty="0"/>
          </a:p>
          <a:p>
            <a:pPr marL="342900" indent="-342900">
              <a:buFontTx/>
              <a:buAutoNum type="arabicPeriod"/>
              <a:defRPr/>
            </a:pPr>
            <a:r>
              <a:rPr lang="en-US" altLang="en-US" b="1" dirty="0">
                <a:ea typeface="Times New Roman" panose="02020603050405020304" pitchFamily="18" charset="0"/>
              </a:rPr>
              <a:t>Allowable Stress Design (ASD)</a:t>
            </a:r>
          </a:p>
          <a:p>
            <a:pPr marL="228600" indent="-228600">
              <a:buFontTx/>
              <a:buAutoNum type="arabicPeriod"/>
              <a:defRPr/>
            </a:pPr>
            <a:endParaRPr lang="en-US" altLang="en-US" sz="700" dirty="0"/>
          </a:p>
          <a:p>
            <a:pPr>
              <a:defRPr/>
            </a:pPr>
            <a:r>
              <a:rPr lang="en-US" altLang="en-US" dirty="0">
                <a:ea typeface="Times New Roman" panose="02020603050405020304" pitchFamily="18" charset="0"/>
              </a:rPr>
              <a:t>The ASD method has been around for many decades and is still in use today. As with wood and other materials that also use this method, it is based on the premise that the allowable stress must be greater than the actual anticipated stress. </a:t>
            </a:r>
            <a:r>
              <a:rPr lang="en-US" altLang="en-US" b="1" dirty="0">
                <a:ea typeface="Times New Roman" panose="02020603050405020304" pitchFamily="18" charset="0"/>
              </a:rPr>
              <a:t>It </a:t>
            </a:r>
            <a:r>
              <a:rPr lang="en-US" altLang="en-US" dirty="0">
                <a:ea typeface="Times New Roman" panose="02020603050405020304" pitchFamily="18" charset="0"/>
              </a:rPr>
              <a:t>is based on the 9</a:t>
            </a:r>
            <a:r>
              <a:rPr lang="en-US" altLang="en-US" sz="1050" dirty="0">
                <a:ea typeface="Times New Roman" panose="02020603050405020304" pitchFamily="18" charset="0"/>
              </a:rPr>
              <a:t>th </a:t>
            </a:r>
            <a:r>
              <a:rPr lang="en-US" altLang="en-US" dirty="0">
                <a:ea typeface="Times New Roman" panose="02020603050405020304" pitchFamily="18" charset="0"/>
              </a:rPr>
              <a:t>edition of the AISC Manual of Steel Construction – ASD, 1989.</a:t>
            </a:r>
            <a:endParaRPr lang="en-US" altLang="en-US" sz="700" dirty="0"/>
          </a:p>
          <a:p>
            <a:pPr>
              <a:defRPr/>
            </a:pPr>
            <a:endParaRPr lang="en-US" altLang="en-US" dirty="0"/>
          </a:p>
        </p:txBody>
      </p:sp>
      <p:pic>
        <p:nvPicPr>
          <p:cNvPr id="307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638" y="3068638"/>
            <a:ext cx="2249487"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ChangeArrowheads="1"/>
          </p:cNvSpPr>
          <p:nvPr/>
        </p:nvSpPr>
        <p:spPr bwMode="auto">
          <a:xfrm>
            <a:off x="833438" y="2103438"/>
            <a:ext cx="7554912"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 name="Rectangle 3"/>
          <p:cNvSpPr/>
          <p:nvPr/>
        </p:nvSpPr>
        <p:spPr>
          <a:xfrm>
            <a:off x="2700338" y="6469063"/>
            <a:ext cx="3065462" cy="368300"/>
          </a:xfrm>
          <a:prstGeom prst="rect">
            <a:avLst/>
          </a:prstGeom>
        </p:spPr>
        <p:txBody>
          <a:bodyPr wrap="none">
            <a:spAutoFit/>
          </a:bodyPr>
          <a:lstStyle/>
          <a:p>
            <a:pPr algn="ctr" eaLnBrk="1" hangingPunct="1">
              <a:spcBef>
                <a:spcPts val="0"/>
              </a:spcBef>
              <a:spcAft>
                <a:spcPts val="0"/>
              </a:spcAft>
              <a:defRPr/>
            </a:pPr>
            <a:r>
              <a:rPr lang="en-US" dirty="0">
                <a:ea typeface="Times New Roman" panose="02020603050405020304" pitchFamily="18" charset="0"/>
              </a:rPr>
              <a:t>ASD Manual – 9</a:t>
            </a:r>
            <a:r>
              <a:rPr lang="en-US" sz="1050" dirty="0">
                <a:ea typeface="Times New Roman" panose="02020603050405020304" pitchFamily="18" charset="0"/>
              </a:rPr>
              <a:t>th </a:t>
            </a:r>
            <a:r>
              <a:rPr lang="en-US" dirty="0">
                <a:ea typeface="Times New Roman" panose="02020603050405020304" pitchFamily="18" charset="0"/>
              </a:rPr>
              <a:t>ed. (1989)</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0965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457200"/>
            <a:ext cx="7750175" cy="3416320"/>
          </a:xfrm>
          <a:prstGeom prst="rect">
            <a:avLst/>
          </a:prstGeom>
        </p:spPr>
        <p:txBody>
          <a:bodyPr wrap="square">
            <a:spAutoFit/>
          </a:bodyPr>
          <a:lstStyle/>
          <a:p>
            <a:pPr eaLnBrk="1" hangingPunct="1">
              <a:spcBef>
                <a:spcPts val="0"/>
              </a:spcBef>
              <a:spcAft>
                <a:spcPts val="0"/>
              </a:spcAft>
              <a:tabLst>
                <a:tab pos="457200" algn="l"/>
              </a:tabLst>
              <a:defRPr/>
            </a:pPr>
            <a:r>
              <a:rPr lang="en-US" b="1" dirty="0">
                <a:ea typeface="Times New Roman" panose="02020603050405020304" pitchFamily="18" charset="0"/>
              </a:rPr>
              <a:t>2. Load and Resistance Factor Design (LRFD)</a:t>
            </a:r>
          </a:p>
          <a:p>
            <a:pPr eaLnBrk="1" hangingPunct="1">
              <a:spcBef>
                <a:spcPts val="0"/>
              </a:spcBef>
              <a:spcAft>
                <a:spcPts val="0"/>
              </a:spcAft>
              <a:tabLst>
                <a:tab pos="457200" algn="l"/>
              </a:tabLst>
              <a:defRPr/>
            </a:pPr>
            <a:r>
              <a:rPr lang="en-US" altLang="en-US" b="1" dirty="0">
                <a:ea typeface="Times New Roman" panose="02020603050405020304" pitchFamily="18" charset="0"/>
              </a:rPr>
              <a:t>This is the method that will be used in the design of structural</a:t>
            </a:r>
            <a:r>
              <a:rPr lang="en-US" altLang="en-US" dirty="0">
                <a:ea typeface="Times New Roman" panose="02020603050405020304" pitchFamily="18" charset="0"/>
              </a:rPr>
              <a:t> </a:t>
            </a:r>
            <a:r>
              <a:rPr lang="en-US" altLang="en-US" b="1" dirty="0">
                <a:ea typeface="Times New Roman" panose="02020603050405020304" pitchFamily="18" charset="0"/>
              </a:rPr>
              <a:t>steel members for this course.</a:t>
            </a:r>
            <a:endParaRPr lang="en-US" dirty="0">
              <a:latin typeface="Times New Roman" panose="02020603050405020304" pitchFamily="18" charset="0"/>
              <a:ea typeface="Times New Roman" panose="02020603050405020304" pitchFamily="18" charset="0"/>
            </a:endParaRPr>
          </a:p>
          <a:p>
            <a:pPr algn="just" eaLnBrk="1" hangingPunct="1">
              <a:defRPr/>
            </a:pPr>
            <a:r>
              <a:rPr lang="en-US" dirty="0">
                <a:ea typeface="Times New Roman" panose="02020603050405020304" pitchFamily="18" charset="0"/>
              </a:rPr>
              <a:t>The LRFD method is relatively new – the first edition of LRFD Manual of Steel Construction was in 1986 (the 2</a:t>
            </a:r>
            <a:r>
              <a:rPr lang="en-US" baseline="30000" dirty="0">
                <a:ea typeface="Times New Roman" panose="02020603050405020304" pitchFamily="18" charset="0"/>
              </a:rPr>
              <a:t>nd</a:t>
            </a:r>
            <a:r>
              <a:rPr lang="en-US" dirty="0">
                <a:ea typeface="Times New Roman" panose="02020603050405020304" pitchFamily="18" charset="0"/>
              </a:rPr>
              <a:t> </a:t>
            </a:r>
            <a:r>
              <a:rPr lang="en-US" sz="1050" dirty="0">
                <a:ea typeface="Times New Roman" panose="02020603050405020304" pitchFamily="18" charset="0"/>
              </a:rPr>
              <a:t> </a:t>
            </a:r>
            <a:r>
              <a:rPr lang="en-US" dirty="0">
                <a:ea typeface="Times New Roman" panose="02020603050405020304" pitchFamily="18" charset="0"/>
              </a:rPr>
              <a:t>edition issued in 1999). It is based on a statistical approach of applying load factors to the anticipated service loads and selecting members such that the ultimate strength of the members exceeds the factored loads. The method is a bit more complicated and is not as widely used (yet) as the ASD method. However, design by the LRFD typically yields lighter-weight members and is therefore more efficient. This method is gaining increased support by architects and engineers and will most likely replace the ASD method. </a:t>
            </a:r>
            <a:endParaRPr lang="en-US" dirty="0"/>
          </a:p>
        </p:txBody>
      </p:sp>
      <p:pic>
        <p:nvPicPr>
          <p:cNvPr id="4099" name="Picture 2" descr="9781564240507-uk-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676670"/>
            <a:ext cx="1925239" cy="286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484438" y="6494463"/>
            <a:ext cx="3314700" cy="508000"/>
          </a:xfrm>
          <a:prstGeom prst="rect">
            <a:avLst/>
          </a:prstGeom>
        </p:spPr>
        <p:txBody>
          <a:bodyPr wrap="none">
            <a:spAutoFit/>
          </a:bodyPr>
          <a:lstStyle/>
          <a:p>
            <a:pPr algn="ctr" eaLnBrk="1" hangingPunct="1">
              <a:lnSpc>
                <a:spcPct val="150000"/>
              </a:lnSpc>
              <a:spcBef>
                <a:spcPts val="0"/>
              </a:spcBef>
              <a:spcAft>
                <a:spcPts val="0"/>
              </a:spcAft>
              <a:defRPr/>
            </a:pPr>
            <a:r>
              <a:rPr lang="en-US" dirty="0">
                <a:ea typeface="Times New Roman" panose="02020603050405020304" pitchFamily="18" charset="0"/>
              </a:rPr>
              <a:t>LRFD Manual – 2</a:t>
            </a:r>
            <a:r>
              <a:rPr lang="en-US" baseline="30000" dirty="0">
                <a:ea typeface="Times New Roman" panose="02020603050405020304" pitchFamily="18" charset="0"/>
              </a:rPr>
              <a:t>nd</a:t>
            </a:r>
            <a:r>
              <a:rPr lang="en-US" dirty="0">
                <a:ea typeface="Times New Roman" panose="02020603050405020304" pitchFamily="18" charset="0"/>
              </a:rPr>
              <a:t> </a:t>
            </a:r>
            <a:r>
              <a:rPr lang="en-US" sz="1050" dirty="0">
                <a:ea typeface="Times New Roman" panose="02020603050405020304" pitchFamily="18" charset="0"/>
              </a:rPr>
              <a:t> </a:t>
            </a:r>
            <a:r>
              <a:rPr lang="en-US" dirty="0">
                <a:ea typeface="Times New Roman" panose="02020603050405020304" pitchFamily="18" charset="0"/>
              </a:rPr>
              <a:t>ed. (1999)</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9193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US" sz="2800" b="1" u="sng" kern="10" dirty="0">
                <a:ln w="9525">
                  <a:solidFill>
                    <a:schemeClr val="bg1"/>
                  </a:solidFill>
                  <a:round/>
                  <a:headEnd/>
                  <a:tailEnd/>
                </a:ln>
                <a:latin typeface="Times New Roman"/>
                <a:cs typeface="Times New Roman"/>
              </a:rPr>
              <a:t>Philosophies of Design</a:t>
            </a:r>
            <a:endParaRPr lang="en-US" sz="2800" b="1" u="sng" dirty="0"/>
          </a:p>
        </p:txBody>
      </p:sp>
      <p:sp>
        <p:nvSpPr>
          <p:cNvPr id="4" name="Text Box 4"/>
          <p:cNvSpPr txBox="1">
            <a:spLocks noGrp="1" noChangeArrowheads="1"/>
          </p:cNvSpPr>
          <p:nvPr>
            <p:ph idx="1"/>
          </p:nvPr>
        </p:nvSpPr>
        <p:spPr>
          <a:xfrm>
            <a:off x="179388" y="1341438"/>
            <a:ext cx="8597900" cy="44719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indent="0" algn="l" eaLnBrk="1" hangingPunct="1">
              <a:lnSpc>
                <a:spcPct val="110000"/>
              </a:lnSpc>
              <a:buFontTx/>
              <a:buNone/>
              <a:defRPr/>
            </a:pPr>
            <a:r>
              <a:rPr lang="en-US" sz="2000" b="1" u="sng" dirty="0"/>
              <a:t>A.  Working Stress Design (Allowable Stress Design),</a:t>
            </a:r>
          </a:p>
          <a:p>
            <a:pPr algn="l" eaLnBrk="1" hangingPunct="1">
              <a:lnSpc>
                <a:spcPct val="110000"/>
              </a:lnSpc>
              <a:defRPr/>
            </a:pPr>
            <a:r>
              <a:rPr lang="en-US" sz="1800" b="1" dirty="0"/>
              <a:t>widely known as (ASD) – used for over 100 years.</a:t>
            </a:r>
          </a:p>
          <a:p>
            <a:pPr algn="l" eaLnBrk="1" hangingPunct="1">
              <a:lnSpc>
                <a:spcPct val="110000"/>
              </a:lnSpc>
              <a:defRPr/>
            </a:pPr>
            <a:endParaRPr lang="en-US" sz="1800" b="1" dirty="0"/>
          </a:p>
          <a:p>
            <a:pPr marL="0" indent="0" algn="l" rtl="0" eaLnBrk="1" hangingPunct="1">
              <a:lnSpc>
                <a:spcPct val="110000"/>
              </a:lnSpc>
              <a:buFontTx/>
              <a:buNone/>
              <a:defRPr/>
            </a:pPr>
            <a:r>
              <a:rPr lang="en-US" sz="2000" b="1" u="sng" dirty="0"/>
              <a:t>B.  Limited States Design (Load &amp; Resistance Factor Design)</a:t>
            </a:r>
            <a:endParaRPr lang="en-US" sz="1800" b="1" dirty="0"/>
          </a:p>
          <a:p>
            <a:pPr marL="0" indent="0" algn="l" eaLnBrk="1" hangingPunct="1">
              <a:lnSpc>
                <a:spcPct val="110000"/>
              </a:lnSpc>
              <a:buFontTx/>
              <a:buNone/>
              <a:defRPr/>
            </a:pPr>
            <a:r>
              <a:rPr lang="en-US" sz="1800" b="1" dirty="0"/>
              <a:t>also known as (LRFD) – first introduced in 1986.</a:t>
            </a:r>
          </a:p>
          <a:p>
            <a:pPr marL="0" indent="0" algn="l" eaLnBrk="1" hangingPunct="1">
              <a:lnSpc>
                <a:spcPct val="110000"/>
              </a:lnSpc>
              <a:buFontTx/>
              <a:buNone/>
              <a:defRPr/>
            </a:pPr>
            <a:endParaRPr lang="en-US" sz="1800" b="1" dirty="0"/>
          </a:p>
          <a:p>
            <a:pPr marL="0" indent="0" algn="l" rtl="0" eaLnBrk="1" hangingPunct="1">
              <a:lnSpc>
                <a:spcPct val="110000"/>
              </a:lnSpc>
              <a:buFontTx/>
              <a:buNone/>
              <a:defRPr/>
            </a:pPr>
            <a:r>
              <a:rPr lang="en-US" sz="1800" b="1" dirty="0"/>
              <a:t>A limit state means “A set of conditions at which a structure ceases </a:t>
            </a:r>
          </a:p>
          <a:p>
            <a:pPr marL="0" indent="0" algn="l" rtl="0" eaLnBrk="1" hangingPunct="1">
              <a:lnSpc>
                <a:spcPct val="110000"/>
              </a:lnSpc>
              <a:buFontTx/>
              <a:buNone/>
              <a:defRPr/>
            </a:pPr>
            <a:r>
              <a:rPr lang="en-US" sz="1800" b="1" dirty="0"/>
              <a:t> to fulfill its intended function”.</a:t>
            </a:r>
          </a:p>
          <a:p>
            <a:pPr marL="0" indent="0" algn="l" eaLnBrk="1" hangingPunct="1">
              <a:lnSpc>
                <a:spcPct val="110000"/>
              </a:lnSpc>
              <a:buFontTx/>
              <a:buNone/>
              <a:defRPr/>
            </a:pPr>
            <a:endParaRPr lang="en-US" sz="1800" b="1" dirty="0"/>
          </a:p>
          <a:p>
            <a:pPr marL="0" indent="0" algn="l" eaLnBrk="1" hangingPunct="1">
              <a:lnSpc>
                <a:spcPct val="110000"/>
              </a:lnSpc>
              <a:buFontTx/>
              <a:buNone/>
              <a:defRPr/>
            </a:pPr>
            <a:r>
              <a:rPr lang="en-US" sz="1800" b="1" dirty="0"/>
              <a:t>Two types of limit states exist, these are:</a:t>
            </a:r>
          </a:p>
          <a:p>
            <a:pPr marL="0" indent="0" algn="l" eaLnBrk="1" hangingPunct="1">
              <a:lnSpc>
                <a:spcPct val="110000"/>
              </a:lnSpc>
              <a:buFontTx/>
              <a:buNone/>
              <a:defRPr/>
            </a:pPr>
            <a:r>
              <a:rPr lang="en-US" sz="1800" b="1" dirty="0"/>
              <a:t>	- Safety (Strength).</a:t>
            </a:r>
          </a:p>
          <a:p>
            <a:pPr marL="0" indent="0" algn="l" eaLnBrk="1" hangingPunct="1">
              <a:lnSpc>
                <a:spcPct val="110000"/>
              </a:lnSpc>
              <a:buFontTx/>
              <a:buNone/>
              <a:defRPr/>
            </a:pPr>
            <a:r>
              <a:rPr lang="en-US" sz="1800" b="1" dirty="0"/>
              <a:t>	- Serviceability (Deformation).</a:t>
            </a:r>
          </a:p>
        </p:txBody>
      </p:sp>
    </p:spTree>
    <p:extLst>
      <p:ext uri="{BB962C8B-B14F-4D97-AF65-F5344CB8AC3E}">
        <p14:creationId xmlns:p14="http://schemas.microsoft.com/office/powerpoint/2010/main" val="3847840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1"/>
          <p:cNvGrpSpPr>
            <a:grpSpLocks/>
          </p:cNvGrpSpPr>
          <p:nvPr/>
        </p:nvGrpSpPr>
        <p:grpSpPr bwMode="auto">
          <a:xfrm>
            <a:off x="392113" y="407988"/>
            <a:ext cx="8304212" cy="6186487"/>
            <a:chOff x="396" y="699"/>
            <a:chExt cx="5308" cy="3614"/>
          </a:xfrm>
        </p:grpSpPr>
        <p:sp>
          <p:nvSpPr>
            <p:cNvPr id="6147" name="Text Box 2"/>
            <p:cNvSpPr txBox="1">
              <a:spLocks noChangeArrowheads="1"/>
            </p:cNvSpPr>
            <p:nvPr/>
          </p:nvSpPr>
          <p:spPr bwMode="auto">
            <a:xfrm>
              <a:off x="1132" y="699"/>
              <a:ext cx="3528" cy="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US" altLang="en-US" sz="2000" b="1"/>
                <a:t>     </a:t>
              </a:r>
              <a:r>
                <a:rPr lang="en-US" altLang="en-US" sz="1800" b="1"/>
                <a:t>Assume load effects on structures = Q</a:t>
              </a:r>
            </a:p>
            <a:p>
              <a:pPr algn="l" eaLnBrk="1" hangingPunct="1">
                <a:spcBef>
                  <a:spcPct val="0"/>
                </a:spcBef>
                <a:buFontTx/>
                <a:buNone/>
              </a:pPr>
              <a:r>
                <a:rPr lang="en-US" altLang="en-US" sz="1800" b="1"/>
                <a:t>     Assume Resistance to these loads = R</a:t>
              </a:r>
            </a:p>
            <a:p>
              <a:pPr algn="l" eaLnBrk="1" hangingPunct="1">
                <a:spcBef>
                  <a:spcPct val="0"/>
                </a:spcBef>
                <a:buFontTx/>
                <a:buNone/>
              </a:pPr>
              <a:endParaRPr lang="en-US" altLang="en-US" sz="1800" b="1"/>
            </a:p>
            <a:p>
              <a:pPr algn="l" eaLnBrk="1" hangingPunct="1">
                <a:spcBef>
                  <a:spcPct val="0"/>
                </a:spcBef>
                <a:buFontTx/>
                <a:buNone/>
              </a:pPr>
              <a:r>
                <a:rPr lang="en-US" altLang="en-US" sz="1800" b="1"/>
                <a:t>Establishing frequency distribution for (Q) &amp; (R):</a:t>
              </a:r>
            </a:p>
          </p:txBody>
        </p:sp>
        <p:grpSp>
          <p:nvGrpSpPr>
            <p:cNvPr id="6148" name="Group 8"/>
            <p:cNvGrpSpPr>
              <a:grpSpLocks/>
            </p:cNvGrpSpPr>
            <p:nvPr/>
          </p:nvGrpSpPr>
          <p:grpSpPr bwMode="auto">
            <a:xfrm>
              <a:off x="396" y="3539"/>
              <a:ext cx="5308" cy="774"/>
              <a:chOff x="396" y="3419"/>
              <a:chExt cx="5308" cy="774"/>
            </a:xfrm>
          </p:grpSpPr>
          <p:sp>
            <p:nvSpPr>
              <p:cNvPr id="6153" name="Text Box 3"/>
              <p:cNvSpPr txBox="1">
                <a:spLocks noChangeArrowheads="1"/>
              </p:cNvSpPr>
              <p:nvPr/>
            </p:nvSpPr>
            <p:spPr bwMode="auto">
              <a:xfrm>
                <a:off x="396" y="3419"/>
                <a:ext cx="5308" cy="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US" altLang="en-US" sz="1800" b="1"/>
                  <a:t>Thus always R</a:t>
                </a:r>
                <a:r>
                  <a:rPr lang="en-US" altLang="en-US" sz="1800" b="1" baseline="-25000"/>
                  <a:t>m</a:t>
                </a:r>
                <a:r>
                  <a:rPr lang="en-US" altLang="en-US" sz="1800" b="1"/>
                  <a:t> &gt; Q</a:t>
                </a:r>
                <a:r>
                  <a:rPr lang="en-US" altLang="en-US" sz="1800" b="1" baseline="-25000"/>
                  <a:t>m</a:t>
                </a:r>
                <a:r>
                  <a:rPr lang="en-US" altLang="en-US" sz="1800" b="1"/>
                  <a:t>, and the ratio of R/Q defines the “Factor of Safety”,</a:t>
                </a:r>
              </a:p>
              <a:p>
                <a:pPr algn="l" eaLnBrk="1" hangingPunct="1">
                  <a:spcBef>
                    <a:spcPct val="0"/>
                  </a:spcBef>
                  <a:buFontTx/>
                  <a:buNone/>
                </a:pPr>
                <a:r>
                  <a:rPr lang="en-US" altLang="en-US" sz="1800" b="1"/>
                  <a:t>such</a:t>
                </a:r>
                <a:r>
                  <a:rPr lang="en-US" altLang="en-US" sz="2000" b="1"/>
                  <a:t>:</a:t>
                </a:r>
              </a:p>
            </p:txBody>
          </p:sp>
          <p:sp>
            <p:nvSpPr>
              <p:cNvPr id="6154" name="Text Box 4"/>
              <p:cNvSpPr txBox="1">
                <a:spLocks noChangeArrowheads="1"/>
              </p:cNvSpPr>
              <p:nvPr/>
            </p:nvSpPr>
            <p:spPr bwMode="auto">
              <a:xfrm>
                <a:off x="1045" y="3911"/>
                <a:ext cx="1836"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t>=  Factor of Safety (F.S.).</a:t>
                </a:r>
              </a:p>
            </p:txBody>
          </p:sp>
          <p:sp>
            <p:nvSpPr>
              <p:cNvPr id="6155" name="Text Box 5"/>
              <p:cNvSpPr txBox="1">
                <a:spLocks noChangeArrowheads="1"/>
              </p:cNvSpPr>
              <p:nvPr/>
            </p:nvSpPr>
            <p:spPr bwMode="auto">
              <a:xfrm>
                <a:off x="641" y="3815"/>
                <a:ext cx="233"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u="sng"/>
                  <a:t>R</a:t>
                </a:r>
              </a:p>
              <a:p>
                <a:pPr eaLnBrk="1" hangingPunct="1">
                  <a:spcBef>
                    <a:spcPct val="0"/>
                  </a:spcBef>
                  <a:buFontTx/>
                  <a:buNone/>
                </a:pPr>
                <a:r>
                  <a:rPr lang="en-US" altLang="en-US" sz="1800" b="1"/>
                  <a:t>Q</a:t>
                </a:r>
              </a:p>
            </p:txBody>
          </p:sp>
        </p:grpSp>
        <p:pic>
          <p:nvPicPr>
            <p:cNvPr id="6149" name="Picture 6" descr="D8298C8A"/>
            <p:cNvPicPr>
              <a:picLocks noChangeAspect="1" noChangeArrowheads="1"/>
            </p:cNvPicPr>
            <p:nvPr/>
          </p:nvPicPr>
          <p:blipFill>
            <a:blip r:embed="rId2">
              <a:extLst>
                <a:ext uri="{28A0092B-C50C-407E-A947-70E740481C1C}">
                  <a14:useLocalDpi xmlns:a14="http://schemas.microsoft.com/office/drawing/2010/main" val="0"/>
                </a:ext>
              </a:extLst>
            </a:blip>
            <a:srcRect l="6850" t="8607" r="7375" b="17552"/>
            <a:stretch>
              <a:fillRect/>
            </a:stretch>
          </p:blipFill>
          <p:spPr bwMode="auto">
            <a:xfrm>
              <a:off x="1567" y="1610"/>
              <a:ext cx="2897"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7"/>
            <p:cNvSpPr txBox="1">
              <a:spLocks noChangeArrowheads="1"/>
            </p:cNvSpPr>
            <p:nvPr/>
          </p:nvSpPr>
          <p:spPr bwMode="auto">
            <a:xfrm>
              <a:off x="1105" y="3171"/>
              <a:ext cx="3615"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t>Frequency distribution of load </a:t>
              </a:r>
              <a:r>
                <a:rPr lang="en-US" altLang="en-US" sz="1800" b="1" i="1">
                  <a:latin typeface="Monotype Corsiva" panose="03010101010201010101" pitchFamily="66" charset="0"/>
                </a:rPr>
                <a:t>Q</a:t>
              </a:r>
              <a:r>
                <a:rPr lang="en-US" altLang="en-US" sz="1800" b="1"/>
                <a:t> and resistance </a:t>
              </a:r>
              <a:r>
                <a:rPr lang="en-US" altLang="en-US" sz="1800" b="1" i="1">
                  <a:latin typeface="Monotype Corsiva" panose="03010101010201010101" pitchFamily="66" charset="0"/>
                </a:rPr>
                <a:t>R</a:t>
              </a:r>
              <a:r>
                <a:rPr lang="en-US" altLang="en-US" sz="1800"/>
                <a:t>.</a:t>
              </a:r>
            </a:p>
          </p:txBody>
        </p:sp>
        <p:sp>
          <p:nvSpPr>
            <p:cNvPr id="6151" name="Text Box 9"/>
            <p:cNvSpPr txBox="1">
              <a:spLocks noChangeArrowheads="1"/>
            </p:cNvSpPr>
            <p:nvPr/>
          </p:nvSpPr>
          <p:spPr bwMode="auto">
            <a:xfrm rot="-5400000">
              <a:off x="1315" y="2221"/>
              <a:ext cx="6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Frequency</a:t>
              </a:r>
            </a:p>
          </p:txBody>
        </p:sp>
        <p:sp>
          <p:nvSpPr>
            <p:cNvPr id="6152" name="Text Box 10"/>
            <p:cNvSpPr txBox="1">
              <a:spLocks noChangeArrowheads="1"/>
            </p:cNvSpPr>
            <p:nvPr/>
          </p:nvSpPr>
          <p:spPr bwMode="auto">
            <a:xfrm>
              <a:off x="2472" y="2950"/>
              <a:ext cx="11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Resistance </a:t>
              </a:r>
              <a:r>
                <a:rPr lang="en-US" altLang="en-US" sz="1400" i="1">
                  <a:latin typeface="Monotype Corsiva" panose="03010101010201010101" pitchFamily="66" charset="0"/>
                </a:rPr>
                <a:t>R</a:t>
              </a:r>
              <a:r>
                <a:rPr lang="en-US" altLang="en-US" sz="1400"/>
                <a:t>, Load </a:t>
              </a:r>
              <a:r>
                <a:rPr lang="en-US" altLang="en-US" sz="1400" i="1">
                  <a:latin typeface="Monotype Corsiva" panose="03010101010201010101" pitchFamily="66" charset="0"/>
                </a:rPr>
                <a:t>Q</a:t>
              </a:r>
            </a:p>
          </p:txBody>
        </p:sp>
      </p:grpSp>
    </p:spTree>
    <p:extLst>
      <p:ext uri="{BB962C8B-B14F-4D97-AF65-F5344CB8AC3E}">
        <p14:creationId xmlns:p14="http://schemas.microsoft.com/office/powerpoint/2010/main" val="2135252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0113" y="309859"/>
            <a:ext cx="7764461" cy="523220"/>
          </a:xfrm>
          <a:prstGeom prst="rect">
            <a:avLst/>
          </a:prstGeom>
        </p:spPr>
        <p:txBody>
          <a:bodyPr>
            <a:spAutoFit/>
          </a:bodyPr>
          <a:lstStyle/>
          <a:p>
            <a:pPr algn="ctr" rtl="1" eaLnBrk="1" hangingPunct="1">
              <a:defRPr/>
            </a:pPr>
            <a:r>
              <a:rPr lang="en-US" sz="2400" b="1" i="1" u="sng" kern="10" dirty="0">
                <a:ln w="9525">
                  <a:solidFill>
                    <a:schemeClr val="bg1"/>
                  </a:solidFill>
                  <a:round/>
                  <a:headEnd/>
                  <a:tailEnd/>
                </a:ln>
                <a:latin typeface="Times New Roman"/>
                <a:cs typeface="Times New Roman"/>
              </a:rPr>
              <a:t>AISC - Load &amp; Resistance </a:t>
            </a:r>
            <a:r>
              <a:rPr lang="en-US" sz="2800" b="1" i="1" u="sng" kern="10" dirty="0">
                <a:ln w="9525">
                  <a:solidFill>
                    <a:schemeClr val="bg1"/>
                  </a:solidFill>
                  <a:round/>
                  <a:headEnd/>
                  <a:tailEnd/>
                </a:ln>
                <a:latin typeface="Times New Roman"/>
                <a:cs typeface="Times New Roman"/>
              </a:rPr>
              <a:t>Factor</a:t>
            </a:r>
            <a:r>
              <a:rPr lang="en-US" sz="2400" b="1" i="1" u="sng" kern="10" dirty="0">
                <a:ln w="9525">
                  <a:solidFill>
                    <a:schemeClr val="bg1"/>
                  </a:solidFill>
                  <a:round/>
                  <a:headEnd/>
                  <a:tailEnd/>
                </a:ln>
                <a:latin typeface="Times New Roman"/>
                <a:cs typeface="Times New Roman"/>
              </a:rPr>
              <a:t> Design</a:t>
            </a:r>
          </a:p>
        </p:txBody>
      </p:sp>
      <p:sp>
        <p:nvSpPr>
          <p:cNvPr id="7171" name="Text Box 3"/>
          <p:cNvSpPr txBox="1">
            <a:spLocks noChangeArrowheads="1"/>
          </p:cNvSpPr>
          <p:nvPr/>
        </p:nvSpPr>
        <p:spPr bwMode="auto">
          <a:xfrm>
            <a:off x="387350" y="1045446"/>
            <a:ext cx="83820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lnSpc>
                <a:spcPct val="120000"/>
              </a:lnSpc>
              <a:spcBef>
                <a:spcPct val="0"/>
              </a:spcBef>
              <a:buFontTx/>
              <a:buNone/>
            </a:pPr>
            <a:r>
              <a:rPr lang="en-US" altLang="en-US" sz="1800" b="1" dirty="0"/>
              <a:t>Let (</a:t>
            </a:r>
            <a:r>
              <a:rPr lang="en-US" altLang="en-US" sz="1800" b="1" dirty="0">
                <a:sym typeface="Wingdings" panose="05000000000000000000" pitchFamily="2" charset="2"/>
              </a:rPr>
              <a:t>) = Strength Reduction Factor (Due to material and / or construction)</a:t>
            </a:r>
          </a:p>
          <a:p>
            <a:pPr algn="l" eaLnBrk="1" hangingPunct="1">
              <a:lnSpc>
                <a:spcPct val="120000"/>
              </a:lnSpc>
              <a:spcBef>
                <a:spcPct val="0"/>
              </a:spcBef>
              <a:buFontTx/>
              <a:buNone/>
            </a:pPr>
            <a:r>
              <a:rPr lang="en-US" altLang="en-US" sz="1800" b="1" dirty="0">
                <a:sym typeface="Wingdings" panose="05000000000000000000" pitchFamily="2" charset="2"/>
              </a:rPr>
              <a:t>Let () = Overload ( Magnifying )  Factors ( Due to unexpected conditions).</a:t>
            </a:r>
          </a:p>
        </p:txBody>
      </p:sp>
      <p:sp>
        <p:nvSpPr>
          <p:cNvPr id="7172" name="Rectangle 6"/>
          <p:cNvSpPr>
            <a:spLocks noChangeArrowheads="1"/>
          </p:cNvSpPr>
          <p:nvPr/>
        </p:nvSpPr>
        <p:spPr bwMode="auto">
          <a:xfrm>
            <a:off x="900113" y="1938841"/>
            <a:ext cx="172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rtl="0" eaLnBrk="1" hangingPunct="1">
              <a:spcBef>
                <a:spcPct val="0"/>
              </a:spcBef>
              <a:buFontTx/>
              <a:buNone/>
            </a:pPr>
            <a:r>
              <a:rPr lang="en-US" altLang="en-US" sz="1800" b="1" i="1" dirty="0">
                <a:latin typeface="Times New Roman" panose="02020603050405020304" pitchFamily="18" charset="0"/>
                <a:cs typeface="Times New Roman" panose="02020603050405020304" pitchFamily="18" charset="0"/>
                <a:sym typeface="Wingdings" panose="05000000000000000000" pitchFamily="2" charset="2"/>
              </a:rPr>
              <a:t>R </a:t>
            </a:r>
            <a:r>
              <a:rPr lang="en-US" altLang="en-US" sz="1800" b="1" i="1" dirty="0">
                <a:latin typeface="Times New Roman" panose="02020603050405020304" pitchFamily="18" charset="0"/>
                <a:sym typeface="Wingdings" panose="05000000000000000000" pitchFamily="2" charset="2"/>
              </a:rPr>
              <a:t>≥</a:t>
            </a:r>
            <a:r>
              <a:rPr lang="en-US" altLang="en-US" sz="1800" b="1" i="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1800" b="1" i="1" baseline="-25000" dirty="0" err="1">
                <a:latin typeface="Times New Roman" panose="02020603050405020304" pitchFamily="18" charset="0"/>
                <a:cs typeface="Times New Roman" panose="02020603050405020304" pitchFamily="18" charset="0"/>
                <a:sym typeface="Wingdings" panose="05000000000000000000" pitchFamily="2" charset="2"/>
              </a:rPr>
              <a:t>i</a:t>
            </a:r>
            <a:r>
              <a:rPr lang="en-US" altLang="en-US" sz="1800" b="1" i="1" dirty="0" err="1">
                <a:latin typeface="Times New Roman" panose="02020603050405020304" pitchFamily="18" charset="0"/>
                <a:cs typeface="Times New Roman" panose="02020603050405020304" pitchFamily="18" charset="0"/>
                <a:sym typeface="Wingdings" panose="05000000000000000000" pitchFamily="2" charset="2"/>
              </a:rPr>
              <a:t>Q</a:t>
            </a:r>
            <a:r>
              <a:rPr lang="en-US" altLang="en-US" sz="1800" b="1" i="1" baseline="-25000" dirty="0" err="1">
                <a:latin typeface="Times New Roman" panose="02020603050405020304" pitchFamily="18" charset="0"/>
                <a:cs typeface="Times New Roman" panose="02020603050405020304" pitchFamily="18" charset="0"/>
                <a:sym typeface="Wingdings" panose="05000000000000000000" pitchFamily="2" charset="2"/>
              </a:rPr>
              <a:t>i</a:t>
            </a:r>
            <a:r>
              <a:rPr lang="en-US" altLang="en-US" sz="1800" b="1" dirty="0">
                <a:sym typeface="Wingdings" panose="05000000000000000000" pitchFamily="2" charset="2"/>
              </a:rPr>
              <a:t> </a:t>
            </a:r>
            <a:endParaRPr lang="en-US" altLang="en-US" sz="1800" b="1" dirty="0"/>
          </a:p>
        </p:txBody>
      </p:sp>
      <p:sp>
        <p:nvSpPr>
          <p:cNvPr id="7173" name="Rectangle 7"/>
          <p:cNvSpPr>
            <a:spLocks noChangeArrowheads="1"/>
          </p:cNvSpPr>
          <p:nvPr/>
        </p:nvSpPr>
        <p:spPr bwMode="auto">
          <a:xfrm>
            <a:off x="3429000" y="1938842"/>
            <a:ext cx="2298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ym typeface="Wingdings" panose="05000000000000000000" pitchFamily="2" charset="2"/>
              </a:rPr>
              <a:t>(</a:t>
            </a:r>
            <a:r>
              <a:rPr lang="en-US" altLang="en-US" sz="1800" b="1" i="1" dirty="0" err="1">
                <a:latin typeface="Monotype Corsiva" panose="03010101010201010101" pitchFamily="66" charset="0"/>
                <a:sym typeface="Wingdings" panose="05000000000000000000" pitchFamily="2" charset="2"/>
              </a:rPr>
              <a:t>i</a:t>
            </a:r>
            <a:r>
              <a:rPr lang="en-US" altLang="en-US" sz="1800" b="1" dirty="0">
                <a:sym typeface="Wingdings" panose="05000000000000000000" pitchFamily="2" charset="2"/>
              </a:rPr>
              <a:t> = type of loading)</a:t>
            </a:r>
          </a:p>
        </p:txBody>
      </p:sp>
      <p:sp>
        <p:nvSpPr>
          <p:cNvPr id="7174" name="Text Box 5"/>
          <p:cNvSpPr txBox="1">
            <a:spLocks noChangeArrowheads="1"/>
          </p:cNvSpPr>
          <p:nvPr/>
        </p:nvSpPr>
        <p:spPr bwMode="auto">
          <a:xfrm>
            <a:off x="243710" y="2391559"/>
            <a:ext cx="844073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dirty="0"/>
              <a:t>This approach was presented in the ASCE-7, and was adopted by the AISC-LRFD of 1986.</a:t>
            </a:r>
          </a:p>
        </p:txBody>
      </p:sp>
      <p:pic>
        <p:nvPicPr>
          <p:cNvPr id="7175" name="Picture 6" descr="41951F03"/>
          <p:cNvPicPr>
            <a:picLocks noChangeAspect="1" noChangeArrowheads="1"/>
          </p:cNvPicPr>
          <p:nvPr/>
        </p:nvPicPr>
        <p:blipFill>
          <a:blip r:embed="rId2">
            <a:extLst>
              <a:ext uri="{28A0092B-C50C-407E-A947-70E740481C1C}">
                <a14:useLocalDpi xmlns:a14="http://schemas.microsoft.com/office/drawing/2010/main" val="0"/>
              </a:ext>
            </a:extLst>
          </a:blip>
          <a:srcRect l="1796" t="4051" r="2823" b="1877"/>
          <a:stretch>
            <a:fillRect/>
          </a:stretch>
        </p:blipFill>
        <p:spPr bwMode="auto">
          <a:xfrm>
            <a:off x="1239838" y="2697163"/>
            <a:ext cx="614045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055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219500" y="420688"/>
            <a:ext cx="590708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US" altLang="en-US" sz="2000" b="1" u="sng" dirty="0"/>
              <a:t>Allowable Stress Design (ASD):</a:t>
            </a:r>
          </a:p>
          <a:p>
            <a:pPr algn="l" eaLnBrk="1" hangingPunct="1">
              <a:spcBef>
                <a:spcPct val="0"/>
              </a:spcBef>
              <a:buFontTx/>
              <a:buNone/>
            </a:pPr>
            <a:r>
              <a:rPr lang="en-US" altLang="en-US" sz="2000" b="1" dirty="0"/>
              <a:t>        suppose </a:t>
            </a:r>
            <a:r>
              <a:rPr lang="el-GR" altLang="en-US" sz="2000" b="1" dirty="0">
                <a:latin typeface="Times New Roman" panose="02020603050405020304" pitchFamily="18" charset="0"/>
                <a:cs typeface="Times New Roman" panose="02020603050405020304" pitchFamily="18" charset="0"/>
                <a:sym typeface="Wingdings" panose="05000000000000000000" pitchFamily="2" charset="2"/>
              </a:rPr>
              <a:t>Δ</a:t>
            </a:r>
            <a:r>
              <a:rPr lang="en-US" altLang="en-US" sz="2000" b="1" dirty="0">
                <a:sym typeface="Wingdings" panose="05000000000000000000" pitchFamily="2" charset="2"/>
              </a:rPr>
              <a:t>R is the reduction in resistance.</a:t>
            </a:r>
          </a:p>
          <a:p>
            <a:pPr algn="l" eaLnBrk="1" hangingPunct="1">
              <a:spcBef>
                <a:spcPct val="0"/>
              </a:spcBef>
              <a:buFontTx/>
              <a:buNone/>
            </a:pPr>
            <a:r>
              <a:rPr lang="en-US" altLang="en-US" sz="2000" dirty="0">
                <a:sym typeface="Wingdings" panose="05000000000000000000" pitchFamily="2" charset="2"/>
              </a:rPr>
              <a:t>        </a:t>
            </a:r>
            <a:r>
              <a:rPr lang="en-US" altLang="en-US" sz="2000" b="1" dirty="0">
                <a:sym typeface="Wingdings" panose="05000000000000000000" pitchFamily="2" charset="2"/>
              </a:rPr>
              <a:t>suppose </a:t>
            </a:r>
            <a:r>
              <a:rPr lang="el-GR" altLang="en-US" sz="2000" b="1" dirty="0">
                <a:latin typeface="Times New Roman" panose="02020603050405020304" pitchFamily="18" charset="0"/>
                <a:cs typeface="Times New Roman" panose="02020603050405020304" pitchFamily="18" charset="0"/>
                <a:sym typeface="Wingdings" panose="05000000000000000000" pitchFamily="2" charset="2"/>
              </a:rPr>
              <a:t>Δ</a:t>
            </a:r>
            <a:r>
              <a:rPr lang="en-US" altLang="en-US" sz="2000" b="1" dirty="0">
                <a:sym typeface="Wingdings" panose="05000000000000000000" pitchFamily="2" charset="2"/>
              </a:rPr>
              <a:t>Q is the increase in loading</a:t>
            </a:r>
            <a:r>
              <a:rPr lang="en-US" altLang="en-US" sz="2000" dirty="0">
                <a:sym typeface="Wingdings" panose="05000000000000000000" pitchFamily="2" charset="2"/>
              </a:rPr>
              <a:t>.</a:t>
            </a:r>
          </a:p>
        </p:txBody>
      </p:sp>
      <p:graphicFrame>
        <p:nvGraphicFramePr>
          <p:cNvPr id="8195" name="Object 4"/>
          <p:cNvGraphicFramePr>
            <a:graphicFrameLocks noChangeAspect="1"/>
          </p:cNvGraphicFramePr>
          <p:nvPr>
            <p:extLst>
              <p:ext uri="{D42A27DB-BD31-4B8C-83A1-F6EECF244321}">
                <p14:modId xmlns:p14="http://schemas.microsoft.com/office/powerpoint/2010/main" val="782169438"/>
              </p:ext>
            </p:extLst>
          </p:nvPr>
        </p:nvGraphicFramePr>
        <p:xfrm>
          <a:off x="1244601" y="1663700"/>
          <a:ext cx="5613399" cy="2390775"/>
        </p:xfrm>
        <a:graphic>
          <a:graphicData uri="http://schemas.openxmlformats.org/presentationml/2006/ole">
            <mc:AlternateContent xmlns:mc="http://schemas.openxmlformats.org/markup-compatibility/2006">
              <mc:Choice xmlns:v="urn:schemas-microsoft-com:vml" Requires="v">
                <p:oleObj spid="_x0000_s2059" name="Equation" r:id="rId3" imgW="2641600" imgH="1181100" progId="Equation.3">
                  <p:embed/>
                </p:oleObj>
              </mc:Choice>
              <mc:Fallback>
                <p:oleObj name="Equation" r:id="rId3" imgW="2641600" imgH="1181100" progId="Equation.3">
                  <p:embed/>
                  <p:pic>
                    <p:nvPicPr>
                      <p:cNvPr id="819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1" y="1663700"/>
                        <a:ext cx="5613399" cy="2390775"/>
                      </a:xfrm>
                      <a:prstGeom prst="rect">
                        <a:avLst/>
                      </a:prstGeom>
                      <a:noFill/>
                      <a:ln>
                        <a:noFill/>
                      </a:ln>
                      <a:effectLst/>
                      <a:extLst/>
                    </p:spPr>
                  </p:pic>
                </p:oleObj>
              </mc:Fallback>
            </mc:AlternateContent>
          </a:graphicData>
        </a:graphic>
      </p:graphicFrame>
      <p:sp>
        <p:nvSpPr>
          <p:cNvPr id="8196" name="Rectangle 5"/>
          <p:cNvSpPr>
            <a:spLocks noChangeArrowheads="1"/>
          </p:cNvSpPr>
          <p:nvPr/>
        </p:nvSpPr>
        <p:spPr bwMode="auto">
          <a:xfrm>
            <a:off x="388938" y="4249738"/>
            <a:ext cx="5308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spcBef>
                <a:spcPct val="0"/>
              </a:spcBef>
              <a:buFontTx/>
              <a:buNone/>
            </a:pPr>
            <a:r>
              <a:rPr lang="en-US" altLang="en-US" sz="2400" b="1" u="sng"/>
              <a:t>Load</a:t>
            </a:r>
            <a:r>
              <a:rPr lang="en-US" altLang="en-US" sz="2000" b="1" u="sng"/>
              <a:t> &amp; Resistance Factor Design (LRFD</a:t>
            </a:r>
            <a:r>
              <a:rPr lang="en-US" altLang="en-US" sz="1800" b="1"/>
              <a:t>)</a:t>
            </a:r>
          </a:p>
        </p:txBody>
      </p:sp>
      <p:sp>
        <p:nvSpPr>
          <p:cNvPr id="8197" name="Text Box 6"/>
          <p:cNvSpPr txBox="1">
            <a:spLocks noChangeArrowheads="1"/>
          </p:cNvSpPr>
          <p:nvPr/>
        </p:nvSpPr>
        <p:spPr bwMode="auto">
          <a:xfrm>
            <a:off x="1004888" y="4868863"/>
            <a:ext cx="41021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eaLnBrk="1" hangingPunct="1">
              <a:lnSpc>
                <a:spcPct val="110000"/>
              </a:lnSpc>
              <a:spcBef>
                <a:spcPct val="0"/>
              </a:spcBef>
              <a:buFontTx/>
              <a:buNone/>
            </a:pPr>
            <a:r>
              <a:rPr lang="en-US" altLang="en-US" sz="2000" b="1"/>
              <a:t>  </a:t>
            </a:r>
            <a:r>
              <a:rPr lang="en-US" altLang="en-US" sz="1800" b="1"/>
              <a:t>1.4   D  =  0.90  R   (First load case)</a:t>
            </a:r>
          </a:p>
          <a:p>
            <a:pPr algn="l" eaLnBrk="1" hangingPunct="1">
              <a:lnSpc>
                <a:spcPct val="110000"/>
              </a:lnSpc>
              <a:spcBef>
                <a:spcPct val="0"/>
              </a:spcBef>
              <a:buFontTx/>
              <a:buNone/>
            </a:pPr>
            <a:r>
              <a:rPr lang="en-US" altLang="en-US" sz="1800" b="1"/>
              <a:t>  1.56 D  =  R             LRFD</a:t>
            </a:r>
          </a:p>
          <a:p>
            <a:pPr algn="l" eaLnBrk="1" hangingPunct="1">
              <a:lnSpc>
                <a:spcPct val="110000"/>
              </a:lnSpc>
              <a:spcBef>
                <a:spcPct val="0"/>
              </a:spcBef>
              <a:buFontTx/>
              <a:buNone/>
            </a:pPr>
            <a:r>
              <a:rPr lang="en-US" altLang="en-US" sz="1800" b="1">
                <a:sym typeface="Wingdings" panose="05000000000000000000" pitchFamily="2" charset="2"/>
              </a:rPr>
              <a:t>        F.S. = R/D = 1.56     LRFD, </a:t>
            </a:r>
          </a:p>
          <a:p>
            <a:pPr algn="l" eaLnBrk="1" hangingPunct="1">
              <a:lnSpc>
                <a:spcPct val="110000"/>
              </a:lnSpc>
              <a:spcBef>
                <a:spcPct val="0"/>
              </a:spcBef>
              <a:buFontTx/>
              <a:buNone/>
            </a:pPr>
            <a:r>
              <a:rPr lang="en-US" altLang="en-US" sz="1800" b="1">
                <a:sym typeface="Wingdings" panose="05000000000000000000" pitchFamily="2" charset="2"/>
              </a:rPr>
              <a:t> compared to:</a:t>
            </a:r>
          </a:p>
          <a:p>
            <a:pPr algn="l" eaLnBrk="1" hangingPunct="1">
              <a:lnSpc>
                <a:spcPct val="110000"/>
              </a:lnSpc>
              <a:spcBef>
                <a:spcPct val="0"/>
              </a:spcBef>
              <a:buFontTx/>
              <a:buNone/>
            </a:pPr>
            <a:r>
              <a:rPr lang="en-US" altLang="en-US" sz="1800" b="1">
                <a:sym typeface="Wingdings" panose="05000000000000000000" pitchFamily="2" charset="2"/>
              </a:rPr>
              <a:t>       F.S. = R/Q = 1.67     ASD</a:t>
            </a:r>
          </a:p>
        </p:txBody>
      </p:sp>
    </p:spTree>
    <p:extLst>
      <p:ext uri="{BB962C8B-B14F-4D97-AF65-F5344CB8AC3E}">
        <p14:creationId xmlns:p14="http://schemas.microsoft.com/office/powerpoint/2010/main" val="243875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2157797336"/>
              </p:ext>
            </p:extLst>
          </p:nvPr>
        </p:nvGraphicFramePr>
        <p:xfrm>
          <a:off x="-152400" y="2438400"/>
          <a:ext cx="114300" cy="214313"/>
        </p:xfrm>
        <a:graphic>
          <a:graphicData uri="http://schemas.openxmlformats.org/presentationml/2006/ole">
            <mc:AlternateContent xmlns:mc="http://schemas.openxmlformats.org/markup-compatibility/2006">
              <mc:Choice xmlns:v="urn:schemas-microsoft-com:vml" Requires="v">
                <p:oleObj spid="_x0000_s1051" name="Equation" r:id="rId3" imgW="114151" imgH="215619" progId="Equation.3">
                  <p:embed/>
                </p:oleObj>
              </mc:Choice>
              <mc:Fallback>
                <p:oleObj name="Equation" r:id="rId3" imgW="114151" imgH="215619"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114300"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35963653"/>
              </p:ext>
            </p:extLst>
          </p:nvPr>
        </p:nvGraphicFramePr>
        <p:xfrm>
          <a:off x="609600" y="3429000"/>
          <a:ext cx="7016399" cy="909938"/>
        </p:xfrm>
        <a:graphic>
          <a:graphicData uri="http://schemas.openxmlformats.org/presentationml/2006/ole">
            <mc:AlternateContent xmlns:mc="http://schemas.openxmlformats.org/markup-compatibility/2006">
              <mc:Choice xmlns:v="urn:schemas-microsoft-com:vml" Requires="v">
                <p:oleObj spid="_x0000_s1052" name="Equation" r:id="rId5" imgW="3048000" imgH="393700" progId="Equation.3">
                  <p:embed/>
                </p:oleObj>
              </mc:Choice>
              <mc:Fallback>
                <p:oleObj name="Equation" r:id="rId5" imgW="3048000" imgH="3937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429000"/>
                        <a:ext cx="7016399" cy="909938"/>
                      </a:xfrm>
                      <a:prstGeom prst="rect">
                        <a:avLst/>
                      </a:prstGeom>
                      <a:noFill/>
                    </p:spPr>
                  </p:pic>
                </p:oleObj>
              </mc:Fallback>
            </mc:AlternateContent>
          </a:graphicData>
        </a:graphic>
      </p:graphicFrame>
      <p:sp>
        <p:nvSpPr>
          <p:cNvPr id="12" name="Rectangle 8"/>
          <p:cNvSpPr>
            <a:spLocks noChangeArrowheads="1"/>
          </p:cNvSpPr>
          <p:nvPr/>
        </p:nvSpPr>
        <p:spPr bwMode="auto">
          <a:xfrm>
            <a:off x="544093" y="762000"/>
            <a:ext cx="7848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GB" altLang="en-US" b="1" i="0" u="sng"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Weldability</a:t>
            </a:r>
            <a:r>
              <a:rPr kumimoji="0" lang="en-GB" altLang="en-US"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of structural steels</a:t>
            </a:r>
            <a:r>
              <a:rPr kumimoji="0" lang="en-GB" altLang="en-US"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All currently available structural steels are </a:t>
            </a:r>
            <a:r>
              <a:rPr kumimoji="0" lang="en-GB" altLang="en-US"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weldable</a:t>
            </a: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although some certain processes must be used for certain steel types. It is important that the structural engineer be able to asses whether a given grade of steel is </a:t>
            </a:r>
            <a:r>
              <a:rPr kumimoji="0" lang="en-GB" altLang="en-US"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weldable</a:t>
            </a: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or not. This is crucial in the event that all records of the original delivery have been lost, and the chemical composition has been established through testing. Although a number of methods are available, the simplest one determines the carbon equivalent (C</a:t>
            </a:r>
            <a:r>
              <a:rPr kumimoji="0" lang="en-GB" altLang="en-US"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e</a:t>
            </a: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 the steel, and compares it to a certain limit:</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9"/>
          <p:cNvSpPr>
            <a:spLocks noChangeArrowheads="1"/>
          </p:cNvSpPr>
          <p:nvPr/>
        </p:nvSpPr>
        <p:spPr bwMode="auto">
          <a:xfrm>
            <a:off x="30480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p:cNvSpPr>
            <a:spLocks noChangeArrowheads="1"/>
          </p:cNvSpPr>
          <p:nvPr/>
        </p:nvSpPr>
        <p:spPr bwMode="auto">
          <a:xfrm>
            <a:off x="304800" y="4419600"/>
            <a:ext cx="8458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400" b="0" i="0" u="none" strike="noStrike" cap="none" normalizeH="0" baseline="0" dirty="0">
              <a:ln>
                <a:noFill/>
              </a:ln>
              <a:solidFill>
                <a:schemeClr val="tx1"/>
              </a:solidFill>
              <a:effectLst/>
              <a:latin typeface="Arial" panose="020B0604020202020204" pitchFamily="34" charset="0"/>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lang="en-GB" altLang="en-US" dirty="0">
                <a:latin typeface="Arial" panose="020B0604020202020204" pitchFamily="34" charset="0"/>
                <a:ea typeface="Times New Roman" panose="02020603050405020304" pitchFamily="18" charset="0"/>
              </a:rPr>
              <a:t>where </a:t>
            </a:r>
            <a:r>
              <a:rPr lang="en-GB" altLang="en-US" dirty="0" err="1">
                <a:latin typeface="Arial" panose="020B0604020202020204" pitchFamily="34" charset="0"/>
                <a:ea typeface="Times New Roman" panose="02020603050405020304" pitchFamily="18" charset="0"/>
              </a:rPr>
              <a:t>Mn</a:t>
            </a:r>
            <a:r>
              <a:rPr lang="en-GB" altLang="en-US" dirty="0">
                <a:latin typeface="Arial" panose="020B0604020202020204" pitchFamily="34" charset="0"/>
                <a:ea typeface="Times New Roman" panose="02020603050405020304" pitchFamily="18" charset="0"/>
              </a:rPr>
              <a:t>, Si, </a:t>
            </a:r>
            <a:r>
              <a:rPr lang="en-GB" altLang="en-US" dirty="0" err="1">
                <a:latin typeface="Arial" panose="020B0604020202020204" pitchFamily="34" charset="0"/>
                <a:ea typeface="Times New Roman" panose="02020603050405020304" pitchFamily="18" charset="0"/>
              </a:rPr>
              <a:t>etc</a:t>
            </a:r>
            <a:r>
              <a:rPr lang="en-GB" altLang="en-US" dirty="0">
                <a:latin typeface="Arial" panose="020B0604020202020204" pitchFamily="34" charset="0"/>
                <a:ea typeface="Times New Roman" panose="02020603050405020304" pitchFamily="18" charset="0"/>
              </a:rPr>
              <a:t> are the percentages of the respective elements in the grade at hand. Good </a:t>
            </a:r>
            <a:r>
              <a:rPr lang="en-GB" altLang="en-US" dirty="0" err="1">
                <a:latin typeface="Arial" panose="020B0604020202020204" pitchFamily="34" charset="0"/>
                <a:ea typeface="Times New Roman" panose="02020603050405020304" pitchFamily="18" charset="0"/>
              </a:rPr>
              <a:t>weldability</a:t>
            </a:r>
            <a:r>
              <a:rPr lang="en-GB" altLang="en-US" dirty="0">
                <a:latin typeface="Arial" panose="020B0604020202020204" pitchFamily="34" charset="0"/>
                <a:ea typeface="Times New Roman" panose="02020603050405020304" pitchFamily="18" charset="0"/>
              </a:rPr>
              <a:t> is virtually assured if the equation is satisfied.</a:t>
            </a:r>
            <a:endParaRPr lang="en-US" altLang="en-US" dirty="0">
              <a:latin typeface="Arial" panose="020B0604020202020204" pitchFamily="34" charset="0"/>
              <a:ea typeface="Times New Roman" panose="02020603050405020304" pitchFamily="18" charset="0"/>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lang="en-GB" altLang="en-US" dirty="0">
                <a:latin typeface="Arial" panose="020B0604020202020204" pitchFamily="34" charset="0"/>
                <a:ea typeface="Times New Roman" panose="02020603050405020304" pitchFamily="18" charset="0"/>
              </a:rPr>
              <a:t>	Although certain steel are easier to weld than others, it is not correct to state that any particular type cannot be welded. If the steel requires a very expensive welding procedure bolted or other kinds of mechanical fastening will generally be preferable.</a:t>
            </a:r>
          </a:p>
        </p:txBody>
      </p:sp>
    </p:spTree>
    <p:extLst>
      <p:ext uri="{BB962C8B-B14F-4D97-AF65-F5344CB8AC3E}">
        <p14:creationId xmlns:p14="http://schemas.microsoft.com/office/powerpoint/2010/main" val="148783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610600" cy="5909310"/>
          </a:xfrm>
          <a:prstGeom prst="rect">
            <a:avLst/>
          </a:prstGeom>
        </p:spPr>
        <p:txBody>
          <a:bodyPr wrap="square">
            <a:spAutoFit/>
          </a:bodyPr>
          <a:lstStyle/>
          <a:p>
            <a:pPr algn="ctr"/>
            <a:r>
              <a:rPr lang="en-US" sz="2400" b="1" u="sng" dirty="0">
                <a:solidFill>
                  <a:srgbClr val="000000"/>
                </a:solidFill>
                <a:latin typeface="Times New Roman" panose="02020603050405020304" pitchFamily="18" charset="0"/>
                <a:ea typeface="Times New Roman" panose="02020603050405020304" pitchFamily="18" charset="0"/>
              </a:rPr>
              <a:t>Types of Structural Steel</a:t>
            </a:r>
            <a:endParaRPr lang="en-US" dirty="0">
              <a:latin typeface="Times New Roman" panose="02020603050405020304" pitchFamily="18" charset="0"/>
              <a:ea typeface="Times New Roman" panose="02020603050405020304" pitchFamily="18" charset="0"/>
            </a:endParaRPr>
          </a:p>
          <a:p>
            <a:pPr algn="justLow"/>
            <a:r>
              <a:rPr lang="en-US" dirty="0">
                <a:solidFill>
                  <a:srgbClr val="000000"/>
                </a:solidFill>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lgn="justLow"/>
            <a:r>
              <a:rPr lang="en-US" sz="1600" dirty="0">
                <a:solidFill>
                  <a:srgbClr val="000000"/>
                </a:solidFill>
                <a:latin typeface="Times New Roman" panose="02020603050405020304" pitchFamily="18" charset="0"/>
                <a:ea typeface="Times New Roman" panose="02020603050405020304" pitchFamily="18" charset="0"/>
              </a:rPr>
              <a:t>Structural steels used for construction purpose are generally grouped into several major American</a:t>
            </a:r>
            <a:r>
              <a:rPr lang="en-US" sz="1600" dirty="0">
                <a:latin typeface="Times New Roman" panose="02020603050405020304" pitchFamily="18" charset="0"/>
                <a:ea typeface="Times New Roman" panose="02020603050405020304" pitchFamily="18" charset="0"/>
              </a:rPr>
              <a:t> </a:t>
            </a:r>
            <a:r>
              <a:rPr lang="en-US" sz="1600" dirty="0">
                <a:solidFill>
                  <a:srgbClr val="000000"/>
                </a:solidFill>
                <a:latin typeface="Times New Roman" panose="02020603050405020304" pitchFamily="18" charset="0"/>
                <a:ea typeface="Times New Roman" panose="02020603050405020304" pitchFamily="18" charset="0"/>
              </a:rPr>
              <a:t>Society of Testing and Materials (ASTM) classifications:</a:t>
            </a:r>
            <a:endParaRPr lang="en-US" sz="1600" dirty="0">
              <a:latin typeface="Times New Roman" panose="02020603050405020304" pitchFamily="18" charset="0"/>
              <a:ea typeface="Times New Roman" panose="02020603050405020304" pitchFamily="18" charset="0"/>
            </a:endParaRPr>
          </a:p>
          <a:p>
            <a:pPr algn="justLow"/>
            <a:r>
              <a:rPr lang="en-US" sz="1600" b="1" u="sng" dirty="0">
                <a:solidFill>
                  <a:srgbClr val="000000"/>
                </a:solidFill>
                <a:latin typeface="Times New Roman" panose="02020603050405020304" pitchFamily="18" charset="0"/>
                <a:ea typeface="Times New Roman" panose="02020603050405020304" pitchFamily="18" charset="0"/>
              </a:rPr>
              <a:t>Carbon Steels (ASTM A36M, ASTM A529M, ASTM 709M)</a:t>
            </a:r>
            <a:endParaRPr lang="en-US" sz="1600" dirty="0">
              <a:latin typeface="Times New Roman" panose="02020603050405020304" pitchFamily="18" charset="0"/>
              <a:ea typeface="Times New Roman" panose="02020603050405020304" pitchFamily="18" charset="0"/>
            </a:endParaRPr>
          </a:p>
          <a:p>
            <a:pPr algn="justLow"/>
            <a:r>
              <a:rPr lang="en-US" sz="1600" dirty="0">
                <a:solidFill>
                  <a:srgbClr val="000000"/>
                </a:solidFill>
                <a:latin typeface="Times New Roman" panose="02020603050405020304" pitchFamily="18" charset="0"/>
                <a:ea typeface="Times New Roman" panose="02020603050405020304" pitchFamily="18" charset="0"/>
              </a:rPr>
              <a:t>In addition to iron, the main ingredients of this category of steels are carbon (maximum content D 1</a:t>
            </a:r>
            <a:r>
              <a:rPr lang="en-US" sz="1600" i="1" dirty="0">
                <a:solidFill>
                  <a:srgbClr val="000000"/>
                </a:solidFill>
                <a:latin typeface="Times New Roman" panose="02020603050405020304" pitchFamily="18" charset="0"/>
                <a:ea typeface="Times New Roman" panose="02020603050405020304" pitchFamily="18" charset="0"/>
              </a:rPr>
              <a:t>:</a:t>
            </a:r>
            <a:r>
              <a:rPr lang="en-US" sz="1600" dirty="0">
                <a:solidFill>
                  <a:srgbClr val="000000"/>
                </a:solidFill>
                <a:latin typeface="Times New Roman" panose="02020603050405020304" pitchFamily="18" charset="0"/>
                <a:ea typeface="Times New Roman" panose="02020603050405020304" pitchFamily="18" charset="0"/>
              </a:rPr>
              <a:t>7%) and manganese (maximum content D 1</a:t>
            </a:r>
            <a:r>
              <a:rPr lang="en-US" sz="1600" i="1" dirty="0">
                <a:solidFill>
                  <a:srgbClr val="000000"/>
                </a:solidFill>
                <a:latin typeface="Times New Roman" panose="02020603050405020304" pitchFamily="18" charset="0"/>
                <a:ea typeface="Times New Roman" panose="02020603050405020304" pitchFamily="18" charset="0"/>
              </a:rPr>
              <a:t>:</a:t>
            </a:r>
            <a:r>
              <a:rPr lang="en-US" sz="1600" dirty="0">
                <a:solidFill>
                  <a:srgbClr val="000000"/>
                </a:solidFill>
                <a:latin typeface="Times New Roman" panose="02020603050405020304" pitchFamily="18" charset="0"/>
                <a:ea typeface="Times New Roman" panose="02020603050405020304" pitchFamily="18" charset="0"/>
              </a:rPr>
              <a:t>65%), with a small amount </a:t>
            </a:r>
            <a:r>
              <a:rPr lang="en-US" sz="1600" i="1" dirty="0">
                <a:solidFill>
                  <a:srgbClr val="000000"/>
                </a:solidFill>
                <a:latin typeface="Times New Roman" panose="02020603050405020304" pitchFamily="18" charset="0"/>
                <a:ea typeface="Times New Roman" panose="02020603050405020304" pitchFamily="18" charset="0"/>
              </a:rPr>
              <a:t>.&lt; </a:t>
            </a:r>
            <a:r>
              <a:rPr lang="en-US" sz="1600" dirty="0">
                <a:solidFill>
                  <a:srgbClr val="000000"/>
                </a:solidFill>
                <a:latin typeface="Times New Roman" panose="02020603050405020304" pitchFamily="18" charset="0"/>
                <a:ea typeface="Times New Roman" panose="02020603050405020304" pitchFamily="18" charset="0"/>
              </a:rPr>
              <a:t>0</a:t>
            </a:r>
            <a:r>
              <a:rPr lang="en-US" sz="1600" i="1" dirty="0">
                <a:solidFill>
                  <a:srgbClr val="000000"/>
                </a:solidFill>
                <a:latin typeface="Times New Roman" panose="02020603050405020304" pitchFamily="18" charset="0"/>
                <a:ea typeface="Times New Roman" panose="02020603050405020304" pitchFamily="18" charset="0"/>
              </a:rPr>
              <a:t>:</a:t>
            </a:r>
            <a:r>
              <a:rPr lang="en-US" sz="1600" dirty="0">
                <a:solidFill>
                  <a:srgbClr val="000000"/>
                </a:solidFill>
                <a:latin typeface="Times New Roman" panose="02020603050405020304" pitchFamily="18" charset="0"/>
                <a:ea typeface="Times New Roman" panose="02020603050405020304" pitchFamily="18" charset="0"/>
              </a:rPr>
              <a:t>6%</a:t>
            </a:r>
            <a:r>
              <a:rPr lang="en-US" sz="1600" i="1" dirty="0">
                <a:solidFill>
                  <a:srgbClr val="000000"/>
                </a:solidFill>
                <a:latin typeface="Times New Roman" panose="02020603050405020304" pitchFamily="18" charset="0"/>
                <a:ea typeface="Times New Roman" panose="02020603050405020304" pitchFamily="18" charset="0"/>
              </a:rPr>
              <a:t>/ </a:t>
            </a:r>
            <a:r>
              <a:rPr lang="en-US" sz="1600" dirty="0">
                <a:solidFill>
                  <a:srgbClr val="000000"/>
                </a:solidFill>
                <a:latin typeface="Times New Roman" panose="02020603050405020304" pitchFamily="18" charset="0"/>
                <a:ea typeface="Times New Roman" panose="02020603050405020304" pitchFamily="18" charset="0"/>
              </a:rPr>
              <a:t>of silicon and copper. Depending on the amount of carbon content, different types of carbon steels can be identified:</a:t>
            </a:r>
            <a:endParaRPr lang="en-US" sz="1600" dirty="0">
              <a:latin typeface="Times New Roman" panose="02020603050405020304" pitchFamily="18" charset="0"/>
              <a:ea typeface="Times New Roman" panose="02020603050405020304" pitchFamily="18" charset="0"/>
            </a:endParaRPr>
          </a:p>
          <a:p>
            <a:pPr algn="justLow"/>
            <a:r>
              <a:rPr lang="en-US" sz="1600" dirty="0">
                <a:solidFill>
                  <a:srgbClr val="000000"/>
                </a:solidFill>
                <a:latin typeface="Times New Roman" panose="02020603050405020304" pitchFamily="18" charset="0"/>
                <a:ea typeface="Times New Roman" panose="02020603050405020304" pitchFamily="18" charset="0"/>
              </a:rPr>
              <a:t>Low carbon steel–carbon content </a:t>
            </a:r>
            <a:r>
              <a:rPr lang="en-US" sz="1600" i="1" dirty="0">
                <a:solidFill>
                  <a:srgbClr val="000000"/>
                </a:solidFill>
                <a:latin typeface="Times New Roman" panose="02020603050405020304" pitchFamily="18" charset="0"/>
                <a:ea typeface="Times New Roman" panose="02020603050405020304" pitchFamily="18" charset="0"/>
              </a:rPr>
              <a:t>&lt; </a:t>
            </a:r>
            <a:r>
              <a:rPr lang="en-US" sz="1600" dirty="0">
                <a:solidFill>
                  <a:srgbClr val="000000"/>
                </a:solidFill>
                <a:latin typeface="Times New Roman" panose="02020603050405020304" pitchFamily="18" charset="0"/>
                <a:ea typeface="Times New Roman" panose="02020603050405020304" pitchFamily="18" charset="0"/>
              </a:rPr>
              <a:t>0</a:t>
            </a:r>
            <a:r>
              <a:rPr lang="en-US" sz="1600" i="1" dirty="0">
                <a:solidFill>
                  <a:srgbClr val="000000"/>
                </a:solidFill>
                <a:latin typeface="Times New Roman" panose="02020603050405020304" pitchFamily="18" charset="0"/>
                <a:ea typeface="Times New Roman" panose="02020603050405020304" pitchFamily="18" charset="0"/>
              </a:rPr>
              <a:t>:</a:t>
            </a:r>
            <a:r>
              <a:rPr lang="en-US" sz="1600" dirty="0">
                <a:solidFill>
                  <a:srgbClr val="000000"/>
                </a:solidFill>
                <a:latin typeface="Times New Roman" panose="02020603050405020304" pitchFamily="18" charset="0"/>
                <a:ea typeface="Times New Roman" panose="02020603050405020304" pitchFamily="18" charset="0"/>
              </a:rPr>
              <a:t>15%</a:t>
            </a:r>
            <a:endParaRPr lang="en-US" sz="1600" dirty="0">
              <a:latin typeface="Times New Roman" panose="02020603050405020304" pitchFamily="18" charset="0"/>
              <a:ea typeface="Times New Roman" panose="02020603050405020304" pitchFamily="18" charset="0"/>
            </a:endParaRPr>
          </a:p>
          <a:p>
            <a:pPr algn="justLow"/>
            <a:r>
              <a:rPr lang="en-US" sz="1600" dirty="0">
                <a:solidFill>
                  <a:srgbClr val="000000"/>
                </a:solidFill>
                <a:latin typeface="Times New Roman" panose="02020603050405020304" pitchFamily="18" charset="0"/>
                <a:ea typeface="Times New Roman" panose="02020603050405020304" pitchFamily="18" charset="0"/>
              </a:rPr>
              <a:t>Mild carbon steel–carbon content varies from 0.15 to 0.29%</a:t>
            </a:r>
            <a:endParaRPr lang="en-US" sz="1600" dirty="0">
              <a:latin typeface="Times New Roman" panose="02020603050405020304" pitchFamily="18" charset="0"/>
              <a:ea typeface="Times New Roman" panose="02020603050405020304" pitchFamily="18" charset="0"/>
            </a:endParaRPr>
          </a:p>
          <a:p>
            <a:pPr algn="justLow"/>
            <a:r>
              <a:rPr lang="en-US" sz="1600" dirty="0">
                <a:solidFill>
                  <a:srgbClr val="000000"/>
                </a:solidFill>
                <a:latin typeface="Times New Roman" panose="02020603050405020304" pitchFamily="18" charset="0"/>
                <a:ea typeface="Times New Roman" panose="02020603050405020304" pitchFamily="18" charset="0"/>
              </a:rPr>
              <a:t>Medium carbon steel–carbon content 0.30 to 0.59%</a:t>
            </a:r>
            <a:endParaRPr lang="en-US" sz="1600" dirty="0">
              <a:latin typeface="Times New Roman" panose="02020603050405020304" pitchFamily="18" charset="0"/>
              <a:ea typeface="Times New Roman" panose="02020603050405020304" pitchFamily="18" charset="0"/>
            </a:endParaRPr>
          </a:p>
          <a:p>
            <a:pPr algn="justLow"/>
            <a:r>
              <a:rPr lang="en-US" sz="1600" dirty="0">
                <a:solidFill>
                  <a:srgbClr val="000000"/>
                </a:solidFill>
                <a:latin typeface="Times New Roman" panose="02020603050405020304" pitchFamily="18" charset="0"/>
                <a:ea typeface="Times New Roman" panose="02020603050405020304" pitchFamily="18" charset="0"/>
              </a:rPr>
              <a:t>High carbon steel–carbon content 0.60 to 1.70%</a:t>
            </a:r>
            <a:endParaRPr lang="en-US" sz="1600" dirty="0">
              <a:latin typeface="Times New Roman" panose="02020603050405020304" pitchFamily="18" charset="0"/>
              <a:ea typeface="Times New Roman" panose="02020603050405020304" pitchFamily="18" charset="0"/>
            </a:endParaRPr>
          </a:p>
          <a:p>
            <a:pPr algn="justLow"/>
            <a:r>
              <a:rPr lang="en-US" sz="1600" dirty="0">
                <a:solidFill>
                  <a:srgbClr val="000000"/>
                </a:solidFill>
                <a:latin typeface="Times New Roman" panose="02020603050405020304" pitchFamily="18" charset="0"/>
                <a:ea typeface="Times New Roman" panose="02020603050405020304" pitchFamily="18" charset="0"/>
              </a:rPr>
              <a:t>The most commonly used structural carbon steel has a mild carbon content. It is extremely ductile and is suitable for both bolting and welding. ASTM A36M is used mainly for buildings. ASTM A529M is occasionally used for bolted and welded building frames and trusses. ASTM 709M is used primarily for bridges.</a:t>
            </a:r>
            <a:endParaRPr lang="en-US" sz="1600" dirty="0">
              <a:latin typeface="Times New Roman" panose="02020603050405020304" pitchFamily="18" charset="0"/>
              <a:ea typeface="Times New Roman" panose="02020603050405020304" pitchFamily="18" charset="0"/>
            </a:endParaRPr>
          </a:p>
          <a:p>
            <a:pPr algn="justLow"/>
            <a:r>
              <a:rPr lang="en-US" sz="1600" dirty="0">
                <a:solidFill>
                  <a:srgbClr val="000000"/>
                </a:solidFill>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algn="justLow"/>
            <a:r>
              <a:rPr lang="en-US" sz="1600" b="1" u="sng" dirty="0">
                <a:solidFill>
                  <a:srgbClr val="000000"/>
                </a:solidFill>
                <a:latin typeface="Times New Roman" panose="02020603050405020304" pitchFamily="18" charset="0"/>
                <a:ea typeface="Times New Roman" panose="02020603050405020304" pitchFamily="18" charset="0"/>
              </a:rPr>
              <a:t>High Strength Low Alloy Steels (ASTM A441M, ASTM A572M)</a:t>
            </a:r>
            <a:endParaRPr lang="en-US" sz="1600" dirty="0">
              <a:latin typeface="Times New Roman" panose="02020603050405020304" pitchFamily="18" charset="0"/>
              <a:ea typeface="Times New Roman" panose="02020603050405020304" pitchFamily="18" charset="0"/>
            </a:endParaRPr>
          </a:p>
          <a:p>
            <a:pPr algn="justLow"/>
            <a:r>
              <a:rPr lang="en-US" sz="1600" dirty="0">
                <a:solidFill>
                  <a:srgbClr val="000000"/>
                </a:solidFill>
                <a:latin typeface="Times New Roman" panose="02020603050405020304" pitchFamily="18" charset="0"/>
                <a:ea typeface="Times New Roman" panose="02020603050405020304" pitchFamily="18" charset="0"/>
              </a:rPr>
              <a:t>These steels possess enhanced strength as a result of the presence of one or more alloying agents such as chromium, copper, nickel, silicon, vanadium, and others in addition to the basic elements of iron, carbon, and manganese. Normally, the total quantity of all the alloying elements is below 5% of the total composition. These steels generally have higher corrosion-resistant capability than carbon steels. A441 steel was discontinued in 1989; it is superseded by A572M steel.</a:t>
            </a:r>
            <a:endParaRPr lang="en-U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396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8153400" cy="4572000"/>
          </a:xfrm>
          <a:prstGeom prst="rect">
            <a:avLst/>
          </a:prstGeom>
        </p:spPr>
        <p:txBody>
          <a:bodyPr wrap="square">
            <a:spAutoFit/>
          </a:bodyPr>
          <a:lstStyle/>
          <a:p>
            <a:pPr algn="justLow"/>
            <a:r>
              <a:rPr lang="en-US" b="1" u="sng" dirty="0">
                <a:solidFill>
                  <a:srgbClr val="000000"/>
                </a:solidFill>
                <a:latin typeface="Times New Roman" panose="02020603050405020304" pitchFamily="18" charset="0"/>
                <a:ea typeface="Times New Roman" panose="02020603050405020304" pitchFamily="18" charset="0"/>
              </a:rPr>
              <a:t>Corrosion-Resistant High Strength Low Alloy Steels (ASTM A242M, ASTM A588M)</a:t>
            </a:r>
            <a:endParaRPr lang="en-US" dirty="0">
              <a:latin typeface="Times New Roman" panose="02020603050405020304" pitchFamily="18" charset="0"/>
              <a:ea typeface="Times New Roman" panose="02020603050405020304" pitchFamily="18" charset="0"/>
            </a:endParaRPr>
          </a:p>
          <a:p>
            <a:pPr algn="justLow"/>
            <a:r>
              <a:rPr lang="en-US" sz="1600" dirty="0">
                <a:solidFill>
                  <a:srgbClr val="000000"/>
                </a:solidFill>
                <a:latin typeface="Times New Roman" panose="02020603050405020304" pitchFamily="18" charset="0"/>
                <a:ea typeface="Times New Roman" panose="02020603050405020304" pitchFamily="18" charset="0"/>
              </a:rPr>
              <a:t>These steels have enhanced corrosion-resistant capability because of the addition of copper as an alloying element. Corrosion is severely retarded when a layer of patina (an oxidized metallic film) is formed on the steel surfaces. The process of oxidation normally takes place within 1 to 3 years and is signified by a distinct appearance of a deep reddish-brown to black coloration of the steel. For the process to take place, the steel must be subjected to a series of wetting-drying cycles. These steels, especially ASTM 588, are used primarily for bridges and transmission towers (in lieu of galvanized steel) where members are difficult to access for periodic painting.</a:t>
            </a:r>
            <a:endParaRPr lang="en-US" sz="1600" dirty="0">
              <a:latin typeface="Times New Roman" panose="02020603050405020304" pitchFamily="18" charset="0"/>
              <a:ea typeface="Times New Roman" panose="02020603050405020304" pitchFamily="18" charset="0"/>
            </a:endParaRPr>
          </a:p>
          <a:p>
            <a:pPr algn="justLow"/>
            <a:r>
              <a:rPr lang="en-US" dirty="0">
                <a:solidFill>
                  <a:srgbClr val="000000"/>
                </a:solidFill>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lgn="justLow"/>
            <a:r>
              <a:rPr lang="en-US" b="1" u="sng" dirty="0">
                <a:solidFill>
                  <a:srgbClr val="000000"/>
                </a:solidFill>
                <a:latin typeface="Times New Roman" panose="02020603050405020304" pitchFamily="18" charset="0"/>
                <a:ea typeface="Times New Roman" panose="02020603050405020304" pitchFamily="18" charset="0"/>
              </a:rPr>
              <a:t>Quenched and Tempered Alloy Steels (ASTM A852M, ASTM A514M, ASTM A709M)</a:t>
            </a:r>
            <a:endParaRPr lang="en-US" dirty="0">
              <a:latin typeface="Times New Roman" panose="02020603050405020304" pitchFamily="18" charset="0"/>
              <a:ea typeface="Times New Roman" panose="02020603050405020304" pitchFamily="18" charset="0"/>
            </a:endParaRPr>
          </a:p>
          <a:p>
            <a:pPr algn="justLow"/>
            <a:r>
              <a:rPr lang="en-US" sz="1600" dirty="0">
                <a:solidFill>
                  <a:srgbClr val="000000"/>
                </a:solidFill>
                <a:latin typeface="Times New Roman" panose="02020603050405020304" pitchFamily="18" charset="0"/>
                <a:ea typeface="Times New Roman" panose="02020603050405020304" pitchFamily="18" charset="0"/>
              </a:rPr>
              <a:t>The quantities of alloying elements used in these steels are in excess of those used in carbon and low alloy steels. In addition, they are heat treated by quenching and tempering to enhance their strengths. These steels do not exhibit well-defined yield points. Their yield stresses are determined by the 0.2% offset strain method. These steels, despite their enhanced strength, have reduced ductility.</a:t>
            </a:r>
          </a:p>
        </p:txBody>
      </p:sp>
    </p:spTree>
    <p:extLst>
      <p:ext uri="{BB962C8B-B14F-4D97-AF65-F5344CB8AC3E}">
        <p14:creationId xmlns:p14="http://schemas.microsoft.com/office/powerpoint/2010/main" val="86887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0"/>
            <a:ext cx="7696200" cy="4278094"/>
          </a:xfrm>
          <a:prstGeom prst="rect">
            <a:avLst/>
          </a:prstGeom>
        </p:spPr>
        <p:txBody>
          <a:bodyPr wrap="square">
            <a:spAutoFit/>
          </a:bodyPr>
          <a:lstStyle/>
          <a:p>
            <a:pPr algn="ctr"/>
            <a:r>
              <a:rPr lang="en-US" sz="2000" b="1" i="1" u="sng" dirty="0">
                <a:solidFill>
                  <a:srgbClr val="000000"/>
                </a:solidFill>
                <a:latin typeface="Times New Roman" panose="02020603050405020304" pitchFamily="18" charset="0"/>
                <a:ea typeface="Times New Roman" panose="02020603050405020304" pitchFamily="18" charset="0"/>
              </a:rPr>
              <a:t>Stress-Strain</a:t>
            </a:r>
            <a:r>
              <a:rPr lang="en-US" sz="2000" b="1" u="sng" dirty="0">
                <a:solidFill>
                  <a:srgbClr val="000000"/>
                </a:solidFill>
                <a:latin typeface="Times New Roman" panose="02020603050405020304" pitchFamily="18" charset="0"/>
                <a:ea typeface="Times New Roman" panose="02020603050405020304" pitchFamily="18" charset="0"/>
              </a:rPr>
              <a:t> Behavior of Structural Steel</a:t>
            </a:r>
          </a:p>
          <a:p>
            <a:pPr algn="ctr"/>
            <a:endParaRPr lang="en-US" dirty="0">
              <a:latin typeface="Times New Roman" panose="02020603050405020304" pitchFamily="18" charset="0"/>
              <a:ea typeface="Times New Roman" panose="02020603050405020304" pitchFamily="18" charset="0"/>
            </a:endParaRPr>
          </a:p>
          <a:p>
            <a:pPr algn="justLow"/>
            <a:r>
              <a:rPr lang="en-US" dirty="0">
                <a:solidFill>
                  <a:srgbClr val="000000"/>
                </a:solidFill>
                <a:latin typeface="Times New Roman" panose="02020603050405020304" pitchFamily="18" charset="0"/>
                <a:ea typeface="Times New Roman" panose="02020603050405020304" pitchFamily="18" charset="0"/>
              </a:rPr>
              <a:t>Structural steel is an important construction material. It possesses attributes such as </a:t>
            </a:r>
            <a:r>
              <a:rPr lang="en-US" i="1" dirty="0">
                <a:solidFill>
                  <a:srgbClr val="000000"/>
                </a:solidFill>
                <a:latin typeface="Times New Roman" panose="02020603050405020304" pitchFamily="18" charset="0"/>
                <a:ea typeface="Times New Roman" panose="02020603050405020304" pitchFamily="18" charset="0"/>
              </a:rPr>
              <a:t>strength, stiffness, toughness, </a:t>
            </a:r>
            <a:r>
              <a:rPr lang="en-US" dirty="0">
                <a:solidFill>
                  <a:srgbClr val="000000"/>
                </a:solidFill>
                <a:latin typeface="Times New Roman" panose="02020603050405020304" pitchFamily="18" charset="0"/>
                <a:ea typeface="Times New Roman" panose="02020603050405020304" pitchFamily="18" charset="0"/>
              </a:rPr>
              <a:t>and </a:t>
            </a:r>
            <a:r>
              <a:rPr lang="en-US" i="1" dirty="0">
                <a:solidFill>
                  <a:srgbClr val="000000"/>
                </a:solidFill>
                <a:latin typeface="Times New Roman" panose="02020603050405020304" pitchFamily="18" charset="0"/>
                <a:ea typeface="Times New Roman" panose="02020603050405020304" pitchFamily="18" charset="0"/>
              </a:rPr>
              <a:t>ductility </a:t>
            </a:r>
            <a:r>
              <a:rPr lang="en-US" dirty="0">
                <a:solidFill>
                  <a:srgbClr val="000000"/>
                </a:solidFill>
                <a:latin typeface="Times New Roman" panose="02020603050405020304" pitchFamily="18" charset="0"/>
                <a:ea typeface="Times New Roman" panose="02020603050405020304" pitchFamily="18" charset="0"/>
              </a:rPr>
              <a:t>that are very desirable in modern constructions. Strength is the ability of a</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material to resist stresses. It is measured in terms of the material’s yield strength, </a:t>
            </a:r>
            <a:r>
              <a:rPr lang="en-US" i="1" dirty="0" err="1">
                <a:solidFill>
                  <a:srgbClr val="000000"/>
                </a:solidFill>
                <a:latin typeface="Times New Roman" panose="02020603050405020304" pitchFamily="18" charset="0"/>
                <a:ea typeface="Times New Roman" panose="02020603050405020304" pitchFamily="18" charset="0"/>
              </a:rPr>
              <a:t>Fy</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 and ultimate</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or tensile strength, </a:t>
            </a:r>
            <a:r>
              <a:rPr lang="en-US" i="1" dirty="0">
                <a:solidFill>
                  <a:srgbClr val="000000"/>
                </a:solidFill>
                <a:latin typeface="Times New Roman" panose="02020603050405020304" pitchFamily="18" charset="0"/>
                <a:ea typeface="Times New Roman" panose="02020603050405020304" pitchFamily="18" charset="0"/>
              </a:rPr>
              <a:t>Fu</a:t>
            </a:r>
            <a:r>
              <a:rPr lang="en-US" dirty="0">
                <a:solidFill>
                  <a:srgbClr val="000000"/>
                </a:solidFill>
                <a:latin typeface="Times New Roman" panose="02020603050405020304" pitchFamily="18" charset="0"/>
                <a:ea typeface="Times New Roman" panose="02020603050405020304" pitchFamily="18" charset="0"/>
              </a:rPr>
              <a:t>. For steel, the ranges of </a:t>
            </a:r>
            <a:r>
              <a:rPr lang="en-US" i="1" dirty="0" err="1">
                <a:solidFill>
                  <a:srgbClr val="000000"/>
                </a:solidFill>
                <a:latin typeface="Times New Roman" panose="02020603050405020304" pitchFamily="18" charset="0"/>
                <a:ea typeface="Times New Roman" panose="02020603050405020304" pitchFamily="18" charset="0"/>
              </a:rPr>
              <a:t>Fy</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 </a:t>
            </a:r>
            <a:r>
              <a:rPr lang="en-US" i="1" dirty="0">
                <a:solidFill>
                  <a:srgbClr val="000000"/>
                </a:solidFill>
                <a:latin typeface="Times New Roman" panose="02020603050405020304" pitchFamily="18" charset="0"/>
                <a:ea typeface="Times New Roman" panose="02020603050405020304" pitchFamily="18" charset="0"/>
              </a:rPr>
              <a:t>Fu </a:t>
            </a:r>
            <a:r>
              <a:rPr lang="en-US" dirty="0">
                <a:solidFill>
                  <a:srgbClr val="000000"/>
                </a:solidFill>
                <a:latin typeface="Times New Roman" panose="02020603050405020304" pitchFamily="18" charset="0"/>
                <a:ea typeface="Times New Roman" panose="02020603050405020304" pitchFamily="18" charset="0"/>
              </a:rPr>
              <a:t>ordinarily used in constructions are 36 to</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50ksi (248 to 345 MPa) and 58 to 70 </a:t>
            </a:r>
            <a:r>
              <a:rPr lang="en-US" dirty="0" err="1">
                <a:solidFill>
                  <a:srgbClr val="000000"/>
                </a:solidFill>
                <a:latin typeface="Times New Roman" panose="02020603050405020304" pitchFamily="18" charset="0"/>
                <a:ea typeface="Times New Roman" panose="02020603050405020304" pitchFamily="18" charset="0"/>
              </a:rPr>
              <a:t>ksi</a:t>
            </a:r>
            <a:r>
              <a:rPr lang="en-US" dirty="0">
                <a:solidFill>
                  <a:srgbClr val="000000"/>
                </a:solidFill>
                <a:latin typeface="Times New Roman" panose="02020603050405020304" pitchFamily="18" charset="0"/>
                <a:ea typeface="Times New Roman" panose="02020603050405020304" pitchFamily="18" charset="0"/>
              </a:rPr>
              <a:t> (400 to 483 MPa), respectively, although higher strength</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steels are becoming more common. Stiffness is the ability of a material to resist deformation. It is</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measured as the slope of the material’s stress-strain curve. With reference to the hereunder figure</a:t>
            </a:r>
            <a:r>
              <a:rPr lang="en-US" dirty="0">
                <a:solidFill>
                  <a:srgbClr val="0000FF"/>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 which</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uniaxial engineering stress-strain curves obtained from coupon tests for various grades of steels are</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shown, it is seen that the modulus of elasticity, </a:t>
            </a:r>
            <a:r>
              <a:rPr lang="en-US" i="1" dirty="0">
                <a:solidFill>
                  <a:srgbClr val="000000"/>
                </a:solidFill>
                <a:latin typeface="Times New Roman" panose="02020603050405020304" pitchFamily="18" charset="0"/>
                <a:ea typeface="Times New Roman" panose="02020603050405020304" pitchFamily="18" charset="0"/>
              </a:rPr>
              <a:t>E</a:t>
            </a:r>
            <a:r>
              <a:rPr lang="en-US" dirty="0">
                <a:solidFill>
                  <a:srgbClr val="000000"/>
                </a:solidFill>
                <a:latin typeface="Times New Roman" panose="02020603050405020304" pitchFamily="18" charset="0"/>
                <a:ea typeface="Times New Roman" panose="02020603050405020304" pitchFamily="18" charset="0"/>
              </a:rPr>
              <a:t>, does not vary appreciably for the different steel</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grades. Therefore, a value of 29,000 </a:t>
            </a:r>
            <a:r>
              <a:rPr lang="en-US" dirty="0" err="1">
                <a:solidFill>
                  <a:srgbClr val="000000"/>
                </a:solidFill>
                <a:latin typeface="Times New Roman" panose="02020603050405020304" pitchFamily="18" charset="0"/>
                <a:ea typeface="Times New Roman" panose="02020603050405020304" pitchFamily="18" charset="0"/>
              </a:rPr>
              <a:t>ksi</a:t>
            </a:r>
            <a:r>
              <a:rPr lang="en-US" dirty="0">
                <a:solidFill>
                  <a:srgbClr val="000000"/>
                </a:solidFill>
                <a:latin typeface="Times New Roman" panose="02020603050405020304" pitchFamily="18" charset="0"/>
                <a:ea typeface="Times New Roman" panose="02020603050405020304" pitchFamily="18" charset="0"/>
              </a:rPr>
              <a:t> (200 </a:t>
            </a:r>
            <a:r>
              <a:rPr lang="en-US" dirty="0" err="1">
                <a:solidFill>
                  <a:srgbClr val="000000"/>
                </a:solidFill>
                <a:latin typeface="Times New Roman" panose="02020603050405020304" pitchFamily="18" charset="0"/>
                <a:ea typeface="Times New Roman" panose="02020603050405020304" pitchFamily="18" charset="0"/>
              </a:rPr>
              <a:t>GPa</a:t>
            </a:r>
            <a:r>
              <a:rPr lang="en-US" dirty="0">
                <a:solidFill>
                  <a:srgbClr val="000000"/>
                </a:solidFill>
                <a:latin typeface="Times New Roman" panose="02020603050405020304" pitchFamily="18" charset="0"/>
                <a:ea typeface="Times New Roman" panose="02020603050405020304" pitchFamily="18" charset="0"/>
              </a:rPr>
              <a:t>) is often used for design.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235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
          <p:cNvPicPr>
            <a:picLocks noChangeAspect="1" noChangeArrowheads="1"/>
          </p:cNvPicPr>
          <p:nvPr/>
        </p:nvPicPr>
        <p:blipFill>
          <a:blip r:embed="rId2">
            <a:extLst>
              <a:ext uri="{28A0092B-C50C-407E-A947-70E740481C1C}">
                <a14:useLocalDpi xmlns:a14="http://schemas.microsoft.com/office/drawing/2010/main" val="0"/>
              </a:ext>
            </a:extLst>
          </a:blip>
          <a:srcRect l="19923" t="2380" r="7426" b="9009"/>
          <a:stretch>
            <a:fillRect/>
          </a:stretch>
        </p:blipFill>
        <p:spPr bwMode="auto">
          <a:xfrm>
            <a:off x="1087326" y="990600"/>
            <a:ext cx="7774020" cy="495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67000" y="5867400"/>
            <a:ext cx="3946593" cy="369332"/>
          </a:xfrm>
          <a:prstGeom prst="rect">
            <a:avLst/>
          </a:prstGeom>
        </p:spPr>
        <p:txBody>
          <a:bodyPr wrap="none">
            <a:spAutoFit/>
          </a:bodyPr>
          <a:lstStyle/>
          <a:p>
            <a:r>
              <a:rPr lang="en-US" b="1" dirty="0">
                <a:solidFill>
                  <a:srgbClr val="000000"/>
                </a:solidFill>
                <a:latin typeface="Times New Roman" panose="02020603050405020304" pitchFamily="18" charset="0"/>
                <a:ea typeface="Times New Roman" panose="02020603050405020304" pitchFamily="18" charset="0"/>
              </a:rPr>
              <a:t>Uniaxial stress-strain behavior of steel</a:t>
            </a:r>
            <a:endParaRPr lang="en-US" dirty="0"/>
          </a:p>
        </p:txBody>
      </p:sp>
    </p:spTree>
    <p:extLst>
      <p:ext uri="{BB962C8B-B14F-4D97-AF65-F5344CB8AC3E}">
        <p14:creationId xmlns:p14="http://schemas.microsoft.com/office/powerpoint/2010/main" val="3047164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95400"/>
            <a:ext cx="7620000" cy="3693319"/>
          </a:xfrm>
          <a:prstGeom prst="rect">
            <a:avLst/>
          </a:prstGeom>
        </p:spPr>
        <p:txBody>
          <a:bodyPr wrap="square">
            <a:spAutoFit/>
          </a:bodyPr>
          <a:lstStyle/>
          <a:p>
            <a:pPr algn="justLow"/>
            <a:r>
              <a:rPr lang="en-US" dirty="0">
                <a:solidFill>
                  <a:srgbClr val="000000"/>
                </a:solidFill>
                <a:latin typeface="Times New Roman" panose="02020603050405020304" pitchFamily="18" charset="0"/>
                <a:ea typeface="Times New Roman" panose="02020603050405020304" pitchFamily="18" charset="0"/>
              </a:rPr>
              <a:t>Toughness is the ability of</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 material to absorb energy before failure. It is measured as the area under the material’s stress-strain</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curve. As shown in the figure above</a:t>
            </a:r>
            <a:r>
              <a:rPr lang="en-US" dirty="0">
                <a:solidFill>
                  <a:srgbClr val="0000FF"/>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most (especially the lower grade) steels possess high toughness which</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is suitable for both static and seismic applications. Ductility is the ability of a material to undergo</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large inelastic, or plastic, deformation before failure. It is measured in terms of percent elongation</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or percent reduction in area of the specimen tested in uniaxial tension. For steel, percent elongation</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ranges from around 10 to 40 for a 2-in. (5-cm) gage length specimen. Ductility generally decreases</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with increasing steel strength. Ductility is a very important attribute of steel. The ability of structural</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steel to deform considerably before failure by fracture allows an indeterminate structure to undergo</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stress redistribution. Ductility also enhances the energy absorption characteristic of the structure,</a:t>
            </a:r>
            <a:r>
              <a:rPr lang="en-US" i="1"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which is extremely important in seismic design.</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729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653" y="2938165"/>
            <a:ext cx="3087705" cy="400110"/>
          </a:xfrm>
          <a:prstGeom prst="rect">
            <a:avLst/>
          </a:prstGeom>
        </p:spPr>
        <p:txBody>
          <a:bodyPr wrap="none">
            <a:spAutoFit/>
          </a:bodyPr>
          <a:lstStyle/>
          <a:p>
            <a:pPr>
              <a:spcBef>
                <a:spcPct val="50000"/>
              </a:spcBef>
            </a:pPr>
            <a:r>
              <a:rPr lang="en-US" sz="2000" b="1" dirty="0">
                <a:latin typeface="Arial" charset="0"/>
              </a:rPr>
              <a:t>2. Industrial in Behavior</a:t>
            </a:r>
          </a:p>
        </p:txBody>
      </p:sp>
      <p:sp>
        <p:nvSpPr>
          <p:cNvPr id="3" name="Rectangle 2"/>
          <p:cNvSpPr/>
          <p:nvPr/>
        </p:nvSpPr>
        <p:spPr>
          <a:xfrm>
            <a:off x="304800" y="3276600"/>
            <a:ext cx="8305800" cy="1323439"/>
          </a:xfrm>
          <a:prstGeom prst="rect">
            <a:avLst/>
          </a:prstGeom>
        </p:spPr>
        <p:txBody>
          <a:bodyPr wrap="square">
            <a:spAutoFit/>
          </a:bodyPr>
          <a:lstStyle/>
          <a:p>
            <a:r>
              <a:rPr lang="en-US" sz="2000" dirty="0"/>
              <a:t>Rolled steel shapes are obtained from Rolling Mills and due to their fabrication in the industries their properties in construction will not much differ.</a:t>
            </a:r>
          </a:p>
          <a:p>
            <a:r>
              <a:rPr lang="en-US" sz="2000" dirty="0"/>
              <a:t>There is less manual error as the members are fabricated &amp; cut in the factories and then assembled at site; there is not much variation in behavior.</a:t>
            </a:r>
          </a:p>
        </p:txBody>
      </p:sp>
      <p:sp>
        <p:nvSpPr>
          <p:cNvPr id="5" name="Rectangle 4"/>
          <p:cNvSpPr/>
          <p:nvPr/>
        </p:nvSpPr>
        <p:spPr>
          <a:xfrm>
            <a:off x="304800" y="4476690"/>
            <a:ext cx="3145413" cy="400110"/>
          </a:xfrm>
          <a:prstGeom prst="rect">
            <a:avLst/>
          </a:prstGeom>
        </p:spPr>
        <p:txBody>
          <a:bodyPr wrap="none">
            <a:spAutoFit/>
          </a:bodyPr>
          <a:lstStyle/>
          <a:p>
            <a:pPr>
              <a:spcBef>
                <a:spcPct val="50000"/>
              </a:spcBef>
            </a:pPr>
            <a:r>
              <a:rPr lang="en-US" sz="2000" b="1" dirty="0">
                <a:latin typeface="Arial" charset="0"/>
              </a:rPr>
              <a:t>3. Quick in Construction</a:t>
            </a:r>
          </a:p>
        </p:txBody>
      </p:sp>
      <p:sp>
        <p:nvSpPr>
          <p:cNvPr id="6" name="Rectangle 5"/>
          <p:cNvSpPr/>
          <p:nvPr/>
        </p:nvSpPr>
        <p:spPr>
          <a:xfrm>
            <a:off x="304800" y="4876800"/>
            <a:ext cx="8184574" cy="1815882"/>
          </a:xfrm>
          <a:prstGeom prst="rect">
            <a:avLst/>
          </a:prstGeom>
        </p:spPr>
        <p:txBody>
          <a:bodyPr wrap="square">
            <a:spAutoFit/>
          </a:bodyPr>
          <a:lstStyle/>
          <a:p>
            <a:pPr algn="just">
              <a:lnSpc>
                <a:spcPct val="80000"/>
              </a:lnSpc>
            </a:pPr>
            <a:r>
              <a:rPr lang="en-GB" sz="2000" dirty="0">
                <a:cs typeface="Times New Roman" pitchFamily="18" charset="0"/>
              </a:rPr>
              <a:t>Rolled steel as well as cold formed section are available in the market.</a:t>
            </a:r>
          </a:p>
          <a:p>
            <a:pPr algn="just">
              <a:lnSpc>
                <a:spcPct val="80000"/>
              </a:lnSpc>
            </a:pPr>
            <a:r>
              <a:rPr lang="en-GB" sz="2000" dirty="0">
                <a:cs typeface="Times New Roman" pitchFamily="18" charset="0"/>
              </a:rPr>
              <a:t>The cutting of member section are done in factories and assembling is partially made in the factory and partially at site by rivets, bolts or welds, as the case may be.</a:t>
            </a:r>
          </a:p>
          <a:p>
            <a:pPr algn="just">
              <a:lnSpc>
                <a:spcPct val="80000"/>
              </a:lnSpc>
            </a:pPr>
            <a:r>
              <a:rPr lang="en-GB" sz="2000" dirty="0">
                <a:cs typeface="Times New Roman" pitchFamily="18" charset="0"/>
              </a:rPr>
              <a:t>The construction time of the steel building is comparatively much less as compared to concrete structure whose construction is made in site or by prefabricated units</a:t>
            </a:r>
            <a:endParaRPr lang="en-US" sz="2000" dirty="0"/>
          </a:p>
        </p:txBody>
      </p:sp>
      <p:sp>
        <p:nvSpPr>
          <p:cNvPr id="9" name="Text Box 5"/>
          <p:cNvSpPr txBox="1">
            <a:spLocks noChangeArrowheads="1"/>
          </p:cNvSpPr>
          <p:nvPr/>
        </p:nvSpPr>
        <p:spPr bwMode="auto">
          <a:xfrm>
            <a:off x="333653" y="762000"/>
            <a:ext cx="84582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marL="457200" indent="-457200" eaLnBrk="1" hangingPunct="1">
              <a:spcBef>
                <a:spcPct val="50000"/>
              </a:spcBef>
              <a:buAutoNum type="arabicPeriod"/>
            </a:pPr>
            <a:r>
              <a:rPr lang="en-US" sz="2000" b="1" u="sng" dirty="0">
                <a:latin typeface="Arial" charset="0"/>
              </a:rPr>
              <a:t>Reliable in Character</a:t>
            </a:r>
          </a:p>
          <a:p>
            <a:pPr eaLnBrk="1" hangingPunct="1">
              <a:lnSpc>
                <a:spcPct val="90000"/>
              </a:lnSpc>
            </a:pPr>
            <a:r>
              <a:rPr lang="en-US" sz="2000" dirty="0"/>
              <a:t>The reliability of steel construction are due to its consistency in properties.</a:t>
            </a:r>
          </a:p>
          <a:p>
            <a:pPr eaLnBrk="1" hangingPunct="1">
              <a:lnSpc>
                <a:spcPct val="90000"/>
              </a:lnSpc>
            </a:pPr>
            <a:r>
              <a:rPr lang="en-US" sz="2000" dirty="0"/>
              <a:t>Better quality control because of its factory made structure shapes. e.g. if different samples are taken from the same type of steel and tested in </a:t>
            </a:r>
            <a:r>
              <a:rPr lang="en-US" sz="1800" dirty="0"/>
              <a:t>the</a:t>
            </a:r>
            <a:r>
              <a:rPr lang="en-US" sz="2000" dirty="0"/>
              <a:t> laboratory for its yield stress, ultimate stress and elongation, the variation is quite less as compared to the concrete &amp; wooden samples where the stress variation is quite enormous. In the derivation of formulae the assumption made are satisfied because of the homogeneous and elastic properties of the steel material.</a:t>
            </a:r>
          </a:p>
          <a:p>
            <a:pPr eaLnBrk="1" hangingPunct="1">
              <a:spcBef>
                <a:spcPct val="50000"/>
              </a:spcBef>
            </a:pPr>
            <a:endParaRPr lang="en-US" sz="2000" dirty="0"/>
          </a:p>
        </p:txBody>
      </p:sp>
      <p:sp>
        <p:nvSpPr>
          <p:cNvPr id="10" name="Rectangle 9"/>
          <p:cNvSpPr/>
          <p:nvPr/>
        </p:nvSpPr>
        <p:spPr>
          <a:xfrm>
            <a:off x="990600" y="177225"/>
            <a:ext cx="6172200" cy="461665"/>
          </a:xfrm>
          <a:prstGeom prst="rect">
            <a:avLst/>
          </a:prstGeom>
        </p:spPr>
        <p:txBody>
          <a:bodyPr wrap="square">
            <a:spAutoFit/>
          </a:bodyPr>
          <a:lstStyle/>
          <a:p>
            <a:pPr algn="ctr"/>
            <a:r>
              <a:rPr lang="en-US" sz="2400" b="1" dirty="0">
                <a:latin typeface="Arial" charset="0"/>
              </a:rPr>
              <a:t>Merits of Steel Construction</a:t>
            </a:r>
            <a:endParaRPr lang="en-US" sz="2400" b="1" dirty="0"/>
          </a:p>
        </p:txBody>
      </p:sp>
    </p:spTree>
    <p:extLst>
      <p:ext uri="{BB962C8B-B14F-4D97-AF65-F5344CB8AC3E}">
        <p14:creationId xmlns:p14="http://schemas.microsoft.com/office/powerpoint/2010/main" val="2929487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2951</Words>
  <Application>Microsoft Office PowerPoint</Application>
  <PresentationFormat>On-screen Show (4:3)</PresentationFormat>
  <Paragraphs>178</Paragraphs>
  <Slides>27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Monotype Corsiva</vt:lpstr>
      <vt:lpstr>Symbol</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Philosophies of Design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MiQDAD</dc:creator>
  <cp:lastModifiedBy>Dilshad Jaf</cp:lastModifiedBy>
  <cp:revision>17</cp:revision>
  <dcterms:created xsi:type="dcterms:W3CDTF">2018-02-06T20:38:23Z</dcterms:created>
  <dcterms:modified xsi:type="dcterms:W3CDTF">2022-09-10T13:18:38Z</dcterms:modified>
</cp:coreProperties>
</file>