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0"/>
  </p:notesMasterIdLst>
  <p:sldIdLst>
    <p:sldId id="277" r:id="rId2"/>
    <p:sldId id="278" r:id="rId3"/>
    <p:sldId id="279" r:id="rId4"/>
    <p:sldId id="280" r:id="rId5"/>
    <p:sldId id="281" r:id="rId6"/>
    <p:sldId id="282" r:id="rId7"/>
    <p:sldId id="283" r:id="rId8"/>
    <p:sldId id="28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66"/>
      </p:cViewPr>
      <p:guideLst>
        <p:guide orient="horz" pos="2160"/>
        <p:guide pos="2880"/>
      </p:guideLst>
    </p:cSldViewPr>
  </p:slideViewPr>
  <p:notesTextViewPr>
    <p:cViewPr>
      <p:scale>
        <a:sx n="1" d="1"/>
        <a:sy n="1" d="1"/>
      </p:scale>
      <p:origin x="0" y="0"/>
    </p:cViewPr>
  </p:notesTextViewPr>
  <p:sorterViewPr>
    <p:cViewPr>
      <p:scale>
        <a:sx n="100" d="100"/>
        <a:sy n="100" d="100"/>
      </p:scale>
      <p:origin x="0" y="-702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F6879-DDC2-4346-9B4B-DC25058EF287}" type="datetimeFigureOut">
              <a:rPr lang="en-US" smtClean="0"/>
              <a:t>12-Nov-23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9EF95-DBF6-42BD-BC35-AC32CF1529D0}" type="slidenum">
              <a:rPr lang="en-US" smtClean="0"/>
              <a:t>‹#›</a:t>
            </a:fld>
            <a:endParaRPr lang="en-US"/>
          </a:p>
        </p:txBody>
      </p:sp>
    </p:spTree>
    <p:extLst>
      <p:ext uri="{BB962C8B-B14F-4D97-AF65-F5344CB8AC3E}">
        <p14:creationId xmlns:p14="http://schemas.microsoft.com/office/powerpoint/2010/main" val="89807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2896316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4055795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80008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42149006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99966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41018080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11630782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1488445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167966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47C361-B7C6-44CA-804B-DB8FB4D227E6}" type="datetimeFigureOut">
              <a:rPr lang="en-US" smtClean="0"/>
              <a:t>12-Nov-23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130336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47C361-B7C6-44CA-804B-DB8FB4D227E6}" type="datetimeFigureOut">
              <a:rPr lang="en-US" smtClean="0"/>
              <a:t>12-Nov-23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29303365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47C361-B7C6-44CA-804B-DB8FB4D227E6}" type="datetimeFigureOut">
              <a:rPr lang="en-US" smtClean="0"/>
              <a:t>12-Nov-23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34675093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47C361-B7C6-44CA-804B-DB8FB4D227E6}" type="datetimeFigureOut">
              <a:rPr lang="en-US" smtClean="0"/>
              <a:t>12-Nov-23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3561279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7C361-B7C6-44CA-804B-DB8FB4D227E6}" type="datetimeFigureOut">
              <a:rPr lang="en-US" smtClean="0"/>
              <a:t>12-Nov-23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94537741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D47C361-B7C6-44CA-804B-DB8FB4D227E6}" type="datetimeFigureOut">
              <a:rPr lang="en-US" smtClean="0"/>
              <a:t>12-Nov-23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4850537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47C361-B7C6-44CA-804B-DB8FB4D227E6}" type="datetimeFigureOut">
              <a:rPr lang="en-US" smtClean="0"/>
              <a:t>12-Nov-23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1AC1F4-9E22-4E0A-B183-ACC552629DA1}" type="slidenum">
              <a:rPr lang="en-US" smtClean="0"/>
              <a:t>‹#›</a:t>
            </a:fld>
            <a:endParaRPr lang="en-US"/>
          </a:p>
        </p:txBody>
      </p:sp>
    </p:spTree>
    <p:extLst>
      <p:ext uri="{BB962C8B-B14F-4D97-AF65-F5344CB8AC3E}">
        <p14:creationId xmlns:p14="http://schemas.microsoft.com/office/powerpoint/2010/main" val="19244578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47C361-B7C6-44CA-804B-DB8FB4D227E6}" type="datetimeFigureOut">
              <a:rPr lang="en-US" smtClean="0"/>
              <a:t>12-Nov-23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1AC1F4-9E22-4E0A-B183-ACC552629DA1}" type="slidenum">
              <a:rPr lang="en-US" smtClean="0"/>
              <a:t>‹#›</a:t>
            </a:fld>
            <a:endParaRPr lang="en-US"/>
          </a:p>
        </p:txBody>
      </p:sp>
    </p:spTree>
    <p:extLst>
      <p:ext uri="{BB962C8B-B14F-4D97-AF65-F5344CB8AC3E}">
        <p14:creationId xmlns:p14="http://schemas.microsoft.com/office/powerpoint/2010/main" val="374949619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814" y="294924"/>
            <a:ext cx="5039299" cy="523220"/>
          </a:xfrm>
          <a:prstGeom prst="rect">
            <a:avLst/>
          </a:prstGeom>
          <a:solidFill>
            <a:srgbClr val="FFFF00"/>
          </a:solidFill>
          <a:effectLst>
            <a:outerShdw blurRad="50800" dist="38100" dir="8100000" algn="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800" b="1" dirty="0">
                <a:solidFill>
                  <a:srgbClr val="333333"/>
                </a:solidFill>
                <a:latin typeface="Trebuchet MS" panose="020B0603020202020204" pitchFamily="34" charset="0"/>
              </a:rPr>
              <a:t>Self Compacting Concrete</a:t>
            </a:r>
          </a:p>
        </p:txBody>
      </p:sp>
      <p:sp>
        <p:nvSpPr>
          <p:cNvPr id="4" name="TextBox 3"/>
          <p:cNvSpPr txBox="1"/>
          <p:nvPr/>
        </p:nvSpPr>
        <p:spPr>
          <a:xfrm>
            <a:off x="462708" y="1324654"/>
            <a:ext cx="7927878" cy="1862419"/>
          </a:xfrm>
          <a:prstGeom prst="rect">
            <a:avLst/>
          </a:prstGeom>
          <a:effectLst>
            <a:outerShdw blurRad="50800" dist="38100" dir="8100000" algn="tr" rotWithShape="0">
              <a:prstClr val="black">
                <a:alpha val="40000"/>
              </a:prstClr>
            </a:outerShdw>
          </a:effectLst>
        </p:spPr>
        <p:txBody>
          <a:bodyPr vert="horz" wrap="square" lIns="0" tIns="0" rIns="0" bIns="0" rtlCol="0">
            <a:noAutofit/>
          </a:bodyPr>
          <a:lstStyle>
            <a:defPPr>
              <a:defRPr lang="en-US"/>
            </a:defPPr>
            <a:lvl1pPr marL="241300" indent="-228600" algn="just">
              <a:buFont typeface="Wingdings" panose="05000000000000000000" pitchFamily="2" charset="2"/>
              <a:buChar char="q"/>
              <a:tabLst>
                <a:tab pos="240665" algn="l"/>
              </a:tabLst>
              <a:defRPr sz="1600" spc="-5">
                <a:latin typeface="Times New Roman"/>
                <a:cs typeface="Times New Roman"/>
              </a:defRPr>
            </a:lvl1pPr>
          </a:lstStyle>
          <a:p>
            <a:r>
              <a:rPr lang="en-IN" dirty="0"/>
              <a:t>  By the early 1990’s , Japan has developed and used SCC (Self Compacting Cement).</a:t>
            </a:r>
          </a:p>
          <a:p>
            <a:r>
              <a:rPr lang="en-IN" dirty="0"/>
              <a:t> Self compacted concrete is highly engineered concrete with much higher fluidity without segregation and is capable of filling every corner of formwork under its self weight.</a:t>
            </a:r>
          </a:p>
          <a:p>
            <a:r>
              <a:rPr lang="en-IN" dirty="0"/>
              <a:t>Thus SCC eliminates the vibration for the compaction of concrete without affecting its engineering properties.</a:t>
            </a:r>
          </a:p>
          <a:p>
            <a:r>
              <a:rPr lang="en-IN" dirty="0"/>
              <a:t> As of the year 2000, SCC used for prefabricated products (precast members) and ready-mixed concrete (cast-in-place) in the Japan, USA etc.......</a:t>
            </a:r>
          </a:p>
        </p:txBody>
      </p:sp>
      <p:sp>
        <p:nvSpPr>
          <p:cNvPr id="5" name="Rectangle 4"/>
          <p:cNvSpPr/>
          <p:nvPr/>
        </p:nvSpPr>
        <p:spPr>
          <a:xfrm>
            <a:off x="462708" y="3290552"/>
            <a:ext cx="2504212" cy="369332"/>
          </a:xfrm>
          <a:prstGeom prst="rect">
            <a:avLst/>
          </a:prstGeom>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lt1"/>
                </a:solidFill>
              </a:rPr>
              <a:t>Development  of  SCC</a:t>
            </a:r>
          </a:p>
        </p:txBody>
      </p:sp>
      <p:sp>
        <p:nvSpPr>
          <p:cNvPr id="6" name="TextBox 5"/>
          <p:cNvSpPr txBox="1"/>
          <p:nvPr/>
        </p:nvSpPr>
        <p:spPr>
          <a:xfrm>
            <a:off x="462708" y="3800723"/>
            <a:ext cx="7927878" cy="2297928"/>
          </a:xfrm>
          <a:prstGeom prst="rect">
            <a:avLst/>
          </a:prstGeom>
          <a:effectLst>
            <a:outerShdw blurRad="50800" dist="38100" dir="8100000" algn="tr" rotWithShape="0">
              <a:prstClr val="black">
                <a:alpha val="40000"/>
              </a:prstClr>
            </a:outerShdw>
          </a:effectLst>
        </p:spPr>
        <p:txBody>
          <a:bodyPr vert="horz" wrap="square" lIns="0" tIns="0" rIns="0" bIns="0" rtlCol="0">
            <a:noAutofit/>
          </a:bodyPr>
          <a:lstStyle>
            <a:defPPr>
              <a:defRPr lang="en-US"/>
            </a:defPPr>
            <a:lvl1pPr marL="241300" indent="-228600" algn="just">
              <a:buFont typeface="Wingdings" panose="05000000000000000000" pitchFamily="2" charset="2"/>
              <a:buChar char="q"/>
              <a:tabLst>
                <a:tab pos="240665" algn="l"/>
              </a:tabLst>
              <a:defRPr sz="1600" spc="-5">
                <a:latin typeface="Times New Roman"/>
                <a:cs typeface="Times New Roman"/>
              </a:defRPr>
            </a:lvl1pPr>
          </a:lstStyle>
          <a:p>
            <a:r>
              <a:rPr lang="en-IN" dirty="0"/>
              <a:t> In 1983, the problem of the durability of the concrete structures was a major topic of interest in Japan.</a:t>
            </a:r>
          </a:p>
          <a:p>
            <a:r>
              <a:rPr lang="en-IN" dirty="0"/>
              <a:t> The creation of durable concrete structures requires adequate compaction by skilled workers.</a:t>
            </a:r>
          </a:p>
          <a:p>
            <a:r>
              <a:rPr lang="en-IN" dirty="0"/>
              <a:t> Solution for the achievement of durable concrete structures independent of the quality construction work is the use of SCC.</a:t>
            </a:r>
          </a:p>
          <a:p>
            <a:r>
              <a:rPr lang="en-IN" dirty="0"/>
              <a:t> The necessity of this type of concrete was proposed by Okamura in 1986.</a:t>
            </a:r>
          </a:p>
          <a:p>
            <a:r>
              <a:rPr lang="en-IN" dirty="0"/>
              <a:t> Studies to develop SCC have been carried out by Ozawa and </a:t>
            </a:r>
            <a:r>
              <a:rPr lang="en-IN" dirty="0" err="1"/>
              <a:t>Maekawaat</a:t>
            </a:r>
            <a:r>
              <a:rPr lang="en-IN" dirty="0"/>
              <a:t> the university of Tokyo.</a:t>
            </a:r>
          </a:p>
          <a:p>
            <a:r>
              <a:rPr lang="en-IN" dirty="0"/>
              <a:t>  Present-day SCC can be classified as an advanced construction material.</a:t>
            </a:r>
          </a:p>
        </p:txBody>
      </p:sp>
    </p:spTree>
    <p:extLst>
      <p:ext uri="{BB962C8B-B14F-4D97-AF65-F5344CB8AC3E}">
        <p14:creationId xmlns:p14="http://schemas.microsoft.com/office/powerpoint/2010/main" val="1491411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717" y="1041822"/>
            <a:ext cx="2089033"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Why it is needed?</a:t>
            </a:r>
          </a:p>
        </p:txBody>
      </p:sp>
      <p:sp>
        <p:nvSpPr>
          <p:cNvPr id="3" name="TextBox 2"/>
          <p:cNvSpPr txBox="1"/>
          <p:nvPr/>
        </p:nvSpPr>
        <p:spPr>
          <a:xfrm>
            <a:off x="386717" y="1531484"/>
            <a:ext cx="8264302" cy="1545671"/>
          </a:xfrm>
          <a:prstGeom prst="rect">
            <a:avLst/>
          </a:prstGeom>
          <a:effectLst>
            <a:outerShdw blurRad="50800" dist="38100" dir="8100000" algn="tr" rotWithShape="0">
              <a:prstClr val="black">
                <a:alpha val="40000"/>
              </a:prstClr>
            </a:outerShdw>
          </a:effectLst>
        </p:spPr>
        <p:txBody>
          <a:bodyPr vert="horz" wrap="square" lIns="0" tIns="0" rIns="0" bIns="0" rtlCol="0">
            <a:noAutofit/>
          </a:bodyPr>
          <a:lstStyle>
            <a:defPPr>
              <a:defRPr lang="en-US"/>
            </a:defPPr>
            <a:lvl1pPr marL="241300" indent="-228600" algn="just">
              <a:buFont typeface="Wingdings" panose="05000000000000000000" pitchFamily="2" charset="2"/>
              <a:buChar char="q"/>
              <a:tabLst>
                <a:tab pos="240665" algn="l"/>
              </a:tabLst>
              <a:defRPr sz="1600" spc="-5">
                <a:latin typeface="Times New Roman"/>
                <a:cs typeface="Times New Roman"/>
              </a:defRPr>
            </a:lvl1pPr>
          </a:lstStyle>
          <a:p>
            <a:r>
              <a:rPr lang="en-IN" dirty="0"/>
              <a:t> Concrete is a versatile material, extensively used in construction material throughput everywhere.</a:t>
            </a:r>
          </a:p>
          <a:p>
            <a:r>
              <a:rPr lang="en-IN" dirty="0"/>
              <a:t> Properly placed and cured concrete exhibits excellent compressive-force-resisting characteristics and reliable for myriad situations.</a:t>
            </a:r>
          </a:p>
          <a:p>
            <a:r>
              <a:rPr lang="en-IN" dirty="0"/>
              <a:t> If proper consolidation is not provided, its strength and durability could be questionable.</a:t>
            </a:r>
          </a:p>
          <a:p>
            <a:r>
              <a:rPr lang="en-IN" dirty="0"/>
              <a:t> Use of concrete in special architectural configurations and closely spaced reinforcing bars. </a:t>
            </a:r>
          </a:p>
          <a:p>
            <a:endParaRPr lang="en-IN" dirty="0"/>
          </a:p>
          <a:p>
            <a:endParaRPr lang="en-IN" dirty="0"/>
          </a:p>
        </p:txBody>
      </p:sp>
      <p:sp>
        <p:nvSpPr>
          <p:cNvPr id="4" name="Rectangle 3"/>
          <p:cNvSpPr/>
          <p:nvPr/>
        </p:nvSpPr>
        <p:spPr>
          <a:xfrm>
            <a:off x="386717" y="3488837"/>
            <a:ext cx="2132315"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Properties of  SCC</a:t>
            </a:r>
          </a:p>
        </p:txBody>
      </p:sp>
      <p:sp>
        <p:nvSpPr>
          <p:cNvPr id="5" name="TextBox 4"/>
          <p:cNvSpPr txBox="1"/>
          <p:nvPr/>
        </p:nvSpPr>
        <p:spPr>
          <a:xfrm>
            <a:off x="386717" y="3987477"/>
            <a:ext cx="8001056" cy="1475070"/>
          </a:xfrm>
          <a:prstGeom prst="rect">
            <a:avLst/>
          </a:prstGeom>
          <a:effectLst>
            <a:outerShdw blurRad="50800" dist="38100" dir="8100000" algn="tr" rotWithShape="0">
              <a:prstClr val="black">
                <a:alpha val="40000"/>
              </a:prstClr>
            </a:outerShdw>
          </a:effectLst>
        </p:spPr>
        <p:txBody>
          <a:bodyPr vert="horz" wrap="square" lIns="0" tIns="0" rIns="0" bIns="0" rtlCol="0">
            <a:noAutofit/>
          </a:bodyPr>
          <a:lstStyle>
            <a:defPPr>
              <a:defRPr lang="en-US"/>
            </a:defPPr>
            <a:lvl1pPr marL="241300" indent="-228600" algn="just">
              <a:buFont typeface="Wingdings" panose="05000000000000000000" pitchFamily="2" charset="2"/>
              <a:buChar char="q"/>
              <a:tabLst>
                <a:tab pos="240665" algn="l"/>
              </a:tabLst>
              <a:defRPr sz="1600" spc="-5">
                <a:latin typeface="Times New Roman"/>
                <a:cs typeface="Times New Roman"/>
              </a:defRPr>
            </a:lvl1pPr>
          </a:lstStyle>
          <a:p>
            <a:r>
              <a:rPr lang="en-IN" dirty="0"/>
              <a:t> </a:t>
            </a:r>
            <a:r>
              <a:rPr lang="en-IN" b="1" dirty="0"/>
              <a:t>Filling ability </a:t>
            </a:r>
            <a:r>
              <a:rPr lang="en-IN" dirty="0"/>
              <a:t>– The ability of the SCC to flow under its own weight into the mould and fill all spaces within intricate formwork, containing obstacles , such as reinforcement.</a:t>
            </a:r>
          </a:p>
          <a:p>
            <a:r>
              <a:rPr lang="en-IN" dirty="0"/>
              <a:t> </a:t>
            </a:r>
            <a:r>
              <a:rPr lang="en-IN" b="1" dirty="0"/>
              <a:t>Passing ability </a:t>
            </a:r>
            <a:r>
              <a:rPr lang="en-IN" dirty="0"/>
              <a:t>– The ability of SCC to flow through opening approaching the size of the mix coarse aggregate, such as the spaces between steel reinforcing bars, without segregation.</a:t>
            </a:r>
          </a:p>
          <a:p>
            <a:r>
              <a:rPr lang="en-IN" dirty="0"/>
              <a:t> </a:t>
            </a:r>
            <a:r>
              <a:rPr lang="en-IN" b="1" dirty="0"/>
              <a:t>Resistance to Segregation </a:t>
            </a:r>
            <a:r>
              <a:rPr lang="en-IN" dirty="0"/>
              <a:t>– The ability of SCC to remain homogeneous during transport placing , and after placement.</a:t>
            </a:r>
          </a:p>
          <a:p>
            <a:endParaRPr lang="en-IN" dirty="0"/>
          </a:p>
        </p:txBody>
      </p:sp>
    </p:spTree>
    <p:extLst>
      <p:ext uri="{BB962C8B-B14F-4D97-AF65-F5344CB8AC3E}">
        <p14:creationId xmlns:p14="http://schemas.microsoft.com/office/powerpoint/2010/main" val="10613471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264" y="779430"/>
            <a:ext cx="2440092"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Mix design principles</a:t>
            </a:r>
          </a:p>
        </p:txBody>
      </p:sp>
      <p:sp>
        <p:nvSpPr>
          <p:cNvPr id="3" name="TextBox 2"/>
          <p:cNvSpPr txBox="1"/>
          <p:nvPr/>
        </p:nvSpPr>
        <p:spPr>
          <a:xfrm>
            <a:off x="362264" y="1262005"/>
            <a:ext cx="8001056" cy="4524315"/>
          </a:xfrm>
          <a:prstGeom prst="rect">
            <a:avLst/>
          </a:prstGeom>
          <a:noFill/>
          <a:effectLst>
            <a:outerShdw blurRad="50800" dist="38100" dir="8100000" algn="tr" rotWithShape="0">
              <a:prstClr val="black">
                <a:alpha val="40000"/>
              </a:prstClr>
            </a:outerShdw>
          </a:effectLst>
        </p:spPr>
        <p:txBody>
          <a:bodyPr wrap="square" rtlCol="0">
            <a:spAutoFit/>
          </a:bodyPr>
          <a:lstStyle/>
          <a:p>
            <a:pPr algn="just">
              <a:buFont typeface="Wingdings" pitchFamily="2" charset="2"/>
              <a:buChar char="v"/>
            </a:pPr>
            <a:r>
              <a:rPr lang="en-IN" sz="1600" dirty="0"/>
              <a:t> The flow ability and viscosity of the paste is adjusted by proportioning the cement and additive water to powder ratio and then adding </a:t>
            </a:r>
            <a:r>
              <a:rPr lang="en-IN" sz="1600" b="1" dirty="0"/>
              <a:t>super-plasticisers</a:t>
            </a:r>
            <a:r>
              <a:rPr lang="en-IN" sz="1600" dirty="0"/>
              <a:t> and </a:t>
            </a:r>
            <a:r>
              <a:rPr lang="en-IN" sz="1600" b="1" dirty="0"/>
              <a:t>VMA (Viscosity modifying admixtures)</a:t>
            </a:r>
            <a:r>
              <a:rPr lang="en-IN" sz="1600" dirty="0"/>
              <a:t>.</a:t>
            </a:r>
          </a:p>
          <a:p>
            <a:pPr algn="just"/>
            <a:r>
              <a:rPr lang="en-IN" sz="1600" dirty="0"/>
              <a:t> </a:t>
            </a:r>
          </a:p>
          <a:p>
            <a:pPr algn="just">
              <a:buFont typeface="Wingdings" pitchFamily="2" charset="2"/>
              <a:buChar char="v"/>
            </a:pPr>
            <a:r>
              <a:rPr lang="en-IN" sz="1600" dirty="0"/>
              <a:t> The paste is the </a:t>
            </a:r>
            <a:r>
              <a:rPr lang="en-IN" sz="1600" b="1" dirty="0"/>
              <a:t>vehicle for the transport </a:t>
            </a:r>
            <a:r>
              <a:rPr lang="en-IN" sz="1600" dirty="0"/>
              <a:t>of the aggregate, therefore the volume of the </a:t>
            </a:r>
            <a:r>
              <a:rPr lang="en-IN" sz="1600" b="1" dirty="0"/>
              <a:t>paste must be greater than the void volume </a:t>
            </a:r>
            <a:r>
              <a:rPr lang="en-IN" sz="1600" dirty="0"/>
              <a:t>in the aggregate.</a:t>
            </a:r>
          </a:p>
          <a:p>
            <a:pPr algn="just"/>
            <a:r>
              <a:rPr lang="en-IN" sz="1600" dirty="0"/>
              <a:t> </a:t>
            </a:r>
          </a:p>
          <a:p>
            <a:pPr algn="just">
              <a:buFont typeface="Wingdings" pitchFamily="2" charset="2"/>
              <a:buChar char="v"/>
            </a:pPr>
            <a:r>
              <a:rPr lang="en-IN" sz="1600" dirty="0"/>
              <a:t> In order </a:t>
            </a:r>
            <a:r>
              <a:rPr lang="en-IN" sz="1600" b="1" dirty="0"/>
              <a:t>to control the temperature rise and thermal shrinkage cracking as well as strength, the fine powder should be added</a:t>
            </a:r>
            <a:r>
              <a:rPr lang="en-IN" sz="1600" dirty="0"/>
              <a:t> to keep the cement content at an acceptable level .e.g.., fly ash, mineral filler, silica fume, </a:t>
            </a:r>
            <a:r>
              <a:rPr lang="en-IN" sz="1600" b="1" dirty="0"/>
              <a:t>GGBFS (Ground-granulated blast-furnace slag)</a:t>
            </a:r>
          </a:p>
          <a:p>
            <a:pPr algn="just">
              <a:buFont typeface="Wingdings" pitchFamily="2" charset="2"/>
              <a:buChar char="v"/>
            </a:pPr>
            <a:endParaRPr lang="en-IN" sz="1600" dirty="0"/>
          </a:p>
          <a:p>
            <a:pPr algn="just">
              <a:buFont typeface="Wingdings" pitchFamily="2" charset="2"/>
              <a:buChar char="v"/>
            </a:pPr>
            <a:r>
              <a:rPr lang="en-IN" sz="1600" b="1" dirty="0"/>
              <a:t>SCC should have </a:t>
            </a:r>
          </a:p>
          <a:p>
            <a:pPr algn="just">
              <a:buFont typeface="Courier New" pitchFamily="49" charset="0"/>
              <a:buChar char="o"/>
            </a:pPr>
            <a:r>
              <a:rPr lang="en-IN" sz="1600" dirty="0"/>
              <a:t> Low coarse aggregate content</a:t>
            </a:r>
          </a:p>
          <a:p>
            <a:pPr algn="just">
              <a:buFont typeface="Courier New" pitchFamily="49" charset="0"/>
              <a:buChar char="o"/>
            </a:pPr>
            <a:r>
              <a:rPr lang="en-IN" sz="1600" dirty="0"/>
              <a:t> Increased paste content</a:t>
            </a:r>
          </a:p>
          <a:p>
            <a:pPr algn="just">
              <a:buFont typeface="Courier New" pitchFamily="49" charset="0"/>
              <a:buChar char="o"/>
            </a:pPr>
            <a:r>
              <a:rPr lang="en-IN" sz="1600" dirty="0"/>
              <a:t> Low water powder ratio</a:t>
            </a:r>
          </a:p>
          <a:p>
            <a:pPr algn="just">
              <a:buFont typeface="Courier New" pitchFamily="49" charset="0"/>
              <a:buChar char="o"/>
            </a:pPr>
            <a:r>
              <a:rPr lang="en-IN" sz="1600" dirty="0"/>
              <a:t> Increased super-plasticizer dosage</a:t>
            </a:r>
          </a:p>
          <a:p>
            <a:pPr algn="just">
              <a:buFont typeface="Courier New" pitchFamily="49" charset="0"/>
              <a:buChar char="o"/>
            </a:pPr>
            <a:r>
              <a:rPr lang="en-IN" sz="1600" dirty="0"/>
              <a:t> Viscosity modifying agents</a:t>
            </a:r>
          </a:p>
        </p:txBody>
      </p:sp>
    </p:spTree>
    <p:extLst>
      <p:ext uri="{BB962C8B-B14F-4D97-AF65-F5344CB8AC3E}">
        <p14:creationId xmlns:p14="http://schemas.microsoft.com/office/powerpoint/2010/main" val="1666279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8695" y="434196"/>
            <a:ext cx="5363154"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Mechanism for achieving self- </a:t>
            </a:r>
            <a:r>
              <a:rPr lang="en-US" b="1" dirty="0" err="1">
                <a:solidFill>
                  <a:schemeClr val="tx1"/>
                </a:solidFill>
              </a:rPr>
              <a:t>compactability</a:t>
            </a:r>
            <a:endParaRPr lang="en-US" b="1" dirty="0">
              <a:solidFill>
                <a:schemeClr val="tx1"/>
              </a:solidFill>
            </a:endParaRPr>
          </a:p>
        </p:txBody>
      </p:sp>
      <p:sp>
        <p:nvSpPr>
          <p:cNvPr id="3" name="TextBox 2"/>
          <p:cNvSpPr txBox="1"/>
          <p:nvPr/>
        </p:nvSpPr>
        <p:spPr>
          <a:xfrm>
            <a:off x="412815" y="888790"/>
            <a:ext cx="8230251" cy="830997"/>
          </a:xfrm>
          <a:prstGeom prst="rect">
            <a:avLst/>
          </a:prstGeom>
          <a:noFill/>
          <a:effectLst>
            <a:outerShdw blurRad="50800" dist="38100" dir="8100000" algn="tr" rotWithShape="0">
              <a:prstClr val="black">
                <a:alpha val="40000"/>
              </a:prstClr>
            </a:outerShdw>
          </a:effectLst>
        </p:spPr>
        <p:txBody>
          <a:bodyPr wrap="square" rtlCol="0">
            <a:spAutoFit/>
          </a:bodyPr>
          <a:lstStyle>
            <a:defPPr>
              <a:defRPr lang="en-US"/>
            </a:defPPr>
            <a:lvl1pPr algn="just">
              <a:buFont typeface="Wingdings" pitchFamily="2" charset="2"/>
              <a:buChar char="v"/>
              <a:defRPr sz="1600"/>
            </a:lvl1pPr>
          </a:lstStyle>
          <a:p>
            <a:pPr>
              <a:buNone/>
            </a:pPr>
            <a:r>
              <a:rPr lang="en-IN" dirty="0"/>
              <a:t>The method for achieving self-compacting involves not only high deformability of paste or mortar, but also resistance to segregation between coarse aggregate and mortar when the concrete flows through the confined zone of reinforcing bars. </a:t>
            </a:r>
          </a:p>
        </p:txBody>
      </p:sp>
      <p:sp>
        <p:nvSpPr>
          <p:cNvPr id="4" name="Rectangle 3"/>
          <p:cNvSpPr/>
          <p:nvPr/>
        </p:nvSpPr>
        <p:spPr>
          <a:xfrm>
            <a:off x="928662" y="2214554"/>
            <a:ext cx="3000396"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LIMITED GRAVEL CONTENT</a:t>
            </a:r>
          </a:p>
        </p:txBody>
      </p:sp>
      <p:sp>
        <p:nvSpPr>
          <p:cNvPr id="5" name="Rectangle 4"/>
          <p:cNvSpPr/>
          <p:nvPr/>
        </p:nvSpPr>
        <p:spPr>
          <a:xfrm>
            <a:off x="928662" y="2928934"/>
            <a:ext cx="3071834"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APPROPRIATE MORTAR</a:t>
            </a:r>
          </a:p>
        </p:txBody>
      </p:sp>
      <p:sp>
        <p:nvSpPr>
          <p:cNvPr id="6" name="Rectangle 5"/>
          <p:cNvSpPr/>
          <p:nvPr/>
        </p:nvSpPr>
        <p:spPr>
          <a:xfrm>
            <a:off x="1285852" y="4357694"/>
            <a:ext cx="3071834" cy="642942"/>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HIGHIER DEFORMABILITY</a:t>
            </a:r>
          </a:p>
        </p:txBody>
      </p:sp>
      <p:sp>
        <p:nvSpPr>
          <p:cNvPr id="7" name="Rectangle 6"/>
          <p:cNvSpPr/>
          <p:nvPr/>
        </p:nvSpPr>
        <p:spPr>
          <a:xfrm>
            <a:off x="1285852" y="5357826"/>
            <a:ext cx="307183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MODERATE VISCOSITY</a:t>
            </a:r>
          </a:p>
        </p:txBody>
      </p:sp>
      <p:sp>
        <p:nvSpPr>
          <p:cNvPr id="8" name="Rectangle 7"/>
          <p:cNvSpPr/>
          <p:nvPr/>
        </p:nvSpPr>
        <p:spPr>
          <a:xfrm>
            <a:off x="1285852" y="3643314"/>
            <a:ext cx="3071834" cy="64294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LIMITED SAND CONTENT</a:t>
            </a:r>
          </a:p>
        </p:txBody>
      </p:sp>
      <p:sp>
        <p:nvSpPr>
          <p:cNvPr id="9" name="Rectangle 8"/>
          <p:cNvSpPr/>
          <p:nvPr/>
        </p:nvSpPr>
        <p:spPr>
          <a:xfrm>
            <a:off x="4786314" y="2143116"/>
            <a:ext cx="3071834" cy="6429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50% OF SOLID VOLUME</a:t>
            </a:r>
          </a:p>
        </p:txBody>
      </p:sp>
      <p:sp>
        <p:nvSpPr>
          <p:cNvPr id="10" name="Rectangle 9"/>
          <p:cNvSpPr/>
          <p:nvPr/>
        </p:nvSpPr>
        <p:spPr>
          <a:xfrm>
            <a:off x="5357818" y="4572008"/>
            <a:ext cx="3071834" cy="642942"/>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HIGHIER DOSAGE OF SP</a:t>
            </a:r>
          </a:p>
        </p:txBody>
      </p:sp>
      <p:sp>
        <p:nvSpPr>
          <p:cNvPr id="11" name="Rectangle 10"/>
          <p:cNvSpPr/>
          <p:nvPr/>
        </p:nvSpPr>
        <p:spPr>
          <a:xfrm>
            <a:off x="5357818" y="5214950"/>
            <a:ext cx="3071834" cy="642942"/>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bg1"/>
                </a:solidFill>
              </a:rPr>
              <a:t>LOWER W/C</a:t>
            </a:r>
          </a:p>
        </p:txBody>
      </p:sp>
      <p:cxnSp>
        <p:nvCxnSpPr>
          <p:cNvPr id="12" name="Straight Connector 11"/>
          <p:cNvCxnSpPr/>
          <p:nvPr/>
        </p:nvCxnSpPr>
        <p:spPr>
          <a:xfrm rot="5400000">
            <a:off x="-249283" y="4392609"/>
            <a:ext cx="264323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57620" y="2571744"/>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00364" y="5214950"/>
            <a:ext cx="235745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821769" y="5179231"/>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86527" y="2856688"/>
            <a:ext cx="57147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71472" y="3143248"/>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71472" y="2571744"/>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8" idx="1"/>
          </p:cNvCxnSpPr>
          <p:nvPr/>
        </p:nvCxnSpPr>
        <p:spPr>
          <a:xfrm flipV="1">
            <a:off x="1071538" y="3964785"/>
            <a:ext cx="214314"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6" idx="1"/>
          </p:cNvCxnSpPr>
          <p:nvPr/>
        </p:nvCxnSpPr>
        <p:spPr>
          <a:xfrm flipV="1">
            <a:off x="1071538" y="4679165"/>
            <a:ext cx="214314"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7" idx="1"/>
          </p:cNvCxnSpPr>
          <p:nvPr/>
        </p:nvCxnSpPr>
        <p:spPr>
          <a:xfrm flipV="1">
            <a:off x="1071538" y="5679297"/>
            <a:ext cx="214314"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357686" y="3786190"/>
            <a:ext cx="100013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357818" y="3571876"/>
            <a:ext cx="3071834" cy="642942"/>
          </a:xfrm>
          <a:prstGeom prst="rect">
            <a:avLst/>
          </a:prstGeom>
          <a:solidFill>
            <a:srgbClr val="FFFF00"/>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solidFill>
                  <a:schemeClr val="tx1">
                    <a:lumMod val="95000"/>
                    <a:lumOff val="5000"/>
                  </a:schemeClr>
                </a:solidFill>
              </a:rPr>
              <a:t>40% OF MORTAR VOLUME</a:t>
            </a:r>
          </a:p>
        </p:txBody>
      </p:sp>
    </p:spTree>
    <p:extLst>
      <p:ext uri="{BB962C8B-B14F-4D97-AF65-F5344CB8AC3E}">
        <p14:creationId xmlns:p14="http://schemas.microsoft.com/office/powerpoint/2010/main" val="26299353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405" y="300269"/>
            <a:ext cx="8373127" cy="1815882"/>
          </a:xfrm>
          <a:prstGeom prst="rect">
            <a:avLst/>
          </a:prstGeom>
          <a:noFill/>
        </p:spPr>
        <p:txBody>
          <a:bodyPr wrap="square" rtlCol="0">
            <a:spAutoFit/>
          </a:bodyPr>
          <a:lstStyle/>
          <a:p>
            <a:pPr algn="just"/>
            <a:r>
              <a:rPr lang="en-IN" sz="1600" dirty="0"/>
              <a:t>The frequency of collision and contact between aggregate particles can increase as the relative distance between the particles decreases and then internal stress can increase when concrete is deformed, particularly near obstacles. Research has found that the energy required for flowing is consumed by the </a:t>
            </a:r>
            <a:r>
              <a:rPr lang="en-IN" sz="1600" b="1" dirty="0"/>
              <a:t>increased internal stress, resulting in blockage of aggregate </a:t>
            </a:r>
            <a:r>
              <a:rPr lang="en-IN" sz="1600" dirty="0"/>
              <a:t>particles. </a:t>
            </a:r>
            <a:r>
              <a:rPr lang="en-IN" sz="1600" b="1" dirty="0"/>
              <a:t>Limiting the coarse aggregate content</a:t>
            </a:r>
            <a:r>
              <a:rPr lang="en-IN" sz="1600" dirty="0"/>
              <a:t>, whose energy consumption is particularly intense, to a level lower than normal </a:t>
            </a:r>
            <a:r>
              <a:rPr lang="en-IN" sz="1600" b="1" dirty="0"/>
              <a:t>is effective in avoiding this kind of blockage.</a:t>
            </a:r>
          </a:p>
        </p:txBody>
      </p:sp>
      <p:pic>
        <p:nvPicPr>
          <p:cNvPr id="3"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rcRect/>
          <a:stretch>
            <a:fillRect/>
          </a:stretch>
        </p:blipFill>
        <p:spPr bwMode="auto">
          <a:xfrm>
            <a:off x="1180741" y="2332090"/>
            <a:ext cx="6726454" cy="4172076"/>
          </a:xfrm>
          <a:prstGeom prst="rect">
            <a:avLst/>
          </a:prstGeom>
          <a:ln w="28575">
            <a:solidFill>
              <a:schemeClr val="accent1">
                <a:lumMod val="75000"/>
              </a:schemeClr>
            </a:solidFill>
          </a:ln>
          <a:effectLst>
            <a:outerShdw blurRad="50800" dist="38100" dir="10800000" algn="r" rotWithShape="0">
              <a:prstClr val="black">
                <a:alpha val="40000"/>
              </a:prstClr>
            </a:outerShdw>
          </a:effectLst>
        </p:spPr>
      </p:pic>
      <p:sp>
        <p:nvSpPr>
          <p:cNvPr id="4" name="Rectangle 3"/>
          <p:cNvSpPr/>
          <p:nvPr/>
        </p:nvSpPr>
        <p:spPr>
          <a:xfrm>
            <a:off x="1315940" y="5960353"/>
            <a:ext cx="6365020" cy="369332"/>
          </a:xfrm>
          <a:prstGeom prst="rect">
            <a:avLst/>
          </a:prstGeom>
          <a:solidFill>
            <a:schemeClr val="bg1"/>
          </a:solidFill>
          <a:ln>
            <a:noFill/>
          </a:ln>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Mechanism for achieving self- </a:t>
            </a:r>
            <a:r>
              <a:rPr lang="en-US" b="1" dirty="0" err="1">
                <a:solidFill>
                  <a:schemeClr val="tx1"/>
                </a:solidFill>
              </a:rPr>
              <a:t>compatability</a:t>
            </a:r>
            <a:endParaRPr lang="en-US" b="1" dirty="0">
              <a:solidFill>
                <a:schemeClr val="tx1"/>
              </a:solidFill>
            </a:endParaRPr>
          </a:p>
        </p:txBody>
      </p:sp>
    </p:spTree>
    <p:extLst>
      <p:ext uri="{BB962C8B-B14F-4D97-AF65-F5344CB8AC3E}">
        <p14:creationId xmlns:p14="http://schemas.microsoft.com/office/powerpoint/2010/main" val="14689133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9203" y="308592"/>
            <a:ext cx="8389524" cy="3046988"/>
          </a:xfrm>
          <a:prstGeom prst="rect">
            <a:avLst/>
          </a:prstGeom>
          <a:noFill/>
        </p:spPr>
        <p:txBody>
          <a:bodyPr wrap="square" rtlCol="0">
            <a:spAutoFit/>
          </a:bodyPr>
          <a:lstStyle>
            <a:defPPr>
              <a:defRPr lang="en-US"/>
            </a:defPPr>
            <a:lvl1pPr algn="just">
              <a:defRPr sz="1600"/>
            </a:lvl1pPr>
          </a:lstStyle>
          <a:p>
            <a:r>
              <a:rPr lang="en-IN" dirty="0"/>
              <a:t>Highly viscous paste is also required to avoid the blockage of coarse aggregate when concrete flows through obstacles . When concrete is deformed, paste with a high viscosity also prevents localized increases in internal stress due to the approach of coarse aggregate particles. High deformability can be achieved only by the employment of a super-plasticizer, keeping the water-powder ratio to a very low value.</a:t>
            </a:r>
          </a:p>
          <a:p>
            <a:endParaRPr lang="en-IN" dirty="0"/>
          </a:p>
          <a:p>
            <a:r>
              <a:rPr lang="en-IN" dirty="0"/>
              <a:t>          The degree of packing of coarse aggregate in SCC is approximately 50% to reduce the interaction between coarse aggregate particles when the concrete deforms.  The degree of packing of fine aggregate in SCC mortar is approximately 60% so that shear deformability when the concrete deforms may be limited. On the other hand, the viscosity of the paste in SCC is the highest among the various types of concrete due to its lowest water-powder ratio. This characteristics is effective in exhibiting segregation.</a:t>
            </a:r>
          </a:p>
        </p:txBody>
      </p:sp>
      <p:pic>
        <p:nvPicPr>
          <p:cNvPr id="6" name="Picture 3"/>
          <p:cNvPicPr>
            <a:picLocks noChangeAspect="1" noChangeArrowheads="1"/>
          </p:cNvPicPr>
          <p:nvPr/>
        </p:nvPicPr>
        <p:blipFill>
          <a:blip r:embed="rId2"/>
          <a:srcRect/>
          <a:stretch>
            <a:fillRect/>
          </a:stretch>
        </p:blipFill>
        <p:spPr bwMode="auto">
          <a:xfrm>
            <a:off x="840083" y="4634380"/>
            <a:ext cx="7334039" cy="1814128"/>
          </a:xfrm>
          <a:prstGeom prst="rect">
            <a:avLst/>
          </a:prstGeom>
          <a:noFill/>
          <a:ln w="9525">
            <a:noFill/>
            <a:miter lim="800000"/>
            <a:headEnd/>
            <a:tailEnd/>
          </a:ln>
          <a:effectLst/>
        </p:spPr>
      </p:pic>
      <p:sp>
        <p:nvSpPr>
          <p:cNvPr id="7" name="TextBox 6"/>
          <p:cNvSpPr txBox="1"/>
          <p:nvPr/>
        </p:nvSpPr>
        <p:spPr>
          <a:xfrm>
            <a:off x="309203" y="4047694"/>
            <a:ext cx="3357586"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defPPr>
              <a:defRPr lang="en-US"/>
            </a:defPPr>
            <a:lvl1pPr algn="ctr">
              <a:defRPr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IN" dirty="0">
                <a:solidFill>
                  <a:schemeClr val="tx1"/>
                </a:solidFill>
              </a:rPr>
              <a:t>Typical mix proportion values</a:t>
            </a:r>
          </a:p>
        </p:txBody>
      </p:sp>
    </p:spTree>
    <p:extLst>
      <p:ext uri="{BB962C8B-B14F-4D97-AF65-F5344CB8AC3E}">
        <p14:creationId xmlns:p14="http://schemas.microsoft.com/office/powerpoint/2010/main" val="734352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485" y="262595"/>
            <a:ext cx="1566711"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Types of test</a:t>
            </a:r>
          </a:p>
        </p:txBody>
      </p:sp>
      <p:graphicFrame>
        <p:nvGraphicFramePr>
          <p:cNvPr id="3" name="Table 2"/>
          <p:cNvGraphicFramePr>
            <a:graphicFrameLocks noGrp="1"/>
          </p:cNvGraphicFramePr>
          <p:nvPr>
            <p:extLst>
              <p:ext uri="{D42A27DB-BD31-4B8C-83A1-F6EECF244321}">
                <p14:modId xmlns:p14="http://schemas.microsoft.com/office/powerpoint/2010/main" val="2821900976"/>
              </p:ext>
            </p:extLst>
          </p:nvPr>
        </p:nvGraphicFramePr>
        <p:xfrm>
          <a:off x="864042" y="792965"/>
          <a:ext cx="7429552" cy="2682240"/>
        </p:xfrm>
        <a:graphic>
          <a:graphicData uri="http://schemas.openxmlformats.org/drawingml/2006/table">
            <a:tbl>
              <a:tblPr firstRow="1" bandRow="1">
                <a:tableStyleId>{5C22544A-7EE6-4342-B048-85BDC9FD1C3A}</a:tableStyleId>
              </a:tblPr>
              <a:tblGrid>
                <a:gridCol w="3714776">
                  <a:extLst>
                    <a:ext uri="{9D8B030D-6E8A-4147-A177-3AD203B41FA5}">
                      <a16:colId xmlns:a16="http://schemas.microsoft.com/office/drawing/2014/main" val="20000"/>
                    </a:ext>
                  </a:extLst>
                </a:gridCol>
                <a:gridCol w="3714776">
                  <a:extLst>
                    <a:ext uri="{9D8B030D-6E8A-4147-A177-3AD203B41FA5}">
                      <a16:colId xmlns:a16="http://schemas.microsoft.com/office/drawing/2014/main" val="20001"/>
                    </a:ext>
                  </a:extLst>
                </a:gridCol>
              </a:tblGrid>
              <a:tr h="262664">
                <a:tc>
                  <a:txBody>
                    <a:bodyPr/>
                    <a:lstStyle/>
                    <a:p>
                      <a:pPr algn="just"/>
                      <a:r>
                        <a:rPr lang="en-IN" sz="1600" dirty="0"/>
                        <a:t> Test</a:t>
                      </a:r>
                      <a:r>
                        <a:rPr lang="en-IN" sz="1600" baseline="0" dirty="0"/>
                        <a:t>  to  be  carried  out</a:t>
                      </a:r>
                      <a:endParaRPr lang="en-IN" sz="1600" dirty="0"/>
                    </a:p>
                  </a:txBody>
                  <a:tcPr/>
                </a:tc>
                <a:tc>
                  <a:txBody>
                    <a:bodyPr/>
                    <a:lstStyle/>
                    <a:p>
                      <a:pPr algn="just"/>
                      <a:r>
                        <a:rPr lang="en-IN" sz="1600" dirty="0"/>
                        <a:t> Property</a:t>
                      </a:r>
                      <a:r>
                        <a:rPr lang="en-IN" sz="1600" baseline="0" dirty="0"/>
                        <a:t>  to  be  determined</a:t>
                      </a:r>
                      <a:endParaRPr lang="en-IN" sz="1600" dirty="0"/>
                    </a:p>
                  </a:txBody>
                  <a:tcPr/>
                </a:tc>
                <a:extLst>
                  <a:ext uri="{0D108BD9-81ED-4DB2-BD59-A6C34878D82A}">
                    <a16:rowId xmlns:a16="http://schemas.microsoft.com/office/drawing/2014/main" val="10000"/>
                  </a:ext>
                </a:extLst>
              </a:tr>
              <a:tr h="262664">
                <a:tc>
                  <a:txBody>
                    <a:bodyPr/>
                    <a:lstStyle/>
                    <a:p>
                      <a:pPr marL="342900" indent="-342900" algn="just">
                        <a:buFont typeface="+mj-lt"/>
                        <a:buAutoNum type="arabicPeriod"/>
                      </a:pPr>
                      <a:r>
                        <a:rPr lang="en-IN" sz="1600" dirty="0"/>
                        <a:t>Slump test</a:t>
                      </a:r>
                    </a:p>
                  </a:txBody>
                  <a:tcPr/>
                </a:tc>
                <a:tc>
                  <a:txBody>
                    <a:bodyPr/>
                    <a:lstStyle/>
                    <a:p>
                      <a:pPr algn="just"/>
                      <a:r>
                        <a:rPr lang="en-IN" sz="1600" dirty="0"/>
                        <a:t>Filling ability</a:t>
                      </a:r>
                    </a:p>
                  </a:txBody>
                  <a:tcPr/>
                </a:tc>
                <a:extLst>
                  <a:ext uri="{0D108BD9-81ED-4DB2-BD59-A6C34878D82A}">
                    <a16:rowId xmlns:a16="http://schemas.microsoft.com/office/drawing/2014/main" val="10001"/>
                  </a:ext>
                </a:extLst>
              </a:tr>
              <a:tr h="262664">
                <a:tc>
                  <a:txBody>
                    <a:bodyPr/>
                    <a:lstStyle/>
                    <a:p>
                      <a:pPr marL="342900" indent="-342900" algn="just">
                        <a:buFont typeface="+mj-lt"/>
                        <a:buNone/>
                      </a:pPr>
                      <a:r>
                        <a:rPr lang="en-IN" sz="1600" dirty="0"/>
                        <a:t>2.    L-Box test</a:t>
                      </a:r>
                    </a:p>
                  </a:txBody>
                  <a:tcPr/>
                </a:tc>
                <a:tc>
                  <a:txBody>
                    <a:bodyPr/>
                    <a:lstStyle/>
                    <a:p>
                      <a:pPr algn="just"/>
                      <a:r>
                        <a:rPr lang="en-IN" sz="1600" dirty="0"/>
                        <a:t>Passing ability</a:t>
                      </a:r>
                    </a:p>
                  </a:txBody>
                  <a:tcPr/>
                </a:tc>
                <a:extLst>
                  <a:ext uri="{0D108BD9-81ED-4DB2-BD59-A6C34878D82A}">
                    <a16:rowId xmlns:a16="http://schemas.microsoft.com/office/drawing/2014/main" val="10002"/>
                  </a:ext>
                </a:extLst>
              </a:tr>
              <a:tr h="262664">
                <a:tc>
                  <a:txBody>
                    <a:bodyPr/>
                    <a:lstStyle/>
                    <a:p>
                      <a:pPr marL="342900" marR="0" indent="-342900" algn="just" defTabSz="914400" rtl="0" eaLnBrk="1" fontAlgn="auto" latinLnBrk="0" hangingPunct="1">
                        <a:lnSpc>
                          <a:spcPct val="100000"/>
                        </a:lnSpc>
                        <a:spcBef>
                          <a:spcPts val="0"/>
                        </a:spcBef>
                        <a:spcAft>
                          <a:spcPts val="0"/>
                        </a:spcAft>
                        <a:buClrTx/>
                        <a:buSzTx/>
                        <a:buFont typeface="+mj-lt"/>
                        <a:buNone/>
                        <a:tabLst/>
                        <a:defRPr/>
                      </a:pPr>
                      <a:r>
                        <a:rPr lang="en-IN" sz="1600" dirty="0"/>
                        <a:t>3.    J-ring</a:t>
                      </a:r>
                    </a:p>
                  </a:txBody>
                  <a:tcPr/>
                </a:tc>
                <a:tc>
                  <a:txBody>
                    <a:bodyPr/>
                    <a:lstStyle/>
                    <a:p>
                      <a:pPr algn="just"/>
                      <a:r>
                        <a:rPr lang="en-IN" sz="1600" dirty="0"/>
                        <a:t>Passing ability</a:t>
                      </a:r>
                    </a:p>
                  </a:txBody>
                  <a:tcPr/>
                </a:tc>
                <a:extLst>
                  <a:ext uri="{0D108BD9-81ED-4DB2-BD59-A6C34878D82A}">
                    <a16:rowId xmlns:a16="http://schemas.microsoft.com/office/drawing/2014/main" val="10003"/>
                  </a:ext>
                </a:extLst>
              </a:tr>
              <a:tr h="262664">
                <a:tc>
                  <a:txBody>
                    <a:bodyPr/>
                    <a:lstStyle/>
                    <a:p>
                      <a:pPr marL="342900" indent="-342900" algn="just">
                        <a:buFont typeface="+mj-lt"/>
                        <a:buNone/>
                      </a:pPr>
                      <a:r>
                        <a:rPr lang="en-IN" sz="1600" dirty="0"/>
                        <a:t>4.</a:t>
                      </a:r>
                      <a:r>
                        <a:rPr lang="en-IN" sz="1600" baseline="0" dirty="0"/>
                        <a:t>    Sieve ability test</a:t>
                      </a:r>
                      <a:endParaRPr lang="en-IN" sz="1600" dirty="0"/>
                    </a:p>
                  </a:txBody>
                  <a:tcPr/>
                </a:tc>
                <a:tc>
                  <a:txBody>
                    <a:bodyPr/>
                    <a:lstStyle/>
                    <a:p>
                      <a:pPr algn="just"/>
                      <a:r>
                        <a:rPr lang="en-IN" sz="1600" dirty="0"/>
                        <a:t>Resistance to segregate</a:t>
                      </a:r>
                    </a:p>
                  </a:txBody>
                  <a:tcPr/>
                </a:tc>
                <a:extLst>
                  <a:ext uri="{0D108BD9-81ED-4DB2-BD59-A6C34878D82A}">
                    <a16:rowId xmlns:a16="http://schemas.microsoft.com/office/drawing/2014/main" val="10004"/>
                  </a:ext>
                </a:extLst>
              </a:tr>
              <a:tr h="262664">
                <a:tc>
                  <a:txBody>
                    <a:bodyPr/>
                    <a:lstStyle/>
                    <a:p>
                      <a:pPr marL="342900" indent="-342900" algn="just">
                        <a:buFont typeface="+mj-lt"/>
                        <a:buNone/>
                      </a:pPr>
                      <a:r>
                        <a:rPr lang="en-IN" sz="1600" dirty="0"/>
                        <a:t>5.     V-funnel</a:t>
                      </a:r>
                    </a:p>
                  </a:txBody>
                  <a:tcPr/>
                </a:tc>
                <a:tc>
                  <a:txBody>
                    <a:bodyPr/>
                    <a:lstStyle/>
                    <a:p>
                      <a:pPr algn="just"/>
                      <a:r>
                        <a:rPr lang="en-IN" sz="1600" dirty="0"/>
                        <a:t>Filling ability</a:t>
                      </a:r>
                    </a:p>
                  </a:txBody>
                  <a:tcPr/>
                </a:tc>
                <a:extLst>
                  <a:ext uri="{0D108BD9-81ED-4DB2-BD59-A6C34878D82A}">
                    <a16:rowId xmlns:a16="http://schemas.microsoft.com/office/drawing/2014/main" val="10005"/>
                  </a:ext>
                </a:extLst>
              </a:tr>
              <a:tr h="262664">
                <a:tc>
                  <a:txBody>
                    <a:bodyPr/>
                    <a:lstStyle/>
                    <a:p>
                      <a:pPr marL="342900" indent="-342900" algn="just">
                        <a:buFont typeface="+mj-lt"/>
                        <a:buNone/>
                      </a:pPr>
                      <a:r>
                        <a:rPr lang="en-IN" sz="1600" dirty="0"/>
                        <a:t>6.     </a:t>
                      </a:r>
                      <a:r>
                        <a:rPr lang="en-IN" sz="1600" dirty="0" err="1"/>
                        <a:t>Orimet</a:t>
                      </a:r>
                      <a:endParaRPr lang="en-IN" sz="1600" dirty="0"/>
                    </a:p>
                  </a:txBody>
                  <a:tcPr/>
                </a:tc>
                <a:tc>
                  <a:txBody>
                    <a:bodyPr/>
                    <a:lstStyle/>
                    <a:p>
                      <a:pPr algn="just"/>
                      <a:r>
                        <a:rPr lang="en-IN" sz="1600" dirty="0"/>
                        <a:t>Filling ability</a:t>
                      </a:r>
                    </a:p>
                  </a:txBody>
                  <a:tcPr/>
                </a:tc>
                <a:extLst>
                  <a:ext uri="{0D108BD9-81ED-4DB2-BD59-A6C34878D82A}">
                    <a16:rowId xmlns:a16="http://schemas.microsoft.com/office/drawing/2014/main" val="10006"/>
                  </a:ext>
                </a:extLst>
              </a:tr>
              <a:tr h="262664">
                <a:tc>
                  <a:txBody>
                    <a:bodyPr/>
                    <a:lstStyle/>
                    <a:p>
                      <a:pPr marL="342900" indent="-342900" algn="just">
                        <a:buFont typeface="+mj-lt"/>
                        <a:buNone/>
                      </a:pPr>
                      <a:r>
                        <a:rPr lang="en-IN" sz="1600" dirty="0"/>
                        <a:t>7.     Penetration test </a:t>
                      </a:r>
                    </a:p>
                  </a:txBody>
                  <a:tcPr/>
                </a:tc>
                <a:tc>
                  <a:txBody>
                    <a:bodyPr/>
                    <a:lstStyle/>
                    <a:p>
                      <a:pPr algn="just"/>
                      <a:r>
                        <a:rPr lang="en-IN" sz="1600" dirty="0"/>
                        <a:t>Resistance to segregation</a:t>
                      </a:r>
                    </a:p>
                  </a:txBody>
                  <a:tcPr/>
                </a:tc>
                <a:extLst>
                  <a:ext uri="{0D108BD9-81ED-4DB2-BD59-A6C34878D82A}">
                    <a16:rowId xmlns:a16="http://schemas.microsoft.com/office/drawing/2014/main" val="10007"/>
                  </a:ext>
                </a:extLst>
              </a:tr>
            </a:tbl>
          </a:graphicData>
        </a:graphic>
      </p:graphicFrame>
      <p:sp>
        <p:nvSpPr>
          <p:cNvPr id="4" name="Rectangle 3"/>
          <p:cNvSpPr/>
          <p:nvPr/>
        </p:nvSpPr>
        <p:spPr>
          <a:xfrm>
            <a:off x="385485" y="3636243"/>
            <a:ext cx="1648207"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Advantages :-</a:t>
            </a:r>
          </a:p>
        </p:txBody>
      </p:sp>
      <p:sp>
        <p:nvSpPr>
          <p:cNvPr id="5" name="TextBox 4"/>
          <p:cNvSpPr txBox="1"/>
          <p:nvPr/>
        </p:nvSpPr>
        <p:spPr>
          <a:xfrm>
            <a:off x="499102" y="4166613"/>
            <a:ext cx="8159432" cy="2308324"/>
          </a:xfrm>
          <a:prstGeom prst="rect">
            <a:avLst/>
          </a:prstGeom>
          <a:noFill/>
          <a:effectLst>
            <a:outerShdw blurRad="50800" dist="38100" dir="8100000" algn="tr" rotWithShape="0">
              <a:prstClr val="black">
                <a:alpha val="40000"/>
              </a:prstClr>
            </a:outerShdw>
          </a:effectLst>
        </p:spPr>
        <p:txBody>
          <a:bodyPr wrap="square" rtlCol="0">
            <a:spAutoFit/>
          </a:bodyPr>
          <a:lstStyle/>
          <a:p>
            <a:pPr marL="342900" indent="-342900" algn="just">
              <a:buFont typeface="+mj-lt"/>
              <a:buAutoNum type="alphaLcParenR"/>
            </a:pPr>
            <a:r>
              <a:rPr lang="en-IN" sz="1600" dirty="0"/>
              <a:t>It can be placed at a faster rate with no </a:t>
            </a:r>
            <a:r>
              <a:rPr lang="en-IN" sz="1600" b="1" dirty="0"/>
              <a:t>mechanical vibration </a:t>
            </a:r>
            <a:r>
              <a:rPr lang="en-IN" sz="1600" dirty="0"/>
              <a:t>and </a:t>
            </a:r>
            <a:r>
              <a:rPr lang="en-IN" sz="1600" b="1" dirty="0"/>
              <a:t>less screening.</a:t>
            </a:r>
          </a:p>
          <a:p>
            <a:pPr marL="342900" indent="-342900" algn="just">
              <a:buFont typeface="+mj-lt"/>
              <a:buAutoNum type="alphaLcParenR"/>
            </a:pPr>
            <a:r>
              <a:rPr lang="en-IN" sz="1600" dirty="0"/>
              <a:t>Improved and more </a:t>
            </a:r>
            <a:r>
              <a:rPr lang="en-IN" sz="1600" b="1" dirty="0"/>
              <a:t>uniform architectural surface</a:t>
            </a:r>
            <a:r>
              <a:rPr lang="en-IN" sz="1600" dirty="0"/>
              <a:t> finished with little to </a:t>
            </a:r>
            <a:r>
              <a:rPr lang="en-IN" sz="1600" b="1" dirty="0"/>
              <a:t>no remedial surface work</a:t>
            </a:r>
            <a:r>
              <a:rPr lang="en-IN" sz="1600" dirty="0"/>
              <a:t>.</a:t>
            </a:r>
          </a:p>
          <a:p>
            <a:pPr marL="342900" indent="-342900" algn="just">
              <a:buFont typeface="+mj-lt"/>
              <a:buAutoNum type="alphaLcParenR"/>
            </a:pPr>
            <a:r>
              <a:rPr lang="en-IN" sz="1600" dirty="0"/>
              <a:t>Ease of </a:t>
            </a:r>
            <a:r>
              <a:rPr lang="en-IN" sz="1600" b="1" dirty="0"/>
              <a:t>filling restricted sections</a:t>
            </a:r>
            <a:r>
              <a:rPr lang="en-IN" sz="1600" dirty="0"/>
              <a:t> and hard to reach areas results in achieving desired structural and architectural shapes.</a:t>
            </a:r>
          </a:p>
          <a:p>
            <a:pPr marL="342900" indent="-342900" algn="just">
              <a:buFont typeface="+mj-lt"/>
              <a:buAutoNum type="alphaLcParenR"/>
            </a:pPr>
            <a:r>
              <a:rPr lang="en-IN" sz="1600" dirty="0"/>
              <a:t>Improved consolidation around reinforcements and bond with reinforcement.</a:t>
            </a:r>
          </a:p>
          <a:p>
            <a:pPr marL="342900" indent="-342900" algn="just">
              <a:buFont typeface="+mj-lt"/>
              <a:buAutoNum type="alphaLcParenR"/>
            </a:pPr>
            <a:r>
              <a:rPr lang="en-IN" sz="1600" dirty="0"/>
              <a:t>Improved uniformity of in-place concrete by </a:t>
            </a:r>
            <a:r>
              <a:rPr lang="en-IN" sz="1600" b="1" dirty="0"/>
              <a:t>eliminating variable operator-related effort of consolidation</a:t>
            </a:r>
            <a:r>
              <a:rPr lang="en-IN" sz="1600" dirty="0"/>
              <a:t>.</a:t>
            </a:r>
          </a:p>
          <a:p>
            <a:pPr marL="342900" indent="-342900" algn="just">
              <a:buFont typeface="+mj-lt"/>
              <a:buAutoNum type="alphaLcParenR"/>
            </a:pPr>
            <a:r>
              <a:rPr lang="en-IN" sz="1600" b="1" dirty="0"/>
              <a:t>Shorter construction periods</a:t>
            </a:r>
            <a:r>
              <a:rPr lang="en-IN" sz="1600" dirty="0"/>
              <a:t> and resulting </a:t>
            </a:r>
            <a:r>
              <a:rPr lang="en-IN" sz="1600" b="1" dirty="0"/>
              <a:t>cost saving</a:t>
            </a:r>
            <a:r>
              <a:rPr lang="en-IN" sz="1600" dirty="0"/>
              <a:t> and </a:t>
            </a:r>
            <a:r>
              <a:rPr lang="en-IN" sz="1600" b="1" dirty="0"/>
              <a:t>less labour works</a:t>
            </a:r>
            <a:r>
              <a:rPr lang="en-IN" sz="1600" dirty="0"/>
              <a:t>.</a:t>
            </a:r>
          </a:p>
        </p:txBody>
      </p:sp>
    </p:spTree>
    <p:extLst>
      <p:ext uri="{BB962C8B-B14F-4D97-AF65-F5344CB8AC3E}">
        <p14:creationId xmlns:p14="http://schemas.microsoft.com/office/powerpoint/2010/main" val="3431599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947" y="365962"/>
            <a:ext cx="1874231" cy="369332"/>
          </a:xfrm>
          <a:prstGeom prst="rect">
            <a:avLst/>
          </a:prstGeom>
          <a:solidFill>
            <a:schemeClr val="accent1"/>
          </a:solidFill>
          <a:ln>
            <a:noFill/>
          </a:ln>
          <a:effectLst>
            <a:outerShdw dist="38100" dir="8100000" sx="101000" sy="101000" algn="tr" rotWithShape="0">
              <a:prstClr val="black">
                <a:alpha val="25000"/>
              </a:prstClr>
            </a:outerShdw>
          </a:effectLst>
          <a:scene3d>
            <a:camera prst="orthographicFront">
              <a:rot lat="0" lon="0" rev="0"/>
            </a:camera>
            <a:lightRig rig="threePt" dir="tl"/>
          </a:scene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b="1" dirty="0">
                <a:solidFill>
                  <a:schemeClr val="tx1"/>
                </a:solidFill>
              </a:rPr>
              <a:t>Disadvantages:-</a:t>
            </a:r>
          </a:p>
        </p:txBody>
      </p:sp>
      <p:sp>
        <p:nvSpPr>
          <p:cNvPr id="3" name="TextBox 2"/>
          <p:cNvSpPr txBox="1"/>
          <p:nvPr/>
        </p:nvSpPr>
        <p:spPr>
          <a:xfrm>
            <a:off x="419531" y="855995"/>
            <a:ext cx="8159926" cy="1815882"/>
          </a:xfrm>
          <a:prstGeom prst="rect">
            <a:avLst/>
          </a:prstGeom>
          <a:noFill/>
        </p:spPr>
        <p:txBody>
          <a:bodyPr wrap="square" rtlCol="0">
            <a:spAutoFit/>
          </a:bodyPr>
          <a:lstStyle/>
          <a:p>
            <a:pPr marL="342900" indent="-342900" algn="just">
              <a:buFont typeface="+mj-lt"/>
              <a:buAutoNum type="alphaLcParenR"/>
            </a:pPr>
            <a:r>
              <a:rPr lang="en-IN" sz="1600" dirty="0"/>
              <a:t>More </a:t>
            </a:r>
            <a:r>
              <a:rPr lang="en-IN" sz="1600" b="1" dirty="0"/>
              <a:t>stringent requirements</a:t>
            </a:r>
            <a:r>
              <a:rPr lang="en-IN" sz="1600" dirty="0"/>
              <a:t> on the selection of materials</a:t>
            </a:r>
          </a:p>
          <a:p>
            <a:pPr marL="342900" indent="-342900" algn="just">
              <a:buFont typeface="+mj-lt"/>
              <a:buAutoNum type="alphaLcParenR"/>
            </a:pPr>
            <a:r>
              <a:rPr lang="en-IN" sz="1600" dirty="0"/>
              <a:t>More </a:t>
            </a:r>
            <a:r>
              <a:rPr lang="en-IN" sz="1600" b="1" dirty="0"/>
              <a:t>precise measurement</a:t>
            </a:r>
            <a:r>
              <a:rPr lang="en-IN" sz="1600" dirty="0"/>
              <a:t> and monitoring of the constituent materials.</a:t>
            </a:r>
          </a:p>
          <a:p>
            <a:pPr marL="342900" indent="-342900" algn="just">
              <a:buFont typeface="+mj-lt"/>
              <a:buAutoNum type="alphaLcParenR"/>
            </a:pPr>
            <a:r>
              <a:rPr lang="en-IN" sz="1600" dirty="0"/>
              <a:t>Requires </a:t>
            </a:r>
            <a:r>
              <a:rPr lang="en-IN" sz="1600" b="1" dirty="0"/>
              <a:t>more trial batches at laboratory</a:t>
            </a:r>
            <a:r>
              <a:rPr lang="en-IN" sz="1600" dirty="0"/>
              <a:t> as well as at ready-mixed concrete plants.</a:t>
            </a:r>
          </a:p>
          <a:p>
            <a:pPr marL="342900" indent="-342900" algn="just">
              <a:buFont typeface="+mj-lt"/>
              <a:buAutoNum type="alphaLcParenR"/>
            </a:pPr>
            <a:r>
              <a:rPr lang="en-IN" sz="1600" b="1" dirty="0"/>
              <a:t>Costlier</a:t>
            </a:r>
            <a:r>
              <a:rPr lang="en-IN" sz="1600" dirty="0"/>
              <a:t> than the conventional concrete based on concrete material cost (exception to placement cost).</a:t>
            </a:r>
          </a:p>
          <a:p>
            <a:pPr marL="342900" indent="-342900" algn="just">
              <a:buFont typeface="+mj-lt"/>
              <a:buAutoNum type="alphaLcParenR"/>
            </a:pPr>
            <a:r>
              <a:rPr lang="en-IN" sz="1600" b="1" dirty="0"/>
              <a:t>Lack of globally accepted test standards and mix designs</a:t>
            </a:r>
            <a:r>
              <a:rPr lang="en-IN" sz="1600" dirty="0"/>
              <a:t>.</a:t>
            </a:r>
          </a:p>
        </p:txBody>
      </p:sp>
    </p:spTree>
    <p:extLst>
      <p:ext uri="{BB962C8B-B14F-4D97-AF65-F5344CB8AC3E}">
        <p14:creationId xmlns:p14="http://schemas.microsoft.com/office/powerpoint/2010/main" val="59172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185</TotalTime>
  <Words>1021</Words>
  <Application>Microsoft Office PowerPoint</Application>
  <PresentationFormat>On-screen Show (4:3)</PresentationFormat>
  <Paragraphs>81</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Courier New</vt:lpstr>
      <vt:lpstr>Times New Roman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hemen qader</dc:creator>
  <cp:lastModifiedBy>Dilshad Jaf</cp:lastModifiedBy>
  <cp:revision>50</cp:revision>
  <dcterms:created xsi:type="dcterms:W3CDTF">2016-02-24T12:53:40Z</dcterms:created>
  <dcterms:modified xsi:type="dcterms:W3CDTF">2023-11-12T08:03:33Z</dcterms:modified>
</cp:coreProperties>
</file>