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 id="259" r:id="rId5"/>
    <p:sldId id="260" r:id="rId6"/>
    <p:sldId id="261" r:id="rId7"/>
    <p:sldId id="262" r:id="rId8"/>
    <p:sldId id="265" r:id="rId9"/>
    <p:sldId id="263" r:id="rId10"/>
    <p:sldId id="266"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91" d="100"/>
          <a:sy n="91" d="100"/>
        </p:scale>
        <p:origin x="4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196824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296761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06823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1546462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0437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306458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634026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319362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83675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A36B4-D095-4558-8E72-55E2F8FC8E3C}" type="datetimeFigureOut">
              <a:rPr lang="en-US" smtClean="0"/>
              <a:t>01-Dec-23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64504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1A36B4-D095-4558-8E72-55E2F8FC8E3C}" type="datetimeFigureOut">
              <a:rPr lang="en-US" smtClean="0"/>
              <a:t>01-Dec-23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197444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1A36B4-D095-4558-8E72-55E2F8FC8E3C}" type="datetimeFigureOut">
              <a:rPr lang="en-US" smtClean="0"/>
              <a:t>01-Dec-23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280236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1A36B4-D095-4558-8E72-55E2F8FC8E3C}" type="datetimeFigureOut">
              <a:rPr lang="en-US" smtClean="0"/>
              <a:t>01-Dec-23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1309901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A36B4-D095-4558-8E72-55E2F8FC8E3C}" type="datetimeFigureOut">
              <a:rPr lang="en-US" smtClean="0"/>
              <a:t>01-Dec-23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1413452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1A36B4-D095-4558-8E72-55E2F8FC8E3C}" type="datetimeFigureOut">
              <a:rPr lang="en-US" smtClean="0"/>
              <a:t>01-Dec-23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2609588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1A36B4-D095-4558-8E72-55E2F8FC8E3C}" type="datetimeFigureOut">
              <a:rPr lang="en-US" smtClean="0"/>
              <a:t>01-Dec-23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489E9-C5E1-4498-8516-8E8022C7DD9C}" type="slidenum">
              <a:rPr lang="en-US" smtClean="0"/>
              <a:t>‹#›</a:t>
            </a:fld>
            <a:endParaRPr lang="en-US"/>
          </a:p>
        </p:txBody>
      </p:sp>
    </p:spTree>
    <p:extLst>
      <p:ext uri="{BB962C8B-B14F-4D97-AF65-F5344CB8AC3E}">
        <p14:creationId xmlns:p14="http://schemas.microsoft.com/office/powerpoint/2010/main" val="418362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1A36B4-D095-4558-8E72-55E2F8FC8E3C}" type="datetimeFigureOut">
              <a:rPr lang="en-US" smtClean="0"/>
              <a:t>01-Dec-23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E489E9-C5E1-4498-8516-8E8022C7DD9C}" type="slidenum">
              <a:rPr lang="en-US" smtClean="0"/>
              <a:t>‹#›</a:t>
            </a:fld>
            <a:endParaRPr lang="en-US"/>
          </a:p>
        </p:txBody>
      </p:sp>
    </p:spTree>
    <p:extLst>
      <p:ext uri="{BB962C8B-B14F-4D97-AF65-F5344CB8AC3E}">
        <p14:creationId xmlns:p14="http://schemas.microsoft.com/office/powerpoint/2010/main" val="2918063453"/>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0ACF1F6-516A-D8C7-7464-3B841033A08F}"/>
              </a:ext>
            </a:extLst>
          </p:cNvPr>
          <p:cNvSpPr>
            <a:spLocks noGrp="1"/>
          </p:cNvSpPr>
          <p:nvPr>
            <p:ph type="subTitle" idx="1"/>
          </p:nvPr>
        </p:nvSpPr>
        <p:spPr>
          <a:xfrm>
            <a:off x="504702" y="409699"/>
            <a:ext cx="9907979" cy="5539839"/>
          </a:xfrm>
        </p:spPr>
        <p:txBody>
          <a:bodyPr>
            <a:normAutofit lnSpcReduction="1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Salahaddin University – Erbil</a:t>
            </a:r>
            <a:endParaRPr kumimoji="0" lang="en-US" alt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College of Engineering </a:t>
            </a:r>
            <a:endParaRPr kumimoji="0" lang="en-US" alt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Civil Engineering Department</a:t>
            </a:r>
            <a:endParaRPr kumimoji="0" lang="en-US" alt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800" b="1" dirty="0">
              <a:solidFill>
                <a:srgbClr val="000000"/>
              </a:solidFill>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Deleterious Substances in Aggregate</a:t>
            </a:r>
          </a:p>
          <a:p>
            <a:pPr marL="0" marR="0" lvl="0" indent="0" defTabSz="914400" rtl="0" eaLnBrk="1" fontAlgn="auto" latinLnBrk="0" hangingPunct="1">
              <a:lnSpc>
                <a:spcPct val="150000"/>
              </a:lnSpc>
              <a:spcBef>
                <a:spcPts val="0"/>
              </a:spcBef>
              <a:spcAft>
                <a:spcPts val="800"/>
              </a:spcAft>
              <a:buClrTx/>
              <a:buSzTx/>
              <a:buFont typeface="Arial" panose="020B0604020202020204" pitchFamily="34" charset="0"/>
              <a:buNone/>
              <a:tabLst/>
              <a:defRPr/>
            </a:pPr>
            <a:endParaRPr kumimoji="0" lang="en-US" sz="18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defTabSz="914400" rtl="0" eaLnBrk="1" fontAlgn="auto" latinLnBrk="0" hangingPunct="1">
              <a:lnSpc>
                <a:spcPct val="150000"/>
              </a:lnSpc>
              <a:spcBef>
                <a:spcPts val="0"/>
              </a:spcBef>
              <a:spcAft>
                <a:spcPts val="800"/>
              </a:spcAft>
              <a:buClrTx/>
              <a:buSzTx/>
              <a:buFont typeface="Arial" panose="020B0604020202020204" pitchFamily="34" charset="0"/>
              <a:buNone/>
              <a:tabLst/>
              <a:defRPr/>
            </a:pPr>
            <a:endParaRPr kumimoji="0" lang="en-US" sz="18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defTabSz="914400" rtl="0" eaLnBrk="1" fontAlgn="auto" latinLnBrk="0" hangingPunct="1">
              <a:lnSpc>
                <a:spcPct val="150000"/>
              </a:lnSpc>
              <a:spcBef>
                <a:spcPts val="0"/>
              </a:spcBef>
              <a:spcAft>
                <a:spcPts val="800"/>
              </a:spcAft>
              <a:buClrTx/>
              <a:buSzTx/>
              <a:buFont typeface="Arial" panose="020B0604020202020204" pitchFamily="34" charset="0"/>
              <a:buNone/>
              <a:tabLst/>
              <a:defRPr/>
            </a:pPr>
            <a:endParaRPr kumimoji="0" lang="en-US" sz="18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800"/>
              </a:spcAft>
              <a:buClrTx/>
              <a:buSzTx/>
              <a:buFont typeface="Arial" panose="020B0604020202020204" pitchFamily="34" charset="0"/>
              <a:buNone/>
              <a:tabLst/>
              <a:defRPr/>
            </a:pPr>
            <a:r>
              <a:rPr kumimoji="0" lang="en-US" sz="18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Prepared by:                                                                              Supervised by:</a:t>
            </a: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800"/>
              </a:spcAft>
              <a:buClrTx/>
              <a:buSzTx/>
              <a:buFont typeface="Arial" panose="020B0604020202020204" pitchFamily="34" charset="0"/>
              <a:buNone/>
              <a:tabLst/>
              <a:defRPr/>
            </a:pPr>
            <a:r>
              <a:rPr kumimoji="0" lang="en-US" sz="18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Miaad Sarhang Fariq                                                               Dr. Dilshad K. Jaf</a:t>
            </a: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5" name="Picture 4">
            <a:extLst>
              <a:ext uri="{FF2B5EF4-FFF2-40B4-BE49-F238E27FC236}">
                <a16:creationId xmlns:a16="http://schemas.microsoft.com/office/drawing/2014/main" id="{A700A8DC-99E9-F6FB-EAB0-2EC233996614}"/>
              </a:ext>
            </a:extLst>
          </p:cNvPr>
          <p:cNvPicPr>
            <a:picLocks noChangeAspect="1"/>
          </p:cNvPicPr>
          <p:nvPr/>
        </p:nvPicPr>
        <p:blipFill>
          <a:blip r:embed="rId2"/>
          <a:stretch>
            <a:fillRect/>
          </a:stretch>
        </p:blipFill>
        <p:spPr>
          <a:xfrm>
            <a:off x="4507632" y="354819"/>
            <a:ext cx="1902117" cy="1902117"/>
          </a:xfrm>
          <a:prstGeom prst="rect">
            <a:avLst/>
          </a:prstGeom>
        </p:spPr>
      </p:pic>
    </p:spTree>
    <p:extLst>
      <p:ext uri="{BB962C8B-B14F-4D97-AF65-F5344CB8AC3E}">
        <p14:creationId xmlns:p14="http://schemas.microsoft.com/office/powerpoint/2010/main" val="1080532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E4BFF2-FC4C-5115-1485-4507C35801A9}"/>
              </a:ext>
            </a:extLst>
          </p:cNvPr>
          <p:cNvSpPr txBox="1"/>
          <p:nvPr/>
        </p:nvSpPr>
        <p:spPr>
          <a:xfrm>
            <a:off x="189187" y="559447"/>
            <a:ext cx="9380483" cy="1846659"/>
          </a:xfrm>
          <a:prstGeom prst="rect">
            <a:avLst/>
          </a:prstGeom>
          <a:noFill/>
        </p:spPr>
        <p:txBody>
          <a:bodyPr wrap="square">
            <a:spAutoFit/>
          </a:bodyPr>
          <a:lstStyle/>
          <a:p>
            <a:r>
              <a:rPr lang="en-US" sz="1600" dirty="0"/>
              <a:t>Chalk particles present in some gravel aggregate sources as shown in figure can also reduce the quality of a concrete. Chalk aggregate particles, like clay lumps and other soft materials, are weak and can reduce the compressive strength and durability of the concrete. However, a fraction of the chalk appears to be broken up and becomes involved in the hydration and setting of the cement matrix with uncertain consequences. Thus only a proportion of the original chalk particles remain as true aggregate, nevertheless a small percentage of chalk in the aggregate is sufficient to reduce the strength of a concrete significantly</a:t>
            </a:r>
            <a:r>
              <a:rPr lang="en-US" dirty="0"/>
              <a:t>. </a:t>
            </a:r>
          </a:p>
        </p:txBody>
      </p:sp>
      <p:sp>
        <p:nvSpPr>
          <p:cNvPr id="7" name="TextBox 6">
            <a:extLst>
              <a:ext uri="{FF2B5EF4-FFF2-40B4-BE49-F238E27FC236}">
                <a16:creationId xmlns:a16="http://schemas.microsoft.com/office/drawing/2014/main" id="{FE25CC78-4871-2761-6C00-08CDB10E016A}"/>
              </a:ext>
            </a:extLst>
          </p:cNvPr>
          <p:cNvSpPr txBox="1"/>
          <p:nvPr/>
        </p:nvSpPr>
        <p:spPr>
          <a:xfrm>
            <a:off x="115613" y="2564211"/>
            <a:ext cx="9758855" cy="830997"/>
          </a:xfrm>
          <a:prstGeom prst="rect">
            <a:avLst/>
          </a:prstGeom>
          <a:noFill/>
        </p:spPr>
        <p:txBody>
          <a:bodyPr wrap="square">
            <a:spAutoFit/>
          </a:bodyPr>
          <a:lstStyle/>
          <a:p>
            <a:r>
              <a:rPr lang="en-US" sz="1600" dirty="0"/>
              <a:t>Varying amounts of coal and lignite particles are found in some gravel aggregates and also in some mine wastes. They tend to form weak and porous particles in the aggregate, and may also form unsightly tarry stains on concrete surfaces, or be the cause of surface pitting</a:t>
            </a:r>
          </a:p>
        </p:txBody>
      </p:sp>
      <p:sp>
        <p:nvSpPr>
          <p:cNvPr id="9" name="TextBox 8">
            <a:extLst>
              <a:ext uri="{FF2B5EF4-FFF2-40B4-BE49-F238E27FC236}">
                <a16:creationId xmlns:a16="http://schemas.microsoft.com/office/drawing/2014/main" id="{E2EF8BDC-4F1D-815F-721B-B3938480CDD1}"/>
              </a:ext>
            </a:extLst>
          </p:cNvPr>
          <p:cNvSpPr txBox="1"/>
          <p:nvPr/>
        </p:nvSpPr>
        <p:spPr>
          <a:xfrm>
            <a:off x="115613" y="3487541"/>
            <a:ext cx="10152994" cy="1323439"/>
          </a:xfrm>
          <a:prstGeom prst="rect">
            <a:avLst/>
          </a:prstGeom>
          <a:noFill/>
        </p:spPr>
        <p:txBody>
          <a:bodyPr wrap="square">
            <a:spAutoFit/>
          </a:bodyPr>
          <a:lstStyle/>
          <a:p>
            <a:r>
              <a:rPr lang="en-US" sz="1600" dirty="0"/>
              <a:t>Mica as a constituent of a sand fine aggregate usually increases the water demand of a concrete and because of flaky shape and surface texture tends to reduce the cohesiveness of the mix. Small percentages of mica in the fine aggregate can reduce the final compressive strength of a concrete significantly. In one example from south-west England strength was reduced by 5 per cent for 1 per cent by weight of discrete mica particles in the total aggregate. </a:t>
            </a:r>
          </a:p>
        </p:txBody>
      </p:sp>
      <p:sp>
        <p:nvSpPr>
          <p:cNvPr id="11" name="TextBox 10">
            <a:extLst>
              <a:ext uri="{FF2B5EF4-FFF2-40B4-BE49-F238E27FC236}">
                <a16:creationId xmlns:a16="http://schemas.microsoft.com/office/drawing/2014/main" id="{E299639C-03DC-65FB-FF86-5DA510670327}"/>
              </a:ext>
            </a:extLst>
          </p:cNvPr>
          <p:cNvSpPr txBox="1"/>
          <p:nvPr/>
        </p:nvSpPr>
        <p:spPr>
          <a:xfrm>
            <a:off x="115613" y="4964869"/>
            <a:ext cx="10336924" cy="1323439"/>
          </a:xfrm>
          <a:prstGeom prst="rect">
            <a:avLst/>
          </a:prstGeom>
          <a:noFill/>
        </p:spPr>
        <p:txBody>
          <a:bodyPr wrap="square">
            <a:spAutoFit/>
          </a:bodyPr>
          <a:lstStyle/>
          <a:p>
            <a:r>
              <a:rPr lang="en-US" sz="1600" dirty="0"/>
              <a:t>Many sea-dredged and some land-based gravel resources contain carbonate shell fragments. Although these fragments are usually mechanically strong complete shells may be hollow and other fragments flaky, may reduce the workability of a concrete mix and hollow shells may reduce the strength of the concrete. However, unless the proportion of shell in the aggregate is very high the effects of shell on the workability and strength of concrete are minimal</a:t>
            </a:r>
          </a:p>
        </p:txBody>
      </p:sp>
    </p:spTree>
    <p:extLst>
      <p:ext uri="{BB962C8B-B14F-4D97-AF65-F5344CB8AC3E}">
        <p14:creationId xmlns:p14="http://schemas.microsoft.com/office/powerpoint/2010/main" val="1557678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7AEFE67-C1EE-B409-0E1F-3008782E96ED}"/>
              </a:ext>
            </a:extLst>
          </p:cNvPr>
          <p:cNvSpPr>
            <a:spLocks noGrp="1"/>
          </p:cNvSpPr>
          <p:nvPr>
            <p:ph idx="1"/>
          </p:nvPr>
        </p:nvSpPr>
        <p:spPr>
          <a:xfrm>
            <a:off x="1414153" y="445325"/>
            <a:ext cx="8210798" cy="5672262"/>
          </a:xfrm>
        </p:spPr>
        <p:txBody>
          <a:bodyPr>
            <a:normAutofit/>
          </a:bodyPr>
          <a:lstStyle/>
          <a:p>
            <a:pPr marL="0" indent="0" algn="just">
              <a:lnSpc>
                <a:spcPct val="150000"/>
              </a:lnSpc>
              <a:buClr>
                <a:schemeClr val="tx1"/>
              </a:buClr>
              <a:buNone/>
            </a:pPr>
            <a:r>
              <a:rPr lang="en-US" sz="2400" b="1" dirty="0">
                <a:solidFill>
                  <a:srgbClr val="1F1F1F"/>
                </a:solidFill>
                <a:latin typeface="Times New Roman" panose="02020603050405020304" pitchFamily="18" charset="0"/>
                <a:cs typeface="Times New Roman" panose="02020603050405020304" pitchFamily="18" charset="0"/>
              </a:rPr>
              <a:t>E</a:t>
            </a:r>
            <a:r>
              <a:rPr lang="en-US" sz="2400" b="1" i="0" dirty="0">
                <a:solidFill>
                  <a:srgbClr val="1F1F1F"/>
                </a:solidFill>
                <a:effectLst/>
                <a:latin typeface="Times New Roman" panose="02020603050405020304" pitchFamily="18" charset="0"/>
                <a:cs typeface="Times New Roman" panose="02020603050405020304" pitchFamily="18" charset="0"/>
              </a:rPr>
              <a:t>ffectiveness of these materials can be measured by:</a:t>
            </a:r>
          </a:p>
          <a:p>
            <a:pPr marL="0" indent="0" algn="just">
              <a:lnSpc>
                <a:spcPct val="150000"/>
              </a:lnSpc>
              <a:buNone/>
            </a:pPr>
            <a:r>
              <a:rPr lang="en-US" sz="1600" i="0" dirty="0">
                <a:solidFill>
                  <a:srgbClr val="1F1F1F"/>
                </a:solidFill>
                <a:effectLst/>
                <a:latin typeface="Times New Roman" panose="02020603050405020304" pitchFamily="18" charset="0"/>
                <a:cs typeface="Times New Roman" panose="02020603050405020304" pitchFamily="18" charset="0"/>
              </a:rPr>
              <a:t>Measuring compressive strength of concrete manufactured by the suspected aggregate in comparison with concrete manufactured by good quality aggregate. Loss of strength more than 10 % , is not allowed.</a:t>
            </a:r>
            <a:endParaRPr lang="en-US" sz="1600" dirty="0">
              <a:solidFill>
                <a:srgbClr val="1F1F1F"/>
              </a:solidFill>
              <a:latin typeface="Times New Roman" panose="02020603050405020304" pitchFamily="18" charset="0"/>
              <a:cs typeface="Times New Roman" panose="02020603050405020304" pitchFamily="18" charset="0"/>
            </a:endParaRPr>
          </a:p>
          <a:p>
            <a:pPr algn="just">
              <a:lnSpc>
                <a:spcPct val="150000"/>
              </a:lnSpc>
              <a:buClr>
                <a:schemeClr val="tx1"/>
              </a:buClr>
              <a:buSzPct val="85000"/>
            </a:pPr>
            <a:r>
              <a:rPr lang="en-US" sz="1600" dirty="0">
                <a:solidFill>
                  <a:srgbClr val="1F1F1F"/>
                </a:solidFill>
                <a:latin typeface="Times New Roman" panose="02020603050405020304" pitchFamily="18" charset="0"/>
                <a:cs typeface="Times New Roman" panose="02020603050405020304" pitchFamily="18" charset="0"/>
              </a:rPr>
              <a:t>To determine the organic content of aggregate, colorimetric test recommended by ASTM C 40-92.</a:t>
            </a:r>
          </a:p>
          <a:p>
            <a:pPr algn="just">
              <a:lnSpc>
                <a:spcPct val="150000"/>
              </a:lnSpc>
              <a:buClr>
                <a:schemeClr val="tx1"/>
              </a:buClr>
              <a:buSzPct val="85000"/>
            </a:pPr>
            <a:r>
              <a:rPr lang="en-US" sz="1600" dirty="0">
                <a:solidFill>
                  <a:srgbClr val="1F1F1F"/>
                </a:solidFill>
                <a:latin typeface="Times New Roman" panose="02020603050405020304" pitchFamily="18" charset="0"/>
                <a:cs typeface="Times New Roman" panose="02020603050405020304" pitchFamily="18" charset="0"/>
              </a:rPr>
              <a:t>Since no test is available to determine separately the clay content, silt and dust, the limits of fine materials are prescribed in terms of the percentage of material passing 75 µm (No. 200) sieve.</a:t>
            </a:r>
          </a:p>
          <a:p>
            <a:pPr marL="0" indent="0">
              <a:buNone/>
            </a:pPr>
            <a:endParaRPr lang="en-US" dirty="0"/>
          </a:p>
        </p:txBody>
      </p:sp>
    </p:spTree>
    <p:extLst>
      <p:ext uri="{BB962C8B-B14F-4D97-AF65-F5344CB8AC3E}">
        <p14:creationId xmlns:p14="http://schemas.microsoft.com/office/powerpoint/2010/main" val="162311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62BAE1-891B-B962-C0EC-B41E18FF4531}"/>
              </a:ext>
            </a:extLst>
          </p:cNvPr>
          <p:cNvSpPr>
            <a:spLocks noGrp="1"/>
          </p:cNvSpPr>
          <p:nvPr>
            <p:ph idx="1"/>
          </p:nvPr>
        </p:nvSpPr>
        <p:spPr>
          <a:xfrm>
            <a:off x="1414153" y="445325"/>
            <a:ext cx="8210798" cy="5672262"/>
          </a:xfrm>
        </p:spPr>
        <p:txBody>
          <a:bodyPr>
            <a:normAutofit/>
          </a:bodyPr>
          <a:lstStyle/>
          <a:p>
            <a:pPr marL="0" marR="0" lvl="0" indent="0" algn="ctr" defTabSz="914400" rtl="0" eaLnBrk="1" fontAlgn="auto" latinLnBrk="0" hangingPunct="1">
              <a:lnSpc>
                <a:spcPct val="150000"/>
              </a:lnSpc>
              <a:spcBef>
                <a:spcPts val="1000"/>
              </a:spcBef>
              <a:spcAft>
                <a:spcPts val="0"/>
              </a:spcAft>
              <a:buClrTx/>
              <a:buSz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DELETERIOUS MATERIALS IN AGGREGATES </a:t>
            </a:r>
          </a:p>
          <a:p>
            <a:pPr marL="0" marR="0" lvl="0" indent="0" algn="just" defTabSz="914400" rtl="0" eaLnBrk="1" fontAlgn="auto" latinLnBrk="0" hangingPunct="1">
              <a:lnSpc>
                <a:spcPct val="150000"/>
              </a:lnSpc>
              <a:spcBef>
                <a:spcPts val="1000"/>
              </a:spcBef>
              <a:spcAft>
                <a:spcPts val="0"/>
              </a:spcAft>
              <a:buClrTx/>
              <a:buSzTx/>
              <a:buNone/>
              <a:tabLst/>
              <a:defRPr/>
            </a:pPr>
            <a:endPar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R="0" lvl="0" algn="just" defTabSz="914400" rtl="0" eaLnBrk="1" fontAlgn="auto" latinLnBrk="0" hangingPunct="1">
              <a:lnSpc>
                <a:spcPct val="150000"/>
              </a:lnSpc>
              <a:spcBef>
                <a:spcPts val="0"/>
              </a:spcBef>
              <a:spcAft>
                <a:spcPts val="0"/>
              </a:spcAft>
              <a:buClrTx/>
              <a:buSzTx/>
              <a:tabLst/>
              <a:defRPr/>
            </a:pPr>
            <a:r>
              <a:rPr kumimoji="0" lang="en-US" sz="1600" b="0" i="0" u="none" strike="noStrike" kern="1200" cap="none" spc="0" normalizeH="0" baseline="0" noProof="0" dirty="0">
                <a:ln>
                  <a:noFill/>
                </a:ln>
                <a:solidFill>
                  <a:srgbClr val="202124"/>
                </a:solidFill>
                <a:effectLst/>
                <a:uLnTx/>
                <a:uFillTx/>
                <a:latin typeface="Times New Roman" panose="02020603050405020304" pitchFamily="18" charset="0"/>
                <a:ea typeface="+mn-ea"/>
                <a:cs typeface="Times New Roman" panose="02020603050405020304" pitchFamily="18" charset="0"/>
              </a:rPr>
              <a:t>Deleterious materials in aggregate are those substances which detrimentally effect the fresh and hardened properties of concrete for instance strength, wo</a:t>
            </a:r>
            <a:r>
              <a:rPr lang="en-US" sz="1600" dirty="0">
                <a:solidFill>
                  <a:srgbClr val="202124"/>
                </a:solidFill>
                <a:latin typeface="Times New Roman" panose="02020603050405020304" pitchFamily="18" charset="0"/>
                <a:cs typeface="Times New Roman" panose="02020603050405020304" pitchFamily="18" charset="0"/>
              </a:rPr>
              <a:t>rkability, and long-term performance of the concrete. </a:t>
            </a:r>
          </a:p>
          <a:p>
            <a:pPr algn="just">
              <a:lnSpc>
                <a:spcPct val="150000"/>
              </a:lnSpc>
              <a:spcBef>
                <a:spcPts val="0"/>
              </a:spcBef>
              <a:defRPr/>
            </a:pPr>
            <a:r>
              <a:rPr lang="en-US" sz="1600" dirty="0">
                <a:solidFill>
                  <a:srgbClr val="202124"/>
                </a:solidFill>
                <a:latin typeface="Times New Roman" panose="02020603050405020304" pitchFamily="18" charset="0"/>
                <a:cs typeface="Times New Roman" panose="02020603050405020304" pitchFamily="18" charset="0"/>
              </a:rPr>
              <a:t>The natural rock and gravel sources of aggregates may contain components which are potentially deleterious when the aggregate is used in concrete and mortar.</a:t>
            </a:r>
          </a:p>
          <a:p>
            <a:pPr algn="just">
              <a:lnSpc>
                <a:spcPct val="150000"/>
              </a:lnSpc>
              <a:spcBef>
                <a:spcPts val="0"/>
              </a:spcBef>
              <a:defRPr/>
            </a:pPr>
            <a:r>
              <a:rPr lang="en-US" sz="1600" dirty="0">
                <a:solidFill>
                  <a:srgbClr val="202124"/>
                </a:solidFill>
                <a:latin typeface="Times New Roman" panose="02020603050405020304" pitchFamily="18" charset="0"/>
                <a:cs typeface="Times New Roman" panose="02020603050405020304" pitchFamily="18" charset="0"/>
              </a:rPr>
              <a:t>These deleterious materials may be distributed throughout the entire rock or deposit, be confined to only a part of it, or alternatively be present in a particular localized feature within the source rock or deposit.</a:t>
            </a:r>
          </a:p>
          <a:p>
            <a:pPr algn="just">
              <a:lnSpc>
                <a:spcPct val="150000"/>
              </a:lnSpc>
              <a:spcBef>
                <a:spcPts val="0"/>
              </a:spcBef>
              <a:defRPr/>
            </a:pPr>
            <a:r>
              <a:rPr lang="en-US" sz="1600" dirty="0">
                <a:solidFill>
                  <a:srgbClr val="202124"/>
                </a:solidFill>
                <a:latin typeface="Times New Roman" panose="02020603050405020304" pitchFamily="18" charset="0"/>
                <a:cs typeface="Times New Roman" panose="02020603050405020304" pitchFamily="18" charset="0"/>
              </a:rPr>
              <a:t>A geological evaluation of the source combined with a thorough petrological investigation and appropriate testing will minimize the risk of deleterious materials being incorporated into the concrete or mortar.</a:t>
            </a:r>
          </a:p>
          <a:p>
            <a:pPr algn="just">
              <a:lnSpc>
                <a:spcPct val="150000"/>
              </a:lnSpc>
              <a:spcBef>
                <a:spcPts val="0"/>
              </a:spcBef>
              <a:defRPr/>
            </a:pPr>
            <a:endParaRPr lang="en-US" sz="1600" dirty="0">
              <a:solidFill>
                <a:srgbClr val="202124"/>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202124"/>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202124"/>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74420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62EB54A-4356-C62C-8EF1-54B0660D5DE0}"/>
              </a:ext>
            </a:extLst>
          </p:cNvPr>
          <p:cNvSpPr>
            <a:spLocks noGrp="1"/>
          </p:cNvSpPr>
          <p:nvPr>
            <p:ph idx="1"/>
          </p:nvPr>
        </p:nvSpPr>
        <p:spPr>
          <a:xfrm>
            <a:off x="1414153" y="445325"/>
            <a:ext cx="8210798" cy="5672262"/>
          </a:xfrm>
        </p:spPr>
        <p:txBody>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Concrete aggregates should be free from impurities and deleterious substances, why?</a:t>
            </a:r>
          </a:p>
          <a:p>
            <a:pPr algn="just">
              <a:lnSpc>
                <a:spcPct val="150000"/>
              </a:lnSpc>
              <a:buFont typeface="Wingdings" panose="05000000000000000000" pitchFamily="2" charset="2"/>
              <a:buChar char="Ø"/>
            </a:pPr>
            <a:r>
              <a:rPr lang="en-US" sz="1600" dirty="0">
                <a:solidFill>
                  <a:srgbClr val="202124"/>
                </a:solidFill>
                <a:latin typeface="Times New Roman" panose="02020603050405020304" pitchFamily="18" charset="0"/>
                <a:cs typeface="Times New Roman" panose="02020603050405020304" pitchFamily="18" charset="0"/>
              </a:rPr>
              <a:t>﻿interfere with the process of hydration.</a:t>
            </a:r>
          </a:p>
          <a:p>
            <a:pPr algn="just">
              <a:lnSpc>
                <a:spcPct val="150000"/>
              </a:lnSpc>
              <a:buFont typeface="Wingdings" panose="05000000000000000000" pitchFamily="2" charset="2"/>
              <a:buChar char="Ø"/>
            </a:pPr>
            <a:r>
              <a:rPr lang="en-US" sz="1600" dirty="0">
                <a:solidFill>
                  <a:srgbClr val="202124"/>
                </a:solidFill>
                <a:latin typeface="Times New Roman" panose="02020603050405020304" pitchFamily="18" charset="0"/>
                <a:cs typeface="Times New Roman" panose="02020603050405020304" pitchFamily="18" charset="0"/>
              </a:rPr>
              <a:t>﻿prevent the effective bond between the aggregates and matrix.</a:t>
            </a:r>
          </a:p>
          <a:p>
            <a:pPr algn="just">
              <a:lnSpc>
                <a:spcPct val="150000"/>
              </a:lnSpc>
              <a:buFont typeface="Wingdings" panose="05000000000000000000" pitchFamily="2" charset="2"/>
              <a:buChar char="Ø"/>
            </a:pPr>
            <a:r>
              <a:rPr lang="en-US" sz="1600" dirty="0">
                <a:solidFill>
                  <a:srgbClr val="202124"/>
                </a:solidFill>
                <a:latin typeface="Times New Roman" panose="02020603050405020304" pitchFamily="18" charset="0"/>
                <a:cs typeface="Times New Roman" panose="02020603050405020304" pitchFamily="18" charset="0"/>
              </a:rPr>
              <a:t>﻿reduce the durability of the aggregate and concrete.</a:t>
            </a:r>
          </a:p>
          <a:p>
            <a:pPr marL="0" indent="0" algn="just">
              <a:lnSpc>
                <a:spcPct val="150000"/>
              </a:lnSpc>
              <a:buNone/>
            </a:pPr>
            <a:endParaRPr lang="en-US" sz="1600"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None/>
            </a:pPr>
            <a:endParaRPr lang="en-US" sz="1600" dirty="0">
              <a:solidFill>
                <a:srgbClr val="202124"/>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1000"/>
              </a:spcBef>
              <a:spcAft>
                <a:spcPts val="0"/>
              </a:spcAft>
              <a:buClrTx/>
              <a:buSzTx/>
              <a:buNone/>
              <a:tabLst/>
              <a:defRPr/>
            </a:pPr>
            <a:endParaRPr lang="en-US" sz="1600" dirty="0">
              <a:solidFill>
                <a:srgbClr val="20212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246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11E9276-3264-CC5C-88FE-F4D03B1D39EE}"/>
              </a:ext>
            </a:extLst>
          </p:cNvPr>
          <p:cNvSpPr>
            <a:spLocks noGrp="1"/>
          </p:cNvSpPr>
          <p:nvPr>
            <p:ph idx="1"/>
          </p:nvPr>
        </p:nvSpPr>
        <p:spPr>
          <a:xfrm>
            <a:off x="1414153" y="445325"/>
            <a:ext cx="8210798" cy="5672262"/>
          </a:xfrm>
        </p:spPr>
        <p:txBody>
          <a:bodyPr/>
          <a:lstStyle/>
          <a:p>
            <a:pPr marL="0" indent="0" algn="just">
              <a:lnSpc>
                <a:spcPct val="150000"/>
              </a:lnSpc>
              <a:buNone/>
            </a:pPr>
            <a:r>
              <a:rPr lang="en-US" sz="2000" b="1" dirty="0">
                <a:solidFill>
                  <a:srgbClr val="202124"/>
                </a:solidFill>
                <a:latin typeface="Times New Roman" panose="02020603050405020304" pitchFamily="18" charset="0"/>
                <a:cs typeface="Times New Roman" panose="02020603050405020304" pitchFamily="18" charset="0"/>
              </a:rPr>
              <a:t> Types and Effects of Deleterious Substances in Aggregate </a:t>
            </a:r>
          </a:p>
          <a:p>
            <a:pPr marL="0" indent="0" algn="just">
              <a:lnSpc>
                <a:spcPct val="150000"/>
              </a:lnSpc>
              <a:buNone/>
            </a:pPr>
            <a:endParaRPr lang="en-US" sz="2000" b="1"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None/>
            </a:pPr>
            <a:endParaRPr lang="en-US" sz="2000" b="1"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None/>
            </a:pPr>
            <a:endParaRPr lang="en-US" sz="1600" dirty="0">
              <a:solidFill>
                <a:srgbClr val="202124"/>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1000"/>
              </a:spcBef>
              <a:spcAft>
                <a:spcPts val="0"/>
              </a:spcAft>
              <a:buClrTx/>
              <a:buSzTx/>
              <a:buNone/>
              <a:tabLst/>
              <a:defRPr/>
            </a:pPr>
            <a:endParaRPr lang="en-US" sz="1600" dirty="0">
              <a:solidFill>
                <a:srgbClr val="202124"/>
              </a:solidFill>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71485FE-93B7-1832-8F88-9C12AD717154}"/>
              </a:ext>
            </a:extLst>
          </p:cNvPr>
          <p:cNvGraphicFramePr>
            <a:graphicFrameLocks noGrp="1"/>
          </p:cNvGraphicFramePr>
          <p:nvPr>
            <p:extLst>
              <p:ext uri="{D42A27DB-BD31-4B8C-83A1-F6EECF244321}">
                <p14:modId xmlns:p14="http://schemas.microsoft.com/office/powerpoint/2010/main" val="1832054856"/>
              </p:ext>
            </p:extLst>
          </p:nvPr>
        </p:nvGraphicFramePr>
        <p:xfrm>
          <a:off x="1603168" y="1091927"/>
          <a:ext cx="8461168" cy="4953774"/>
        </p:xfrm>
        <a:graphic>
          <a:graphicData uri="http://schemas.openxmlformats.org/drawingml/2006/table">
            <a:tbl>
              <a:tblPr firstRow="1" firstCol="1" bandRow="1">
                <a:tableStyleId>{5940675A-B579-460E-94D1-54222C63F5DA}</a:tableStyleId>
              </a:tblPr>
              <a:tblGrid>
                <a:gridCol w="2455711">
                  <a:extLst>
                    <a:ext uri="{9D8B030D-6E8A-4147-A177-3AD203B41FA5}">
                      <a16:colId xmlns:a16="http://schemas.microsoft.com/office/drawing/2014/main" val="3229954653"/>
                    </a:ext>
                  </a:extLst>
                </a:gridCol>
                <a:gridCol w="2730166">
                  <a:extLst>
                    <a:ext uri="{9D8B030D-6E8A-4147-A177-3AD203B41FA5}">
                      <a16:colId xmlns:a16="http://schemas.microsoft.com/office/drawing/2014/main" val="2569048667"/>
                    </a:ext>
                  </a:extLst>
                </a:gridCol>
                <a:gridCol w="3275291">
                  <a:extLst>
                    <a:ext uri="{9D8B030D-6E8A-4147-A177-3AD203B41FA5}">
                      <a16:colId xmlns:a16="http://schemas.microsoft.com/office/drawing/2014/main" val="1384004602"/>
                    </a:ext>
                  </a:extLst>
                </a:gridCol>
              </a:tblGrid>
              <a:tr h="306652">
                <a:tc>
                  <a:txBody>
                    <a:bodyPr/>
                    <a:lstStyle/>
                    <a:p>
                      <a:pPr marL="0" marR="0" algn="ctr">
                        <a:spcBef>
                          <a:spcPts val="0"/>
                        </a:spcBef>
                        <a:spcAft>
                          <a:spcPts val="0"/>
                        </a:spcAft>
                      </a:pPr>
                      <a:r>
                        <a:rPr lang="en-US" sz="1400" b="1" kern="1200" baseline="0" dirty="0">
                          <a:effectLst/>
                          <a:latin typeface="Times New Roman" panose="02020603050405020304" pitchFamily="18" charset="0"/>
                          <a:cs typeface="Times New Roman" panose="02020603050405020304" pitchFamily="18" charset="0"/>
                        </a:rPr>
                        <a:t>Types</a:t>
                      </a:r>
                      <a:endParaRPr lang="en-US" sz="1400" b="1" kern="100" baseline="0" dirty="0">
                        <a:effectLst/>
                        <a:latin typeface="Times New Roman" panose="02020603050405020304" pitchFamily="18" charset="0"/>
                        <a:cs typeface="Times New Roman" panose="02020603050405020304" pitchFamily="18" charset="0"/>
                      </a:endParaRPr>
                    </a:p>
                    <a:p>
                      <a:pPr marL="182880" marR="0" algn="ctr">
                        <a:lnSpc>
                          <a:spcPct val="107000"/>
                        </a:lnSpc>
                        <a:spcBef>
                          <a:spcPts val="0"/>
                        </a:spcBef>
                        <a:spcAft>
                          <a:spcPts val="0"/>
                        </a:spcAft>
                      </a:pPr>
                      <a:r>
                        <a:rPr lang="en-US" sz="1400" b="1" kern="100" baseline="0" dirty="0">
                          <a:effectLst/>
                          <a:latin typeface="Times New Roman" panose="02020603050405020304" pitchFamily="18" charset="0"/>
                          <a:cs typeface="Times New Roman" panose="02020603050405020304" pitchFamily="18" charset="0"/>
                        </a:rPr>
                        <a:t> </a:t>
                      </a:r>
                      <a:endParaRPr lang="en-US" sz="1400" b="1" kern="100"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tc>
                  <a:txBody>
                    <a:bodyPr/>
                    <a:lstStyle/>
                    <a:p>
                      <a:pPr marL="0" marR="0" algn="ctr">
                        <a:spcBef>
                          <a:spcPts val="0"/>
                        </a:spcBef>
                        <a:spcAft>
                          <a:spcPts val="0"/>
                        </a:spcAft>
                      </a:pPr>
                      <a:r>
                        <a:rPr lang="en-US" sz="1400" b="1" kern="1200" baseline="0" dirty="0">
                          <a:effectLst/>
                          <a:latin typeface="Times New Roman" panose="02020603050405020304" pitchFamily="18" charset="0"/>
                          <a:cs typeface="Times New Roman" panose="02020603050405020304" pitchFamily="18" charset="0"/>
                        </a:rPr>
                        <a:t>Main effect</a:t>
                      </a:r>
                      <a:endParaRPr lang="en-US" sz="1400" b="1" kern="100" baseline="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400" b="1" kern="100" baseline="0" dirty="0">
                          <a:effectLst/>
                          <a:latin typeface="Times New Roman" panose="02020603050405020304" pitchFamily="18" charset="0"/>
                          <a:cs typeface="Times New Roman" panose="02020603050405020304" pitchFamily="18" charset="0"/>
                        </a:rPr>
                        <a:t> </a:t>
                      </a:r>
                      <a:endParaRPr lang="en-US" sz="1400" b="1" kern="100"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tc>
                <a:tc>
                  <a:txBody>
                    <a:bodyPr/>
                    <a:lstStyle/>
                    <a:p>
                      <a:pPr marL="0" marR="0" algn="ctr">
                        <a:spcBef>
                          <a:spcPts val="0"/>
                        </a:spcBef>
                        <a:spcAft>
                          <a:spcPts val="0"/>
                        </a:spcAft>
                      </a:pPr>
                      <a:r>
                        <a:rPr lang="en-US" sz="1400" b="1" kern="1200" baseline="0" dirty="0">
                          <a:effectLst/>
                          <a:latin typeface="Times New Roman" panose="02020603050405020304" pitchFamily="18" charset="0"/>
                          <a:cs typeface="Times New Roman" panose="02020603050405020304" pitchFamily="18" charset="0"/>
                        </a:rPr>
                        <a:t>Additional effect</a:t>
                      </a:r>
                      <a:endParaRPr lang="en-US" sz="1400" b="1" kern="100" baseline="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400" b="1" kern="100" baseline="0" dirty="0">
                          <a:effectLst/>
                          <a:latin typeface="Times New Roman" panose="02020603050405020304" pitchFamily="18" charset="0"/>
                          <a:cs typeface="Times New Roman" panose="02020603050405020304" pitchFamily="18" charset="0"/>
                        </a:rPr>
                        <a:t> </a:t>
                      </a:r>
                      <a:endParaRPr lang="en-US" sz="1400" b="1" kern="100"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extLst>
                  <a:ext uri="{0D108BD9-81ED-4DB2-BD59-A6C34878D82A}">
                    <a16:rowId xmlns:a16="http://schemas.microsoft.com/office/drawing/2014/main" val="3494748718"/>
                  </a:ext>
                </a:extLst>
              </a:tr>
              <a:tr h="533700">
                <a:tc>
                  <a:txBody>
                    <a:bodyPr/>
                    <a:lstStyle/>
                    <a:p>
                      <a:pPr marL="0" marR="0">
                        <a:spcBef>
                          <a:spcPts val="0"/>
                        </a:spcBef>
                        <a:spcAft>
                          <a:spcPts val="0"/>
                        </a:spcAft>
                      </a:pPr>
                      <a:r>
                        <a:rPr lang="en-US" sz="1400" kern="1200" dirty="0">
                          <a:effectLst/>
                          <a:latin typeface="Times New Roman" panose="02020603050405020304" pitchFamily="18" charset="0"/>
                          <a:cs typeface="Times New Roman" panose="02020603050405020304" pitchFamily="18" charset="0"/>
                        </a:rPr>
                        <a:t>Clay coatings on aggregate particles</a:t>
                      </a:r>
                      <a:endParaRPr lang="en-US" sz="1400" kern="100"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tc>
                <a:tc>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tc>
                <a:tc>
                  <a:txBody>
                    <a:bodyPr/>
                    <a:lstStyle/>
                    <a:p>
                      <a:pPr marL="0" marR="0">
                        <a:spcBef>
                          <a:spcPts val="0"/>
                        </a:spcBef>
                        <a:spcAft>
                          <a:spcPts val="0"/>
                        </a:spcAft>
                      </a:pPr>
                      <a:r>
                        <a:rPr lang="en-US" sz="1400" kern="1200">
                          <a:effectLst/>
                          <a:latin typeface="Times New Roman" panose="02020603050405020304" pitchFamily="18" charset="0"/>
                          <a:cs typeface="Times New Roman" panose="02020603050405020304" pitchFamily="18" charset="0"/>
                        </a:rPr>
                        <a:t>Physical prevention of good bond between the aggregate and the cement paste</a:t>
                      </a:r>
                      <a:endParaRPr lang="en-US" sz="1400" kern="10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400" kern="100">
                          <a:effectLst/>
                          <a:latin typeface="Times New Roman" panose="02020603050405020304" pitchFamily="18" charset="0"/>
                          <a:cs typeface="Times New Roman" panose="02020603050405020304" pitchFamily="18" charset="0"/>
                        </a:rPr>
                        <a:t> </a:t>
                      </a: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extLst>
                  <a:ext uri="{0D108BD9-81ED-4DB2-BD59-A6C34878D82A}">
                    <a16:rowId xmlns:a16="http://schemas.microsoft.com/office/drawing/2014/main" val="2151068032"/>
                  </a:ext>
                </a:extLst>
              </a:tr>
              <a:tr h="401025">
                <a:tc>
                  <a:txBody>
                    <a:bodyPr/>
                    <a:lstStyle/>
                    <a:p>
                      <a:pPr marL="0" marR="0">
                        <a:spcBef>
                          <a:spcPts val="0"/>
                        </a:spcBef>
                        <a:spcAft>
                          <a:spcPts val="0"/>
                        </a:spcAft>
                      </a:pPr>
                      <a:r>
                        <a:rPr lang="en-US" sz="1400" kern="1200" dirty="0">
                          <a:effectLst/>
                          <a:latin typeface="Times New Roman" panose="02020603050405020304" pitchFamily="18" charset="0"/>
                          <a:cs typeface="Times New Roman" panose="02020603050405020304" pitchFamily="18" charset="0"/>
                        </a:rPr>
                        <a:t>Clay lumps and altered rock particles</a:t>
                      </a:r>
                      <a:endParaRPr lang="en-US" sz="1400" kern="100"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tc>
                <a:tc rowSpan="3">
                  <a:txBody>
                    <a:bodyPr/>
                    <a:lstStyle/>
                    <a:p>
                      <a:pPr marL="0" marR="0" algn="ctr">
                        <a:spcBef>
                          <a:spcPts val="0"/>
                        </a:spcBef>
                        <a:spcAft>
                          <a:spcPts val="0"/>
                        </a:spcAft>
                      </a:pPr>
                      <a:r>
                        <a:rPr lang="en-US" sz="1400" kern="1200">
                          <a:effectLst/>
                          <a:latin typeface="Times New Roman" panose="02020603050405020304" pitchFamily="18" charset="0"/>
                          <a:cs typeface="Times New Roman" panose="02020603050405020304" pitchFamily="18" charset="0"/>
                        </a:rPr>
                        <a:t>Weakness and poor durability of the aggregate particles themselves</a:t>
                      </a:r>
                      <a:endParaRPr lang="en-US" sz="1400" kern="100">
                        <a:effectLst/>
                        <a:latin typeface="Times New Roman" panose="02020603050405020304" pitchFamily="18" charset="0"/>
                        <a:cs typeface="Times New Roman" panose="02020603050405020304" pitchFamily="18" charset="0"/>
                      </a:endParaRPr>
                    </a:p>
                    <a:p>
                      <a:pPr marL="0" marR="0" algn="ctr"/>
                      <a:r>
                        <a:rPr lang="en-US" sz="1400" kern="100">
                          <a:effectLst/>
                          <a:latin typeface="Times New Roman" panose="02020603050405020304" pitchFamily="18" charset="0"/>
                          <a:cs typeface="Times New Roman" panose="02020603050405020304" pitchFamily="18" charset="0"/>
                        </a:rPr>
                        <a:t> </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645" marR="42645" marT="0" marB="0" anchor="ctr"/>
                </a:tc>
                <a:tc rowSpan="2">
                  <a:txBody>
                    <a:bodyPr/>
                    <a:lstStyle/>
                    <a:p>
                      <a:pPr marL="342900" marR="0" lvl="0" indent="-342900" algn="just" rtl="0">
                        <a:spcBef>
                          <a:spcPts val="0"/>
                        </a:spcBef>
                        <a:spcAft>
                          <a:spcPts val="0"/>
                        </a:spcAft>
                        <a:buFont typeface="Arial" panose="020B0604020202020204" pitchFamily="34" charset="0"/>
                        <a:buChar char="•"/>
                        <a:tabLst>
                          <a:tab pos="457200" algn="l"/>
                        </a:tabLst>
                      </a:pPr>
                      <a:r>
                        <a:rPr lang="en-US" sz="1400" kern="1200" dirty="0">
                          <a:effectLst/>
                          <a:latin typeface="Times New Roman" panose="02020603050405020304" pitchFamily="18" charset="0"/>
                          <a:cs typeface="Times New Roman" panose="02020603050405020304" pitchFamily="18" charset="0"/>
                        </a:rPr>
                        <a:t>Interaction between the cement paste and the aggregate which continues after hardening, sometimes causing expansion and cracking of the concrete</a:t>
                      </a:r>
                      <a:endParaRPr lang="en-US" sz="1400" kern="100" dirty="0">
                        <a:effectLst/>
                        <a:latin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1400" kern="1200" dirty="0">
                          <a:effectLst/>
                          <a:latin typeface="Times New Roman" panose="02020603050405020304" pitchFamily="18" charset="0"/>
                          <a:cs typeface="Times New Roman" panose="02020603050405020304" pitchFamily="18" charset="0"/>
                        </a:rPr>
                        <a:t>Modification of the properties of the fresh concrete to the detriment of the durability and strength of</a:t>
                      </a:r>
                      <a:endParaRPr lang="en-US" sz="1400" kern="100" dirty="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extLst>
                  <a:ext uri="{0D108BD9-81ED-4DB2-BD59-A6C34878D82A}">
                    <a16:rowId xmlns:a16="http://schemas.microsoft.com/office/drawing/2014/main" val="2838546507"/>
                  </a:ext>
                </a:extLst>
              </a:tr>
              <a:tr h="928723">
                <a:tc>
                  <a:txBody>
                    <a:bodyPr/>
                    <a:lstStyle/>
                    <a:p>
                      <a:pPr marL="0" marR="0">
                        <a:spcBef>
                          <a:spcPts val="0"/>
                        </a:spcBef>
                        <a:spcAft>
                          <a:spcPts val="0"/>
                        </a:spcAft>
                      </a:pPr>
                      <a:r>
                        <a:rPr lang="en-US" sz="1400" kern="1200" dirty="0">
                          <a:effectLst/>
                          <a:latin typeface="Times New Roman" panose="02020603050405020304" pitchFamily="18" charset="0"/>
                          <a:cs typeface="Times New Roman" panose="02020603050405020304" pitchFamily="18" charset="0"/>
                        </a:rPr>
                        <a:t>Absorptive and microporous particles</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645" marR="42645"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99313571"/>
                  </a:ext>
                </a:extLst>
              </a:tr>
              <a:tr h="479367">
                <a:tc>
                  <a:txBody>
                    <a:bodyPr/>
                    <a:lstStyle/>
                    <a:p>
                      <a:pPr marL="0" marR="0">
                        <a:spcBef>
                          <a:spcPts val="0"/>
                        </a:spcBef>
                        <a:spcAft>
                          <a:spcPts val="0"/>
                        </a:spcAft>
                      </a:pPr>
                      <a:r>
                        <a:rPr lang="en-US" sz="1400" kern="1200">
                          <a:effectLst/>
                          <a:latin typeface="Times New Roman" panose="02020603050405020304" pitchFamily="18" charset="0"/>
                          <a:cs typeface="Times New Roman" panose="02020603050405020304" pitchFamily="18" charset="0"/>
                        </a:rPr>
                        <a:t>Coal and lightweight particles</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645" marR="42645" marT="0" marB="0"/>
                </a:tc>
                <a:tc vMerge="1">
                  <a:txBody>
                    <a:bodyPr/>
                    <a:lstStyle/>
                    <a:p>
                      <a:endParaRPr lang="en-US"/>
                    </a:p>
                  </a:txBody>
                  <a:tcPr/>
                </a:tc>
                <a:tc>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extLst>
                  <a:ext uri="{0D108BD9-81ED-4DB2-BD59-A6C34878D82A}">
                    <a16:rowId xmlns:a16="http://schemas.microsoft.com/office/drawing/2014/main" val="4061497134"/>
                  </a:ext>
                </a:extLst>
              </a:tr>
              <a:tr h="1701870">
                <a:tc>
                  <a:txBody>
                    <a:bodyPr/>
                    <a:lstStyle/>
                    <a:p>
                      <a:pPr marL="0" marR="0">
                        <a:spcBef>
                          <a:spcPts val="0"/>
                        </a:spcBef>
                        <a:spcAft>
                          <a:spcPts val="0"/>
                        </a:spcAft>
                      </a:pPr>
                      <a:r>
                        <a:rPr lang="en-US" sz="1400" kern="1200" dirty="0">
                          <a:effectLst/>
                          <a:latin typeface="Times New Roman" panose="02020603050405020304" pitchFamily="18" charset="0"/>
                          <a:cs typeface="Times New Roman" panose="02020603050405020304" pitchFamily="18" charset="0"/>
                        </a:rPr>
                        <a:t>Weak or soft particles and coatings</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645" marR="42645" marT="0" marB="0"/>
                </a:tc>
                <a:tc>
                  <a:txBody>
                    <a:bodyPr/>
                    <a:lstStyle/>
                    <a:p>
                      <a:pPr marL="342900" marR="0" lvl="0" indent="-342900" rtl="0">
                        <a:spcBef>
                          <a:spcPts val="0"/>
                        </a:spcBef>
                        <a:spcAft>
                          <a:spcPts val="0"/>
                        </a:spcAft>
                        <a:buFont typeface="Arial" panose="020B0604020202020204" pitchFamily="34" charset="0"/>
                        <a:buChar char="•"/>
                        <a:tabLst>
                          <a:tab pos="457200" algn="l"/>
                        </a:tabLst>
                      </a:pPr>
                      <a:r>
                        <a:rPr lang="en-US" sz="1400" kern="100" dirty="0">
                          <a:effectLst/>
                          <a:latin typeface="Times New Roman" panose="02020603050405020304" pitchFamily="18" charset="0"/>
                          <a:cs typeface="Times New Roman" panose="02020603050405020304" pitchFamily="18" charset="0"/>
                        </a:rPr>
                        <a:t>Weakness and poor durability of the aggregate particles themselves</a:t>
                      </a:r>
                    </a:p>
                    <a:p>
                      <a:pPr marL="342900" marR="0" lvl="0" indent="-342900">
                        <a:spcBef>
                          <a:spcPts val="0"/>
                        </a:spcBef>
                        <a:spcAft>
                          <a:spcPts val="0"/>
                        </a:spcAft>
                        <a:buFont typeface="Arial" panose="020B0604020202020204" pitchFamily="34" charset="0"/>
                        <a:buChar char="•"/>
                        <a:tabLst>
                          <a:tab pos="457200" algn="l"/>
                        </a:tabLst>
                      </a:pPr>
                      <a:r>
                        <a:rPr lang="en-US" sz="1400" kern="100" dirty="0">
                          <a:effectLst/>
                          <a:latin typeface="Times New Roman" panose="02020603050405020304" pitchFamily="18" charset="0"/>
                          <a:cs typeface="Times New Roman" panose="02020603050405020304" pitchFamily="18" charset="0"/>
                        </a:rPr>
                        <a:t>Physical prevention of good bond between the aggregate and the cement paste</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645" marR="42645" marT="0" marB="0"/>
                </a:tc>
                <a:tc>
                  <a:txBody>
                    <a:bodyPr/>
                    <a:lstStyle/>
                    <a:p>
                      <a:pPr marL="342900" marR="0" lvl="0" indent="-342900" rtl="0">
                        <a:spcBef>
                          <a:spcPts val="0"/>
                        </a:spcBef>
                        <a:spcAft>
                          <a:spcPts val="0"/>
                        </a:spcAft>
                        <a:buFont typeface="Arial" panose="020B0604020202020204" pitchFamily="34" charset="0"/>
                        <a:buChar char="•"/>
                        <a:tabLst>
                          <a:tab pos="457200" algn="l"/>
                        </a:tabLst>
                      </a:pPr>
                      <a:r>
                        <a:rPr lang="en-US" sz="1400" kern="100" dirty="0">
                          <a:effectLst/>
                          <a:latin typeface="Times New Roman" panose="02020603050405020304" pitchFamily="18" charset="0"/>
                          <a:cs typeface="Times New Roman" panose="02020603050405020304" pitchFamily="18" charset="0"/>
                        </a:rPr>
                        <a:t>Modification of the properties of the fresh concrete to the detriment of the durability and strength of</a:t>
                      </a:r>
                    </a:p>
                    <a:p>
                      <a:pPr marL="342900" marR="0" lvl="0" indent="-342900">
                        <a:spcBef>
                          <a:spcPts val="0"/>
                        </a:spcBef>
                        <a:spcAft>
                          <a:spcPts val="0"/>
                        </a:spcAft>
                        <a:buFont typeface="Arial" panose="020B0604020202020204" pitchFamily="34" charset="0"/>
                        <a:buChar char="•"/>
                        <a:tabLst>
                          <a:tab pos="457200" algn="l"/>
                        </a:tabLst>
                      </a:pPr>
                      <a:r>
                        <a:rPr lang="en-US" sz="1400" kern="100" dirty="0">
                          <a:effectLst/>
                          <a:latin typeface="Times New Roman" panose="02020603050405020304" pitchFamily="18" charset="0"/>
                          <a:cs typeface="Times New Roman" panose="02020603050405020304" pitchFamily="18" charset="0"/>
                        </a:rPr>
                        <a:t>Interaction between the cement paste and the aggregate which continues after hardening, sometimes causing expansion and cracking of the concrete</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645" marR="42645" marT="0" marB="0"/>
                </a:tc>
                <a:extLst>
                  <a:ext uri="{0D108BD9-81ED-4DB2-BD59-A6C34878D82A}">
                    <a16:rowId xmlns:a16="http://schemas.microsoft.com/office/drawing/2014/main" val="2597064368"/>
                  </a:ext>
                </a:extLst>
              </a:tr>
            </a:tbl>
          </a:graphicData>
        </a:graphic>
      </p:graphicFrame>
    </p:spTree>
    <p:extLst>
      <p:ext uri="{BB962C8B-B14F-4D97-AF65-F5344CB8AC3E}">
        <p14:creationId xmlns:p14="http://schemas.microsoft.com/office/powerpoint/2010/main" val="295871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D453B40-0686-CDD1-F106-7B84AD1DBE42}"/>
              </a:ext>
            </a:extLst>
          </p:cNvPr>
          <p:cNvSpPr>
            <a:spLocks noGrp="1"/>
          </p:cNvSpPr>
          <p:nvPr>
            <p:ph idx="1"/>
          </p:nvPr>
        </p:nvSpPr>
        <p:spPr>
          <a:xfrm>
            <a:off x="1431966" y="445325"/>
            <a:ext cx="8210798" cy="5672262"/>
          </a:xfrm>
        </p:spPr>
        <p:txBody>
          <a:bodyPr/>
          <a:lstStyle/>
          <a:p>
            <a:pPr marL="0" indent="0" algn="just">
              <a:lnSpc>
                <a:spcPct val="150000"/>
              </a:lnSpc>
              <a:buNone/>
            </a:pPr>
            <a:r>
              <a:rPr lang="en-US" sz="2000" b="1" dirty="0">
                <a:solidFill>
                  <a:srgbClr val="202124"/>
                </a:solidFill>
                <a:latin typeface="Times New Roman" panose="02020603050405020304" pitchFamily="18" charset="0"/>
                <a:cs typeface="Times New Roman" panose="02020603050405020304" pitchFamily="18" charset="0"/>
              </a:rPr>
              <a:t> </a:t>
            </a:r>
          </a:p>
          <a:p>
            <a:pPr marL="0" indent="0" algn="just">
              <a:lnSpc>
                <a:spcPct val="150000"/>
              </a:lnSpc>
              <a:buNone/>
            </a:pPr>
            <a:endParaRPr lang="en-US" sz="2000" b="1"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None/>
            </a:pPr>
            <a:endParaRPr lang="en-US" sz="1600" dirty="0">
              <a:solidFill>
                <a:srgbClr val="202124"/>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1000"/>
              </a:spcBef>
              <a:spcAft>
                <a:spcPts val="0"/>
              </a:spcAft>
              <a:buClrTx/>
              <a:buSzTx/>
              <a:buNone/>
              <a:tabLst/>
              <a:defRPr/>
            </a:pPr>
            <a:endParaRPr lang="en-US" sz="1600" dirty="0">
              <a:solidFill>
                <a:srgbClr val="202124"/>
              </a:solidFill>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09B86696-6B1B-B954-8B05-8F7A81167D35}"/>
              </a:ext>
            </a:extLst>
          </p:cNvPr>
          <p:cNvSpPr txBox="1">
            <a:spLocks/>
          </p:cNvSpPr>
          <p:nvPr/>
        </p:nvSpPr>
        <p:spPr>
          <a:xfrm>
            <a:off x="1566553" y="597725"/>
            <a:ext cx="8210798" cy="5672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Font typeface="Arial" panose="020B0604020202020204" pitchFamily="34" charset="0"/>
              <a:buNone/>
            </a:pPr>
            <a:r>
              <a:rPr lang="en-US" sz="2000" b="1" dirty="0">
                <a:solidFill>
                  <a:srgbClr val="202124"/>
                </a:solidFill>
                <a:latin typeface="Times New Roman" panose="02020603050405020304" pitchFamily="18" charset="0"/>
                <a:cs typeface="Times New Roman" panose="02020603050405020304" pitchFamily="18" charset="0"/>
              </a:rPr>
              <a:t> Types and Effects of Deleterious Substances in Aggregate </a:t>
            </a:r>
          </a:p>
          <a:p>
            <a:pPr marL="0" indent="0" algn="just">
              <a:lnSpc>
                <a:spcPct val="150000"/>
              </a:lnSpc>
              <a:buFont typeface="Arial" panose="020B0604020202020204" pitchFamily="34" charset="0"/>
              <a:buNone/>
            </a:pPr>
            <a:endParaRPr lang="en-US" sz="2000" b="1"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Font typeface="Arial" panose="020B0604020202020204" pitchFamily="34" charset="0"/>
              <a:buNone/>
            </a:pPr>
            <a:endParaRPr lang="en-US" sz="2000" b="1"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Font typeface="Arial" panose="020B0604020202020204" pitchFamily="34" charset="0"/>
              <a:buNone/>
            </a:pPr>
            <a:endParaRPr lang="en-US" sz="1600"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Font typeface="Arial" panose="020B0604020202020204" pitchFamily="34" charset="0"/>
              <a:buNone/>
              <a:defRPr/>
            </a:pPr>
            <a:endParaRPr lang="en-US" sz="1600" dirty="0">
              <a:solidFill>
                <a:srgbClr val="202124"/>
              </a:solidFill>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FB879954-AABB-055A-7948-80FB6FA6952F}"/>
              </a:ext>
            </a:extLst>
          </p:cNvPr>
          <p:cNvGraphicFramePr>
            <a:graphicFrameLocks noGrp="1"/>
          </p:cNvGraphicFramePr>
          <p:nvPr>
            <p:extLst>
              <p:ext uri="{D42A27DB-BD31-4B8C-83A1-F6EECF244321}">
                <p14:modId xmlns:p14="http://schemas.microsoft.com/office/powerpoint/2010/main" val="4250147705"/>
              </p:ext>
            </p:extLst>
          </p:nvPr>
        </p:nvGraphicFramePr>
        <p:xfrm>
          <a:off x="1418026" y="1993476"/>
          <a:ext cx="8331035" cy="4266799"/>
        </p:xfrm>
        <a:graphic>
          <a:graphicData uri="http://schemas.openxmlformats.org/drawingml/2006/table">
            <a:tbl>
              <a:tblPr>
                <a:tableStyleId>{5940675A-B579-460E-94D1-54222C63F5DA}</a:tableStyleId>
              </a:tblPr>
              <a:tblGrid>
                <a:gridCol w="2417941">
                  <a:extLst>
                    <a:ext uri="{9D8B030D-6E8A-4147-A177-3AD203B41FA5}">
                      <a16:colId xmlns:a16="http://schemas.microsoft.com/office/drawing/2014/main" val="1043667194"/>
                    </a:ext>
                  </a:extLst>
                </a:gridCol>
                <a:gridCol w="2688177">
                  <a:extLst>
                    <a:ext uri="{9D8B030D-6E8A-4147-A177-3AD203B41FA5}">
                      <a16:colId xmlns:a16="http://schemas.microsoft.com/office/drawing/2014/main" val="2208569756"/>
                    </a:ext>
                  </a:extLst>
                </a:gridCol>
                <a:gridCol w="3224917">
                  <a:extLst>
                    <a:ext uri="{9D8B030D-6E8A-4147-A177-3AD203B41FA5}">
                      <a16:colId xmlns:a16="http://schemas.microsoft.com/office/drawing/2014/main" val="3449319150"/>
                    </a:ext>
                  </a:extLst>
                </a:gridCol>
              </a:tblGrid>
              <a:tr h="1014767">
                <a:tc>
                  <a:txBody>
                    <a:bodyPr/>
                    <a:lstStyle/>
                    <a:p>
                      <a:pPr marL="0" marR="0">
                        <a:spcBef>
                          <a:spcPts val="0"/>
                        </a:spcBef>
                        <a:spcAft>
                          <a:spcPts val="0"/>
                        </a:spcAft>
                      </a:pPr>
                      <a:r>
                        <a:rPr lang="en-US" sz="1400" kern="1200" dirty="0">
                          <a:solidFill>
                            <a:schemeClr val="tx1"/>
                          </a:solidFill>
                          <a:effectLst/>
                          <a:latin typeface="Times New Roman" panose="02020603050405020304" pitchFamily="18" charset="0"/>
                          <a:cs typeface="Times New Roman" panose="02020603050405020304" pitchFamily="18" charset="0"/>
                        </a:rPr>
                        <a:t>Organic matter</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kern="1200" dirty="0">
                          <a:solidFill>
                            <a:schemeClr val="tx1"/>
                          </a:solidFill>
                          <a:effectLst/>
                          <a:latin typeface="Times New Roman" panose="02020603050405020304" pitchFamily="18" charset="0"/>
                          <a:cs typeface="Times New Roman" panose="02020603050405020304" pitchFamily="18" charset="0"/>
                        </a:rPr>
                        <a:t>Chemical interference with the setting of concrete</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kern="1200" dirty="0">
                          <a:solidFill>
                            <a:schemeClr val="tx1"/>
                          </a:solidFill>
                          <a:effectLst/>
                          <a:latin typeface="Times New Roman" panose="02020603050405020304" pitchFamily="18" charset="0"/>
                          <a:cs typeface="Times New Roman" panose="02020603050405020304" pitchFamily="18" charset="0"/>
                        </a:rPr>
                        <a:t>Modification of the properties of the fresh concrete to the detriment of the durability and strength of</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2385485042"/>
                  </a:ext>
                </a:extLst>
              </a:tr>
              <a:tr h="1068525">
                <a:tc>
                  <a:txBody>
                    <a:bodyPr/>
                    <a:lstStyle/>
                    <a:p>
                      <a:pPr marL="0" marR="0">
                        <a:spcBef>
                          <a:spcPts val="0"/>
                        </a:spcBef>
                        <a:spcAft>
                          <a:spcPts val="0"/>
                        </a:spcAft>
                      </a:pPr>
                      <a:r>
                        <a:rPr lang="en-US" sz="1400" kern="1200">
                          <a:solidFill>
                            <a:schemeClr val="tx1"/>
                          </a:solidFill>
                          <a:effectLst/>
                          <a:latin typeface="Times New Roman" panose="02020603050405020304" pitchFamily="18" charset="0"/>
                          <a:cs typeface="Times New Roman" panose="02020603050405020304" pitchFamily="18" charset="0"/>
                        </a:rPr>
                        <a:t>Mica</a:t>
                      </a:r>
                      <a:endParaRPr lang="en-US" sz="1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200" dirty="0">
                          <a:solidFill>
                            <a:schemeClr val="tx1"/>
                          </a:solidFill>
                          <a:effectLst/>
                          <a:latin typeface="Times New Roman" panose="02020603050405020304" pitchFamily="18" charset="0"/>
                          <a:cs typeface="Times New Roman" panose="02020603050405020304" pitchFamily="18" charset="0"/>
                        </a:rPr>
                        <a:t>Modification of the properties of the fresh concrete to the detriment of the durability and strength of</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kern="1200">
                          <a:solidFill>
                            <a:schemeClr val="tx1"/>
                          </a:solidFill>
                          <a:effectLst/>
                          <a:latin typeface="Times New Roman" panose="02020603050405020304" pitchFamily="18" charset="0"/>
                          <a:cs typeface="Times New Roman" panose="02020603050405020304" pitchFamily="18" charset="0"/>
                        </a:rPr>
                        <a:t>Weakness and poor durability of the aggregate particles themselves</a:t>
                      </a:r>
                      <a:endParaRPr lang="en-US" sz="1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938744374"/>
                  </a:ext>
                </a:extLst>
              </a:tr>
              <a:tr h="1068525">
                <a:tc>
                  <a:txBody>
                    <a:bodyPr/>
                    <a:lstStyle/>
                    <a:p>
                      <a:pPr marL="0" marR="0">
                        <a:spcBef>
                          <a:spcPts val="0"/>
                        </a:spcBef>
                        <a:spcAft>
                          <a:spcPts val="0"/>
                        </a:spcAft>
                      </a:pPr>
                      <a:r>
                        <a:rPr lang="en-US" sz="1400" kern="1200">
                          <a:solidFill>
                            <a:schemeClr val="tx1"/>
                          </a:solidFill>
                          <a:effectLst/>
                          <a:latin typeface="Times New Roman" panose="02020603050405020304" pitchFamily="18" charset="0"/>
                          <a:cs typeface="Times New Roman" panose="02020603050405020304" pitchFamily="18" charset="0"/>
                        </a:rPr>
                        <a:t>Chlorides</a:t>
                      </a:r>
                      <a:endParaRPr lang="en-US" sz="1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200">
                          <a:solidFill>
                            <a:schemeClr val="tx1"/>
                          </a:solidFill>
                          <a:effectLst/>
                          <a:latin typeface="Times New Roman" panose="02020603050405020304" pitchFamily="18" charset="0"/>
                          <a:cs typeface="Times New Roman" panose="02020603050405020304" pitchFamily="18" charset="0"/>
                        </a:rPr>
                        <a:t>The main problem with chlorides in concrete is associated with the corrosion of embedded steel</a:t>
                      </a:r>
                      <a:endParaRPr lang="en-US" sz="1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400" kern="1200" dirty="0">
                          <a:solidFill>
                            <a:schemeClr val="tx1"/>
                          </a:solidFill>
                          <a:effectLst/>
                          <a:latin typeface="Times New Roman" panose="02020603050405020304" pitchFamily="18" charset="0"/>
                          <a:cs typeface="Times New Roman" panose="02020603050405020304" pitchFamily="18" charset="0"/>
                        </a:rPr>
                        <a:t>Interaction between the cement paste and the aggregate which continues after hardening, sometimes causing expansion and cracking of the concrete</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756685746"/>
                  </a:ext>
                </a:extLst>
              </a:tr>
              <a:tr h="1114982">
                <a:tc>
                  <a:txBody>
                    <a:bodyPr/>
                    <a:lstStyle/>
                    <a:p>
                      <a:pPr marL="0" marR="0">
                        <a:spcBef>
                          <a:spcPts val="0"/>
                        </a:spcBef>
                        <a:spcAft>
                          <a:spcPts val="0"/>
                        </a:spcAft>
                      </a:pPr>
                      <a:r>
                        <a:rPr lang="en-US" sz="1400" kern="1200" dirty="0">
                          <a:solidFill>
                            <a:schemeClr val="tx1"/>
                          </a:solidFill>
                          <a:effectLst/>
                          <a:latin typeface="Times New Roman" panose="02020603050405020304" pitchFamily="18" charset="0"/>
                          <a:cs typeface="Times New Roman" panose="02020603050405020304" pitchFamily="18" charset="0"/>
                        </a:rPr>
                        <a:t>Sulfates</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kern="1200">
                          <a:solidFill>
                            <a:schemeClr val="tx1"/>
                          </a:solidFill>
                          <a:effectLst/>
                          <a:latin typeface="Times New Roman" panose="02020603050405020304" pitchFamily="18" charset="0"/>
                          <a:cs typeface="Times New Roman" panose="02020603050405020304" pitchFamily="18" charset="0"/>
                        </a:rPr>
                        <a:t>Interaction between the cement paste and the aggregate which continues after hardening, sometimes causing expansion and cracking of the concrete</a:t>
                      </a:r>
                      <a:endParaRPr lang="en-US" sz="1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just">
                        <a:spcBef>
                          <a:spcPts val="0"/>
                        </a:spcBef>
                        <a:spcAft>
                          <a:spcPts val="0"/>
                        </a:spcAft>
                      </a:pPr>
                      <a:r>
                        <a:rPr lang="en-US" sz="1400" kern="1200" dirty="0">
                          <a:solidFill>
                            <a:schemeClr val="tx1"/>
                          </a:solidFill>
                          <a:effectLst/>
                          <a:latin typeface="Times New Roman" panose="02020603050405020304" pitchFamily="18" charset="0"/>
                          <a:cs typeface="Times New Roman" panose="02020603050405020304" pitchFamily="18" charset="0"/>
                        </a:rPr>
                        <a:t>Weakness and poor durability of the aggregate particles themselves</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2410084287"/>
                  </a:ext>
                </a:extLst>
              </a:tr>
            </a:tbl>
          </a:graphicData>
        </a:graphic>
      </p:graphicFrame>
      <p:graphicFrame>
        <p:nvGraphicFramePr>
          <p:cNvPr id="2" name="Table 1">
            <a:extLst>
              <a:ext uri="{FF2B5EF4-FFF2-40B4-BE49-F238E27FC236}">
                <a16:creationId xmlns:a16="http://schemas.microsoft.com/office/drawing/2014/main" id="{84FD45AF-F74A-E271-B956-E86B0C9D5A82}"/>
              </a:ext>
            </a:extLst>
          </p:cNvPr>
          <p:cNvGraphicFramePr>
            <a:graphicFrameLocks noGrp="1"/>
          </p:cNvGraphicFramePr>
          <p:nvPr>
            <p:extLst>
              <p:ext uri="{D42A27DB-BD31-4B8C-83A1-F6EECF244321}">
                <p14:modId xmlns:p14="http://schemas.microsoft.com/office/powerpoint/2010/main" val="2064313412"/>
              </p:ext>
            </p:extLst>
          </p:nvPr>
        </p:nvGraphicFramePr>
        <p:xfrm>
          <a:off x="1418025" y="1557425"/>
          <a:ext cx="8331035" cy="426339"/>
        </p:xfrm>
        <a:graphic>
          <a:graphicData uri="http://schemas.openxmlformats.org/drawingml/2006/table">
            <a:tbl>
              <a:tblPr firstRow="1" firstCol="1" bandRow="1">
                <a:tableStyleId>{5940675A-B579-460E-94D1-54222C63F5DA}</a:tableStyleId>
              </a:tblPr>
              <a:tblGrid>
                <a:gridCol w="2417942">
                  <a:extLst>
                    <a:ext uri="{9D8B030D-6E8A-4147-A177-3AD203B41FA5}">
                      <a16:colId xmlns:a16="http://schemas.microsoft.com/office/drawing/2014/main" val="1829412085"/>
                    </a:ext>
                  </a:extLst>
                </a:gridCol>
                <a:gridCol w="2688176">
                  <a:extLst>
                    <a:ext uri="{9D8B030D-6E8A-4147-A177-3AD203B41FA5}">
                      <a16:colId xmlns:a16="http://schemas.microsoft.com/office/drawing/2014/main" val="1748539305"/>
                    </a:ext>
                  </a:extLst>
                </a:gridCol>
                <a:gridCol w="3224917">
                  <a:extLst>
                    <a:ext uri="{9D8B030D-6E8A-4147-A177-3AD203B41FA5}">
                      <a16:colId xmlns:a16="http://schemas.microsoft.com/office/drawing/2014/main" val="2909786112"/>
                    </a:ext>
                  </a:extLst>
                </a:gridCol>
              </a:tblGrid>
              <a:tr h="306652">
                <a:tc>
                  <a:txBody>
                    <a:bodyPr/>
                    <a:lstStyle/>
                    <a:p>
                      <a:pPr marL="0" marR="0" algn="ctr">
                        <a:spcBef>
                          <a:spcPts val="0"/>
                        </a:spcBef>
                        <a:spcAft>
                          <a:spcPts val="0"/>
                        </a:spcAft>
                      </a:pPr>
                      <a:r>
                        <a:rPr lang="en-US" sz="1400" b="1" kern="1200" dirty="0">
                          <a:effectLst/>
                          <a:latin typeface="Times New Roman" panose="02020603050405020304" pitchFamily="18" charset="0"/>
                          <a:cs typeface="Times New Roman" panose="02020603050405020304" pitchFamily="18" charset="0"/>
                        </a:rPr>
                        <a:t>Types</a:t>
                      </a:r>
                      <a:endParaRPr lang="en-US" sz="1400" b="1" kern="100" dirty="0">
                        <a:effectLst/>
                        <a:latin typeface="Times New Roman" panose="02020603050405020304" pitchFamily="18" charset="0"/>
                        <a:cs typeface="Times New Roman" panose="02020603050405020304" pitchFamily="18" charset="0"/>
                      </a:endParaRPr>
                    </a:p>
                    <a:p>
                      <a:pPr marL="182880" marR="0" algn="ctr">
                        <a:lnSpc>
                          <a:spcPct val="107000"/>
                        </a:lnSpc>
                        <a:spcBef>
                          <a:spcPts val="0"/>
                        </a:spcBef>
                        <a:spcAft>
                          <a:spcPts val="0"/>
                        </a:spcAft>
                      </a:pPr>
                      <a:r>
                        <a:rPr lang="en-US" sz="1400" b="1" kern="100" dirty="0">
                          <a:effectLst/>
                          <a:latin typeface="Times New Roman" panose="02020603050405020304" pitchFamily="18" charset="0"/>
                          <a:cs typeface="Times New Roman" panose="02020603050405020304" pitchFamily="18" charset="0"/>
                        </a:rPr>
                        <a:t> </a:t>
                      </a:r>
                      <a:endPar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tc>
                  <a:txBody>
                    <a:bodyPr/>
                    <a:lstStyle/>
                    <a:p>
                      <a:pPr marL="0" marR="0" algn="ctr">
                        <a:spcBef>
                          <a:spcPts val="0"/>
                        </a:spcBef>
                        <a:spcAft>
                          <a:spcPts val="0"/>
                        </a:spcAft>
                      </a:pPr>
                      <a:r>
                        <a:rPr lang="en-US" sz="1400" b="1" kern="1200" dirty="0">
                          <a:effectLst/>
                          <a:latin typeface="Times New Roman" panose="02020603050405020304" pitchFamily="18" charset="0"/>
                          <a:cs typeface="Times New Roman" panose="02020603050405020304" pitchFamily="18" charset="0"/>
                        </a:rPr>
                        <a:t>Main effect</a:t>
                      </a:r>
                      <a:endParaRPr lang="en-US" sz="1400" b="1" kern="1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400" b="1" kern="100" dirty="0">
                          <a:effectLst/>
                          <a:latin typeface="Times New Roman" panose="02020603050405020304" pitchFamily="18" charset="0"/>
                          <a:cs typeface="Times New Roman" panose="02020603050405020304" pitchFamily="18" charset="0"/>
                        </a:rPr>
                        <a:t> </a:t>
                      </a:r>
                      <a:endPar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tc>
                <a:tc>
                  <a:txBody>
                    <a:bodyPr/>
                    <a:lstStyle/>
                    <a:p>
                      <a:pPr marL="0" marR="0" algn="ctr">
                        <a:spcBef>
                          <a:spcPts val="0"/>
                        </a:spcBef>
                        <a:spcAft>
                          <a:spcPts val="0"/>
                        </a:spcAft>
                      </a:pPr>
                      <a:r>
                        <a:rPr lang="en-US" sz="1400" b="1" kern="1200" dirty="0">
                          <a:effectLst/>
                          <a:latin typeface="Times New Roman" panose="02020603050405020304" pitchFamily="18" charset="0"/>
                          <a:cs typeface="Times New Roman" panose="02020603050405020304" pitchFamily="18" charset="0"/>
                        </a:rPr>
                        <a:t>Additional effect</a:t>
                      </a:r>
                      <a:endParaRPr lang="en-US" sz="1400" b="1" kern="1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400" b="1" kern="100" dirty="0">
                          <a:effectLst/>
                          <a:latin typeface="Times New Roman" panose="02020603050405020304" pitchFamily="18" charset="0"/>
                          <a:cs typeface="Times New Roman" panose="02020603050405020304" pitchFamily="18" charset="0"/>
                        </a:rPr>
                        <a:t> </a:t>
                      </a:r>
                      <a:endPar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extLst>
                  <a:ext uri="{0D108BD9-81ED-4DB2-BD59-A6C34878D82A}">
                    <a16:rowId xmlns:a16="http://schemas.microsoft.com/office/drawing/2014/main" val="957457805"/>
                  </a:ext>
                </a:extLst>
              </a:tr>
            </a:tbl>
          </a:graphicData>
        </a:graphic>
      </p:graphicFrame>
    </p:spTree>
    <p:extLst>
      <p:ext uri="{BB962C8B-B14F-4D97-AF65-F5344CB8AC3E}">
        <p14:creationId xmlns:p14="http://schemas.microsoft.com/office/powerpoint/2010/main" val="163927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65022A15-E38C-8614-5111-B352634F33AB}"/>
              </a:ext>
            </a:extLst>
          </p:cNvPr>
          <p:cNvSpPr txBox="1">
            <a:spLocks/>
          </p:cNvSpPr>
          <p:nvPr/>
        </p:nvSpPr>
        <p:spPr>
          <a:xfrm>
            <a:off x="1718953" y="625953"/>
            <a:ext cx="8210798" cy="5672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Font typeface="Arial" panose="020B0604020202020204" pitchFamily="34" charset="0"/>
              <a:buNone/>
            </a:pPr>
            <a:r>
              <a:rPr lang="en-US" sz="2000" b="1" dirty="0">
                <a:solidFill>
                  <a:srgbClr val="202124"/>
                </a:solidFill>
                <a:latin typeface="Times New Roman" panose="02020603050405020304" pitchFamily="18" charset="0"/>
                <a:cs typeface="Times New Roman" panose="02020603050405020304" pitchFamily="18" charset="0"/>
              </a:rPr>
              <a:t> Types and Effects of Deleterious Substances in Aggregate </a:t>
            </a:r>
          </a:p>
          <a:p>
            <a:pPr marL="0" indent="0" algn="just">
              <a:lnSpc>
                <a:spcPct val="150000"/>
              </a:lnSpc>
              <a:buFont typeface="Arial" panose="020B0604020202020204" pitchFamily="34" charset="0"/>
              <a:buNone/>
            </a:pPr>
            <a:endParaRPr lang="en-US" sz="2000" b="1"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Font typeface="Arial" panose="020B0604020202020204" pitchFamily="34" charset="0"/>
              <a:buNone/>
            </a:pPr>
            <a:endParaRPr lang="en-US" sz="2000" b="1"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Font typeface="Arial" panose="020B0604020202020204" pitchFamily="34" charset="0"/>
              <a:buNone/>
            </a:pPr>
            <a:endParaRPr lang="en-US" sz="1600" dirty="0">
              <a:solidFill>
                <a:srgbClr val="202124"/>
              </a:solidFill>
              <a:latin typeface="Times New Roman" panose="02020603050405020304" pitchFamily="18" charset="0"/>
              <a:cs typeface="Times New Roman" panose="02020603050405020304" pitchFamily="18" charset="0"/>
            </a:endParaRPr>
          </a:p>
          <a:p>
            <a:pPr marL="0" indent="0" algn="just">
              <a:lnSpc>
                <a:spcPct val="150000"/>
              </a:lnSpc>
              <a:buFont typeface="Arial" panose="020B0604020202020204" pitchFamily="34" charset="0"/>
              <a:buNone/>
              <a:defRPr/>
            </a:pPr>
            <a:endParaRPr lang="en-US" sz="1600" dirty="0">
              <a:solidFill>
                <a:srgbClr val="202124"/>
              </a:solidFill>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7DAA3B42-80EF-7179-171B-E300F5C055B5}"/>
              </a:ext>
            </a:extLst>
          </p:cNvPr>
          <p:cNvGraphicFramePr>
            <a:graphicFrameLocks noGrp="1"/>
          </p:cNvGraphicFramePr>
          <p:nvPr>
            <p:extLst>
              <p:ext uri="{D42A27DB-BD31-4B8C-83A1-F6EECF244321}">
                <p14:modId xmlns:p14="http://schemas.microsoft.com/office/powerpoint/2010/main" val="1462835614"/>
              </p:ext>
            </p:extLst>
          </p:nvPr>
        </p:nvGraphicFramePr>
        <p:xfrm>
          <a:off x="1182726" y="1897638"/>
          <a:ext cx="8147935" cy="4804071"/>
        </p:xfrm>
        <a:graphic>
          <a:graphicData uri="http://schemas.openxmlformats.org/drawingml/2006/table">
            <a:tbl>
              <a:tblPr>
                <a:tableStyleId>{5940675A-B579-460E-94D1-54222C63F5DA}</a:tableStyleId>
              </a:tblPr>
              <a:tblGrid>
                <a:gridCol w="2364799">
                  <a:extLst>
                    <a:ext uri="{9D8B030D-6E8A-4147-A177-3AD203B41FA5}">
                      <a16:colId xmlns:a16="http://schemas.microsoft.com/office/drawing/2014/main" val="3288523680"/>
                    </a:ext>
                  </a:extLst>
                </a:gridCol>
                <a:gridCol w="2629096">
                  <a:extLst>
                    <a:ext uri="{9D8B030D-6E8A-4147-A177-3AD203B41FA5}">
                      <a16:colId xmlns:a16="http://schemas.microsoft.com/office/drawing/2014/main" val="2809666850"/>
                    </a:ext>
                  </a:extLst>
                </a:gridCol>
                <a:gridCol w="3154040">
                  <a:extLst>
                    <a:ext uri="{9D8B030D-6E8A-4147-A177-3AD203B41FA5}">
                      <a16:colId xmlns:a16="http://schemas.microsoft.com/office/drawing/2014/main" val="3204111891"/>
                    </a:ext>
                  </a:extLst>
                </a:gridCol>
              </a:tblGrid>
              <a:tr h="1722269">
                <a:tc>
                  <a:txBody>
                    <a:bodyPr/>
                    <a:lstStyle/>
                    <a:p>
                      <a:pPr marL="0" marR="0">
                        <a:spcBef>
                          <a:spcPts val="0"/>
                        </a:spcBef>
                        <a:spcAft>
                          <a:spcPts val="0"/>
                        </a:spcAft>
                      </a:pPr>
                      <a:r>
                        <a:rPr lang="en-US" sz="1400" kern="1200" dirty="0">
                          <a:effectLst/>
                          <a:latin typeface="Times New Roman" panose="02020603050405020304" pitchFamily="18" charset="0"/>
                          <a:cs typeface="Times New Roman" panose="02020603050405020304" pitchFamily="18" charset="0"/>
                        </a:rPr>
                        <a:t>Pyrite (iron disulfide)</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tc>
                <a:tc>
                  <a:txBody>
                    <a:bodyPr/>
                    <a:lstStyle/>
                    <a:p>
                      <a:pPr marL="342900" marR="0" lvl="0" indent="-342900" rtl="0">
                        <a:buFont typeface="Symbol" panose="05050102010706020507" pitchFamily="18" charset="2"/>
                        <a:buChar char=""/>
                      </a:pPr>
                      <a:r>
                        <a:rPr lang="en-US" sz="1400" kern="100" dirty="0">
                          <a:effectLst/>
                          <a:latin typeface="Times New Roman" panose="02020603050405020304" pitchFamily="18" charset="0"/>
                          <a:cs typeface="Times New Roman" panose="02020603050405020304" pitchFamily="18" charset="0"/>
                        </a:rPr>
                        <a:t>Interaction between the cement paste and the aggregate which continues after hardening, sometimes causing expansion and cracking of the concrete</a:t>
                      </a:r>
                    </a:p>
                    <a:p>
                      <a:pPr marL="342900" marR="0" lvl="0" indent="-342900">
                        <a:spcBef>
                          <a:spcPts val="0"/>
                        </a:spcBef>
                        <a:spcAft>
                          <a:spcPts val="0"/>
                        </a:spcAft>
                        <a:buFont typeface="Symbol" panose="05050102010706020507" pitchFamily="18" charset="2"/>
                        <a:buChar char=""/>
                      </a:pPr>
                      <a:r>
                        <a:rPr lang="en-US" sz="1400" kern="100" dirty="0">
                          <a:effectLst/>
                          <a:latin typeface="Times New Roman" panose="02020603050405020304" pitchFamily="18" charset="0"/>
                          <a:cs typeface="Times New Roman" panose="02020603050405020304" pitchFamily="18" charset="0"/>
                        </a:rPr>
                        <a:t>Weakness and poor durability of the aggregate particles themselves</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nchor="ctr"/>
                </a:tc>
                <a:tc>
                  <a:txBody>
                    <a:bodyPr/>
                    <a:lstStyle/>
                    <a:p>
                      <a:pPr marL="0" marR="0" algn="ctr">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nchor="ctr"/>
                </a:tc>
                <a:extLst>
                  <a:ext uri="{0D108BD9-81ED-4DB2-BD59-A6C34878D82A}">
                    <a16:rowId xmlns:a16="http://schemas.microsoft.com/office/drawing/2014/main" val="2536028487"/>
                  </a:ext>
                </a:extLst>
              </a:tr>
              <a:tr h="750231">
                <a:tc>
                  <a:txBody>
                    <a:bodyPr/>
                    <a:lstStyle/>
                    <a:p>
                      <a:pPr marL="0" marR="0">
                        <a:spcBef>
                          <a:spcPts val="0"/>
                        </a:spcBef>
                        <a:spcAft>
                          <a:spcPts val="0"/>
                        </a:spcAft>
                      </a:pPr>
                      <a:r>
                        <a:rPr lang="en-US" sz="1400" kern="1200" dirty="0">
                          <a:effectLst/>
                          <a:latin typeface="Times New Roman" panose="02020603050405020304" pitchFamily="18" charset="0"/>
                          <a:cs typeface="Times New Roman" panose="02020603050405020304" pitchFamily="18" charset="0"/>
                        </a:rPr>
                        <a:t>Soluble lead, zinc or cadmium</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tc>
                <a:tc>
                  <a:txBody>
                    <a:bodyPr/>
                    <a:lstStyle/>
                    <a:p>
                      <a:pPr marL="0" marR="0" algn="ctr"/>
                      <a:r>
                        <a:rPr lang="en-US" sz="1400" kern="100">
                          <a:effectLst/>
                          <a:latin typeface="Times New Roman" panose="02020603050405020304" pitchFamily="18" charset="0"/>
                          <a:cs typeface="Times New Roman" panose="02020603050405020304" pitchFamily="18" charset="0"/>
                        </a:rPr>
                        <a:t>Chemical interference with the setting of concrete</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tc>
                <a:tc>
                  <a:txBody>
                    <a:bodyPr/>
                    <a:lstStyle/>
                    <a:p>
                      <a:pPr marL="0" marR="0" algn="ctr">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nchor="ctr"/>
                </a:tc>
                <a:extLst>
                  <a:ext uri="{0D108BD9-81ED-4DB2-BD59-A6C34878D82A}">
                    <a16:rowId xmlns:a16="http://schemas.microsoft.com/office/drawing/2014/main" val="794804169"/>
                  </a:ext>
                </a:extLst>
              </a:tr>
              <a:tr h="939419">
                <a:tc>
                  <a:txBody>
                    <a:bodyPr/>
                    <a:lstStyle/>
                    <a:p>
                      <a:pPr marL="0" marR="0">
                        <a:spcBef>
                          <a:spcPts val="0"/>
                        </a:spcBef>
                        <a:spcAft>
                          <a:spcPts val="0"/>
                        </a:spcAft>
                      </a:pPr>
                      <a:r>
                        <a:rPr lang="en-US" sz="1400" kern="1200">
                          <a:effectLst/>
                          <a:latin typeface="Times New Roman" panose="02020603050405020304" pitchFamily="18" charset="0"/>
                          <a:cs typeface="Times New Roman" panose="02020603050405020304" pitchFamily="18" charset="0"/>
                        </a:rPr>
                        <a:t>Alkali-reactive constituents</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tc>
                <a:tc>
                  <a:txBody>
                    <a:bodyPr/>
                    <a:lstStyle/>
                    <a:p>
                      <a:pPr marL="0" marR="0" algn="ctr"/>
                      <a:r>
                        <a:rPr lang="en-US" sz="1400" kern="100">
                          <a:effectLst/>
                          <a:latin typeface="Times New Roman" panose="02020603050405020304" pitchFamily="18" charset="0"/>
                          <a:cs typeface="Times New Roman" panose="02020603050405020304" pitchFamily="18" charset="0"/>
                        </a:rPr>
                        <a:t>Interaction between the cement paste and the aggregate which continues after hardening, sometimes causing expansion and cracking of the concrete</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tc>
                <a:tc>
                  <a:txBody>
                    <a:bodyPr/>
                    <a:lstStyle/>
                    <a:p>
                      <a:pPr marL="0" marR="0">
                        <a:spcBef>
                          <a:spcPts val="0"/>
                        </a:spcBef>
                        <a:spcAft>
                          <a:spcPts val="0"/>
                        </a:spcAft>
                      </a:pPr>
                      <a:r>
                        <a:rPr lang="en-US" sz="1400" kern="100">
                          <a:effectLst/>
                          <a:latin typeface="Times New Roman" panose="02020603050405020304" pitchFamily="18" charset="0"/>
                          <a:cs typeface="Times New Roman" panose="02020603050405020304" pitchFamily="18" charset="0"/>
                        </a:rPr>
                        <a:t>Physical prevention of good bond between the aggregate and the cement paste</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tc>
                <a:extLst>
                  <a:ext uri="{0D108BD9-81ED-4DB2-BD59-A6C34878D82A}">
                    <a16:rowId xmlns:a16="http://schemas.microsoft.com/office/drawing/2014/main" val="772842112"/>
                  </a:ext>
                </a:extLst>
              </a:tr>
              <a:tr h="939419">
                <a:tc>
                  <a:txBody>
                    <a:bodyPr/>
                    <a:lstStyle/>
                    <a:p>
                      <a:pPr marL="0" marR="0">
                        <a:spcBef>
                          <a:spcPts val="0"/>
                        </a:spcBef>
                        <a:spcAft>
                          <a:spcPts val="0"/>
                        </a:spcAft>
                      </a:pPr>
                      <a:r>
                        <a:rPr lang="en-US" sz="1400" kern="1200">
                          <a:effectLst/>
                          <a:latin typeface="Times New Roman" panose="02020603050405020304" pitchFamily="18" charset="0"/>
                          <a:cs typeface="Times New Roman" panose="02020603050405020304" pitchFamily="18" charset="0"/>
                        </a:rPr>
                        <a:t>Releasable alkalis</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tc>
                <a:tc>
                  <a:txBody>
                    <a:bodyPr/>
                    <a:lstStyle/>
                    <a:p>
                      <a:pPr marL="0" marR="0" algn="ctr"/>
                      <a:r>
                        <a:rPr lang="en-US" sz="1400" kern="100">
                          <a:effectLst/>
                          <a:latin typeface="Times New Roman" panose="02020603050405020304" pitchFamily="18" charset="0"/>
                          <a:cs typeface="Times New Roman" panose="02020603050405020304" pitchFamily="18" charset="0"/>
                        </a:rPr>
                        <a:t>Interaction between the cement paste and the aggregate which continues after hardening, sometimes causing expansion and cracking of the concrete</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tc>
                <a:tc>
                  <a:txBody>
                    <a:bodyPr/>
                    <a:lstStyle/>
                    <a:p>
                      <a:pPr marL="0" marR="0" algn="ctr">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326" marR="50326" marT="0" marB="0" anchor="ctr"/>
                </a:tc>
                <a:extLst>
                  <a:ext uri="{0D108BD9-81ED-4DB2-BD59-A6C34878D82A}">
                    <a16:rowId xmlns:a16="http://schemas.microsoft.com/office/drawing/2014/main" val="2274990170"/>
                  </a:ext>
                </a:extLst>
              </a:tr>
            </a:tbl>
          </a:graphicData>
        </a:graphic>
      </p:graphicFrame>
      <p:graphicFrame>
        <p:nvGraphicFramePr>
          <p:cNvPr id="2" name="Table 1">
            <a:extLst>
              <a:ext uri="{FF2B5EF4-FFF2-40B4-BE49-F238E27FC236}">
                <a16:creationId xmlns:a16="http://schemas.microsoft.com/office/drawing/2014/main" id="{C1F0D318-6098-9044-1D49-6E97D1300EB6}"/>
              </a:ext>
            </a:extLst>
          </p:cNvPr>
          <p:cNvGraphicFramePr>
            <a:graphicFrameLocks noGrp="1"/>
          </p:cNvGraphicFramePr>
          <p:nvPr>
            <p:extLst>
              <p:ext uri="{D42A27DB-BD31-4B8C-83A1-F6EECF244321}">
                <p14:modId xmlns:p14="http://schemas.microsoft.com/office/powerpoint/2010/main" val="565754256"/>
              </p:ext>
            </p:extLst>
          </p:nvPr>
        </p:nvGraphicFramePr>
        <p:xfrm>
          <a:off x="1182726" y="1471299"/>
          <a:ext cx="8147935" cy="426339"/>
        </p:xfrm>
        <a:graphic>
          <a:graphicData uri="http://schemas.openxmlformats.org/drawingml/2006/table">
            <a:tbl>
              <a:tblPr firstRow="1" firstCol="1" bandRow="1">
                <a:tableStyleId>{5940675A-B579-460E-94D1-54222C63F5DA}</a:tableStyleId>
              </a:tblPr>
              <a:tblGrid>
                <a:gridCol w="2364800">
                  <a:extLst>
                    <a:ext uri="{9D8B030D-6E8A-4147-A177-3AD203B41FA5}">
                      <a16:colId xmlns:a16="http://schemas.microsoft.com/office/drawing/2014/main" val="1829412085"/>
                    </a:ext>
                  </a:extLst>
                </a:gridCol>
                <a:gridCol w="2629095">
                  <a:extLst>
                    <a:ext uri="{9D8B030D-6E8A-4147-A177-3AD203B41FA5}">
                      <a16:colId xmlns:a16="http://schemas.microsoft.com/office/drawing/2014/main" val="1748539305"/>
                    </a:ext>
                  </a:extLst>
                </a:gridCol>
                <a:gridCol w="3154040">
                  <a:extLst>
                    <a:ext uri="{9D8B030D-6E8A-4147-A177-3AD203B41FA5}">
                      <a16:colId xmlns:a16="http://schemas.microsoft.com/office/drawing/2014/main" val="2909786112"/>
                    </a:ext>
                  </a:extLst>
                </a:gridCol>
              </a:tblGrid>
              <a:tr h="306652">
                <a:tc>
                  <a:txBody>
                    <a:bodyPr/>
                    <a:lstStyle/>
                    <a:p>
                      <a:pPr marL="0" marR="0" algn="ctr">
                        <a:spcBef>
                          <a:spcPts val="0"/>
                        </a:spcBef>
                        <a:spcAft>
                          <a:spcPts val="0"/>
                        </a:spcAft>
                      </a:pPr>
                      <a:r>
                        <a:rPr lang="en-US" sz="1400" b="1" kern="1200" dirty="0">
                          <a:effectLst/>
                          <a:latin typeface="Times New Roman" panose="02020603050405020304" pitchFamily="18" charset="0"/>
                          <a:cs typeface="Times New Roman" panose="02020603050405020304" pitchFamily="18" charset="0"/>
                        </a:rPr>
                        <a:t>Types</a:t>
                      </a:r>
                      <a:endParaRPr lang="en-US" sz="1400" b="1" kern="100" dirty="0">
                        <a:effectLst/>
                        <a:latin typeface="Times New Roman" panose="02020603050405020304" pitchFamily="18" charset="0"/>
                        <a:cs typeface="Times New Roman" panose="02020603050405020304" pitchFamily="18" charset="0"/>
                      </a:endParaRPr>
                    </a:p>
                    <a:p>
                      <a:pPr marL="182880" marR="0" algn="ctr">
                        <a:lnSpc>
                          <a:spcPct val="107000"/>
                        </a:lnSpc>
                        <a:spcBef>
                          <a:spcPts val="0"/>
                        </a:spcBef>
                        <a:spcAft>
                          <a:spcPts val="0"/>
                        </a:spcAft>
                      </a:pPr>
                      <a:r>
                        <a:rPr lang="en-US" sz="1400" b="1" kern="100" dirty="0">
                          <a:effectLst/>
                          <a:latin typeface="Times New Roman" panose="02020603050405020304" pitchFamily="18" charset="0"/>
                          <a:cs typeface="Times New Roman" panose="02020603050405020304" pitchFamily="18" charset="0"/>
                        </a:rPr>
                        <a:t> </a:t>
                      </a:r>
                      <a:endPar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tc>
                  <a:txBody>
                    <a:bodyPr/>
                    <a:lstStyle/>
                    <a:p>
                      <a:pPr marL="0" marR="0" algn="ctr">
                        <a:spcBef>
                          <a:spcPts val="0"/>
                        </a:spcBef>
                        <a:spcAft>
                          <a:spcPts val="0"/>
                        </a:spcAft>
                      </a:pPr>
                      <a:r>
                        <a:rPr lang="en-US" sz="1400" b="1" kern="1200" dirty="0">
                          <a:effectLst/>
                          <a:latin typeface="Times New Roman" panose="02020603050405020304" pitchFamily="18" charset="0"/>
                          <a:cs typeface="Times New Roman" panose="02020603050405020304" pitchFamily="18" charset="0"/>
                        </a:rPr>
                        <a:t>Main effect</a:t>
                      </a:r>
                      <a:endParaRPr lang="en-US" sz="1400" b="1" kern="1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400" b="1" kern="100" dirty="0">
                          <a:effectLst/>
                          <a:latin typeface="Times New Roman" panose="02020603050405020304" pitchFamily="18" charset="0"/>
                          <a:cs typeface="Times New Roman" panose="02020603050405020304" pitchFamily="18" charset="0"/>
                        </a:rPr>
                        <a:t> </a:t>
                      </a:r>
                      <a:endPar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tc>
                <a:tc>
                  <a:txBody>
                    <a:bodyPr/>
                    <a:lstStyle/>
                    <a:p>
                      <a:pPr marL="0" marR="0" algn="ctr">
                        <a:spcBef>
                          <a:spcPts val="0"/>
                        </a:spcBef>
                        <a:spcAft>
                          <a:spcPts val="0"/>
                        </a:spcAft>
                      </a:pPr>
                      <a:r>
                        <a:rPr lang="en-US" sz="1400" b="1" kern="1200" dirty="0">
                          <a:effectLst/>
                          <a:latin typeface="Times New Roman" panose="02020603050405020304" pitchFamily="18" charset="0"/>
                          <a:cs typeface="Times New Roman" panose="02020603050405020304" pitchFamily="18" charset="0"/>
                        </a:rPr>
                        <a:t>Additional effect</a:t>
                      </a:r>
                      <a:endParaRPr lang="en-US" sz="1400" b="1" kern="1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400" b="1" kern="100" dirty="0">
                          <a:effectLst/>
                          <a:latin typeface="Times New Roman" panose="02020603050405020304" pitchFamily="18" charset="0"/>
                          <a:cs typeface="Times New Roman" panose="02020603050405020304" pitchFamily="18" charset="0"/>
                        </a:rPr>
                        <a:t> </a:t>
                      </a:r>
                      <a:endPar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645" marR="42645" marT="0" marB="0" anchor="ctr"/>
                </a:tc>
                <a:extLst>
                  <a:ext uri="{0D108BD9-81ED-4DB2-BD59-A6C34878D82A}">
                    <a16:rowId xmlns:a16="http://schemas.microsoft.com/office/drawing/2014/main" val="957457805"/>
                  </a:ext>
                </a:extLst>
              </a:tr>
            </a:tbl>
          </a:graphicData>
        </a:graphic>
      </p:graphicFrame>
    </p:spTree>
    <p:extLst>
      <p:ext uri="{BB962C8B-B14F-4D97-AF65-F5344CB8AC3E}">
        <p14:creationId xmlns:p14="http://schemas.microsoft.com/office/powerpoint/2010/main" val="155196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825A22B-0681-4DBF-A4BE-79AC0AF6E529}"/>
              </a:ext>
            </a:extLst>
          </p:cNvPr>
          <p:cNvSpPr>
            <a:spLocks noGrp="1"/>
          </p:cNvSpPr>
          <p:nvPr>
            <p:ph idx="1"/>
          </p:nvPr>
        </p:nvSpPr>
        <p:spPr>
          <a:xfrm>
            <a:off x="478732" y="482111"/>
            <a:ext cx="8210798" cy="5672262"/>
          </a:xfrm>
        </p:spPr>
        <p:txBody>
          <a:bodyPr>
            <a:normAutofit fontScale="85000" lnSpcReduction="20000"/>
          </a:bodyPr>
          <a:lstStyle/>
          <a:p>
            <a:pPr marL="0" indent="0" algn="ctr">
              <a:lnSpc>
                <a:spcPct val="150000"/>
              </a:lnSpc>
              <a:buNone/>
              <a:defRPr/>
            </a:pPr>
            <a:r>
              <a:rPr kumimoji="0" lang="en-US" sz="21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Interference with the setting of the concrete </a:t>
            </a:r>
          </a:p>
          <a:p>
            <a:pPr marL="0" marR="0" lvl="0" indent="0" algn="just" defTabSz="914400" rtl="0" eaLnBrk="1" fontAlgn="auto" latinLnBrk="0" hangingPunct="1">
              <a:lnSpc>
                <a:spcPct val="150000"/>
              </a:lnSpc>
              <a:spcBef>
                <a:spcPts val="1000"/>
              </a:spcBef>
              <a:spcAft>
                <a:spcPts val="0"/>
              </a:spcAft>
              <a:buClrTx/>
              <a:buSzTx/>
              <a:buNone/>
              <a:tabLst/>
              <a:defRPr/>
            </a:pPr>
            <a:endPar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just">
              <a:lnSpc>
                <a:spcPct val="150000"/>
              </a:lnSpc>
              <a:spcBef>
                <a:spcPts val="0"/>
              </a:spcBef>
              <a:defRPr/>
            </a:pPr>
            <a:r>
              <a:rPr lang="en-US" sz="1900" dirty="0">
                <a:solidFill>
                  <a:schemeClr val="tx1"/>
                </a:solidFill>
              </a:rPr>
              <a:t>chemical contaminants ( soluble chlorides and sulphates )</a:t>
            </a:r>
          </a:p>
          <a:p>
            <a:pPr algn="just">
              <a:lnSpc>
                <a:spcPct val="150000"/>
              </a:lnSpc>
              <a:spcBef>
                <a:spcPts val="0"/>
              </a:spcBef>
              <a:defRPr/>
            </a:pPr>
            <a:r>
              <a:rPr lang="en-US" sz="1900" dirty="0">
                <a:solidFill>
                  <a:schemeClr val="tx1"/>
                </a:solidFill>
              </a:rPr>
              <a:t>organic compounds ( mono- and polysaccharides, humic acid and lignins ) </a:t>
            </a:r>
          </a:p>
          <a:p>
            <a:pPr algn="just">
              <a:lnSpc>
                <a:spcPct val="150000"/>
              </a:lnSpc>
              <a:spcBef>
                <a:spcPts val="0"/>
              </a:spcBef>
              <a:defRPr/>
            </a:pPr>
            <a:r>
              <a:rPr lang="en-US" sz="1900" dirty="0">
                <a:solidFill>
                  <a:schemeClr val="tx1"/>
                </a:solidFill>
              </a:rPr>
              <a:t>soluble salts of (lead, zinc, cadmium and tin)</a:t>
            </a:r>
          </a:p>
          <a:p>
            <a:pPr marL="0" indent="0" algn="just">
              <a:lnSpc>
                <a:spcPct val="150000"/>
              </a:lnSpc>
              <a:spcBef>
                <a:spcPts val="0"/>
              </a:spcBef>
              <a:buNone/>
              <a:defRPr/>
            </a:pPr>
            <a:r>
              <a:rPr lang="en-US" sz="1900" dirty="0">
                <a:solidFill>
                  <a:schemeClr val="tx1"/>
                </a:solidFill>
              </a:rPr>
              <a:t>can retard the setting of cement, and hence affect the final strength and durability of concrete. The natural rock and gravel sources of aggregates may contain components which are potentially deleterious when the aggregate is used in concrete and mortar.</a:t>
            </a:r>
          </a:p>
          <a:p>
            <a:pPr algn="just">
              <a:lnSpc>
                <a:spcPct val="150000"/>
              </a:lnSpc>
              <a:defRPr/>
            </a:pPr>
            <a:r>
              <a:rPr lang="en-US" sz="1900" dirty="0">
                <a:solidFill>
                  <a:schemeClr val="tx1"/>
                </a:solidFill>
              </a:rPr>
              <a:t>Chloride reduces the protection of reinforcing steel from corrosion (passivation) and leads to rust forming on the surface of the steel. The rust occupies a much greater volume than the original steel thus disrupting and cracking the concrete as well as weakening the all important concrete–steel bond and the steel itself.</a:t>
            </a:r>
          </a:p>
          <a:p>
            <a:pPr marL="0" marR="0" lvl="0" indent="0" algn="just"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sz="1900" dirty="0">
                <a:solidFill>
                  <a:schemeClr val="tx1"/>
                </a:solidFill>
              </a:rPr>
              <a:t>Carefully measured amounts of gypsum (hydrated calcium sulphate) are normally added to Portland cement to control its setting characteristics, but </a:t>
            </a:r>
          </a:p>
          <a:p>
            <a:pPr marL="0" marR="0" lvl="0" indent="0" algn="just"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sz="1900" dirty="0">
                <a:solidFill>
                  <a:schemeClr val="tx1"/>
                </a:solidFill>
              </a:rPr>
              <a:t>additional amounts derived from the aggregate could produce deleterious expansion and disruption of the concrete through internal sulphate attack. </a:t>
            </a:r>
          </a:p>
          <a:p>
            <a:pPr marL="0" marR="0" lvl="0" indent="0" algn="just"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202124"/>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202124"/>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8118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0BC3DE-0C56-0D45-4909-ACD692FA59F6}"/>
              </a:ext>
            </a:extLst>
          </p:cNvPr>
          <p:cNvSpPr txBox="1"/>
          <p:nvPr/>
        </p:nvSpPr>
        <p:spPr>
          <a:xfrm>
            <a:off x="599089" y="194470"/>
            <a:ext cx="10258097" cy="369332"/>
          </a:xfrm>
          <a:prstGeom prst="rect">
            <a:avLst/>
          </a:prstGeom>
          <a:noFill/>
        </p:spPr>
        <p:txBody>
          <a:bodyPr wrap="square">
            <a:spAutoFit/>
          </a:bodyPr>
          <a:lstStyle/>
          <a:p>
            <a:r>
              <a:rPr lang="en-US" b="1" u="sng" dirty="0"/>
              <a:t>Modification to the strength and durability characteristics of a concrete</a:t>
            </a:r>
          </a:p>
        </p:txBody>
      </p:sp>
      <p:sp>
        <p:nvSpPr>
          <p:cNvPr id="11" name="TextBox 10">
            <a:extLst>
              <a:ext uri="{FF2B5EF4-FFF2-40B4-BE49-F238E27FC236}">
                <a16:creationId xmlns:a16="http://schemas.microsoft.com/office/drawing/2014/main" id="{1CFB41E6-2667-D218-6B48-641E432453FE}"/>
              </a:ext>
            </a:extLst>
          </p:cNvPr>
          <p:cNvSpPr txBox="1"/>
          <p:nvPr/>
        </p:nvSpPr>
        <p:spPr>
          <a:xfrm>
            <a:off x="241737" y="925005"/>
            <a:ext cx="9543394" cy="830997"/>
          </a:xfrm>
          <a:prstGeom prst="rect">
            <a:avLst/>
          </a:prstGeom>
          <a:noFill/>
        </p:spPr>
        <p:txBody>
          <a:bodyPr wrap="square">
            <a:spAutoFit/>
          </a:bodyPr>
          <a:lstStyle/>
          <a:p>
            <a:r>
              <a:rPr lang="en-US" sz="1600" dirty="0"/>
              <a:t>Although small amounts of dust are helpful in concrete, improving cohesiveness and reducing bleeding, excessive amounts may cause the aggregate particles to become coated with dust so that the necessary bonding between the particle and the cement matrix is not fully established. </a:t>
            </a:r>
          </a:p>
        </p:txBody>
      </p:sp>
      <p:sp>
        <p:nvSpPr>
          <p:cNvPr id="13" name="TextBox 12">
            <a:extLst>
              <a:ext uri="{FF2B5EF4-FFF2-40B4-BE49-F238E27FC236}">
                <a16:creationId xmlns:a16="http://schemas.microsoft.com/office/drawing/2014/main" id="{E1F0DF60-DF5B-4F88-D84F-279CB1B831B4}"/>
              </a:ext>
            </a:extLst>
          </p:cNvPr>
          <p:cNvSpPr txBox="1"/>
          <p:nvPr/>
        </p:nvSpPr>
        <p:spPr>
          <a:xfrm>
            <a:off x="149772" y="1805769"/>
            <a:ext cx="9727324" cy="1077218"/>
          </a:xfrm>
          <a:prstGeom prst="rect">
            <a:avLst/>
          </a:prstGeom>
          <a:noFill/>
        </p:spPr>
        <p:txBody>
          <a:bodyPr wrap="square">
            <a:spAutoFit/>
          </a:bodyPr>
          <a:lstStyle/>
          <a:p>
            <a:r>
              <a:rPr lang="en-US" sz="1600" dirty="0"/>
              <a:t>Interaction between aggregate particles in a concrete or mortar and constituents from the cement binder can also lead to longer-term durability problems. The best known of these are the alkali-aggregate reactions between certain types of siliceous or carbonate aggregates and the alkalis normally derived from the cement.</a:t>
            </a:r>
          </a:p>
        </p:txBody>
      </p:sp>
      <p:sp>
        <p:nvSpPr>
          <p:cNvPr id="17" name="TextBox 16">
            <a:extLst>
              <a:ext uri="{FF2B5EF4-FFF2-40B4-BE49-F238E27FC236}">
                <a16:creationId xmlns:a16="http://schemas.microsoft.com/office/drawing/2014/main" id="{4B15275B-7756-6384-8299-69CB90EED233}"/>
              </a:ext>
            </a:extLst>
          </p:cNvPr>
          <p:cNvSpPr txBox="1"/>
          <p:nvPr/>
        </p:nvSpPr>
        <p:spPr>
          <a:xfrm>
            <a:off x="149772" y="2931615"/>
            <a:ext cx="10000594" cy="1077218"/>
          </a:xfrm>
          <a:prstGeom prst="rect">
            <a:avLst/>
          </a:prstGeom>
          <a:noFill/>
        </p:spPr>
        <p:txBody>
          <a:bodyPr wrap="square">
            <a:spAutoFit/>
          </a:bodyPr>
          <a:lstStyle/>
          <a:p>
            <a:r>
              <a:rPr lang="en-US" sz="1600" dirty="0"/>
              <a:t>The alkali silica reaction involves aggregates which are composed of (or contain) non-crystalline or poorly crystalline silica or siliceous glass which can react with the alkali hydroxides derived from the cement. In time, the reaction product which is an expansive hydroscopic gel, can exert sufficient pressure to crack and disrupt the concrete.</a:t>
            </a:r>
          </a:p>
        </p:txBody>
      </p:sp>
      <p:sp>
        <p:nvSpPr>
          <p:cNvPr id="21" name="TextBox 20">
            <a:extLst>
              <a:ext uri="{FF2B5EF4-FFF2-40B4-BE49-F238E27FC236}">
                <a16:creationId xmlns:a16="http://schemas.microsoft.com/office/drawing/2014/main" id="{54678384-CEC1-F90D-3400-817362A9CCC8}"/>
              </a:ext>
            </a:extLst>
          </p:cNvPr>
          <p:cNvSpPr txBox="1"/>
          <p:nvPr/>
        </p:nvSpPr>
        <p:spPr>
          <a:xfrm>
            <a:off x="149772" y="4057461"/>
            <a:ext cx="10000594" cy="584775"/>
          </a:xfrm>
          <a:prstGeom prst="rect">
            <a:avLst/>
          </a:prstGeom>
          <a:noFill/>
        </p:spPr>
        <p:txBody>
          <a:bodyPr wrap="square">
            <a:spAutoFit/>
          </a:bodyPr>
          <a:lstStyle/>
          <a:p>
            <a:r>
              <a:rPr lang="en-US" sz="1600" dirty="0"/>
              <a:t>Certain impure carbonate aggregates will also react with alkalis in the pore fluid (referred to as the alkali carbonate reaction) and can also cause expansion and disruption of the concrete.</a:t>
            </a:r>
          </a:p>
        </p:txBody>
      </p:sp>
      <p:sp>
        <p:nvSpPr>
          <p:cNvPr id="23" name="TextBox 22">
            <a:extLst>
              <a:ext uri="{FF2B5EF4-FFF2-40B4-BE49-F238E27FC236}">
                <a16:creationId xmlns:a16="http://schemas.microsoft.com/office/drawing/2014/main" id="{8C41FAE6-237D-C735-4C8E-418A81902C2D}"/>
              </a:ext>
            </a:extLst>
          </p:cNvPr>
          <p:cNvSpPr txBox="1"/>
          <p:nvPr/>
        </p:nvSpPr>
        <p:spPr>
          <a:xfrm>
            <a:off x="149772" y="4690864"/>
            <a:ext cx="10184524" cy="1569660"/>
          </a:xfrm>
          <a:prstGeom prst="rect">
            <a:avLst/>
          </a:prstGeom>
          <a:noFill/>
        </p:spPr>
        <p:txBody>
          <a:bodyPr wrap="square">
            <a:spAutoFit/>
          </a:bodyPr>
          <a:lstStyle/>
          <a:p>
            <a:r>
              <a:rPr lang="en-US" sz="1600" dirty="0"/>
              <a:t>The nature of the pore structure and pore size distribution, particularly the microporosity, appears to be more critical than the overall porosity of the aggregate in relation to its resistance to freeze–thaw in concrete, so that each aggregate source needs to be assessed individually. Some flints which occur in southern England have a white microporous flint outer layer or cortex which may be present as discrete particles or surface coatings in an aggregate and these can cause spalling and pop-outs from concrete surfaces under freeze–thaw conditions</a:t>
            </a:r>
          </a:p>
        </p:txBody>
      </p:sp>
    </p:spTree>
    <p:extLst>
      <p:ext uri="{BB962C8B-B14F-4D97-AF65-F5344CB8AC3E}">
        <p14:creationId xmlns:p14="http://schemas.microsoft.com/office/powerpoint/2010/main" val="3316187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99F6D8F-DD73-AE6F-D607-95B5652BED0A}"/>
              </a:ext>
            </a:extLst>
          </p:cNvPr>
          <p:cNvSpPr>
            <a:spLocks noGrp="1"/>
          </p:cNvSpPr>
          <p:nvPr>
            <p:ph idx="1"/>
          </p:nvPr>
        </p:nvSpPr>
        <p:spPr>
          <a:xfrm>
            <a:off x="589091" y="513642"/>
            <a:ext cx="8210798" cy="5672262"/>
          </a:xfrm>
        </p:spPr>
        <p:txBody>
          <a:bodyPr>
            <a:normAutofit fontScale="92500" lnSpcReduction="20000"/>
          </a:bodyPr>
          <a:lstStyle/>
          <a:p>
            <a:pPr marL="0" marR="0" lvl="0" indent="0" algn="ctr" defTabSz="914400" rtl="0" eaLnBrk="1" fontAlgn="auto" latinLnBrk="0" hangingPunct="1">
              <a:lnSpc>
                <a:spcPct val="150000"/>
              </a:lnSpc>
              <a:spcBef>
                <a:spcPts val="1000"/>
              </a:spcBef>
              <a:spcAft>
                <a:spcPts val="0"/>
              </a:spcAft>
              <a:buClrTx/>
              <a:buSzTx/>
              <a:buNone/>
              <a:tabLst/>
              <a:defRPr/>
            </a:pPr>
            <a:r>
              <a:rPr kumimoji="0" lang="en-US" sz="20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Unsound aggregate particles in concrete</a:t>
            </a:r>
            <a:endParaRPr kumimoji="0" lang="en-US" sz="1600" b="1" i="0" u="sng" strike="noStrike" kern="1200" cap="none" spc="0" normalizeH="0" baseline="0" noProof="0" dirty="0">
              <a:ln>
                <a:noFill/>
              </a:ln>
              <a:solidFill>
                <a:srgbClr val="202124"/>
              </a:solidFill>
              <a:effectLst/>
              <a:uLnTx/>
              <a:uFillTx/>
              <a:latin typeface="Times New Roman" panose="02020603050405020304" pitchFamily="18" charset="0"/>
              <a:ea typeface="+mn-ea"/>
              <a:cs typeface="Times New Roman" panose="02020603050405020304" pitchFamily="18" charset="0"/>
            </a:endParaRPr>
          </a:p>
          <a:p>
            <a:pPr marL="0" indent="0">
              <a:buNone/>
            </a:pPr>
            <a:r>
              <a:rPr lang="en-US" sz="1700" dirty="0"/>
              <a:t>A wide range of aggregate materials contain unsound particles, present either as natural components in the aggregate source material or as contaminant particles from an extraneous source. They can produce problems when incorporated into a concrete which range from surface cosmetic disfigurement to reduction in the compressive strength, or a reduction in durability</a:t>
            </a:r>
            <a:r>
              <a:rPr lang="en-US" dirty="0"/>
              <a:t>.</a:t>
            </a:r>
          </a:p>
          <a:p>
            <a:pPr marL="0" indent="0">
              <a:buNone/>
            </a:pPr>
            <a:endParaRPr lang="en-US" dirty="0"/>
          </a:p>
          <a:p>
            <a:pPr marL="0" indent="0">
              <a:buNone/>
            </a:pPr>
            <a:r>
              <a:rPr lang="en-US" sz="1700" dirty="0"/>
              <a:t>One of the commonest unsound particle contaminants familiar in the gravel aggregates of southern Britain is pyrite (iron </a:t>
            </a:r>
            <a:r>
              <a:rPr lang="en-US" sz="1700" dirty="0" err="1"/>
              <a:t>disulphide</a:t>
            </a:r>
            <a:r>
              <a:rPr lang="en-US" sz="1700" dirty="0"/>
              <a:t>). This mineral can oxidize to brown iron hydroxides in normal environmental weathering conditions if close to the surface of a concrete.</a:t>
            </a:r>
          </a:p>
          <a:p>
            <a:pPr marL="0" indent="0">
              <a:buNone/>
            </a:pPr>
            <a:r>
              <a:rPr lang="en-US" sz="1700" dirty="0"/>
              <a:t>some Cornish tin mining wastes contain pyrite crystals, or ‘mundic’ particles, (mundic is the old Cornish word for pyrite). This material is used as low-grade aggregate for the production of concrete blocks and the pyrite does contribute to the deterioration of concrete, although moisture movement in the clay and the secondary micas which are present in the slaty and </a:t>
            </a:r>
            <a:r>
              <a:rPr lang="en-US" sz="1700" dirty="0" err="1"/>
              <a:t>phyllitic</a:t>
            </a:r>
            <a:r>
              <a:rPr lang="en-US" sz="1700" dirty="0"/>
              <a:t> waste is also involved.</a:t>
            </a:r>
          </a:p>
          <a:p>
            <a:pPr marL="0" indent="0">
              <a:buNone/>
            </a:pPr>
            <a:r>
              <a:rPr lang="en-US" sz="1700" dirty="0"/>
              <a:t>Aggregate particles partly composed of clay and certain geologically weathered rocks tend to be moisture sensitive, that is, they have the capacity to absorb or lose water from their structure depending on the environmental conditions. This produces a consequent expansion or shrinkage of the particle leading to the breakdown of the aggregate/cement bond so that the concrete becomes susceptible to damage by frost and thermal cycling</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38914244"/>
      </p:ext>
    </p:extLst>
  </p:cSld>
  <p:clrMapOvr>
    <a:masterClrMapping/>
  </p:clrMapOvr>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334</TotalTime>
  <Words>1763</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Symbol</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Dilshad Jaf</cp:lastModifiedBy>
  <cp:revision>29</cp:revision>
  <dcterms:created xsi:type="dcterms:W3CDTF">2023-11-29T20:22:53Z</dcterms:created>
  <dcterms:modified xsi:type="dcterms:W3CDTF">2023-12-01T17:36:08Z</dcterms:modified>
</cp:coreProperties>
</file>