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7" r:id="rId2"/>
    <p:sldId id="258" r:id="rId3"/>
    <p:sldId id="259" r:id="rId4"/>
    <p:sldId id="262" r:id="rId5"/>
    <p:sldId id="263" r:id="rId6"/>
    <p:sldId id="339" r:id="rId7"/>
    <p:sldId id="264" r:id="rId8"/>
    <p:sldId id="340" r:id="rId9"/>
    <p:sldId id="265" r:id="rId10"/>
    <p:sldId id="34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261D5D4-3A37-46B3-8F65-B73D3EF4A1D6}">
          <p14:sldIdLst>
            <p14:sldId id="257"/>
            <p14:sldId id="258"/>
            <p14:sldId id="259"/>
            <p14:sldId id="262"/>
            <p14:sldId id="263"/>
            <p14:sldId id="339"/>
            <p14:sldId id="264"/>
            <p14:sldId id="340"/>
            <p14:sldId id="265"/>
            <p14:sldId id="343"/>
          </p14:sldIdLst>
        </p14:section>
        <p14:section name="Untitled Section" id="{E2C7B435-6CED-4D5D-898C-55386C98B76E}">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60" y="4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8ED503-6821-453B-8B91-641E94962C18}" type="datetimeFigureOut">
              <a:rPr lang="en-US" smtClean="0"/>
              <a:t>20-May-24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009E1C-38AD-44A9-8195-910BF36E8358}" type="slidenum">
              <a:rPr lang="en-US" smtClean="0"/>
              <a:t>‹#›</a:t>
            </a:fld>
            <a:endParaRPr lang="en-US"/>
          </a:p>
        </p:txBody>
      </p:sp>
    </p:spTree>
    <p:extLst>
      <p:ext uri="{BB962C8B-B14F-4D97-AF65-F5344CB8AC3E}">
        <p14:creationId xmlns:p14="http://schemas.microsoft.com/office/powerpoint/2010/main" val="2492976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97A7A3C6-A3CD-4212-B91A-3ACE1D8D9931}" type="datetimeFigureOut">
              <a:rPr lang="en-US" smtClean="0"/>
              <a:t>20-May-24</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D3D43EF-7144-4501-9143-9E49CE73AF60}" type="slidenum">
              <a:rPr lang="en-US" smtClean="0"/>
              <a:t>‹#›</a:t>
            </a:fld>
            <a:endParaRPr lang="en-US"/>
          </a:p>
        </p:txBody>
      </p:sp>
    </p:spTree>
    <p:extLst>
      <p:ext uri="{BB962C8B-B14F-4D97-AF65-F5344CB8AC3E}">
        <p14:creationId xmlns:p14="http://schemas.microsoft.com/office/powerpoint/2010/main" val="676667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A7A3C6-A3CD-4212-B91A-3ACE1D8D9931}" type="datetimeFigureOut">
              <a:rPr lang="en-US" smtClean="0"/>
              <a:t>20-May-24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D43EF-7144-4501-9143-9E49CE73AF60}" type="slidenum">
              <a:rPr lang="en-US" smtClean="0"/>
              <a:t>‹#›</a:t>
            </a:fld>
            <a:endParaRPr lang="en-US"/>
          </a:p>
        </p:txBody>
      </p:sp>
    </p:spTree>
    <p:extLst>
      <p:ext uri="{BB962C8B-B14F-4D97-AF65-F5344CB8AC3E}">
        <p14:creationId xmlns:p14="http://schemas.microsoft.com/office/powerpoint/2010/main" val="532912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A7A3C6-A3CD-4212-B91A-3ACE1D8D9931}" type="datetimeFigureOut">
              <a:rPr lang="en-US" smtClean="0"/>
              <a:t>20-May-24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D43EF-7144-4501-9143-9E49CE73AF60}" type="slidenum">
              <a:rPr lang="en-US" smtClean="0"/>
              <a:t>‹#›</a:t>
            </a:fld>
            <a:endParaRPr lang="en-US"/>
          </a:p>
        </p:txBody>
      </p:sp>
    </p:spTree>
    <p:extLst>
      <p:ext uri="{BB962C8B-B14F-4D97-AF65-F5344CB8AC3E}">
        <p14:creationId xmlns:p14="http://schemas.microsoft.com/office/powerpoint/2010/main" val="2148256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A7A3C6-A3CD-4212-B91A-3ACE1D8D9931}" type="datetimeFigureOut">
              <a:rPr lang="en-US" smtClean="0"/>
              <a:t>20-May-24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D43EF-7144-4501-9143-9E49CE73AF60}" type="slidenum">
              <a:rPr lang="en-US" smtClean="0"/>
              <a:t>‹#›</a:t>
            </a:fld>
            <a:endParaRPr lang="en-US"/>
          </a:p>
        </p:txBody>
      </p:sp>
    </p:spTree>
    <p:extLst>
      <p:ext uri="{BB962C8B-B14F-4D97-AF65-F5344CB8AC3E}">
        <p14:creationId xmlns:p14="http://schemas.microsoft.com/office/powerpoint/2010/main" val="2392714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A7A3C6-A3CD-4212-B91A-3ACE1D8D9931}" type="datetimeFigureOut">
              <a:rPr lang="en-US" smtClean="0"/>
              <a:t>20-May-24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D43EF-7144-4501-9143-9E49CE73AF60}" type="slidenum">
              <a:rPr lang="en-US" smtClean="0"/>
              <a:t>‹#›</a:t>
            </a:fld>
            <a:endParaRPr lang="en-US"/>
          </a:p>
        </p:txBody>
      </p:sp>
    </p:spTree>
    <p:extLst>
      <p:ext uri="{BB962C8B-B14F-4D97-AF65-F5344CB8AC3E}">
        <p14:creationId xmlns:p14="http://schemas.microsoft.com/office/powerpoint/2010/main" val="4010829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A7A3C6-A3CD-4212-B91A-3ACE1D8D9931}" type="datetimeFigureOut">
              <a:rPr lang="en-US" smtClean="0"/>
              <a:t>20-May-24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3D43EF-7144-4501-9143-9E49CE73AF60}" type="slidenum">
              <a:rPr lang="en-US" smtClean="0"/>
              <a:t>‹#›</a:t>
            </a:fld>
            <a:endParaRPr lang="en-US"/>
          </a:p>
        </p:txBody>
      </p:sp>
    </p:spTree>
    <p:extLst>
      <p:ext uri="{BB962C8B-B14F-4D97-AF65-F5344CB8AC3E}">
        <p14:creationId xmlns:p14="http://schemas.microsoft.com/office/powerpoint/2010/main" val="3730077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A7A3C6-A3CD-4212-B91A-3ACE1D8D9931}" type="datetimeFigureOut">
              <a:rPr lang="en-US" smtClean="0"/>
              <a:t>20-May-24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3D43EF-7144-4501-9143-9E49CE73AF60}" type="slidenum">
              <a:rPr lang="en-US" smtClean="0"/>
              <a:t>‹#›</a:t>
            </a:fld>
            <a:endParaRPr lang="en-US"/>
          </a:p>
        </p:txBody>
      </p:sp>
    </p:spTree>
    <p:extLst>
      <p:ext uri="{BB962C8B-B14F-4D97-AF65-F5344CB8AC3E}">
        <p14:creationId xmlns:p14="http://schemas.microsoft.com/office/powerpoint/2010/main" val="605480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A7A3C6-A3CD-4212-B91A-3ACE1D8D9931}" type="datetimeFigureOut">
              <a:rPr lang="en-US" smtClean="0"/>
              <a:t>20-May-24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3D43EF-7144-4501-9143-9E49CE73AF60}" type="slidenum">
              <a:rPr lang="en-US" smtClean="0"/>
              <a:t>‹#›</a:t>
            </a:fld>
            <a:endParaRPr lang="en-US"/>
          </a:p>
        </p:txBody>
      </p:sp>
    </p:spTree>
    <p:extLst>
      <p:ext uri="{BB962C8B-B14F-4D97-AF65-F5344CB8AC3E}">
        <p14:creationId xmlns:p14="http://schemas.microsoft.com/office/powerpoint/2010/main" val="902448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A7A3C6-A3CD-4212-B91A-3ACE1D8D9931}" type="datetimeFigureOut">
              <a:rPr lang="en-US" smtClean="0"/>
              <a:t>20-May-24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3D43EF-7144-4501-9143-9E49CE73AF60}" type="slidenum">
              <a:rPr lang="en-US" smtClean="0"/>
              <a:t>‹#›</a:t>
            </a:fld>
            <a:endParaRPr lang="en-US"/>
          </a:p>
        </p:txBody>
      </p:sp>
    </p:spTree>
    <p:extLst>
      <p:ext uri="{BB962C8B-B14F-4D97-AF65-F5344CB8AC3E}">
        <p14:creationId xmlns:p14="http://schemas.microsoft.com/office/powerpoint/2010/main" val="906256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97A7A3C6-A3CD-4212-B91A-3ACE1D8D9931}" type="datetimeFigureOut">
              <a:rPr lang="en-US" smtClean="0"/>
              <a:t>20-May-24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D3D43EF-7144-4501-9143-9E49CE73AF60}" type="slidenum">
              <a:rPr lang="en-US" smtClean="0"/>
              <a:t>‹#›</a:t>
            </a:fld>
            <a:endParaRPr lang="en-US"/>
          </a:p>
        </p:txBody>
      </p:sp>
    </p:spTree>
    <p:extLst>
      <p:ext uri="{BB962C8B-B14F-4D97-AF65-F5344CB8AC3E}">
        <p14:creationId xmlns:p14="http://schemas.microsoft.com/office/powerpoint/2010/main" val="263261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97A7A3C6-A3CD-4212-B91A-3ACE1D8D9931}" type="datetimeFigureOut">
              <a:rPr lang="en-US" smtClean="0"/>
              <a:t>20-May-24</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D3D43EF-7144-4501-9143-9E49CE73AF60}" type="slidenum">
              <a:rPr lang="en-US" smtClean="0"/>
              <a:t>‹#›</a:t>
            </a:fld>
            <a:endParaRPr lang="en-US"/>
          </a:p>
        </p:txBody>
      </p:sp>
    </p:spTree>
    <p:extLst>
      <p:ext uri="{BB962C8B-B14F-4D97-AF65-F5344CB8AC3E}">
        <p14:creationId xmlns:p14="http://schemas.microsoft.com/office/powerpoint/2010/main" val="353473797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97A7A3C6-A3CD-4212-B91A-3ACE1D8D9931}" type="datetimeFigureOut">
              <a:rPr lang="en-US" smtClean="0"/>
              <a:t>20-May-24</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D3D43EF-7144-4501-9143-9E49CE73AF60}" type="slidenum">
              <a:rPr lang="en-US" smtClean="0"/>
              <a:t>‹#›</a:t>
            </a:fld>
            <a:endParaRPr lang="en-US"/>
          </a:p>
        </p:txBody>
      </p:sp>
    </p:spTree>
    <p:extLst>
      <p:ext uri="{BB962C8B-B14F-4D97-AF65-F5344CB8AC3E}">
        <p14:creationId xmlns:p14="http://schemas.microsoft.com/office/powerpoint/2010/main" val="185628641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2FD7CCB-9DEB-728E-012F-791AA86396F8}"/>
              </a:ext>
            </a:extLst>
          </p:cNvPr>
          <p:cNvSpPr txBox="1"/>
          <p:nvPr/>
        </p:nvSpPr>
        <p:spPr>
          <a:xfrm>
            <a:off x="589564" y="2127890"/>
            <a:ext cx="10550278" cy="2123658"/>
          </a:xfrm>
          <a:prstGeom prst="rect">
            <a:avLst/>
          </a:prstGeom>
          <a:noFill/>
        </p:spPr>
        <p:txBody>
          <a:bodyPr wrap="square">
            <a:spAutoFit/>
          </a:bodyPr>
          <a:lstStyle/>
          <a:p>
            <a:pPr algn="ctr"/>
            <a:r>
              <a:rPr lang="en-US" sz="4400" b="1" dirty="0">
                <a:latin typeface="Times New Roman" panose="02020603050405020304" pitchFamily="18" charset="0"/>
                <a:cs typeface="Times New Roman" panose="02020603050405020304" pitchFamily="18" charset="0"/>
              </a:rPr>
              <a:t>Standard practice for selecting proportions for </a:t>
            </a:r>
          </a:p>
          <a:p>
            <a:pPr algn="ctr"/>
            <a:r>
              <a:rPr lang="en-US" sz="4400" b="1" dirty="0">
                <a:latin typeface="Times New Roman" panose="02020603050405020304" pitchFamily="18" charset="0"/>
                <a:cs typeface="Times New Roman" panose="02020603050405020304" pitchFamily="18" charset="0"/>
              </a:rPr>
              <a:t>Heavyweight concrete</a:t>
            </a:r>
          </a:p>
        </p:txBody>
      </p:sp>
    </p:spTree>
    <p:extLst>
      <p:ext uri="{BB962C8B-B14F-4D97-AF65-F5344CB8AC3E}">
        <p14:creationId xmlns:p14="http://schemas.microsoft.com/office/powerpoint/2010/main" val="3025342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953A0FFE-CDC7-4B3C-A2BC-51BC2F1A336C}"/>
              </a:ext>
            </a:extLst>
          </p:cNvPr>
          <p:cNvGraphicFramePr>
            <a:graphicFrameLocks noGrp="1"/>
          </p:cNvGraphicFramePr>
          <p:nvPr>
            <p:extLst>
              <p:ext uri="{D42A27DB-BD31-4B8C-83A1-F6EECF244321}">
                <p14:modId xmlns:p14="http://schemas.microsoft.com/office/powerpoint/2010/main" val="2448678251"/>
              </p:ext>
            </p:extLst>
          </p:nvPr>
        </p:nvGraphicFramePr>
        <p:xfrm>
          <a:off x="2659224" y="923730"/>
          <a:ext cx="6456783" cy="4544007"/>
        </p:xfrm>
        <a:graphic>
          <a:graphicData uri="http://schemas.openxmlformats.org/drawingml/2006/table">
            <a:tbl>
              <a:tblPr firstRow="1" bandRow="1">
                <a:tableStyleId>{5C22544A-7EE6-4342-B048-85BDC9FD1C3A}</a:tableStyleId>
              </a:tblPr>
              <a:tblGrid>
                <a:gridCol w="2379307">
                  <a:extLst>
                    <a:ext uri="{9D8B030D-6E8A-4147-A177-3AD203B41FA5}">
                      <a16:colId xmlns:a16="http://schemas.microsoft.com/office/drawing/2014/main" val="2084332318"/>
                    </a:ext>
                  </a:extLst>
                </a:gridCol>
                <a:gridCol w="1925215">
                  <a:extLst>
                    <a:ext uri="{9D8B030D-6E8A-4147-A177-3AD203B41FA5}">
                      <a16:colId xmlns:a16="http://schemas.microsoft.com/office/drawing/2014/main" val="1112355011"/>
                    </a:ext>
                  </a:extLst>
                </a:gridCol>
                <a:gridCol w="2152261">
                  <a:extLst>
                    <a:ext uri="{9D8B030D-6E8A-4147-A177-3AD203B41FA5}">
                      <a16:colId xmlns:a16="http://schemas.microsoft.com/office/drawing/2014/main" val="3250144721"/>
                    </a:ext>
                  </a:extLst>
                </a:gridCol>
              </a:tblGrid>
              <a:tr h="496920">
                <a:tc>
                  <a:txBody>
                    <a:bodyPr/>
                    <a:lstStyle/>
                    <a:p>
                      <a:pPr algn="ctr" fontAlgn="b"/>
                      <a:r>
                        <a:rPr lang="en-US" sz="2000" u="none" strike="noStrike" dirty="0">
                          <a:effectLst/>
                          <a:latin typeface="Arial Black" panose="020B0A04020102020204" pitchFamily="34" charset="0"/>
                        </a:rPr>
                        <a:t>Materials </a:t>
                      </a:r>
                      <a:endParaRPr lang="en-US" sz="2000" b="0" i="0" u="none" strike="noStrike" dirty="0">
                        <a:solidFill>
                          <a:srgbClr val="000000"/>
                        </a:solidFill>
                        <a:effectLst/>
                        <a:latin typeface="Arial Black" panose="020B0A04020102020204" pitchFamily="34" charset="0"/>
                      </a:endParaRPr>
                    </a:p>
                  </a:txBody>
                  <a:tcPr marL="7620" marR="7620" marT="7620" marB="0" anchor="b"/>
                </a:tc>
                <a:tc>
                  <a:txBody>
                    <a:bodyPr/>
                    <a:lstStyle/>
                    <a:p>
                      <a:pPr algn="ctr" fontAlgn="b"/>
                      <a:r>
                        <a:rPr lang="en-US" sz="2000" u="none" strike="noStrike">
                          <a:effectLst/>
                          <a:latin typeface="Arial Black" panose="020B0A04020102020204" pitchFamily="34" charset="0"/>
                        </a:rPr>
                        <a:t>Weight kg</a:t>
                      </a:r>
                      <a:endParaRPr lang="en-US" sz="2000" b="0" i="0" u="none" strike="noStrike">
                        <a:solidFill>
                          <a:srgbClr val="000000"/>
                        </a:solidFill>
                        <a:effectLst/>
                        <a:latin typeface="Arial Black" panose="020B0A04020102020204" pitchFamily="34" charset="0"/>
                      </a:endParaRPr>
                    </a:p>
                  </a:txBody>
                  <a:tcPr marL="7620" marR="7620" marT="7620" marB="0" anchor="b"/>
                </a:tc>
                <a:tc>
                  <a:txBody>
                    <a:bodyPr/>
                    <a:lstStyle/>
                    <a:p>
                      <a:pPr algn="ctr" fontAlgn="b"/>
                      <a:r>
                        <a:rPr lang="en-US" sz="2000" u="none" strike="noStrike" dirty="0">
                          <a:effectLst/>
                          <a:latin typeface="Arial Black" panose="020B0A04020102020204" pitchFamily="34" charset="0"/>
                        </a:rPr>
                        <a:t>Volume m³</a:t>
                      </a:r>
                      <a:endParaRPr lang="en-US" sz="2000" b="0" i="0" u="none" strike="noStrike" dirty="0">
                        <a:solidFill>
                          <a:srgbClr val="000000"/>
                        </a:solidFill>
                        <a:effectLst/>
                        <a:latin typeface="Arial Black" panose="020B0A04020102020204" pitchFamily="34" charset="0"/>
                      </a:endParaRPr>
                    </a:p>
                  </a:txBody>
                  <a:tcPr marL="7620" marR="7620" marT="7620" marB="0" anchor="b"/>
                </a:tc>
                <a:extLst>
                  <a:ext uri="{0D108BD9-81ED-4DB2-BD59-A6C34878D82A}">
                    <a16:rowId xmlns:a16="http://schemas.microsoft.com/office/drawing/2014/main" val="2802633531"/>
                  </a:ext>
                </a:extLst>
              </a:tr>
              <a:tr h="402086">
                <a:tc>
                  <a:txBody>
                    <a:bodyPr/>
                    <a:lstStyle/>
                    <a:p>
                      <a:pPr algn="ctr" fontAlgn="b"/>
                      <a:r>
                        <a:rPr lang="en-US" sz="2000" u="none" strike="noStrike">
                          <a:effectLst/>
                          <a:latin typeface="Arial Black" panose="020B0A04020102020204" pitchFamily="34" charset="0"/>
                        </a:rPr>
                        <a:t>Cement</a:t>
                      </a:r>
                      <a:endParaRPr lang="en-US" sz="2000" b="0" i="0" u="none" strike="noStrike">
                        <a:solidFill>
                          <a:srgbClr val="000000"/>
                        </a:solidFill>
                        <a:effectLst/>
                        <a:latin typeface="Arial Black" panose="020B0A04020102020204" pitchFamily="34" charset="0"/>
                      </a:endParaRPr>
                    </a:p>
                  </a:txBody>
                  <a:tcPr marL="7620" marR="7620" marT="7620" marB="0" anchor="b"/>
                </a:tc>
                <a:tc>
                  <a:txBody>
                    <a:bodyPr/>
                    <a:lstStyle/>
                    <a:p>
                      <a:pPr algn="ctr" fontAlgn="b"/>
                      <a:r>
                        <a:rPr lang="en-US" sz="2000" u="none" strike="noStrike">
                          <a:effectLst/>
                          <a:latin typeface="Arial Black" panose="020B0A04020102020204" pitchFamily="34" charset="0"/>
                        </a:rPr>
                        <a:t>354</a:t>
                      </a:r>
                      <a:endParaRPr lang="en-US" sz="2000" b="0" i="0" u="none" strike="noStrike">
                        <a:solidFill>
                          <a:srgbClr val="000000"/>
                        </a:solidFill>
                        <a:effectLst/>
                        <a:latin typeface="Arial Black" panose="020B0A04020102020204" pitchFamily="34" charset="0"/>
                      </a:endParaRPr>
                    </a:p>
                  </a:txBody>
                  <a:tcPr marL="7620" marR="7620" marT="7620" marB="0" anchor="b"/>
                </a:tc>
                <a:tc>
                  <a:txBody>
                    <a:bodyPr/>
                    <a:lstStyle/>
                    <a:p>
                      <a:pPr algn="ctr" fontAlgn="b"/>
                      <a:r>
                        <a:rPr lang="en-US" sz="2000" u="none" strike="noStrike">
                          <a:effectLst/>
                          <a:latin typeface="Arial Black" panose="020B0A04020102020204" pitchFamily="34" charset="0"/>
                        </a:rPr>
                        <a:t>0.0858</a:t>
                      </a:r>
                      <a:endParaRPr lang="en-US" sz="2000" b="0" i="0" u="none" strike="noStrike">
                        <a:solidFill>
                          <a:srgbClr val="000000"/>
                        </a:solidFill>
                        <a:effectLst/>
                        <a:latin typeface="Arial Black" panose="020B0A04020102020204" pitchFamily="34" charset="0"/>
                      </a:endParaRPr>
                    </a:p>
                  </a:txBody>
                  <a:tcPr marL="7620" marR="7620" marT="7620" marB="0" anchor="b"/>
                </a:tc>
                <a:extLst>
                  <a:ext uri="{0D108BD9-81ED-4DB2-BD59-A6C34878D82A}">
                    <a16:rowId xmlns:a16="http://schemas.microsoft.com/office/drawing/2014/main" val="4020207117"/>
                  </a:ext>
                </a:extLst>
              </a:tr>
              <a:tr h="585261">
                <a:tc>
                  <a:txBody>
                    <a:bodyPr/>
                    <a:lstStyle/>
                    <a:p>
                      <a:pPr algn="ctr" fontAlgn="b"/>
                      <a:r>
                        <a:rPr lang="en-US" sz="2000" u="none" strike="noStrike">
                          <a:effectLst/>
                          <a:latin typeface="Arial Black" panose="020B0A04020102020204" pitchFamily="34" charset="0"/>
                        </a:rPr>
                        <a:t>Water</a:t>
                      </a:r>
                      <a:endParaRPr lang="en-US" sz="2000" b="0" i="0" u="none" strike="noStrike">
                        <a:solidFill>
                          <a:srgbClr val="000000"/>
                        </a:solidFill>
                        <a:effectLst/>
                        <a:latin typeface="Arial Black" panose="020B0A04020102020204" pitchFamily="34" charset="0"/>
                      </a:endParaRPr>
                    </a:p>
                  </a:txBody>
                  <a:tcPr marL="7620" marR="7620" marT="7620" marB="0" anchor="b"/>
                </a:tc>
                <a:tc>
                  <a:txBody>
                    <a:bodyPr/>
                    <a:lstStyle/>
                    <a:p>
                      <a:pPr algn="ctr" fontAlgn="b"/>
                      <a:r>
                        <a:rPr lang="en-US" sz="2000" u="none" strike="noStrike">
                          <a:effectLst/>
                          <a:latin typeface="Arial Black" panose="020B0A04020102020204" pitchFamily="34" charset="0"/>
                        </a:rPr>
                        <a:t>184</a:t>
                      </a:r>
                      <a:endParaRPr lang="en-US" sz="2000" b="0" i="0" u="none" strike="noStrike">
                        <a:solidFill>
                          <a:srgbClr val="000000"/>
                        </a:solidFill>
                        <a:effectLst/>
                        <a:latin typeface="Arial Black" panose="020B0A04020102020204" pitchFamily="34" charset="0"/>
                      </a:endParaRPr>
                    </a:p>
                  </a:txBody>
                  <a:tcPr marL="7620" marR="7620" marT="7620" marB="0" anchor="b"/>
                </a:tc>
                <a:tc>
                  <a:txBody>
                    <a:bodyPr/>
                    <a:lstStyle/>
                    <a:p>
                      <a:pPr algn="ctr" fontAlgn="b"/>
                      <a:r>
                        <a:rPr lang="en-US" sz="2000" u="none" strike="noStrike">
                          <a:effectLst/>
                          <a:latin typeface="Arial Black" panose="020B0A04020102020204" pitchFamily="34" charset="0"/>
                        </a:rPr>
                        <a:t>0.14</a:t>
                      </a:r>
                      <a:endParaRPr lang="en-US" sz="2000" b="0" i="0" u="none" strike="noStrike">
                        <a:solidFill>
                          <a:srgbClr val="000000"/>
                        </a:solidFill>
                        <a:effectLst/>
                        <a:latin typeface="Arial Black" panose="020B0A04020102020204" pitchFamily="34" charset="0"/>
                      </a:endParaRPr>
                    </a:p>
                  </a:txBody>
                  <a:tcPr marL="7620" marR="7620" marT="7620" marB="0" anchor="b"/>
                </a:tc>
                <a:extLst>
                  <a:ext uri="{0D108BD9-81ED-4DB2-BD59-A6C34878D82A}">
                    <a16:rowId xmlns:a16="http://schemas.microsoft.com/office/drawing/2014/main" val="149771983"/>
                  </a:ext>
                </a:extLst>
              </a:tr>
              <a:tr h="794367">
                <a:tc>
                  <a:txBody>
                    <a:bodyPr/>
                    <a:lstStyle/>
                    <a:p>
                      <a:pPr algn="ctr" fontAlgn="b"/>
                      <a:r>
                        <a:rPr lang="en-US" sz="2000" u="none" strike="noStrike">
                          <a:effectLst/>
                          <a:latin typeface="Arial Black" panose="020B0A04020102020204" pitchFamily="34" charset="0"/>
                        </a:rPr>
                        <a:t>Coarse aggregate</a:t>
                      </a:r>
                      <a:endParaRPr lang="en-US" sz="2000" b="0" i="0" u="none" strike="noStrike">
                        <a:solidFill>
                          <a:srgbClr val="000000"/>
                        </a:solidFill>
                        <a:effectLst/>
                        <a:latin typeface="Arial Black" panose="020B0A04020102020204" pitchFamily="34" charset="0"/>
                      </a:endParaRPr>
                    </a:p>
                  </a:txBody>
                  <a:tcPr marL="7620" marR="7620" marT="7620" marB="0" anchor="b"/>
                </a:tc>
                <a:tc>
                  <a:txBody>
                    <a:bodyPr/>
                    <a:lstStyle/>
                    <a:p>
                      <a:pPr algn="ctr" fontAlgn="b"/>
                      <a:r>
                        <a:rPr lang="en-US" sz="2000" u="none" strike="noStrike">
                          <a:effectLst/>
                          <a:latin typeface="Arial Black" panose="020B0A04020102020204" pitchFamily="34" charset="0"/>
                        </a:rPr>
                        <a:t>1455</a:t>
                      </a:r>
                      <a:endParaRPr lang="en-US" sz="2000" b="0" i="0" u="none" strike="noStrike">
                        <a:solidFill>
                          <a:srgbClr val="000000"/>
                        </a:solidFill>
                        <a:effectLst/>
                        <a:latin typeface="Arial Black" panose="020B0A04020102020204" pitchFamily="34" charset="0"/>
                      </a:endParaRPr>
                    </a:p>
                  </a:txBody>
                  <a:tcPr marL="7620" marR="7620" marT="7620" marB="0" anchor="b"/>
                </a:tc>
                <a:tc>
                  <a:txBody>
                    <a:bodyPr/>
                    <a:lstStyle/>
                    <a:p>
                      <a:pPr algn="ctr" fontAlgn="b"/>
                      <a:r>
                        <a:rPr lang="en-US" sz="2000" u="none" strike="noStrike">
                          <a:effectLst/>
                          <a:latin typeface="Arial Black" panose="020B0A04020102020204" pitchFamily="34" charset="0"/>
                        </a:rPr>
                        <a:t>0.31576</a:t>
                      </a:r>
                      <a:endParaRPr lang="en-US" sz="2000" b="0" i="0" u="none" strike="noStrike">
                        <a:solidFill>
                          <a:srgbClr val="000000"/>
                        </a:solidFill>
                        <a:effectLst/>
                        <a:latin typeface="Arial Black" panose="020B0A04020102020204" pitchFamily="34" charset="0"/>
                      </a:endParaRPr>
                    </a:p>
                  </a:txBody>
                  <a:tcPr marL="7620" marR="7620" marT="7620" marB="0" anchor="b"/>
                </a:tc>
                <a:extLst>
                  <a:ext uri="{0D108BD9-81ED-4DB2-BD59-A6C34878D82A}">
                    <a16:rowId xmlns:a16="http://schemas.microsoft.com/office/drawing/2014/main" val="2603699651"/>
                  </a:ext>
                </a:extLst>
              </a:tr>
              <a:tr h="794367">
                <a:tc>
                  <a:txBody>
                    <a:bodyPr/>
                    <a:lstStyle/>
                    <a:p>
                      <a:pPr algn="ctr" fontAlgn="b"/>
                      <a:r>
                        <a:rPr lang="en-US" sz="2000" u="none" strike="noStrike">
                          <a:effectLst/>
                          <a:latin typeface="Arial Black" panose="020B0A04020102020204" pitchFamily="34" charset="0"/>
                        </a:rPr>
                        <a:t>Fine aggregate</a:t>
                      </a:r>
                      <a:endParaRPr lang="en-US" sz="2000" b="0" i="0" u="none" strike="noStrike">
                        <a:solidFill>
                          <a:srgbClr val="000000"/>
                        </a:solidFill>
                        <a:effectLst/>
                        <a:latin typeface="Arial Black" panose="020B0A04020102020204" pitchFamily="34" charset="0"/>
                      </a:endParaRPr>
                    </a:p>
                  </a:txBody>
                  <a:tcPr marL="7620" marR="7620" marT="7620" marB="0" anchor="b"/>
                </a:tc>
                <a:tc>
                  <a:txBody>
                    <a:bodyPr/>
                    <a:lstStyle/>
                    <a:p>
                      <a:pPr algn="ctr" fontAlgn="b"/>
                      <a:r>
                        <a:rPr lang="en-US" sz="2000" u="none" strike="noStrike">
                          <a:effectLst/>
                          <a:latin typeface="Arial Black" panose="020B0A04020102020204" pitchFamily="34" charset="0"/>
                        </a:rPr>
                        <a:t>1047</a:t>
                      </a:r>
                      <a:endParaRPr lang="en-US" sz="2000" b="0" i="0" u="none" strike="noStrike">
                        <a:solidFill>
                          <a:srgbClr val="000000"/>
                        </a:solidFill>
                        <a:effectLst/>
                        <a:latin typeface="Arial Black" panose="020B0A04020102020204" pitchFamily="34" charset="0"/>
                      </a:endParaRPr>
                    </a:p>
                  </a:txBody>
                  <a:tcPr marL="7620" marR="7620" marT="7620" marB="0" anchor="b"/>
                </a:tc>
                <a:tc>
                  <a:txBody>
                    <a:bodyPr/>
                    <a:lstStyle/>
                    <a:p>
                      <a:pPr algn="ctr" fontAlgn="b"/>
                      <a:r>
                        <a:rPr lang="en-US" sz="2000" u="none" strike="noStrike">
                          <a:effectLst/>
                          <a:latin typeface="Arial Black" panose="020B0A04020102020204" pitchFamily="34" charset="0"/>
                        </a:rPr>
                        <a:t>0.2116</a:t>
                      </a:r>
                      <a:endParaRPr lang="en-US" sz="2000" b="0" i="0" u="none" strike="noStrike">
                        <a:solidFill>
                          <a:srgbClr val="000000"/>
                        </a:solidFill>
                        <a:effectLst/>
                        <a:latin typeface="Arial Black" panose="020B0A04020102020204" pitchFamily="34" charset="0"/>
                      </a:endParaRPr>
                    </a:p>
                  </a:txBody>
                  <a:tcPr marL="7620" marR="7620" marT="7620" marB="0" anchor="b"/>
                </a:tc>
                <a:extLst>
                  <a:ext uri="{0D108BD9-81ED-4DB2-BD59-A6C34878D82A}">
                    <a16:rowId xmlns:a16="http://schemas.microsoft.com/office/drawing/2014/main" val="2776852315"/>
                  </a:ext>
                </a:extLst>
              </a:tr>
              <a:tr h="598634">
                <a:tc>
                  <a:txBody>
                    <a:bodyPr/>
                    <a:lstStyle/>
                    <a:p>
                      <a:pPr algn="ctr" fontAlgn="b"/>
                      <a:r>
                        <a:rPr lang="en-US" sz="2000" u="none" strike="noStrike" dirty="0">
                          <a:effectLst/>
                          <a:latin typeface="Arial Black" panose="020B0A04020102020204" pitchFamily="34" charset="0"/>
                        </a:rPr>
                        <a:t>air</a:t>
                      </a:r>
                      <a:endParaRPr lang="en-US" sz="2000" b="0" i="0" u="none" strike="noStrike" dirty="0">
                        <a:solidFill>
                          <a:srgbClr val="000000"/>
                        </a:solidFill>
                        <a:effectLst/>
                        <a:latin typeface="Arial Black" panose="020B0A04020102020204" pitchFamily="34" charset="0"/>
                      </a:endParaRPr>
                    </a:p>
                  </a:txBody>
                  <a:tcPr marL="7620" marR="7620" marT="7620" marB="0" anchor="b"/>
                </a:tc>
                <a:tc>
                  <a:txBody>
                    <a:bodyPr/>
                    <a:lstStyle/>
                    <a:p>
                      <a:pPr algn="ctr" fontAlgn="b"/>
                      <a:r>
                        <a:rPr lang="en-US" sz="2000" u="none" strike="noStrike">
                          <a:effectLst/>
                          <a:latin typeface="Arial Black" panose="020B0A04020102020204" pitchFamily="34" charset="0"/>
                        </a:rPr>
                        <a:t> </a:t>
                      </a:r>
                      <a:endParaRPr lang="en-US" sz="2000" b="0" i="0" u="none" strike="noStrike">
                        <a:solidFill>
                          <a:srgbClr val="000000"/>
                        </a:solidFill>
                        <a:effectLst/>
                        <a:latin typeface="Arial Black" panose="020B0A04020102020204" pitchFamily="34" charset="0"/>
                      </a:endParaRPr>
                    </a:p>
                  </a:txBody>
                  <a:tcPr marL="7620" marR="7620" marT="7620" marB="0" anchor="b"/>
                </a:tc>
                <a:tc>
                  <a:txBody>
                    <a:bodyPr/>
                    <a:lstStyle/>
                    <a:p>
                      <a:pPr algn="ctr" fontAlgn="b"/>
                      <a:r>
                        <a:rPr lang="en-US" sz="2000" u="none" strike="noStrike">
                          <a:effectLst/>
                          <a:latin typeface="Arial Black" panose="020B0A04020102020204" pitchFamily="34" charset="0"/>
                        </a:rPr>
                        <a:t>0.0114</a:t>
                      </a:r>
                      <a:endParaRPr lang="en-US" sz="2000" b="0" i="0" u="none" strike="noStrike">
                        <a:solidFill>
                          <a:srgbClr val="000000"/>
                        </a:solidFill>
                        <a:effectLst/>
                        <a:latin typeface="Arial Black" panose="020B0A04020102020204" pitchFamily="34" charset="0"/>
                      </a:endParaRPr>
                    </a:p>
                  </a:txBody>
                  <a:tcPr marL="7620" marR="7620" marT="7620" marB="0" anchor="b"/>
                </a:tc>
                <a:extLst>
                  <a:ext uri="{0D108BD9-81ED-4DB2-BD59-A6C34878D82A}">
                    <a16:rowId xmlns:a16="http://schemas.microsoft.com/office/drawing/2014/main" val="3481462557"/>
                  </a:ext>
                </a:extLst>
              </a:tr>
              <a:tr h="872372">
                <a:tc>
                  <a:txBody>
                    <a:bodyPr/>
                    <a:lstStyle/>
                    <a:p>
                      <a:pPr algn="ctr" fontAlgn="b"/>
                      <a:r>
                        <a:rPr lang="en-US" sz="2000" u="none" strike="noStrike" dirty="0">
                          <a:effectLst/>
                          <a:latin typeface="Arial Black" panose="020B0A04020102020204" pitchFamily="34" charset="0"/>
                        </a:rPr>
                        <a:t>total</a:t>
                      </a:r>
                      <a:endParaRPr lang="en-US" sz="2000" b="0" i="0" u="none" strike="noStrike" dirty="0">
                        <a:solidFill>
                          <a:srgbClr val="000000"/>
                        </a:solidFill>
                        <a:effectLst/>
                        <a:latin typeface="Arial Black" panose="020B0A04020102020204" pitchFamily="34" charset="0"/>
                      </a:endParaRPr>
                    </a:p>
                  </a:txBody>
                  <a:tcPr marL="7620" marR="7620" marT="7620" marB="0" anchor="b"/>
                </a:tc>
                <a:tc>
                  <a:txBody>
                    <a:bodyPr/>
                    <a:lstStyle/>
                    <a:p>
                      <a:pPr algn="ctr" fontAlgn="b"/>
                      <a:r>
                        <a:rPr lang="en-US" sz="2000" u="none" strike="noStrike" dirty="0">
                          <a:effectLst/>
                          <a:latin typeface="Arial Black" panose="020B0A04020102020204" pitchFamily="34" charset="0"/>
                        </a:rPr>
                        <a:t>3040 </a:t>
                      </a:r>
                      <a:endParaRPr lang="en-US" sz="2000" b="0" i="0" u="none" strike="noStrike" dirty="0">
                        <a:solidFill>
                          <a:srgbClr val="000000"/>
                        </a:solidFill>
                        <a:effectLst/>
                        <a:latin typeface="Arial Black" panose="020B0A04020102020204" pitchFamily="34" charset="0"/>
                      </a:endParaRPr>
                    </a:p>
                  </a:txBody>
                  <a:tcPr marL="7620" marR="7620" marT="7620" marB="0" anchor="b"/>
                </a:tc>
                <a:tc>
                  <a:txBody>
                    <a:bodyPr/>
                    <a:lstStyle/>
                    <a:p>
                      <a:pPr algn="ctr" fontAlgn="b"/>
                      <a:r>
                        <a:rPr lang="en-US" sz="2000" u="none" strike="noStrike" dirty="0">
                          <a:effectLst/>
                          <a:latin typeface="Arial Black" panose="020B0A04020102020204" pitchFamily="34" charset="0"/>
                        </a:rPr>
                        <a:t>0.76456 </a:t>
                      </a:r>
                      <a:endParaRPr lang="en-US" sz="2000" b="0" i="0" u="none" strike="noStrike" dirty="0">
                        <a:solidFill>
                          <a:srgbClr val="000000"/>
                        </a:solidFill>
                        <a:effectLst/>
                        <a:latin typeface="Arial Black" panose="020B0A04020102020204" pitchFamily="34" charset="0"/>
                      </a:endParaRPr>
                    </a:p>
                  </a:txBody>
                  <a:tcPr marL="7620" marR="7620" marT="7620" marB="0" anchor="b"/>
                </a:tc>
                <a:extLst>
                  <a:ext uri="{0D108BD9-81ED-4DB2-BD59-A6C34878D82A}">
                    <a16:rowId xmlns:a16="http://schemas.microsoft.com/office/drawing/2014/main" val="1033293761"/>
                  </a:ext>
                </a:extLst>
              </a:tr>
            </a:tbl>
          </a:graphicData>
        </a:graphic>
      </p:graphicFrame>
    </p:spTree>
    <p:extLst>
      <p:ext uri="{BB962C8B-B14F-4D97-AF65-F5344CB8AC3E}">
        <p14:creationId xmlns:p14="http://schemas.microsoft.com/office/powerpoint/2010/main" val="193588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EA006D-F171-46E5-B22D-B7136AB360C5}"/>
              </a:ext>
            </a:extLst>
          </p:cNvPr>
          <p:cNvSpPr>
            <a:spLocks noGrp="1"/>
          </p:cNvSpPr>
          <p:nvPr>
            <p:ph idx="1"/>
          </p:nvPr>
        </p:nvSpPr>
        <p:spPr>
          <a:xfrm>
            <a:off x="953666" y="510008"/>
            <a:ext cx="10284667" cy="5498906"/>
          </a:xfrm>
        </p:spPr>
        <p:txBody>
          <a:bodyPr>
            <a:normAutofit fontScale="92500"/>
          </a:bodyPr>
          <a:lstStyle/>
          <a:p>
            <a:pPr marL="0" indent="0" algn="just">
              <a:lnSpc>
                <a:spcPct val="110000"/>
              </a:lnSpc>
              <a:buNone/>
            </a:pPr>
            <a:r>
              <a:rPr lang="en-US" b="1" dirty="0">
                <a:latin typeface="Times New Roman" panose="02020603050405020304" pitchFamily="18" charset="0"/>
                <a:cs typeface="Times New Roman" panose="02020603050405020304" pitchFamily="18" charset="0"/>
              </a:rPr>
              <a:t> Heavyweight Concrete :</a:t>
            </a:r>
          </a:p>
          <a:p>
            <a:pPr algn="just">
              <a:lnSpc>
                <a:spcPct val="110000"/>
              </a:lnSpc>
            </a:pPr>
            <a:r>
              <a:rPr lang="en-US" dirty="0">
                <a:latin typeface="Times New Roman" panose="02020603050405020304" pitchFamily="18" charset="0"/>
                <a:cs typeface="Times New Roman" panose="02020603050405020304" pitchFamily="18" charset="0"/>
              </a:rPr>
              <a:t>Concrete of normal </a:t>
            </a:r>
            <a:r>
              <a:rPr lang="en-US" dirty="0" err="1">
                <a:latin typeface="Times New Roman" panose="02020603050405020304" pitchFamily="18" charset="0"/>
                <a:cs typeface="Times New Roman" panose="02020603050405020304" pitchFamily="18" charset="0"/>
              </a:rPr>
              <a:t>placeability</a:t>
            </a:r>
            <a:r>
              <a:rPr lang="en-US" dirty="0">
                <a:latin typeface="Times New Roman" panose="02020603050405020304" pitchFamily="18" charset="0"/>
                <a:cs typeface="Times New Roman" panose="02020603050405020304" pitchFamily="18" charset="0"/>
              </a:rPr>
              <a:t> can be proportioned for densities as high as </a:t>
            </a:r>
            <a:r>
              <a:rPr lang="en-US" dirty="0">
                <a:solidFill>
                  <a:srgbClr val="FF0000"/>
                </a:solidFill>
                <a:latin typeface="Times New Roman" panose="02020603050405020304" pitchFamily="18" charset="0"/>
                <a:cs typeface="Times New Roman" panose="02020603050405020304" pitchFamily="18" charset="0"/>
              </a:rPr>
              <a:t>350 </a:t>
            </a:r>
            <a:r>
              <a:rPr lang="en-US" dirty="0" err="1">
                <a:solidFill>
                  <a:srgbClr val="FF0000"/>
                </a:solidFill>
                <a:latin typeface="Times New Roman" panose="02020603050405020304" pitchFamily="18" charset="0"/>
                <a:cs typeface="Times New Roman" panose="02020603050405020304" pitchFamily="18" charset="0"/>
              </a:rPr>
              <a:t>lb</a:t>
            </a:r>
            <a:r>
              <a:rPr lang="en-US" dirty="0">
                <a:solidFill>
                  <a:srgbClr val="FF0000"/>
                </a:solidFill>
                <a:latin typeface="Times New Roman" panose="02020603050405020304" pitchFamily="18" charset="0"/>
                <a:cs typeface="Times New Roman" panose="02020603050405020304" pitchFamily="18" charset="0"/>
              </a:rPr>
              <a:t> per cu ft ( 5607 kg/m3 ) </a:t>
            </a:r>
            <a:r>
              <a:rPr lang="en-US" dirty="0">
                <a:latin typeface="Times New Roman" panose="02020603050405020304" pitchFamily="18" charset="0"/>
                <a:cs typeface="Times New Roman" panose="02020603050405020304" pitchFamily="18" charset="0"/>
              </a:rPr>
              <a:t>by using heavy aggregates such as iron ore, iron or steel shot, barite, and iron or steel </a:t>
            </a:r>
            <a:r>
              <a:rPr lang="en-US" dirty="0" err="1">
                <a:latin typeface="Times New Roman" panose="02020603050405020304" pitchFamily="18" charset="0"/>
                <a:cs typeface="Times New Roman" panose="02020603050405020304" pitchFamily="18" charset="0"/>
              </a:rPr>
              <a:t>punchings</a:t>
            </a:r>
            <a:r>
              <a:rPr lang="en-US" dirty="0">
                <a:latin typeface="Times New Roman" panose="02020603050405020304" pitchFamily="18" charset="0"/>
                <a:cs typeface="Times New Roman" panose="02020603050405020304" pitchFamily="18" charset="0"/>
              </a:rPr>
              <a:t>. Although each of the materials has its own special characteristics, they can be processed to meet the standard requirements for grading, soundness cleanliness, etc. The selection of the aggregate should depend on its intended use.</a:t>
            </a:r>
          </a:p>
          <a:p>
            <a:pPr algn="just">
              <a:lnSpc>
                <a:spcPct val="110000"/>
              </a:lnSpc>
            </a:pPr>
            <a:r>
              <a:rPr lang="en-US" dirty="0">
                <a:latin typeface="Times New Roman" panose="02020603050405020304" pitchFamily="18" charset="0"/>
                <a:cs typeface="Times New Roman" panose="02020603050405020304" pitchFamily="18" charset="0"/>
              </a:rPr>
              <a:t> In the case of radiation shielding, determination should be made of trace elements within the material which may become reactive when subjected to radiation. In the selection of materials and proportioning of heavyweight concrete, the data needed and procedures used are similar to those required for normal weight concrete. </a:t>
            </a:r>
          </a:p>
          <a:p>
            <a:pPr algn="just">
              <a:lnSpc>
                <a:spcPct val="110000"/>
              </a:lnSpc>
            </a:pPr>
            <a:r>
              <a:rPr lang="en-US" dirty="0">
                <a:latin typeface="Times New Roman" panose="02020603050405020304" pitchFamily="18" charset="0"/>
                <a:cs typeface="Times New Roman" panose="02020603050405020304" pitchFamily="18" charset="0"/>
              </a:rPr>
              <a:t>Aggregate density and composition for heavyweight concrete should meet requirements of ASTM C 637 and C 638.</a:t>
            </a:r>
          </a:p>
        </p:txBody>
      </p:sp>
    </p:spTree>
    <p:extLst>
      <p:ext uri="{BB962C8B-B14F-4D97-AF65-F5344CB8AC3E}">
        <p14:creationId xmlns:p14="http://schemas.microsoft.com/office/powerpoint/2010/main" val="52619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543FFA-AC7B-42C9-92C7-AB9C457489CC}"/>
              </a:ext>
            </a:extLst>
          </p:cNvPr>
          <p:cNvSpPr>
            <a:spLocks noGrp="1"/>
          </p:cNvSpPr>
          <p:nvPr>
            <p:ph idx="1"/>
          </p:nvPr>
        </p:nvSpPr>
        <p:spPr>
          <a:xfrm>
            <a:off x="1043473" y="528670"/>
            <a:ext cx="10515600" cy="4351338"/>
          </a:xfrm>
        </p:spPr>
        <p:txBody>
          <a:bodyPr/>
          <a:lstStyle/>
          <a:p>
            <a:pPr marL="0" indent="0">
              <a:buNone/>
            </a:pPr>
            <a:r>
              <a:rPr lang="en-US" sz="2400" dirty="0">
                <a:latin typeface="Times New Roman" panose="02020603050405020304" pitchFamily="18" charset="0"/>
                <a:cs typeface="Times New Roman" panose="02020603050405020304" pitchFamily="18" charset="0"/>
              </a:rPr>
              <a:t>Typical materials used as heavy aggregates are listed in Table A4.1.1.</a:t>
            </a:r>
          </a:p>
          <a:p>
            <a:pPr marL="0" indent="0">
              <a:buNone/>
            </a:pPr>
            <a:endParaRPr lang="en-US"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C1292ECD-FF32-4353-A4DB-C329BBED52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1648" y="1408923"/>
            <a:ext cx="6839716" cy="4780448"/>
          </a:xfrm>
          <a:prstGeom prst="rect">
            <a:avLst/>
          </a:prstGeom>
        </p:spPr>
      </p:pic>
    </p:spTree>
    <p:extLst>
      <p:ext uri="{BB962C8B-B14F-4D97-AF65-F5344CB8AC3E}">
        <p14:creationId xmlns:p14="http://schemas.microsoft.com/office/powerpoint/2010/main" val="2759713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D34189-AE8F-41DF-8352-263CEDA4335C}"/>
              </a:ext>
            </a:extLst>
          </p:cNvPr>
          <p:cNvSpPr>
            <a:spLocks noGrp="1"/>
          </p:cNvSpPr>
          <p:nvPr>
            <p:ph idx="1"/>
          </p:nvPr>
        </p:nvSpPr>
        <p:spPr>
          <a:xfrm>
            <a:off x="838200" y="351388"/>
            <a:ext cx="10515600" cy="6301339"/>
          </a:xfrm>
        </p:spPr>
        <p:txBody>
          <a:bodyPr>
            <a:normAutofit/>
          </a:bodyPr>
          <a:lstStyle/>
          <a:p>
            <a:pPr marL="0" indent="0">
              <a:buNone/>
            </a:pPr>
            <a:r>
              <a:rPr lang="en-US" dirty="0">
                <a:highlight>
                  <a:srgbClr val="00FF00"/>
                </a:highlight>
                <a:latin typeface="Times New Roman" panose="02020603050405020304" pitchFamily="18" charset="0"/>
                <a:cs typeface="Times New Roman" panose="02020603050405020304" pitchFamily="18" charset="0"/>
              </a:rPr>
              <a:t>Example --  </a:t>
            </a:r>
            <a:r>
              <a:rPr lang="en-US" sz="2400" dirty="0">
                <a:latin typeface="Times New Roman" panose="02020603050405020304" pitchFamily="18" charset="0"/>
                <a:cs typeface="Times New Roman" panose="02020603050405020304" pitchFamily="18" charset="0"/>
              </a:rPr>
              <a:t>Concrete is required for counterweights on a lift bridge that will not be subjected to freezing and thawing conditions. An average 28 day compressive strength of 4500 psi </a:t>
            </a:r>
            <a:r>
              <a:rPr lang="en-US" sz="2400" dirty="0">
                <a:solidFill>
                  <a:srgbClr val="FF0000"/>
                </a:solidFill>
                <a:latin typeface="Times New Roman" panose="02020603050405020304" pitchFamily="18" charset="0"/>
                <a:cs typeface="Times New Roman" panose="02020603050405020304" pitchFamily="18" charset="0"/>
              </a:rPr>
              <a:t>( 31.0 MPa) </a:t>
            </a:r>
            <a:r>
              <a:rPr lang="en-US" sz="2400" dirty="0">
                <a:latin typeface="Times New Roman" panose="02020603050405020304" pitchFamily="18" charset="0"/>
                <a:cs typeface="Times New Roman" panose="02020603050405020304" pitchFamily="18" charset="0"/>
              </a:rPr>
              <a:t>will be required. Placement conditions permit a slump of 2 to 3 in </a:t>
            </a:r>
            <a:r>
              <a:rPr lang="en-US" sz="2400" dirty="0">
                <a:solidFill>
                  <a:srgbClr val="FF0000"/>
                </a:solidFill>
                <a:latin typeface="Times New Roman" panose="02020603050405020304" pitchFamily="18" charset="0"/>
                <a:cs typeface="Times New Roman" panose="02020603050405020304" pitchFamily="18" charset="0"/>
              </a:rPr>
              <a:t>( 50 – 75 mm ). </a:t>
            </a:r>
            <a:r>
              <a:rPr lang="en-US" sz="2400" dirty="0">
                <a:latin typeface="Times New Roman" panose="02020603050405020304" pitchFamily="18" charset="0"/>
                <a:cs typeface="Times New Roman" panose="02020603050405020304" pitchFamily="18" charset="0"/>
              </a:rPr>
              <a:t>at point of placement and a nominal maximum size aggregate of 1 in </a:t>
            </a:r>
            <a:r>
              <a:rPr lang="en-US" sz="2400" dirty="0">
                <a:solidFill>
                  <a:srgbClr val="FF0000"/>
                </a:solidFill>
                <a:latin typeface="Times New Roman" panose="02020603050405020304" pitchFamily="18" charset="0"/>
                <a:cs typeface="Times New Roman" panose="02020603050405020304" pitchFamily="18" charset="0"/>
              </a:rPr>
              <a:t>( 25 mm ). </a:t>
            </a:r>
            <a:r>
              <a:rPr lang="en-US" sz="2400" dirty="0">
                <a:latin typeface="Times New Roman" panose="02020603050405020304" pitchFamily="18" charset="0"/>
                <a:cs typeface="Times New Roman" panose="02020603050405020304" pitchFamily="18" charset="0"/>
              </a:rPr>
              <a:t>The design of the counterweight requires* an oven dry unit weight of 225 </a:t>
            </a:r>
            <a:r>
              <a:rPr lang="en-US" sz="2400" dirty="0" err="1">
                <a:latin typeface="Times New Roman" panose="02020603050405020304" pitchFamily="18" charset="0"/>
                <a:cs typeface="Times New Roman" panose="02020603050405020304" pitchFamily="18" charset="0"/>
              </a:rPr>
              <a:t>lb</a:t>
            </a:r>
            <a:r>
              <a:rPr lang="en-US" sz="2400" dirty="0">
                <a:latin typeface="Times New Roman" panose="02020603050405020304" pitchFamily="18" charset="0"/>
                <a:cs typeface="Times New Roman" panose="02020603050405020304" pitchFamily="18" charset="0"/>
              </a:rPr>
              <a:t>/ft³ </a:t>
            </a:r>
            <a:r>
              <a:rPr lang="en-US" sz="2400" dirty="0">
                <a:solidFill>
                  <a:srgbClr val="FF0000"/>
                </a:solidFill>
                <a:latin typeface="Times New Roman" panose="02020603050405020304" pitchFamily="18" charset="0"/>
                <a:cs typeface="Times New Roman" panose="02020603050405020304" pitchFamily="18" charset="0"/>
              </a:rPr>
              <a:t>( 3604 kg/m3) </a:t>
            </a:r>
            <a:r>
              <a:rPr lang="en-US" sz="2400" dirty="0">
                <a:latin typeface="Times New Roman" panose="02020603050405020304" pitchFamily="18" charset="0"/>
                <a:cs typeface="Times New Roman" panose="02020603050405020304" pitchFamily="18" charset="0"/>
              </a:rPr>
              <a:t>. An investigation of economically available materials has indicated the following:</a:t>
            </a:r>
          </a:p>
          <a:p>
            <a:pPr marL="0" indent="0">
              <a:buNone/>
            </a:pPr>
            <a:r>
              <a:rPr lang="en-US" sz="1800" dirty="0">
                <a:latin typeface="Times New Roman" panose="02020603050405020304" pitchFamily="18" charset="0"/>
                <a:cs typeface="Times New Roman" panose="02020603050405020304" pitchFamily="18" charset="0"/>
              </a:rPr>
              <a:t>Cement    ASTM C type I ( Non-air entraining )</a:t>
            </a:r>
          </a:p>
          <a:p>
            <a:pPr marL="0" indent="0">
              <a:buNone/>
            </a:pPr>
            <a:r>
              <a:rPr lang="en-US" sz="1800" dirty="0">
                <a:latin typeface="Times New Roman" panose="02020603050405020304" pitchFamily="18" charset="0"/>
                <a:cs typeface="Times New Roman" panose="02020603050405020304" pitchFamily="18" charset="0"/>
              </a:rPr>
              <a:t>Fine aggregate    specular hematite </a:t>
            </a:r>
          </a:p>
          <a:p>
            <a:pPr marL="0" indent="0">
              <a:buNone/>
            </a:pPr>
            <a:r>
              <a:rPr lang="en-US" sz="1800" dirty="0">
                <a:latin typeface="Times New Roman" panose="02020603050405020304" pitchFamily="18" charset="0"/>
                <a:cs typeface="Times New Roman" panose="02020603050405020304" pitchFamily="18" charset="0"/>
              </a:rPr>
              <a:t>Coarse aggregate   ilmenite </a:t>
            </a:r>
          </a:p>
          <a:p>
            <a:pPr marL="0" indent="0">
              <a:buNone/>
            </a:pPr>
            <a:r>
              <a:rPr lang="en-US" sz="1800" dirty="0">
                <a:latin typeface="Times New Roman" panose="02020603050405020304" pitchFamily="18" charset="0"/>
                <a:cs typeface="Times New Roman" panose="02020603050405020304" pitchFamily="18" charset="0"/>
              </a:rPr>
              <a:t>Fineness modulus ( fine = 2.30 )</a:t>
            </a:r>
          </a:p>
          <a:p>
            <a:pPr marL="0" indent="0">
              <a:buNone/>
            </a:pPr>
            <a:r>
              <a:rPr lang="en-US" sz="1800" dirty="0">
                <a:latin typeface="Times New Roman" panose="02020603050405020304" pitchFamily="18" charset="0"/>
                <a:cs typeface="Times New Roman" panose="02020603050405020304" pitchFamily="18" charset="0"/>
              </a:rPr>
              <a:t>Specific gravity ( Bulk SSD )       fine = 4.95 ,  coarse = 4.61</a:t>
            </a:r>
          </a:p>
          <a:p>
            <a:pPr marL="0" indent="0">
              <a:buNone/>
            </a:pPr>
            <a:r>
              <a:rPr lang="en-US" sz="1800" dirty="0">
                <a:latin typeface="Times New Roman" panose="02020603050405020304" pitchFamily="18" charset="0"/>
                <a:cs typeface="Times New Roman" panose="02020603050405020304" pitchFamily="18" charset="0"/>
              </a:rPr>
              <a:t>Absorption %     fine = 0.05   ,  coarse = 0.08</a:t>
            </a:r>
          </a:p>
          <a:p>
            <a:pPr marL="0" indent="0">
              <a:buNone/>
            </a:pPr>
            <a:r>
              <a:rPr lang="en-US" sz="1800" dirty="0">
                <a:latin typeface="Times New Roman" panose="02020603050405020304" pitchFamily="18" charset="0"/>
                <a:cs typeface="Times New Roman" panose="02020603050405020304" pitchFamily="18" charset="0"/>
              </a:rPr>
              <a:t>Dry rodded weight     coarse = 165 </a:t>
            </a:r>
            <a:r>
              <a:rPr lang="en-US" sz="1800" dirty="0" err="1">
                <a:latin typeface="Times New Roman" panose="02020603050405020304" pitchFamily="18" charset="0"/>
                <a:cs typeface="Times New Roman" panose="02020603050405020304" pitchFamily="18" charset="0"/>
              </a:rPr>
              <a:t>Ib</a:t>
            </a:r>
            <a:r>
              <a:rPr lang="en-US" sz="1800" dirty="0">
                <a:latin typeface="Times New Roman" panose="02020603050405020304" pitchFamily="18" charset="0"/>
                <a:cs typeface="Times New Roman" panose="02020603050405020304" pitchFamily="18" charset="0"/>
              </a:rPr>
              <a:t>/ft³ </a:t>
            </a:r>
            <a:r>
              <a:rPr lang="en-US" sz="1800" dirty="0">
                <a:solidFill>
                  <a:srgbClr val="FF0000"/>
                </a:solidFill>
                <a:latin typeface="Times New Roman" panose="02020603050405020304" pitchFamily="18" charset="0"/>
                <a:cs typeface="Times New Roman" panose="02020603050405020304" pitchFamily="18" charset="0"/>
              </a:rPr>
              <a:t>( 2643.3 kg/m3)</a:t>
            </a:r>
          </a:p>
          <a:p>
            <a:pPr marL="0" indent="0">
              <a:buNone/>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5045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7B61DE-BC64-4E88-AE46-C047913D448B}"/>
              </a:ext>
            </a:extLst>
          </p:cNvPr>
          <p:cNvSpPr>
            <a:spLocks noGrp="1"/>
          </p:cNvSpPr>
          <p:nvPr>
            <p:ph idx="1"/>
          </p:nvPr>
        </p:nvSpPr>
        <p:spPr>
          <a:xfrm>
            <a:off x="1203649" y="195942"/>
            <a:ext cx="10580914" cy="6111551"/>
          </a:xfrm>
        </p:spPr>
        <p:txBody>
          <a:bodyPr>
            <a:normAutofit fontScale="40000" lnSpcReduction="20000"/>
          </a:bodyPr>
          <a:lstStyle/>
          <a:p>
            <a:pPr marL="0" indent="0">
              <a:lnSpc>
                <a:spcPct val="120000"/>
              </a:lnSpc>
              <a:buNone/>
            </a:pPr>
            <a:r>
              <a:rPr lang="en-US" sz="4400" dirty="0">
                <a:highlight>
                  <a:srgbClr val="00FF00"/>
                </a:highlight>
                <a:latin typeface="Times New Roman" panose="02020603050405020304" pitchFamily="18" charset="0"/>
                <a:cs typeface="Times New Roman" panose="02020603050405020304" pitchFamily="18" charset="0"/>
              </a:rPr>
              <a:t>Solution :</a:t>
            </a:r>
          </a:p>
          <a:p>
            <a:pPr marL="0" indent="0">
              <a:lnSpc>
                <a:spcPct val="120000"/>
              </a:lnSpc>
              <a:buNone/>
            </a:pPr>
            <a:endParaRPr lang="en-US" sz="3600" dirty="0">
              <a:highlight>
                <a:srgbClr val="FFFF00"/>
              </a:highlight>
              <a:latin typeface="Times New Roman" panose="02020603050405020304" pitchFamily="18" charset="0"/>
              <a:cs typeface="Times New Roman" panose="02020603050405020304" pitchFamily="18" charset="0"/>
            </a:endParaRPr>
          </a:p>
          <a:p>
            <a:pPr marL="0" indent="0">
              <a:lnSpc>
                <a:spcPct val="120000"/>
              </a:lnSpc>
              <a:buNone/>
            </a:pPr>
            <a:r>
              <a:rPr lang="en-US" sz="4500" dirty="0">
                <a:highlight>
                  <a:srgbClr val="FFFF00"/>
                </a:highlight>
                <a:latin typeface="Times New Roman" panose="02020603050405020304" pitchFamily="18" charset="0"/>
                <a:cs typeface="Times New Roman" panose="02020603050405020304" pitchFamily="18" charset="0"/>
              </a:rPr>
              <a:t>Step 1 – </a:t>
            </a:r>
            <a:r>
              <a:rPr lang="en-US" sz="4500" dirty="0">
                <a:latin typeface="Times New Roman" panose="02020603050405020304" pitchFamily="18" charset="0"/>
                <a:cs typeface="Times New Roman" panose="02020603050405020304" pitchFamily="18" charset="0"/>
              </a:rPr>
              <a:t>Slump :</a:t>
            </a:r>
          </a:p>
          <a:p>
            <a:pPr marL="0" indent="0">
              <a:lnSpc>
                <a:spcPct val="120000"/>
              </a:lnSpc>
              <a:buNone/>
            </a:pPr>
            <a:r>
              <a:rPr lang="en-US" sz="4500" dirty="0">
                <a:latin typeface="Times New Roman" panose="02020603050405020304" pitchFamily="18" charset="0"/>
                <a:cs typeface="Times New Roman" panose="02020603050405020304" pitchFamily="18" charset="0"/>
              </a:rPr>
              <a:t>As indicated, the desired slump is </a:t>
            </a:r>
            <a:r>
              <a:rPr lang="en-US" sz="4500" dirty="0">
                <a:solidFill>
                  <a:schemeClr val="tx1"/>
                </a:solidFill>
                <a:latin typeface="Times New Roman" panose="02020603050405020304" pitchFamily="18" charset="0"/>
                <a:cs typeface="Times New Roman" panose="02020603050405020304" pitchFamily="18" charset="0"/>
              </a:rPr>
              <a:t>2 to 3 in </a:t>
            </a:r>
            <a:r>
              <a:rPr lang="en-US" sz="4500" dirty="0">
                <a:solidFill>
                  <a:srgbClr val="FF0000"/>
                </a:solidFill>
                <a:latin typeface="Times New Roman" panose="02020603050405020304" pitchFamily="18" charset="0"/>
                <a:cs typeface="Times New Roman" panose="02020603050405020304" pitchFamily="18" charset="0"/>
              </a:rPr>
              <a:t>( 50 -75 mm )</a:t>
            </a:r>
            <a:r>
              <a:rPr lang="en-US" sz="4500" dirty="0">
                <a:latin typeface="Times New Roman" panose="02020603050405020304" pitchFamily="18" charset="0"/>
                <a:cs typeface="Times New Roman" panose="02020603050405020304" pitchFamily="18" charset="0"/>
              </a:rPr>
              <a:t>. at point of placement. </a:t>
            </a:r>
          </a:p>
          <a:p>
            <a:pPr marL="0" indent="0">
              <a:lnSpc>
                <a:spcPct val="120000"/>
              </a:lnSpc>
              <a:buNone/>
            </a:pPr>
            <a:r>
              <a:rPr lang="en-US" sz="4500" dirty="0">
                <a:highlight>
                  <a:srgbClr val="FFFF00"/>
                </a:highlight>
                <a:latin typeface="Times New Roman" panose="02020603050405020304" pitchFamily="18" charset="0"/>
                <a:cs typeface="Times New Roman" panose="02020603050405020304" pitchFamily="18" charset="0"/>
              </a:rPr>
              <a:t>Step 2 – </a:t>
            </a:r>
            <a:r>
              <a:rPr lang="en-US" sz="4500" dirty="0">
                <a:latin typeface="Times New Roman" panose="02020603050405020304" pitchFamily="18" charset="0"/>
                <a:cs typeface="Times New Roman" panose="02020603050405020304" pitchFamily="18" charset="0"/>
              </a:rPr>
              <a:t>Nominal maximum size :</a:t>
            </a:r>
          </a:p>
          <a:p>
            <a:pPr marL="0" indent="0">
              <a:lnSpc>
                <a:spcPct val="120000"/>
              </a:lnSpc>
              <a:buNone/>
            </a:pPr>
            <a:r>
              <a:rPr lang="en-US" sz="4500" dirty="0">
                <a:latin typeface="Times New Roman" panose="02020603050405020304" pitchFamily="18" charset="0"/>
                <a:cs typeface="Times New Roman" panose="02020603050405020304" pitchFamily="18" charset="0"/>
              </a:rPr>
              <a:t>The available aggregate sources have been indicated as suitable, and the course aggregate will be a well-graded and well-shaped crushed ilmenite with a nominal maximum size of </a:t>
            </a:r>
            <a:r>
              <a:rPr lang="en-US" sz="4500" dirty="0">
                <a:solidFill>
                  <a:srgbClr val="FF0000"/>
                </a:solidFill>
                <a:latin typeface="Times New Roman" panose="02020603050405020304" pitchFamily="18" charset="0"/>
                <a:cs typeface="Times New Roman" panose="02020603050405020304" pitchFamily="18" charset="0"/>
              </a:rPr>
              <a:t>25 </a:t>
            </a:r>
            <a:r>
              <a:rPr lang="en-US" sz="4500" dirty="0" err="1">
                <a:solidFill>
                  <a:srgbClr val="FF0000"/>
                </a:solidFill>
                <a:latin typeface="Times New Roman" panose="02020603050405020304" pitchFamily="18" charset="0"/>
                <a:cs typeface="Times New Roman" panose="02020603050405020304" pitchFamily="18" charset="0"/>
              </a:rPr>
              <a:t>mm.</a:t>
            </a:r>
            <a:r>
              <a:rPr lang="en-US" sz="4500" dirty="0" err="1">
                <a:latin typeface="Times New Roman" panose="02020603050405020304" pitchFamily="18" charset="0"/>
                <a:cs typeface="Times New Roman" panose="02020603050405020304" pitchFamily="18" charset="0"/>
              </a:rPr>
              <a:t>The</a:t>
            </a:r>
            <a:r>
              <a:rPr lang="en-US" sz="4500" dirty="0">
                <a:latin typeface="Times New Roman" panose="02020603050405020304" pitchFamily="18" charset="0"/>
                <a:cs typeface="Times New Roman" panose="02020603050405020304" pitchFamily="18" charset="0"/>
              </a:rPr>
              <a:t> fine aggregate will be hematite. </a:t>
            </a:r>
          </a:p>
          <a:p>
            <a:pPr marL="0" indent="0">
              <a:lnSpc>
                <a:spcPct val="120000"/>
              </a:lnSpc>
              <a:buNone/>
            </a:pPr>
            <a:endParaRPr lang="en-US" sz="4500" dirty="0">
              <a:latin typeface="Times New Roman" panose="02020603050405020304" pitchFamily="18" charset="0"/>
              <a:cs typeface="Times New Roman" panose="02020603050405020304" pitchFamily="18" charset="0"/>
            </a:endParaRPr>
          </a:p>
          <a:p>
            <a:pPr marL="0" indent="0">
              <a:lnSpc>
                <a:spcPct val="120000"/>
              </a:lnSpc>
              <a:buNone/>
            </a:pPr>
            <a:r>
              <a:rPr lang="en-US" sz="4500" dirty="0">
                <a:highlight>
                  <a:srgbClr val="FFFF00"/>
                </a:highlight>
                <a:latin typeface="Times New Roman" panose="02020603050405020304" pitchFamily="18" charset="0"/>
                <a:cs typeface="Times New Roman" panose="02020603050405020304" pitchFamily="18" charset="0"/>
              </a:rPr>
              <a:t>Step 3 --  </a:t>
            </a:r>
            <a:r>
              <a:rPr lang="en-US" sz="4500" dirty="0">
                <a:latin typeface="Times New Roman" panose="02020603050405020304" pitchFamily="18" charset="0"/>
                <a:cs typeface="Times New Roman" panose="02020603050405020304" pitchFamily="18" charset="0"/>
              </a:rPr>
              <a:t>water content :</a:t>
            </a:r>
          </a:p>
          <a:p>
            <a:pPr marL="0" indent="0">
              <a:lnSpc>
                <a:spcPct val="120000"/>
              </a:lnSpc>
              <a:buNone/>
            </a:pPr>
            <a:r>
              <a:rPr lang="en-US" sz="4500" dirty="0">
                <a:latin typeface="Times New Roman" panose="02020603050405020304" pitchFamily="18" charset="0"/>
                <a:cs typeface="Times New Roman" panose="02020603050405020304" pitchFamily="18" charset="0"/>
              </a:rPr>
              <a:t>By interpolation in </a:t>
            </a:r>
            <a:r>
              <a:rPr lang="en-US" sz="4500" dirty="0">
                <a:solidFill>
                  <a:srgbClr val="FF0000"/>
                </a:solidFill>
                <a:latin typeface="Times New Roman" panose="02020603050405020304" pitchFamily="18" charset="0"/>
                <a:cs typeface="Times New Roman" panose="02020603050405020304" pitchFamily="18" charset="0"/>
              </a:rPr>
              <a:t>Table 6.3.3</a:t>
            </a:r>
            <a:r>
              <a:rPr lang="en-US" sz="4500" dirty="0">
                <a:latin typeface="Times New Roman" panose="02020603050405020304" pitchFamily="18" charset="0"/>
                <a:cs typeface="Times New Roman" panose="02020603050405020304" pitchFamily="18" charset="0"/>
              </a:rPr>
              <a:t>, </a:t>
            </a:r>
            <a:r>
              <a:rPr lang="en-US" sz="4500" dirty="0">
                <a:solidFill>
                  <a:srgbClr val="FF0000"/>
                </a:solidFill>
                <a:latin typeface="Times New Roman" panose="02020603050405020304" pitchFamily="18" charset="0"/>
                <a:cs typeface="Times New Roman" panose="02020603050405020304" pitchFamily="18" charset="0"/>
              </a:rPr>
              <a:t>non-air-entrained</a:t>
            </a:r>
            <a:r>
              <a:rPr lang="en-US" sz="4500" dirty="0">
                <a:latin typeface="Times New Roman" panose="02020603050405020304" pitchFamily="18" charset="0"/>
                <a:cs typeface="Times New Roman" panose="02020603050405020304" pitchFamily="18" charset="0"/>
              </a:rPr>
              <a:t> concrete with a </a:t>
            </a:r>
            <a:r>
              <a:rPr lang="en-US" sz="4500" dirty="0">
                <a:solidFill>
                  <a:srgbClr val="FF0000"/>
                </a:solidFill>
                <a:latin typeface="Times New Roman" panose="02020603050405020304" pitchFamily="18" charset="0"/>
                <a:cs typeface="Times New Roman" panose="02020603050405020304" pitchFamily="18" charset="0"/>
              </a:rPr>
              <a:t>50 to 75 mm. slump </a:t>
            </a:r>
            <a:r>
              <a:rPr lang="en-US" sz="4500" dirty="0">
                <a:latin typeface="Times New Roman" panose="02020603050405020304" pitchFamily="18" charset="0"/>
                <a:cs typeface="Times New Roman" panose="02020603050405020304" pitchFamily="18" charset="0"/>
              </a:rPr>
              <a:t>and a </a:t>
            </a:r>
            <a:r>
              <a:rPr lang="en-US" sz="4500" dirty="0">
                <a:solidFill>
                  <a:srgbClr val="FF0000"/>
                </a:solidFill>
                <a:latin typeface="Times New Roman" panose="02020603050405020304" pitchFamily="18" charset="0"/>
                <a:cs typeface="Times New Roman" panose="02020603050405020304" pitchFamily="18" charset="0"/>
              </a:rPr>
              <a:t>25 mm. nominal maximum size aggregate </a:t>
            </a:r>
            <a:r>
              <a:rPr lang="en-US" sz="4500" dirty="0">
                <a:latin typeface="Times New Roman" panose="02020603050405020304" pitchFamily="18" charset="0"/>
                <a:cs typeface="Times New Roman" panose="02020603050405020304" pitchFamily="18" charset="0"/>
              </a:rPr>
              <a:t>requires a </a:t>
            </a:r>
            <a:r>
              <a:rPr lang="en-US" sz="4500" dirty="0">
                <a:solidFill>
                  <a:srgbClr val="00B0F0"/>
                </a:solidFill>
                <a:latin typeface="Times New Roman" panose="02020603050405020304" pitchFamily="18" charset="0"/>
                <a:cs typeface="Times New Roman" panose="02020603050405020304" pitchFamily="18" charset="0"/>
              </a:rPr>
              <a:t>water content</a:t>
            </a:r>
            <a:r>
              <a:rPr lang="en-US" sz="4500" dirty="0">
                <a:latin typeface="Times New Roman" panose="02020603050405020304" pitchFamily="18" charset="0"/>
                <a:cs typeface="Times New Roman" panose="02020603050405020304" pitchFamily="18" charset="0"/>
              </a:rPr>
              <a:t> of approximately </a:t>
            </a:r>
            <a:r>
              <a:rPr lang="en-US" sz="4500" dirty="0">
                <a:solidFill>
                  <a:srgbClr val="00B0F0"/>
                </a:solidFill>
                <a:latin typeface="Times New Roman" panose="02020603050405020304" pitchFamily="18" charset="0"/>
                <a:cs typeface="Times New Roman" panose="02020603050405020304" pitchFamily="18" charset="0"/>
              </a:rPr>
              <a:t>310 </a:t>
            </a:r>
            <a:r>
              <a:rPr lang="en-US" sz="4500" dirty="0" err="1">
                <a:solidFill>
                  <a:srgbClr val="00B0F0"/>
                </a:solidFill>
                <a:latin typeface="Times New Roman" panose="02020603050405020304" pitchFamily="18" charset="0"/>
                <a:cs typeface="Times New Roman" panose="02020603050405020304" pitchFamily="18" charset="0"/>
              </a:rPr>
              <a:t>lb</a:t>
            </a:r>
            <a:r>
              <a:rPr lang="en-US" sz="4500" dirty="0">
                <a:solidFill>
                  <a:srgbClr val="00B0F0"/>
                </a:solidFill>
                <a:latin typeface="Times New Roman" panose="02020603050405020304" pitchFamily="18" charset="0"/>
                <a:cs typeface="Times New Roman" panose="02020603050405020304" pitchFamily="18" charset="0"/>
              </a:rPr>
              <a:t> per cu yd </a:t>
            </a:r>
            <a:r>
              <a:rPr lang="en-US" sz="4500" dirty="0">
                <a:solidFill>
                  <a:srgbClr val="FF0000"/>
                </a:solidFill>
                <a:latin typeface="Times New Roman" panose="02020603050405020304" pitchFamily="18" charset="0"/>
                <a:cs typeface="Times New Roman" panose="02020603050405020304" pitchFamily="18" charset="0"/>
              </a:rPr>
              <a:t>( 183.92 kg/m3)</a:t>
            </a:r>
            <a:r>
              <a:rPr lang="en-US" sz="4500" dirty="0">
                <a:latin typeface="Times New Roman" panose="02020603050405020304" pitchFamily="18" charset="0"/>
                <a:cs typeface="Times New Roman" panose="02020603050405020304" pitchFamily="18" charset="0"/>
              </a:rPr>
              <a:t>. The estimated </a:t>
            </a:r>
            <a:r>
              <a:rPr lang="en-US" sz="4500" dirty="0">
                <a:solidFill>
                  <a:srgbClr val="0070C0"/>
                </a:solidFill>
                <a:latin typeface="Times New Roman" panose="02020603050405020304" pitchFamily="18" charset="0"/>
                <a:cs typeface="Times New Roman" panose="02020603050405020304" pitchFamily="18" charset="0"/>
              </a:rPr>
              <a:t>entrapped air is 1.5 </a:t>
            </a:r>
            <a:r>
              <a:rPr lang="en-US" sz="4500" dirty="0">
                <a:latin typeface="Times New Roman" panose="02020603050405020304" pitchFamily="18" charset="0"/>
                <a:cs typeface="Times New Roman" panose="02020603050405020304" pitchFamily="18" charset="0"/>
              </a:rPr>
              <a:t>percent.</a:t>
            </a:r>
          </a:p>
          <a:p>
            <a:pPr marL="0" indent="0">
              <a:lnSpc>
                <a:spcPct val="120000"/>
              </a:lnSpc>
              <a:buNone/>
            </a:pPr>
            <a:r>
              <a:rPr lang="en-US" sz="4500" dirty="0">
                <a:highlight>
                  <a:srgbClr val="FF0000"/>
                </a:highlight>
                <a:latin typeface="Times New Roman" panose="02020603050405020304" pitchFamily="18" charset="0"/>
                <a:cs typeface="Times New Roman" panose="02020603050405020304" pitchFamily="18" charset="0"/>
              </a:rPr>
              <a:t>Note;   </a:t>
            </a:r>
            <a:r>
              <a:rPr lang="en-US" sz="4500" dirty="0">
                <a:latin typeface="Times New Roman" panose="02020603050405020304" pitchFamily="18" charset="0"/>
                <a:cs typeface="Times New Roman" panose="02020603050405020304" pitchFamily="18" charset="0"/>
              </a:rPr>
              <a:t>Non-air-entrained concrete will be used because ;</a:t>
            </a:r>
          </a:p>
          <a:p>
            <a:pPr marL="0" indent="0">
              <a:lnSpc>
                <a:spcPct val="120000"/>
              </a:lnSpc>
              <a:buNone/>
            </a:pPr>
            <a:r>
              <a:rPr lang="en-US" sz="4500" dirty="0">
                <a:latin typeface="Times New Roman" panose="02020603050405020304" pitchFamily="18" charset="0"/>
                <a:cs typeface="Times New Roman" panose="02020603050405020304" pitchFamily="18" charset="0"/>
              </a:rPr>
              <a:t> (1) the concrete is not to be exposed to severe weather. </a:t>
            </a:r>
          </a:p>
          <a:p>
            <a:pPr marL="0" indent="0">
              <a:lnSpc>
                <a:spcPct val="120000"/>
              </a:lnSpc>
              <a:buNone/>
            </a:pPr>
            <a:r>
              <a:rPr lang="en-US" sz="4500" dirty="0">
                <a:latin typeface="Times New Roman" panose="02020603050405020304" pitchFamily="18" charset="0"/>
                <a:cs typeface="Times New Roman" panose="02020603050405020304" pitchFamily="18" charset="0"/>
              </a:rPr>
              <a:t> (2) a high air content could reduce the dry unit weight of the concrete.</a:t>
            </a:r>
          </a:p>
        </p:txBody>
      </p:sp>
    </p:spTree>
    <p:extLst>
      <p:ext uri="{BB962C8B-B14F-4D97-AF65-F5344CB8AC3E}">
        <p14:creationId xmlns:p14="http://schemas.microsoft.com/office/powerpoint/2010/main" val="2648919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67E29C4-D3FC-41EA-8970-5430885977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6451" y="718459"/>
            <a:ext cx="9189777" cy="5234472"/>
          </a:xfrm>
          <a:prstGeom prst="rect">
            <a:avLst/>
          </a:prstGeom>
        </p:spPr>
      </p:pic>
    </p:spTree>
    <p:extLst>
      <p:ext uri="{BB962C8B-B14F-4D97-AF65-F5344CB8AC3E}">
        <p14:creationId xmlns:p14="http://schemas.microsoft.com/office/powerpoint/2010/main" val="1913891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FD6C44-01E6-49A4-B16A-F3C9738CBFB1}"/>
              </a:ext>
            </a:extLst>
          </p:cNvPr>
          <p:cNvSpPr>
            <a:spLocks noGrp="1"/>
          </p:cNvSpPr>
          <p:nvPr>
            <p:ph idx="1"/>
          </p:nvPr>
        </p:nvSpPr>
        <p:spPr>
          <a:xfrm>
            <a:off x="838200" y="584654"/>
            <a:ext cx="10515600" cy="4351338"/>
          </a:xfrm>
        </p:spPr>
        <p:txBody>
          <a:bodyPr>
            <a:noAutofit/>
          </a:bodyPr>
          <a:lstStyle/>
          <a:p>
            <a:pPr marL="0" indent="0">
              <a:buNone/>
            </a:pPr>
            <a:r>
              <a:rPr lang="en-US" sz="2000" dirty="0">
                <a:highlight>
                  <a:srgbClr val="FFFF00"/>
                </a:highlight>
                <a:latin typeface="Times New Roman" panose="02020603050405020304" pitchFamily="18" charset="0"/>
                <a:cs typeface="Times New Roman" panose="02020603050405020304" pitchFamily="18" charset="0"/>
              </a:rPr>
              <a:t>Step 4 – </a:t>
            </a:r>
            <a:r>
              <a:rPr lang="en-US" sz="2000" dirty="0">
                <a:latin typeface="Times New Roman" panose="02020603050405020304" pitchFamily="18" charset="0"/>
                <a:cs typeface="Times New Roman" panose="02020603050405020304" pitchFamily="18" charset="0"/>
              </a:rPr>
              <a:t>water/ cement ratio :</a:t>
            </a:r>
          </a:p>
          <a:p>
            <a:pPr marL="0" indent="0">
              <a:buNone/>
            </a:pPr>
            <a:r>
              <a:rPr lang="en-US" sz="2000" dirty="0">
                <a:latin typeface="Times New Roman" panose="02020603050405020304" pitchFamily="18" charset="0"/>
                <a:cs typeface="Times New Roman" panose="02020603050405020304" pitchFamily="18" charset="0"/>
              </a:rPr>
              <a:t>From </a:t>
            </a:r>
            <a:r>
              <a:rPr lang="en-US" sz="2000" dirty="0">
                <a:solidFill>
                  <a:srgbClr val="FF0000"/>
                </a:solidFill>
                <a:latin typeface="Times New Roman" panose="02020603050405020304" pitchFamily="18" charset="0"/>
                <a:cs typeface="Times New Roman" panose="02020603050405020304" pitchFamily="18" charset="0"/>
              </a:rPr>
              <a:t>Table 6.3.4(a) </a:t>
            </a:r>
            <a:r>
              <a:rPr lang="en-US" sz="2000" dirty="0">
                <a:latin typeface="Times New Roman" panose="02020603050405020304" pitchFamily="18" charset="0"/>
                <a:cs typeface="Times New Roman" panose="02020603050405020304" pitchFamily="18" charset="0"/>
              </a:rPr>
              <a:t>the water-cement ratio needed to produce a strength of </a:t>
            </a:r>
            <a:r>
              <a:rPr lang="en-US" sz="2000" dirty="0">
                <a:solidFill>
                  <a:srgbClr val="FF0000"/>
                </a:solidFill>
                <a:latin typeface="Times New Roman" panose="02020603050405020304" pitchFamily="18" charset="0"/>
                <a:cs typeface="Times New Roman" panose="02020603050405020304" pitchFamily="18" charset="0"/>
              </a:rPr>
              <a:t>4500 psi ( 31.0 MPa ) </a:t>
            </a:r>
            <a:r>
              <a:rPr lang="en-US" sz="2000" dirty="0">
                <a:latin typeface="Times New Roman" panose="02020603050405020304" pitchFamily="18" charset="0"/>
                <a:cs typeface="Times New Roman" panose="02020603050405020304" pitchFamily="18" charset="0"/>
              </a:rPr>
              <a:t>in </a:t>
            </a:r>
            <a:r>
              <a:rPr lang="en-US" sz="2000" dirty="0">
                <a:solidFill>
                  <a:srgbClr val="FF0000"/>
                </a:solidFill>
                <a:latin typeface="Times New Roman" panose="02020603050405020304" pitchFamily="18" charset="0"/>
                <a:cs typeface="Times New Roman" panose="02020603050405020304" pitchFamily="18" charset="0"/>
              </a:rPr>
              <a:t>non-air-entrained</a:t>
            </a:r>
            <a:r>
              <a:rPr lang="en-US" sz="2000" dirty="0">
                <a:latin typeface="Times New Roman" panose="02020603050405020304" pitchFamily="18" charset="0"/>
                <a:cs typeface="Times New Roman" panose="02020603050405020304" pitchFamily="18" charset="0"/>
              </a:rPr>
              <a:t> concrete is found to be approximately</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a:solidFill>
                  <a:srgbClr val="00B0F0"/>
                </a:solidFill>
                <a:latin typeface="Times New Roman" panose="02020603050405020304" pitchFamily="18" charset="0"/>
                <a:cs typeface="Times New Roman" panose="02020603050405020304" pitchFamily="18" charset="0"/>
              </a:rPr>
              <a:t>0.52. </a:t>
            </a:r>
          </a:p>
          <a:p>
            <a:pPr marL="0" indent="0">
              <a:buNone/>
            </a:pPr>
            <a:endParaRPr lang="en-US" sz="2000" dirty="0">
              <a:solidFill>
                <a:srgbClr val="FF0000"/>
              </a:solidFill>
              <a:latin typeface="Times New Roman" panose="02020603050405020304" pitchFamily="18" charset="0"/>
              <a:cs typeface="Times New Roman" panose="02020603050405020304" pitchFamily="18" charset="0"/>
            </a:endParaRPr>
          </a:p>
          <a:p>
            <a:pPr marL="0" indent="0">
              <a:buNone/>
            </a:pPr>
            <a:endParaRPr lang="en-US" sz="2000" dirty="0">
              <a:solidFill>
                <a:srgbClr val="FF0000"/>
              </a:solidFill>
              <a:latin typeface="Times New Roman" panose="02020603050405020304" pitchFamily="18" charset="0"/>
              <a:cs typeface="Times New Roman" panose="02020603050405020304" pitchFamily="18" charset="0"/>
            </a:endParaRPr>
          </a:p>
          <a:p>
            <a:pPr marL="0" indent="0">
              <a:buNone/>
            </a:pPr>
            <a:r>
              <a:rPr lang="en-US" sz="2000" dirty="0">
                <a:highlight>
                  <a:srgbClr val="FFFF00"/>
                </a:highlight>
                <a:latin typeface="Times New Roman" panose="02020603050405020304" pitchFamily="18" charset="0"/>
                <a:cs typeface="Times New Roman" panose="02020603050405020304" pitchFamily="18" charset="0"/>
              </a:rPr>
              <a:t>Step 5 – </a:t>
            </a:r>
            <a:r>
              <a:rPr lang="en-US" sz="2000" dirty="0">
                <a:latin typeface="Times New Roman" panose="02020603050405020304" pitchFamily="18" charset="0"/>
                <a:cs typeface="Times New Roman" panose="02020603050405020304" pitchFamily="18" charset="0"/>
              </a:rPr>
              <a:t>Cement content :</a:t>
            </a:r>
          </a:p>
          <a:p>
            <a:pPr marL="0" indent="0">
              <a:buNone/>
            </a:pPr>
            <a:r>
              <a:rPr lang="en-US" sz="2000" dirty="0">
                <a:latin typeface="Times New Roman" panose="02020603050405020304" pitchFamily="18" charset="0"/>
                <a:cs typeface="Times New Roman" panose="02020603050405020304" pitchFamily="18" charset="0"/>
              </a:rPr>
              <a:t>From the information derived in </a:t>
            </a:r>
            <a:r>
              <a:rPr lang="en-US" sz="2000" dirty="0">
                <a:solidFill>
                  <a:srgbClr val="FF0000"/>
                </a:solidFill>
                <a:latin typeface="Times New Roman" panose="02020603050405020304" pitchFamily="18" charset="0"/>
                <a:cs typeface="Times New Roman" panose="02020603050405020304" pitchFamily="18" charset="0"/>
              </a:rPr>
              <a:t>Steps 3 and 4</a:t>
            </a:r>
            <a:r>
              <a:rPr lang="en-US" sz="2000" dirty="0">
                <a:latin typeface="Times New Roman" panose="02020603050405020304" pitchFamily="18" charset="0"/>
                <a:cs typeface="Times New Roman" panose="02020603050405020304" pitchFamily="18" charset="0"/>
              </a:rPr>
              <a:t>, the required cement content is calculated to be </a:t>
            </a:r>
            <a:r>
              <a:rPr lang="en-US" sz="2000" dirty="0">
                <a:solidFill>
                  <a:srgbClr val="00B0F0"/>
                </a:solidFill>
                <a:latin typeface="Times New Roman" panose="02020603050405020304" pitchFamily="18" charset="0"/>
                <a:cs typeface="Times New Roman" panose="02020603050405020304" pitchFamily="18" charset="0"/>
              </a:rPr>
              <a:t>310/0.52 = 596 </a:t>
            </a:r>
            <a:r>
              <a:rPr lang="en-US" sz="2000" dirty="0" err="1">
                <a:solidFill>
                  <a:srgbClr val="00B0F0"/>
                </a:solidFill>
                <a:latin typeface="Times New Roman" panose="02020603050405020304" pitchFamily="18" charset="0"/>
                <a:cs typeface="Times New Roman" panose="02020603050405020304" pitchFamily="18" charset="0"/>
              </a:rPr>
              <a:t>lb</a:t>
            </a:r>
            <a:r>
              <a:rPr lang="en-US" sz="2000" dirty="0">
                <a:solidFill>
                  <a:srgbClr val="00B0F0"/>
                </a:solidFill>
                <a:latin typeface="Times New Roman" panose="02020603050405020304" pitchFamily="18" charset="0"/>
                <a:cs typeface="Times New Roman" panose="02020603050405020304" pitchFamily="18" charset="0"/>
              </a:rPr>
              <a:t> per cu yd </a:t>
            </a:r>
            <a:r>
              <a:rPr lang="en-US" sz="2000" dirty="0">
                <a:solidFill>
                  <a:srgbClr val="FF0000"/>
                </a:solidFill>
                <a:latin typeface="Times New Roman" panose="02020603050405020304" pitchFamily="18" charset="0"/>
                <a:cs typeface="Times New Roman" panose="02020603050405020304" pitchFamily="18" charset="0"/>
              </a:rPr>
              <a:t>( 353.6 kg/m3). </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highlight>
                  <a:srgbClr val="FFFF00"/>
                </a:highlight>
                <a:latin typeface="Times New Roman" panose="02020603050405020304" pitchFamily="18" charset="0"/>
                <a:cs typeface="Times New Roman" panose="02020603050405020304" pitchFamily="18" charset="0"/>
              </a:rPr>
              <a:t>Step 6 – </a:t>
            </a:r>
            <a:r>
              <a:rPr lang="en-US" sz="2000" dirty="0">
                <a:latin typeface="Times New Roman" panose="02020603050405020304" pitchFamily="18" charset="0"/>
                <a:cs typeface="Times New Roman" panose="02020603050405020304" pitchFamily="18" charset="0"/>
              </a:rPr>
              <a:t>coarse aggregate content :</a:t>
            </a:r>
          </a:p>
          <a:p>
            <a:pPr marL="0" indent="0">
              <a:buNone/>
            </a:pPr>
            <a:r>
              <a:rPr lang="en-US" sz="2000" dirty="0">
                <a:latin typeface="Times New Roman" panose="02020603050405020304" pitchFamily="18" charset="0"/>
                <a:cs typeface="Times New Roman" panose="02020603050405020304" pitchFamily="18" charset="0"/>
              </a:rPr>
              <a:t>The quantity of coarse aggregate is estimated by extrapolation from </a:t>
            </a:r>
            <a:r>
              <a:rPr lang="en-US" sz="2000" dirty="0">
                <a:solidFill>
                  <a:srgbClr val="FF0000"/>
                </a:solidFill>
                <a:latin typeface="Times New Roman" panose="02020603050405020304" pitchFamily="18" charset="0"/>
                <a:cs typeface="Times New Roman" panose="02020603050405020304" pitchFamily="18" charset="0"/>
              </a:rPr>
              <a:t>Table 6.3.6.</a:t>
            </a:r>
          </a:p>
          <a:p>
            <a:pPr marL="0" indent="0" algn="ctr">
              <a:buNone/>
            </a:pPr>
            <a:r>
              <a:rPr lang="pl-PL" sz="2000" dirty="0">
                <a:latin typeface="Times New Roman" panose="02020603050405020304" pitchFamily="18" charset="0"/>
                <a:cs typeface="Times New Roman" panose="02020603050405020304" pitchFamily="18" charset="0"/>
              </a:rPr>
              <a:t>27 x </a:t>
            </a:r>
            <a:r>
              <a:rPr lang="pl-PL" sz="2000" dirty="0">
                <a:solidFill>
                  <a:srgbClr val="FF0000"/>
                </a:solidFill>
                <a:latin typeface="Times New Roman" panose="02020603050405020304" pitchFamily="18" charset="0"/>
                <a:cs typeface="Times New Roman" panose="02020603050405020304" pitchFamily="18" charset="0"/>
              </a:rPr>
              <a:t>0.72</a:t>
            </a:r>
            <a:r>
              <a:rPr lang="pl-PL" sz="2000" dirty="0">
                <a:latin typeface="Times New Roman" panose="02020603050405020304" pitchFamily="18" charset="0"/>
                <a:cs typeface="Times New Roman" panose="02020603050405020304" pitchFamily="18" charset="0"/>
              </a:rPr>
              <a:t> = 19.44 cu</a:t>
            </a:r>
            <a:r>
              <a:rPr lang="en-US" sz="2000" dirty="0">
                <a:latin typeface="Times New Roman" panose="02020603050405020304" pitchFamily="18" charset="0"/>
                <a:cs typeface="Times New Roman" panose="02020603050405020304" pitchFamily="18" charset="0"/>
              </a:rPr>
              <a:t> ft  </a:t>
            </a:r>
            <a:r>
              <a:rPr lang="en-US" sz="2000" dirty="0">
                <a:solidFill>
                  <a:srgbClr val="FF0000"/>
                </a:solidFill>
                <a:latin typeface="Times New Roman" panose="02020603050405020304" pitchFamily="18" charset="0"/>
                <a:cs typeface="Times New Roman" panose="02020603050405020304" pitchFamily="18" charset="0"/>
              </a:rPr>
              <a:t>(0.55 m3)</a:t>
            </a:r>
          </a:p>
          <a:p>
            <a:pPr marL="0" indent="0" algn="ctr">
              <a:buNone/>
            </a:pPr>
            <a:r>
              <a:rPr lang="de-DE" sz="2000" dirty="0">
                <a:latin typeface="Times New Roman" panose="02020603050405020304" pitchFamily="18" charset="0"/>
                <a:cs typeface="Times New Roman" panose="02020603050405020304" pitchFamily="18" charset="0"/>
              </a:rPr>
              <a:t>19.44 x 165 = 3208 lb </a:t>
            </a:r>
            <a:r>
              <a:rPr lang="de-DE" sz="2000" dirty="0">
                <a:solidFill>
                  <a:srgbClr val="FF0000"/>
                </a:solidFill>
                <a:latin typeface="Times New Roman" panose="02020603050405020304" pitchFamily="18" charset="0"/>
                <a:cs typeface="Times New Roman" panose="02020603050405020304" pitchFamily="18" charset="0"/>
              </a:rPr>
              <a:t>( 1455.14 kg)</a:t>
            </a:r>
            <a:endParaRPr lang="en-US"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6834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9D3CE7C-8BAC-4F10-94E9-B2AF7896B6B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28885" y="1951531"/>
            <a:ext cx="6151148" cy="4486591"/>
          </a:xfrm>
        </p:spPr>
      </p:pic>
      <p:pic>
        <p:nvPicPr>
          <p:cNvPr id="9" name="Picture 8">
            <a:extLst>
              <a:ext uri="{FF2B5EF4-FFF2-40B4-BE49-F238E27FC236}">
                <a16:creationId xmlns:a16="http://schemas.microsoft.com/office/drawing/2014/main" id="{01A6038B-E5E3-4371-B74A-D2228CDEC5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48" y="88670"/>
            <a:ext cx="6096000" cy="5231320"/>
          </a:xfrm>
          <a:prstGeom prst="rect">
            <a:avLst/>
          </a:prstGeom>
        </p:spPr>
      </p:pic>
    </p:spTree>
    <p:extLst>
      <p:ext uri="{BB962C8B-B14F-4D97-AF65-F5344CB8AC3E}">
        <p14:creationId xmlns:p14="http://schemas.microsoft.com/office/powerpoint/2010/main" val="2458636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80F621-999E-40CC-AF22-DDBF3C985BC0}"/>
              </a:ext>
            </a:extLst>
          </p:cNvPr>
          <p:cNvSpPr>
            <a:spLocks noGrp="1"/>
          </p:cNvSpPr>
          <p:nvPr>
            <p:ph idx="1"/>
          </p:nvPr>
        </p:nvSpPr>
        <p:spPr>
          <a:xfrm>
            <a:off x="877077" y="531845"/>
            <a:ext cx="10795520" cy="5589037"/>
          </a:xfrm>
        </p:spPr>
        <p:txBody>
          <a:bodyPr>
            <a:normAutofit fontScale="85000" lnSpcReduction="10000"/>
          </a:bodyPr>
          <a:lstStyle/>
          <a:p>
            <a:pPr marL="0" indent="0">
              <a:buNone/>
            </a:pPr>
            <a:r>
              <a:rPr lang="en-US" sz="2000" dirty="0">
                <a:highlight>
                  <a:srgbClr val="FFFF00"/>
                </a:highlight>
                <a:latin typeface="Times New Roman" panose="02020603050405020304" pitchFamily="18" charset="0"/>
                <a:cs typeface="Times New Roman" panose="02020603050405020304" pitchFamily="18" charset="0"/>
              </a:rPr>
              <a:t>Step 7 -- </a:t>
            </a:r>
            <a:r>
              <a:rPr lang="en-US" sz="2000" dirty="0">
                <a:latin typeface="Times New Roman" panose="02020603050405020304" pitchFamily="18" charset="0"/>
                <a:cs typeface="Times New Roman" panose="02020603050405020304" pitchFamily="18" charset="0"/>
              </a:rPr>
              <a:t> Fine aggregate content :</a:t>
            </a:r>
          </a:p>
          <a:p>
            <a:pPr marL="0" indent="0">
              <a:lnSpc>
                <a:spcPct val="120000"/>
              </a:lnSpc>
              <a:buNone/>
            </a:pPr>
            <a:r>
              <a:rPr lang="en-US" sz="2000" dirty="0">
                <a:latin typeface="Times New Roman" panose="02020603050405020304" pitchFamily="18" charset="0"/>
                <a:cs typeface="Times New Roman" panose="02020603050405020304" pitchFamily="18" charset="0"/>
              </a:rPr>
              <a:t>For heavyweight concrete, the required fine aggregate should be determined on the absolute volume basis. With the quantities of cement, water, air, and coarse aggregate established, the fine aggregate content can be calculated as follows:</a:t>
            </a:r>
          </a:p>
          <a:p>
            <a:pPr marL="0" indent="0">
              <a:buNone/>
            </a:pPr>
            <a:r>
              <a:rPr lang="en-US" sz="2000" dirty="0">
                <a:latin typeface="Times New Roman" panose="02020603050405020304" pitchFamily="18" charset="0"/>
                <a:cs typeface="Times New Roman" panose="02020603050405020304" pitchFamily="18" charset="0"/>
              </a:rPr>
              <a:t>Volume of water = 310/ 62.4  = 4.97 ft³  </a:t>
            </a:r>
            <a:r>
              <a:rPr lang="en-US" sz="2000" dirty="0">
                <a:solidFill>
                  <a:srgbClr val="FF0000"/>
                </a:solidFill>
                <a:latin typeface="Times New Roman" panose="02020603050405020304" pitchFamily="18" charset="0"/>
                <a:cs typeface="Times New Roman" panose="02020603050405020304" pitchFamily="18" charset="0"/>
              </a:rPr>
              <a:t>( 0.14 m3 )</a:t>
            </a:r>
          </a:p>
          <a:p>
            <a:pPr marL="0" indent="0">
              <a:buNone/>
            </a:pPr>
            <a:r>
              <a:rPr lang="en-US" sz="2000" dirty="0">
                <a:latin typeface="Times New Roman" panose="02020603050405020304" pitchFamily="18" charset="0"/>
                <a:cs typeface="Times New Roman" panose="02020603050405020304" pitchFamily="18" charset="0"/>
              </a:rPr>
              <a:t>Volume of air = 0.015 * 27 = 0.40 ft³  </a:t>
            </a:r>
            <a:r>
              <a:rPr lang="en-US" sz="2000" dirty="0">
                <a:solidFill>
                  <a:srgbClr val="FF0000"/>
                </a:solidFill>
                <a:latin typeface="Times New Roman" panose="02020603050405020304" pitchFamily="18" charset="0"/>
                <a:cs typeface="Times New Roman" panose="02020603050405020304" pitchFamily="18" charset="0"/>
              </a:rPr>
              <a:t>( 0.015 m3 )</a:t>
            </a:r>
          </a:p>
          <a:p>
            <a:pPr marL="0" indent="0">
              <a:buNone/>
            </a:pPr>
            <a:r>
              <a:rPr lang="en-US" sz="2000" dirty="0">
                <a:latin typeface="Times New Roman" panose="02020603050405020304" pitchFamily="18" charset="0"/>
                <a:cs typeface="Times New Roman" panose="02020603050405020304" pitchFamily="18" charset="0"/>
              </a:rPr>
              <a:t>Solid volume of cement = 596 / ( 3.15 * 62.4 )  = 3.03 ft³     </a:t>
            </a:r>
            <a:r>
              <a:rPr lang="en-US" sz="2000" dirty="0">
                <a:solidFill>
                  <a:srgbClr val="FF0000"/>
                </a:solidFill>
                <a:latin typeface="Times New Roman" panose="02020603050405020304" pitchFamily="18" charset="0"/>
                <a:cs typeface="Times New Roman" panose="02020603050405020304" pitchFamily="18" charset="0"/>
              </a:rPr>
              <a:t>( 0.0858 m3 )</a:t>
            </a:r>
          </a:p>
          <a:p>
            <a:pPr marL="0" indent="0">
              <a:buNone/>
            </a:pPr>
            <a:r>
              <a:rPr lang="en-US" sz="2000" dirty="0">
                <a:latin typeface="Times New Roman" panose="02020603050405020304" pitchFamily="18" charset="0"/>
                <a:cs typeface="Times New Roman" panose="02020603050405020304" pitchFamily="18" charset="0"/>
              </a:rPr>
              <a:t>Solid volume of coarse aggregate = 3208 / ( 4.61 * 62.4 ) = 11.15 ft³   </a:t>
            </a:r>
            <a:r>
              <a:rPr lang="en-US" sz="2000" dirty="0">
                <a:solidFill>
                  <a:srgbClr val="FF0000"/>
                </a:solidFill>
                <a:latin typeface="Times New Roman" panose="02020603050405020304" pitchFamily="18" charset="0"/>
                <a:cs typeface="Times New Roman" panose="02020603050405020304" pitchFamily="18" charset="0"/>
              </a:rPr>
              <a:t>( 0.31576 m3 )</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Total volume of all ingredients except fine aggregate = 19.55 ft³  </a:t>
            </a:r>
            <a:r>
              <a:rPr lang="en-US" sz="2000" dirty="0">
                <a:solidFill>
                  <a:srgbClr val="FF0000"/>
                </a:solidFill>
                <a:latin typeface="Times New Roman" panose="02020603050405020304" pitchFamily="18" charset="0"/>
                <a:cs typeface="Times New Roman" panose="02020603050405020304" pitchFamily="18" charset="0"/>
              </a:rPr>
              <a:t>( 0.553 m3 )</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Solid volume of coarse aggregate = 27</a:t>
            </a:r>
            <a:r>
              <a:rPr lang="en-US" sz="2000" dirty="0">
                <a:solidFill>
                  <a:schemeClr val="tx1"/>
                </a:solidFill>
                <a:latin typeface="Times New Roman" panose="02020603050405020304" pitchFamily="18" charset="0"/>
                <a:cs typeface="Times New Roman" panose="02020603050405020304" pitchFamily="18" charset="0"/>
              </a:rPr>
              <a:t> ft³</a:t>
            </a:r>
            <a:r>
              <a:rPr lang="en-US" sz="2000" dirty="0">
                <a:latin typeface="Times New Roman" panose="02020603050405020304" pitchFamily="18" charset="0"/>
                <a:cs typeface="Times New Roman" panose="02020603050405020304" pitchFamily="18" charset="0"/>
              </a:rPr>
              <a:t> – 19.55 = 7.45 </a:t>
            </a:r>
            <a:r>
              <a:rPr lang="en-US" sz="2000" dirty="0">
                <a:solidFill>
                  <a:schemeClr val="tx1"/>
                </a:solidFill>
                <a:latin typeface="Times New Roman" panose="02020603050405020304" pitchFamily="18" charset="0"/>
                <a:cs typeface="Times New Roman" panose="02020603050405020304" pitchFamily="18" charset="0"/>
              </a:rPr>
              <a:t>ft³</a:t>
            </a:r>
            <a:r>
              <a:rPr lang="en-US" sz="2000" dirty="0">
                <a:solidFill>
                  <a:srgbClr val="FF0000"/>
                </a:solidFill>
                <a:latin typeface="Times New Roman" panose="02020603050405020304" pitchFamily="18" charset="0"/>
                <a:cs typeface="Times New Roman" panose="02020603050405020304" pitchFamily="18" charset="0"/>
              </a:rPr>
              <a:t>    ( 0.7646 – 0.553 = 0.2116 m3 )</a:t>
            </a:r>
          </a:p>
          <a:p>
            <a:pPr marL="0" indent="0">
              <a:buNone/>
            </a:pPr>
            <a:r>
              <a:rPr lang="en-US" sz="2000" dirty="0">
                <a:latin typeface="Times New Roman" panose="02020603050405020304" pitchFamily="18" charset="0"/>
                <a:cs typeface="Times New Roman" panose="02020603050405020304" pitchFamily="18" charset="0"/>
              </a:rPr>
              <a:t>Required weight of fine aggregate = 7.45 * 62.4 * 4.95 = 2301 </a:t>
            </a:r>
            <a:r>
              <a:rPr lang="en-US" sz="2000" dirty="0" err="1">
                <a:latin typeface="Times New Roman" panose="02020603050405020304" pitchFamily="18" charset="0"/>
                <a:cs typeface="Times New Roman" panose="02020603050405020304" pitchFamily="18" charset="0"/>
              </a:rPr>
              <a:t>Ib</a:t>
            </a:r>
            <a:r>
              <a:rPr lang="en-US" sz="2000" dirty="0">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( 0.2116 * 4.95 *1000 = 1047 kg ).</a:t>
            </a:r>
          </a:p>
          <a:p>
            <a:pPr marL="0" indent="0">
              <a:buNone/>
            </a:pPr>
            <a:endParaRPr lang="en-US" dirty="0">
              <a:solidFill>
                <a:srgbClr val="00B050"/>
              </a:solidFill>
              <a:latin typeface="Times New Roman" panose="02020603050405020304" pitchFamily="18" charset="0"/>
              <a:cs typeface="Times New Roman" panose="02020603050405020304" pitchFamily="18" charset="0"/>
            </a:endParaRPr>
          </a:p>
          <a:p>
            <a:pPr marL="0" indent="0">
              <a:buNone/>
            </a:pPr>
            <a:r>
              <a:rPr lang="en-US" dirty="0">
                <a:solidFill>
                  <a:srgbClr val="00B050"/>
                </a:solidFill>
                <a:latin typeface="Times New Roman" panose="02020603050405020304" pitchFamily="18" charset="0"/>
                <a:cs typeface="Times New Roman" panose="02020603050405020304" pitchFamily="18" charset="0"/>
              </a:rPr>
              <a:t>1 yard = 27</a:t>
            </a:r>
            <a:r>
              <a:rPr lang="en-US" sz="2400" dirty="0">
                <a:solidFill>
                  <a:srgbClr val="00B050"/>
                </a:solidFill>
                <a:latin typeface="Times New Roman" panose="02020603050405020304" pitchFamily="18" charset="0"/>
                <a:cs typeface="Times New Roman" panose="02020603050405020304" pitchFamily="18" charset="0"/>
              </a:rPr>
              <a:t> ft³ = 0.7646 m³</a:t>
            </a:r>
            <a:endParaRPr lang="en-US"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7019969"/>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3ACF124-275F-44F2-8DE0-0A755069829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791</TotalTime>
  <Words>846</Words>
  <Application>Microsoft Office PowerPoint</Application>
  <PresentationFormat>Widescreen</PresentationFormat>
  <Paragraphs>74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Black</vt:lpstr>
      <vt:lpstr>Calibri</vt:lpstr>
      <vt:lpstr>Calibri Light</vt:lpstr>
      <vt:lpstr>Times New Roman</vt:lpstr>
      <vt:lpstr>Metropolitan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Payam</dc:creator>
  <cp:lastModifiedBy>Dilshad Jaf</cp:lastModifiedBy>
  <cp:revision>76</cp:revision>
  <dcterms:created xsi:type="dcterms:W3CDTF">2021-03-04T18:54:11Z</dcterms:created>
  <dcterms:modified xsi:type="dcterms:W3CDTF">2024-05-20T20:16:02Z</dcterms:modified>
</cp:coreProperties>
</file>