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9" r:id="rId4"/>
    <p:sldId id="267" r:id="rId5"/>
    <p:sldId id="268" r:id="rId6"/>
    <p:sldId id="269" r:id="rId7"/>
    <p:sldId id="271" r:id="rId8"/>
    <p:sldId id="273" r:id="rId9"/>
    <p:sldId id="272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4" autoAdjust="0"/>
    <p:restoredTop sz="94660"/>
  </p:normalViewPr>
  <p:slideViewPr>
    <p:cSldViewPr snapToGrid="0">
      <p:cViewPr>
        <p:scale>
          <a:sx n="80" d="100"/>
          <a:sy n="80" d="100"/>
        </p:scale>
        <p:origin x="-510" y="-3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93127" y="1029461"/>
            <a:ext cx="10315976" cy="5402335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cs typeface="Ali_K_Jiddah" pitchFamily="2" charset="-78"/>
              </a:rPr>
              <a:t>ميَذووى </a:t>
            </a:r>
            <a:r>
              <a:rPr lang="ar-IQ" sz="3600" dirty="0" smtClean="0">
                <a:solidFill>
                  <a:srgbClr val="FF0000"/>
                </a:solidFill>
                <a:cs typeface="Ali_K_Jiddah" pitchFamily="2" charset="-78"/>
              </a:rPr>
              <a:t>دةولَةتى</a:t>
            </a:r>
            <a:r>
              <a:rPr lang="ar-OM" sz="3600" dirty="0" smtClean="0">
                <a:solidFill>
                  <a:srgbClr val="FF0000"/>
                </a:solidFill>
                <a:cs typeface="Ali_K_Jiddah" pitchFamily="2" charset="-78"/>
              </a:rPr>
              <a:t> </a:t>
            </a:r>
            <a:r>
              <a:rPr lang="ar-SA" sz="3600" dirty="0" smtClean="0">
                <a:solidFill>
                  <a:srgbClr val="FF0000"/>
                </a:solidFill>
                <a:cs typeface="Ali_K_Jiddah" pitchFamily="2" charset="-78"/>
              </a:rPr>
              <a:t>عوسمانى </a:t>
            </a:r>
            <a:r>
              <a:rPr lang="ar-SA" sz="3600" dirty="0">
                <a:solidFill>
                  <a:srgbClr val="FF0000"/>
                </a:solidFill>
                <a:cs typeface="Ali_K_Jiddah" pitchFamily="2" charset="-78"/>
              </a:rPr>
              <a:t>و توركياى </a:t>
            </a:r>
            <a:r>
              <a:rPr lang="ar-SA" sz="3600" dirty="0" smtClean="0">
                <a:solidFill>
                  <a:srgbClr val="FF0000"/>
                </a:solidFill>
                <a:cs typeface="Ali_K_Jiddah" pitchFamily="2" charset="-78"/>
              </a:rPr>
              <a:t>نوآ</a:t>
            </a:r>
            <a:endParaRPr lang="ar-IQ" sz="3600" dirty="0" smtClean="0">
              <a:solidFill>
                <a:srgbClr val="FF0000"/>
              </a:solidFill>
              <a:cs typeface="Ali_K_Jiddah" pitchFamily="2" charset="-78"/>
            </a:endParaRPr>
          </a:p>
          <a:p>
            <a:pPr algn="ctr"/>
            <a:endParaRPr lang="ar-IQ" sz="2800" dirty="0" smtClean="0">
              <a:solidFill>
                <a:srgbClr val="0070C0"/>
              </a:solidFill>
              <a:cs typeface="Ali_K_Sahifa" pitchFamily="2" charset="-78"/>
            </a:endParaRPr>
          </a:p>
          <a:p>
            <a:pPr algn="ctr"/>
            <a:r>
              <a:rPr lang="ar-IQ" sz="3600" dirty="0" smtClean="0">
                <a:solidFill>
                  <a:srgbClr val="0070C0"/>
                </a:solidFill>
                <a:cs typeface="Ali_K_Sahifa" pitchFamily="2" charset="-78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cs typeface="Ali_K_Sahifa" pitchFamily="2" charset="-78"/>
              </a:rPr>
              <a:t>3</a:t>
            </a:r>
            <a:r>
              <a:rPr lang="ar-IQ" sz="3600" dirty="0" smtClean="0">
                <a:solidFill>
                  <a:srgbClr val="0070C0"/>
                </a:solidFill>
                <a:cs typeface="Ali_K_Sahifa" pitchFamily="2" charset="-78"/>
              </a:rPr>
              <a:t>) يةكة</a:t>
            </a:r>
          </a:p>
          <a:p>
            <a:pPr algn="ctr"/>
            <a:endParaRPr lang="ar-IQ" sz="2800" dirty="0" smtClean="0">
              <a:solidFill>
                <a:srgbClr val="0070C0"/>
              </a:solidFill>
              <a:cs typeface="Ali_K_Sahifa" pitchFamily="2" charset="-78"/>
            </a:endParaRPr>
          </a:p>
          <a:p>
            <a:pPr algn="ctr"/>
            <a:r>
              <a:rPr lang="ar-IQ" sz="2400" dirty="0" smtClean="0">
                <a:solidFill>
                  <a:srgbClr val="0070C0"/>
                </a:solidFill>
                <a:cs typeface="Ali_K_Sahifa" pitchFamily="2" charset="-78"/>
              </a:rPr>
              <a:t>مامؤستاى بابةت</a:t>
            </a:r>
            <a:endParaRPr lang="ar-OM" sz="2400" dirty="0" smtClean="0">
              <a:solidFill>
                <a:srgbClr val="0070C0"/>
              </a:solidFill>
              <a:cs typeface="Ali_K_Sahifa" pitchFamily="2" charset="-78"/>
            </a:endParaRPr>
          </a:p>
          <a:p>
            <a:pPr algn="ctr"/>
            <a:r>
              <a:rPr lang="ar-IQ" sz="3200" dirty="0" smtClean="0">
                <a:solidFill>
                  <a:srgbClr val="0070C0"/>
                </a:solidFill>
                <a:cs typeface="Ali_K_Sahifa" pitchFamily="2" charset="-78"/>
              </a:rPr>
              <a:t>ث.ى.د</a:t>
            </a:r>
            <a:r>
              <a:rPr lang="ar-IQ" sz="3200" dirty="0">
                <a:solidFill>
                  <a:srgbClr val="0070C0"/>
                </a:solidFill>
                <a:cs typeface="Ali_K_Sahifa" pitchFamily="2" charset="-78"/>
              </a:rPr>
              <a:t>. دلَشاد </a:t>
            </a:r>
            <a:r>
              <a:rPr lang="ar-IQ" sz="3200" dirty="0" smtClean="0">
                <a:solidFill>
                  <a:srgbClr val="0070C0"/>
                </a:solidFill>
                <a:cs typeface="Ali_K_Sahifa" pitchFamily="2" charset="-78"/>
              </a:rPr>
              <a:t>محمود عبدالرحمن</a:t>
            </a:r>
            <a:endParaRPr lang="en-US" sz="3200" dirty="0" smtClean="0">
              <a:solidFill>
                <a:srgbClr val="0070C0"/>
              </a:solidFill>
              <a:cs typeface="Ali_K_Sahifa" pitchFamily="2" charset="-78"/>
            </a:endParaRPr>
          </a:p>
          <a:p>
            <a:r>
              <a:rPr lang="ar-OM" sz="2400" dirty="0" smtClean="0">
                <a:solidFill>
                  <a:srgbClr val="0070C0"/>
                </a:solidFill>
                <a:cs typeface="Ali_K_Sahifa" pitchFamily="2" charset="-78"/>
              </a:rPr>
              <a:t>                  </a:t>
            </a:r>
          </a:p>
          <a:p>
            <a:r>
              <a:rPr lang="ar-OM" sz="2400" dirty="0">
                <a:solidFill>
                  <a:srgbClr val="0070C0"/>
                </a:solidFill>
                <a:cs typeface="Ali_K_Sahifa" pitchFamily="2" charset="-78"/>
              </a:rPr>
              <a:t> </a:t>
            </a:r>
            <a:r>
              <a:rPr lang="ar-OM" sz="2400" dirty="0" smtClean="0">
                <a:solidFill>
                  <a:srgbClr val="0070C0"/>
                </a:solidFill>
                <a:cs typeface="Ali_K_Sahifa" pitchFamily="2" charset="-78"/>
              </a:rPr>
              <a:t>         </a:t>
            </a:r>
            <a:r>
              <a:rPr lang="en-US" sz="2400" dirty="0" smtClean="0">
                <a:solidFill>
                  <a:srgbClr val="0070C0"/>
                </a:solidFill>
                <a:cs typeface="Ali_K_Sahifa" pitchFamily="2" charset="-78"/>
              </a:rPr>
              <a:t>                  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Dilshad.m.a@su.edu.krd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cs typeface="Ali_K_Sahifa" pitchFamily="2" charset="-78"/>
              </a:rPr>
              <a:t>                      </a:t>
            </a:r>
            <a:r>
              <a:rPr lang="en-US" sz="2000" dirty="0" smtClean="0">
                <a:solidFill>
                  <a:srgbClr val="0070C0"/>
                </a:solidFill>
                <a:cs typeface="Ali_K_Sahifa" pitchFamily="2" charset="-78"/>
              </a:rPr>
              <a:t>+964 750 468 4979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Ali_K_Sahifa" pitchFamily="2" charset="-78"/>
              </a:rPr>
              <a:t>  </a:t>
            </a:r>
            <a:r>
              <a:rPr lang="ar-OM" sz="2000" dirty="0" smtClean="0">
                <a:solidFill>
                  <a:srgbClr val="0070C0"/>
                </a:solidFill>
                <a:cs typeface="Ali_K_Sahifa" pitchFamily="2" charset="-78"/>
              </a:rPr>
              <a:t>دلشاد محمود</a:t>
            </a:r>
            <a:r>
              <a:rPr lang="en-US" sz="2400" dirty="0" smtClean="0">
                <a:solidFill>
                  <a:srgbClr val="0070C0"/>
                </a:solidFill>
                <a:cs typeface="Ali_K_Sahifa" pitchFamily="2" charset="-78"/>
              </a:rPr>
              <a:t>                       </a:t>
            </a:r>
            <a:endParaRPr lang="en-US" sz="2400" dirty="0">
              <a:solidFill>
                <a:srgbClr val="0070C0"/>
              </a:solidFill>
              <a:cs typeface="Ali_K_Sahifa" pitchFamily="2" charset="-7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ar-SA" dirty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dirty="0" smtClean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 smtClean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 smtClean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 smtClean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 smtClean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 smtClean="0">
              <a:solidFill>
                <a:schemeClr val="tx1"/>
              </a:solidFill>
              <a:cs typeface="Ali_K_Sahifa Bold" pitchFamily="2" charset="-78"/>
            </a:endParaRPr>
          </a:p>
          <a:p>
            <a:endParaRPr lang="ar-SA" sz="2400" dirty="0">
              <a:solidFill>
                <a:schemeClr val="tx1"/>
              </a:solidFill>
              <a:cs typeface="Ali_K_Sahifa Bold" pitchFamily="2" charset="-78"/>
            </a:endParaRPr>
          </a:p>
          <a:p>
            <a:endParaRPr lang="en-US" sz="2400" dirty="0">
              <a:solidFill>
                <a:schemeClr val="tx1"/>
              </a:solidFill>
              <a:cs typeface="Ali_K_Sahifa Bold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4" y="5763167"/>
            <a:ext cx="365760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02" y="4739006"/>
            <a:ext cx="4572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58" y="5264077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3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0"/>
            <a:ext cx="11602192" cy="695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9842" y="3562597"/>
            <a:ext cx="3393373" cy="415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li_K_Samik" pitchFamily="2" charset="-78"/>
              </a:rPr>
              <a:t>دةولَةتى عوسمانى لةوثةرِى بةهيَزيى خؤيدا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143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62131" y="321972"/>
            <a:ext cx="10522038" cy="6259131"/>
          </a:xfrm>
        </p:spPr>
        <p:txBody>
          <a:bodyPr>
            <a:normAutofit/>
          </a:bodyPr>
          <a:lstStyle/>
          <a:p>
            <a:pPr algn="r"/>
            <a:endParaRPr lang="ar-IQ" sz="2400" dirty="0">
              <a:solidFill>
                <a:schemeClr val="tx1"/>
              </a:solidFill>
              <a:cs typeface="Ali_K_Sahifa Bold" pitchFamily="2" charset="-78"/>
            </a:endParaRPr>
          </a:p>
          <a:p>
            <a:pPr algn="ctr"/>
            <a:r>
              <a:rPr lang="ar-SA" sz="4800" dirty="0">
                <a:solidFill>
                  <a:srgbClr val="0070C0"/>
                </a:solidFill>
                <a:cs typeface="Zanest_DecoType Naskh Swashes" pitchFamily="2" charset="-78"/>
              </a:rPr>
              <a:t>بابةتى داهاتوو</a:t>
            </a:r>
          </a:p>
          <a:p>
            <a:pPr algn="ctr"/>
            <a:endParaRPr lang="ar-SA" sz="4000" dirty="0">
              <a:solidFill>
                <a:srgbClr val="FF0000"/>
              </a:solidFill>
              <a:cs typeface="Ali_K_Jiddah" pitchFamily="2" charset="-78"/>
            </a:endParaRPr>
          </a:p>
          <a:p>
            <a:pPr algn="ctr"/>
            <a:r>
              <a:rPr lang="ar-IQ" sz="6600" dirty="0" smtClean="0">
                <a:solidFill>
                  <a:srgbClr val="FF0000"/>
                </a:solidFill>
                <a:cs typeface="Zanest _ nzarky" pitchFamily="2" charset="-78"/>
              </a:rPr>
              <a:t>ثيَشينةى ميَذوويى</a:t>
            </a:r>
            <a:endParaRPr lang="ar-SA" sz="6600" dirty="0">
              <a:solidFill>
                <a:srgbClr val="FF0000"/>
              </a:solidFill>
              <a:cs typeface="Zanest _ nzarky" pitchFamily="2" charset="-78"/>
            </a:endParaRPr>
          </a:p>
          <a:p>
            <a:pPr algn="r"/>
            <a:endParaRPr lang="ar-SA" sz="2400" dirty="0">
              <a:cs typeface="Ali_k_Say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1067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98993" y="393224"/>
            <a:ext cx="10522038" cy="6259131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دةروازة: ثيَشينةى </a:t>
            </a:r>
            <a:r>
              <a:rPr lang="ar-SA" sz="2400" b="1" dirty="0" smtClean="0">
                <a:solidFill>
                  <a:schemeClr val="tx1"/>
                </a:solidFill>
                <a:cs typeface="Ali_K_Sahifa" pitchFamily="2" charset="-78"/>
              </a:rPr>
              <a:t>ميَذوويى</a:t>
            </a:r>
            <a:endParaRPr lang="en-US" sz="2400" b="1" dirty="0" smtClean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endParaRPr lang="en-US" sz="6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يةكةم: دةركةوتن و طةشةكردنى </a:t>
            </a:r>
            <a:r>
              <a:rPr lang="ar-SA" sz="2400" b="1" dirty="0" smtClean="0">
                <a:solidFill>
                  <a:schemeClr val="tx1"/>
                </a:solidFill>
                <a:cs typeface="Ali_K_Sahifa" pitchFamily="2" charset="-78"/>
              </a:rPr>
              <a:t>دةسةلآت</a:t>
            </a:r>
            <a:r>
              <a:rPr lang="ar-IQ" sz="2400" b="1" dirty="0" smtClean="0">
                <a:solidFill>
                  <a:schemeClr val="tx1"/>
                </a:solidFill>
                <a:cs typeface="Ali_K_Sahifa" pitchFamily="2" charset="-78"/>
              </a:rPr>
              <a:t> و يةكةم نسكؤ</a:t>
            </a:r>
            <a:endParaRPr lang="en-US" sz="2400" b="1" dirty="0" smtClean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 smtClean="0">
                <a:solidFill>
                  <a:schemeClr val="tx1"/>
                </a:solidFill>
                <a:cs typeface="Ali_K_Sahifa" pitchFamily="2" charset="-78"/>
              </a:rPr>
              <a:t>- </a:t>
            </a:r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بنةضةى عوسمانييةكان و دةركةوتنيان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ثيَكةوةنانى دةولَةت و هؤيةكانى طةشةسةندنى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</a:t>
            </a:r>
            <a:r>
              <a:rPr lang="ar-SA" sz="2400" dirty="0" err="1" smtClean="0">
                <a:solidFill>
                  <a:schemeClr val="tx1"/>
                </a:solidFill>
                <a:cs typeface="Ali_K_Sahifa" pitchFamily="2" charset="-78"/>
              </a:rPr>
              <a:t>فراوانخوزييةكان</a:t>
            </a:r>
            <a:r>
              <a:rPr lang="ar-IQ" sz="2400" dirty="0" smtClean="0">
                <a:solidFill>
                  <a:schemeClr val="tx1"/>
                </a:solidFill>
                <a:cs typeface="Ali_K_Sahifa" pitchFamily="2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cs typeface="Ali_K_Sahifa" pitchFamily="2" charset="-78"/>
              </a:rPr>
              <a:t>ء</a:t>
            </a:r>
            <a:r>
              <a:rPr lang="ar-IQ" sz="2400" dirty="0" smtClean="0">
                <a:solidFill>
                  <a:schemeClr val="tx1"/>
                </a:solidFill>
                <a:cs typeface="Ali_K_Sahifa" pitchFamily="2" charset="-78"/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  <a:cs typeface="Ali_K_Sahifa" pitchFamily="2" charset="-78"/>
              </a:rPr>
              <a:t>طةورةبوونى</a:t>
            </a:r>
            <a:r>
              <a:rPr lang="ar-SA" sz="2400" dirty="0" smtClean="0">
                <a:solidFill>
                  <a:schemeClr val="tx1"/>
                </a:solidFill>
                <a:cs typeface="Ali_K_Sahifa" pitchFamily="2" charset="-78"/>
              </a:rPr>
              <a:t> </a:t>
            </a:r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دةولَةتى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دارِوخانى يةكةم دةولَةتى ناوةنديى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1200" dirty="0">
                <a:solidFill>
                  <a:schemeClr val="tx1"/>
                </a:solidFill>
                <a:cs typeface="Ali_K_Sahifa" pitchFamily="2" charset="-78"/>
              </a:rPr>
              <a:t> </a:t>
            </a:r>
            <a:endParaRPr lang="en-US" sz="12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دووةم: لة دةولَةتةوة بؤ ئيمثرِاتؤريةت</a:t>
            </a:r>
            <a:endParaRPr lang="en-US" sz="2400" b="1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سةردةمى ئاذاوة و دووبارة بنياتنانةوةى دةولَةت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بوون </a:t>
            </a:r>
            <a:r>
              <a:rPr lang="ar-SA" sz="2400" dirty="0" err="1">
                <a:solidFill>
                  <a:schemeClr val="tx1"/>
                </a:solidFill>
                <a:cs typeface="Ali_K_Sahifa" pitchFamily="2" charset="-78"/>
              </a:rPr>
              <a:t>بة</a:t>
            </a:r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  <a:cs typeface="Ali_K_Sahifa" pitchFamily="2" charset="-78"/>
              </a:rPr>
              <a:t>ئيمثرِاتؤريةت</a:t>
            </a:r>
            <a:r>
              <a:rPr lang="ar-IQ" sz="2400" dirty="0" smtClean="0">
                <a:solidFill>
                  <a:schemeClr val="tx1"/>
                </a:solidFill>
                <a:cs typeface="Ali_K_Sahifa" pitchFamily="2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cs typeface="Ali_K_Sahifa" pitchFamily="2" charset="-78"/>
              </a:rPr>
              <a:t>(</a:t>
            </a:r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سولَتان محةمةد فاتيح)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لة بايزيدى دووةمةوة بؤ سةليمى يةكةم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سةردةمى حوكمرِانيى سولةيمانى قانوونى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endParaRPr lang="ar-SA" sz="2400" dirty="0">
              <a:solidFill>
                <a:schemeClr val="tx1"/>
              </a:solidFill>
              <a:cs typeface="Ali_K_Sahif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6892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62131" y="570016"/>
            <a:ext cx="9948175" cy="6011087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سيَيةم: سيستةمة عوسمانييةكان</a:t>
            </a:r>
            <a:endParaRPr lang="en-US" sz="2400" b="1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سيستةمى كارطيَرِيى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سيستةمى سةربازيى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ذيَرخانى ئابووريى دةولَةتى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سيستةمى قانوونيى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 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ضوارةم: ضةند </a:t>
            </a:r>
            <a:r>
              <a:rPr lang="ar-SA" sz="2400" b="1" dirty="0" smtClean="0">
                <a:solidFill>
                  <a:schemeClr val="tx1"/>
                </a:solidFill>
                <a:cs typeface="Ali_K_Sahifa" pitchFamily="2" charset="-78"/>
              </a:rPr>
              <a:t>لايةنيَكى</a:t>
            </a:r>
            <a:r>
              <a:rPr lang="ar-IQ" sz="2400" b="1" dirty="0" smtClean="0">
                <a:solidFill>
                  <a:schemeClr val="tx1"/>
                </a:solidFill>
                <a:cs typeface="Ali_K_Sahifa" pitchFamily="2" charset="-78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cs typeface="Ali_K_Sahifa" pitchFamily="2" charset="-78"/>
              </a:rPr>
              <a:t>ديكةى </a:t>
            </a:r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شارستانيةتى عوسمانى</a:t>
            </a:r>
            <a:endParaRPr lang="en-US" sz="2400" b="1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كؤمةلَطاى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زمان و ئةدةبيات و هونةر و بيناسازى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ذيانى ئايينى و هزريى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ذيانى فيَركردن و زانستيى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endParaRPr lang="ar-SA" sz="2400" dirty="0">
              <a:solidFill>
                <a:schemeClr val="tx1"/>
              </a:solidFill>
              <a:cs typeface="Ali_K_Sahif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168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62131" y="605642"/>
            <a:ext cx="9936300" cy="5975461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ثيَنجةم: تيَكضوونى هاوسةنطيى عوسمانىء ئةنجامدانى ضاكسازييةكان</a:t>
            </a:r>
            <a:endParaRPr lang="en-US" sz="2400" b="1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هؤيةكانى تيَكضوونى هاوسةنطيى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قؤناغة بةراييةكانى ضاكسازييةكان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تةنزيماتى خةيرى و هةنطاوةكانى دواتر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ئاكامء كاريطةرييةكانى ضاكسازييةكان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 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شةشةم: ئيمثرِاتؤريةتى دارِوخاو</a:t>
            </a:r>
            <a:endParaRPr lang="en-US" sz="2400" b="1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بارودؤخى دةولَةت لة نيوةى دووةمى سةدةى نؤزدةهةم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ماوةى حوكمرِانيى سولَتان عةبدولحةميدى دووةم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سةردةمى ئيتيحاد و تةرةقى 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جةنطى يةكةمى جيهانى</a:t>
            </a:r>
          </a:p>
        </p:txBody>
      </p:sp>
    </p:spTree>
    <p:extLst>
      <p:ext uri="{BB962C8B-B14F-4D97-AF65-F5344CB8AC3E}">
        <p14:creationId xmlns:p14="http://schemas.microsoft.com/office/powerpoint/2010/main" val="4275548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62131" y="475013"/>
            <a:ext cx="10031303" cy="6106090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حةوتةم: ثةيدابوونى توركياى نوآ</a:t>
            </a:r>
            <a:endParaRPr lang="en-US" sz="2400" b="1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مستةفا كةمال و سةركردايةتى تيَكؤشانى ضةكدارى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جةنطى سةربةخؤيى توركى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راطةياندنى كؤمارى و كؤتايى خةلافةتى عوسمانى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توركياى نوآ لة سةردةمى مستةفا كةمالدا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 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  <a:cs typeface="Ali_K_Sahifa" pitchFamily="2" charset="-78"/>
              </a:rPr>
              <a:t>تةوةرى هةشتةم: توركياى نوآ لة دواى مستةفا كةمالدا</a:t>
            </a:r>
            <a:endParaRPr lang="en-US" sz="2400" b="1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توركيا لة سةردةمى (عيسمةت ئينؤنؤ)دا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توركيا لة سةردةمى (جلال بايار)دا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كودةتاى سةربازيى </a:t>
            </a:r>
            <a:r>
              <a:rPr lang="ar-SA" sz="2400" dirty="0" smtClean="0">
                <a:solidFill>
                  <a:schemeClr val="tx1"/>
                </a:solidFill>
                <a:cs typeface="Ali_K_Sahifa" pitchFamily="2" charset="-78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cs typeface="Ali_K_Sahifa" pitchFamily="2" charset="-78"/>
              </a:rPr>
              <a:t>27</a:t>
            </a:r>
            <a:r>
              <a:rPr lang="ar-SA" sz="2400" dirty="0" smtClean="0">
                <a:solidFill>
                  <a:schemeClr val="tx1"/>
                </a:solidFill>
                <a:cs typeface="Ali_K_Sahifa" pitchFamily="2" charset="-78"/>
              </a:rPr>
              <a:t>ى </a:t>
            </a:r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مايسى </a:t>
            </a:r>
            <a:r>
              <a:rPr lang="en-US" sz="2400" smtClean="0">
                <a:solidFill>
                  <a:schemeClr val="tx1"/>
                </a:solidFill>
                <a:cs typeface="Ali_K_Sahifa" pitchFamily="2" charset="-78"/>
              </a:rPr>
              <a:t>1960</a:t>
            </a:r>
            <a:r>
              <a:rPr lang="ar-SA" sz="2400" smtClean="0">
                <a:solidFill>
                  <a:schemeClr val="tx1"/>
                </a:solidFill>
                <a:cs typeface="Ali_K_Sahifa" pitchFamily="2" charset="-78"/>
              </a:rPr>
              <a:t>) </a:t>
            </a:r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و ئةنجامةكانى</a:t>
            </a:r>
            <a:endParaRPr lang="en-US" sz="2400" dirty="0">
              <a:solidFill>
                <a:schemeClr val="tx1"/>
              </a:solidFill>
              <a:cs typeface="Ali_K_Sahifa" pitchFamily="2" charset="-78"/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  <a:cs typeface="Ali_K_Sahifa" pitchFamily="2" charset="-78"/>
              </a:rPr>
              <a:t>- ذيانى سياسيى توركيا لة حةفتا و هةشتاكاندا</a:t>
            </a:r>
          </a:p>
        </p:txBody>
      </p:sp>
    </p:spTree>
    <p:extLst>
      <p:ext uri="{BB962C8B-B14F-4D97-AF65-F5344CB8AC3E}">
        <p14:creationId xmlns:p14="http://schemas.microsoft.com/office/powerpoint/2010/main" val="3408465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9393" y="321972"/>
            <a:ext cx="10877797" cy="6259131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cs typeface="Ali_K_Jiddah" pitchFamily="2" charset="-78"/>
              </a:rPr>
              <a:t>سةرضاوةكان:</a:t>
            </a:r>
            <a:endParaRPr lang="en-US" sz="3200" dirty="0">
              <a:solidFill>
                <a:srgbClr val="FF0000"/>
              </a:solidFill>
              <a:cs typeface="Ali_K_Jiddah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 smtClean="0">
                <a:solidFill>
                  <a:srgbClr val="FF0000"/>
                </a:solidFill>
                <a:cs typeface="Ali_K_Sahifa" pitchFamily="2" charset="-78"/>
              </a:rPr>
              <a:t>بة زمانى كوردى:</a:t>
            </a:r>
            <a:endParaRPr lang="en-US" sz="2800" dirty="0" smtClean="0">
              <a:solidFill>
                <a:srgbClr val="FF0000"/>
              </a:solidFill>
              <a:cs typeface="Ali_K_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cs typeface="Ali_K_Sahifa" pitchFamily="2" charset="-78"/>
              </a:rPr>
              <a:t>- كؤمةلَيَك نووسةر، عوسمانييةكان لة عوسمانى كورِى ئورتوغرولةوة تا سولَتان عةبدولمةجيدى دووةم</a:t>
            </a:r>
            <a:endParaRPr lang="en-US" sz="2800" dirty="0" smtClean="0">
              <a:solidFill>
                <a:schemeClr val="tx1"/>
              </a:solidFill>
              <a:cs typeface="Ali_K_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cs typeface="Ali_K_Sahifa" pitchFamily="2" charset="-78"/>
              </a:rPr>
              <a:t>- </a:t>
            </a:r>
            <a:r>
              <a:rPr lang="ar-SA" sz="2800" dirty="0">
                <a:solidFill>
                  <a:schemeClr val="tx1"/>
                </a:solidFill>
                <a:cs typeface="Ali_K_Sahifa" pitchFamily="2" charset="-78"/>
              </a:rPr>
              <a:t>عةلى محةمةد صلابى، دةولَةتى عوسمانى (هؤيةكانى سةرهةلَدانء كةوتن).</a:t>
            </a:r>
            <a:endParaRPr lang="en-US" sz="2800" dirty="0">
              <a:solidFill>
                <a:schemeClr val="tx1"/>
              </a:solidFill>
              <a:cs typeface="Ali_K_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Ali_K_Sahifa" pitchFamily="2" charset="-78"/>
              </a:rPr>
              <a:t>- د.محةمةد سوهةيل تةقووش، عوسمانييةكان لة سةرهةلَدانى دةولَةتةوة بؤ كودةتا بةسةر خةلافةتدا. </a:t>
            </a:r>
            <a:endParaRPr lang="en-US" sz="2800" dirty="0">
              <a:solidFill>
                <a:schemeClr val="tx1"/>
              </a:solidFill>
              <a:cs typeface="Ali_K_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Ali_K_Sahifa" pitchFamily="2" charset="-78"/>
              </a:rPr>
              <a:t>- د.ئيبراهيم خةليل ئةحمةدء د.خةليل عةلى مراد، ميَذووى ئيَرانء </a:t>
            </a:r>
            <a:r>
              <a:rPr lang="ar-SA" sz="2800" dirty="0" smtClean="0">
                <a:solidFill>
                  <a:schemeClr val="tx1"/>
                </a:solidFill>
                <a:cs typeface="Ali_K_Sahifa" pitchFamily="2" charset="-78"/>
              </a:rPr>
              <a:t>توركيا.</a:t>
            </a:r>
            <a:endParaRPr lang="en-US" sz="2800" dirty="0">
              <a:solidFill>
                <a:schemeClr val="tx1"/>
              </a:solidFill>
              <a:cs typeface="Ali_K_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Ali_K_Sahifa" pitchFamily="2" charset="-78"/>
              </a:rPr>
              <a:t>- كؤمةلَيَك تويَذةر، توركياى </a:t>
            </a:r>
            <a:r>
              <a:rPr lang="ar-SA" sz="2800" dirty="0" smtClean="0">
                <a:solidFill>
                  <a:schemeClr val="tx1"/>
                </a:solidFill>
                <a:cs typeface="Ali_K_Sahifa" pitchFamily="2" charset="-78"/>
              </a:rPr>
              <a:t>هاوضةرخ.</a:t>
            </a:r>
            <a:endParaRPr lang="ar-SA" sz="2800" dirty="0">
              <a:solidFill>
                <a:schemeClr val="tx1"/>
              </a:solidFill>
              <a:cs typeface="Ali_K_Sahif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781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62131" y="321972"/>
            <a:ext cx="10522038" cy="6259131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rgbClr val="FF0000"/>
                </a:solidFill>
                <a:cs typeface="Ali_K_Sahifa" pitchFamily="2" charset="-78"/>
              </a:rPr>
              <a:t>بة زمانى عةرةبى:</a:t>
            </a:r>
            <a:endParaRPr lang="en-US" sz="2800" dirty="0">
              <a:solidFill>
                <a:srgbClr val="FF0000"/>
              </a:solidFill>
              <a:cs typeface="Ali_K_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Ali-A-Sahifa" pitchFamily="2" charset="-78"/>
              </a:rPr>
              <a:t>- د. خليل اينالجيك، تاريخ الدولة العثمانية من نشوء الى </a:t>
            </a:r>
            <a:r>
              <a:rPr lang="ar-SA" sz="2800" dirty="0" smtClean="0">
                <a:solidFill>
                  <a:schemeClr val="tx1"/>
                </a:solidFill>
                <a:cs typeface="Ali-A-Sahifa" pitchFamily="2" charset="-78"/>
              </a:rPr>
              <a:t>الانحدار. </a:t>
            </a:r>
            <a:endParaRPr lang="en-US" sz="2800" dirty="0">
              <a:solidFill>
                <a:schemeClr val="tx1"/>
              </a:solidFill>
              <a:cs typeface="Ali-A-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Ali-A-Sahifa" pitchFamily="2" charset="-78"/>
              </a:rPr>
              <a:t>- احمد عبدالرحيم مصطفى، في اصول التاريخ </a:t>
            </a:r>
            <a:r>
              <a:rPr lang="ar-SA" sz="2800" dirty="0" smtClean="0">
                <a:solidFill>
                  <a:schemeClr val="tx1"/>
                </a:solidFill>
                <a:cs typeface="Ali-A-Sahifa" pitchFamily="2" charset="-78"/>
              </a:rPr>
              <a:t>العثماني.</a:t>
            </a:r>
            <a:endParaRPr lang="en-US" sz="2800" dirty="0">
              <a:solidFill>
                <a:schemeClr val="tx1"/>
              </a:solidFill>
              <a:cs typeface="Ali-A-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Ali-A-Sahifa" pitchFamily="2" charset="-78"/>
              </a:rPr>
              <a:t>- مجموعة من الباحثين، الدولة العثمانية (تاريخ و حضارة)، </a:t>
            </a:r>
            <a:r>
              <a:rPr lang="ar-SA" sz="2800" dirty="0" smtClean="0">
                <a:solidFill>
                  <a:schemeClr val="tx1"/>
                </a:solidFill>
                <a:cs typeface="Ali-A-Sahifa" pitchFamily="2" charset="-78"/>
              </a:rPr>
              <a:t>(</a:t>
            </a:r>
            <a:r>
              <a:rPr lang="ar-SA" sz="2800" dirty="0">
                <a:solidFill>
                  <a:schemeClr val="tx1"/>
                </a:solidFill>
                <a:cs typeface="Ali-A-Sahifa" pitchFamily="2" charset="-78"/>
              </a:rPr>
              <a:t>في جزئين).</a:t>
            </a:r>
            <a:endParaRPr lang="en-US" sz="2800" dirty="0">
              <a:solidFill>
                <a:schemeClr val="tx1"/>
              </a:solidFill>
              <a:cs typeface="Ali-A-Sahifa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Ali-A-Sahifa" pitchFamily="2" charset="-78"/>
              </a:rPr>
              <a:t>- محمد فؤاد كوبرلي، قيام الدولة </a:t>
            </a:r>
            <a:r>
              <a:rPr lang="ar-SA" sz="2800" dirty="0" smtClean="0">
                <a:solidFill>
                  <a:schemeClr val="tx1"/>
                </a:solidFill>
                <a:cs typeface="Ali-A-Sahifa" pitchFamily="2" charset="-78"/>
              </a:rPr>
              <a:t>العثمانية.</a:t>
            </a:r>
            <a:endParaRPr lang="en-US" sz="2800" dirty="0">
              <a:solidFill>
                <a:schemeClr val="tx1"/>
              </a:solidFill>
              <a:cs typeface="Ali-A-Sahifa" pitchFamily="2" charset="-78"/>
            </a:endParaRP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Ali-A-Sahif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8558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1" y="0"/>
            <a:ext cx="11550555" cy="68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5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30553" y="2716306"/>
            <a:ext cx="2514600" cy="1896036"/>
          </a:xfrm>
        </p:spPr>
        <p:txBody>
          <a:bodyPr>
            <a:normAutofit/>
          </a:bodyPr>
          <a:lstStyle/>
          <a:p>
            <a:pPr algn="ctr"/>
            <a:r>
              <a:rPr lang="ar-IQ" sz="2800" dirty="0" err="1" smtClean="0">
                <a:solidFill>
                  <a:srgbClr val="FF0000"/>
                </a:solidFill>
                <a:cs typeface="Ali_K_Samik" pitchFamily="2" charset="-78"/>
              </a:rPr>
              <a:t>لؤطؤى</a:t>
            </a:r>
            <a:r>
              <a:rPr lang="ar-IQ" sz="2800" dirty="0" smtClean="0">
                <a:solidFill>
                  <a:srgbClr val="FF0000"/>
                </a:solidFill>
                <a:cs typeface="Ali_K_Samik" pitchFamily="2" charset="-78"/>
              </a:rPr>
              <a:t> </a:t>
            </a:r>
            <a:r>
              <a:rPr lang="ar-IQ" sz="2800" dirty="0" err="1" smtClean="0">
                <a:solidFill>
                  <a:srgbClr val="FF0000"/>
                </a:solidFill>
                <a:cs typeface="Ali_K_Samik" pitchFamily="2" charset="-78"/>
              </a:rPr>
              <a:t>ئيمثراتؤريةتى</a:t>
            </a:r>
            <a:r>
              <a:rPr lang="ar-IQ" sz="2800" dirty="0" smtClean="0">
                <a:solidFill>
                  <a:srgbClr val="FF0000"/>
                </a:solidFill>
                <a:cs typeface="Ali_K_Samik" pitchFamily="2" charset="-78"/>
              </a:rPr>
              <a:t> </a:t>
            </a:r>
            <a:r>
              <a:rPr lang="ar-IQ" sz="2800" dirty="0" err="1" smtClean="0">
                <a:solidFill>
                  <a:srgbClr val="FF0000"/>
                </a:solidFill>
                <a:cs typeface="Ali_K_Samik" pitchFamily="2" charset="-78"/>
              </a:rPr>
              <a:t>عوسمانى</a:t>
            </a:r>
            <a:endParaRPr lang="ar-SA" sz="2800" dirty="0">
              <a:solidFill>
                <a:srgbClr val="FF0000"/>
              </a:solidFill>
              <a:cs typeface="Ali_K_Sami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8" y="0"/>
            <a:ext cx="6081656" cy="68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0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275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مێژووى ده‌وڵه‌تى عوسمانى و توركياى نوێ             سێشه‌ممه‌ (2017/10/17)</dc:title>
  <dc:creator>Ram For Computer</dc:creator>
  <cp:lastModifiedBy>Dilshad</cp:lastModifiedBy>
  <cp:revision>32</cp:revision>
  <dcterms:created xsi:type="dcterms:W3CDTF">2017-10-12T05:51:10Z</dcterms:created>
  <dcterms:modified xsi:type="dcterms:W3CDTF">2020-12-07T22:58:34Z</dcterms:modified>
</cp:coreProperties>
</file>