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9" r:id="rId5"/>
    <p:sldId id="258" r:id="rId6"/>
    <p:sldId id="262" r:id="rId7"/>
    <p:sldId id="259" r:id="rId8"/>
    <p:sldId id="264" r:id="rId9"/>
    <p:sldId id="260" r:id="rId10"/>
    <p:sldId id="268" r:id="rId11"/>
    <p:sldId id="265" r:id="rId12"/>
    <p:sldId id="267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6A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06" autoAdjust="0"/>
    <p:restoredTop sz="94660"/>
  </p:normalViewPr>
  <p:slideViewPr>
    <p:cSldViewPr snapToGrid="0">
      <p:cViewPr>
        <p:scale>
          <a:sx n="94" d="100"/>
          <a:sy n="94" d="100"/>
        </p:scale>
        <p:origin x="-81" y="-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ar.wikipedia.org/w/index.php?title=%D9%85%D9%84%D9%81:Seljuk_Sultanate_of_Rum_1190_Locator_Map.svg&amp;page=1&amp;filetimestamp=20080224061237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ar.wikipedia.org/w/index.php?title=%D9%85%D9%84%D9%81:Seljuk_Empire_locator_map.svg&amp;page=1&amp;filetimestamp=20090830212819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255760" y="302656"/>
            <a:ext cx="2322346" cy="405684"/>
          </a:xfrm>
        </p:spPr>
        <p:txBody>
          <a:bodyPr>
            <a:noAutofit/>
          </a:bodyPr>
          <a:lstStyle/>
          <a:p>
            <a:pPr algn="ctr"/>
            <a:r>
              <a:rPr lang="ar-SA" sz="1800" dirty="0" smtClean="0">
                <a:cs typeface="Ali_K_Samik" pitchFamily="2" charset="-78"/>
              </a:rPr>
              <a:t>ميَذووى عوسمانى و توركياى نوآ</a:t>
            </a:r>
            <a:endParaRPr lang="en-US" sz="1800" dirty="0">
              <a:cs typeface="Ali_K_Samik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262131" y="1042115"/>
            <a:ext cx="9603989" cy="5217018"/>
          </a:xfrm>
        </p:spPr>
        <p:txBody>
          <a:bodyPr>
            <a:normAutofit/>
          </a:bodyPr>
          <a:lstStyle/>
          <a:p>
            <a:pPr algn="ctr" rtl="1"/>
            <a:r>
              <a:rPr lang="ar-SA" sz="3600" dirty="0" smtClean="0">
                <a:solidFill>
                  <a:srgbClr val="0070C0"/>
                </a:solidFill>
                <a:cs typeface="Ali_K_Jiddah" pitchFamily="2" charset="-78"/>
              </a:rPr>
              <a:t>دةروازة: ثيَشينةى ميَذوويى</a:t>
            </a:r>
          </a:p>
          <a:p>
            <a:pPr rtl="1"/>
            <a:endParaRPr lang="en-US" sz="1800" dirty="0" smtClean="0">
              <a:solidFill>
                <a:srgbClr val="FF0000"/>
              </a:solidFill>
              <a:cs typeface="Ali_K_Jiddah" pitchFamily="2" charset="-78"/>
            </a:endParaRPr>
          </a:p>
          <a:p>
            <a:pPr algn="r">
              <a:lnSpc>
                <a:spcPct val="150000"/>
              </a:lnSpc>
              <a:spcBef>
                <a:spcPts val="1200"/>
              </a:spcBef>
            </a:pPr>
            <a:r>
              <a:rPr lang="ar-SA" sz="2800" dirty="0" smtClean="0">
                <a:solidFill>
                  <a:srgbClr val="FF0000"/>
                </a:solidFill>
                <a:cs typeface="Ali_K_Sahifa" pitchFamily="2" charset="-78"/>
              </a:rPr>
              <a:t>- </a:t>
            </a:r>
            <a:r>
              <a:rPr lang="ar-IQ" sz="2800" dirty="0" smtClean="0">
                <a:solidFill>
                  <a:srgbClr val="FF0000"/>
                </a:solidFill>
                <a:cs typeface="Ali_K_Sahifa" pitchFamily="2" charset="-78"/>
              </a:rPr>
              <a:t>بنةضة و زيَدى رةسةنى تورك</a:t>
            </a:r>
            <a:endParaRPr lang="ar-SA" sz="2800" dirty="0" smtClean="0">
              <a:solidFill>
                <a:srgbClr val="FF0000"/>
              </a:solidFill>
              <a:cs typeface="Ali_K_Sahifa" pitchFamily="2" charset="-78"/>
            </a:endParaRPr>
          </a:p>
          <a:p>
            <a:pPr algn="r">
              <a:lnSpc>
                <a:spcPct val="150000"/>
              </a:lnSpc>
              <a:spcBef>
                <a:spcPts val="1200"/>
              </a:spcBef>
            </a:pPr>
            <a:r>
              <a:rPr lang="ar-SA" sz="2800" dirty="0" smtClean="0">
                <a:solidFill>
                  <a:srgbClr val="FF0000"/>
                </a:solidFill>
                <a:cs typeface="Ali_K_Sahifa" pitchFamily="2" charset="-78"/>
              </a:rPr>
              <a:t>- </a:t>
            </a:r>
            <a:r>
              <a:rPr lang="ar-IQ" sz="2800" dirty="0" smtClean="0">
                <a:solidFill>
                  <a:srgbClr val="FF0000"/>
                </a:solidFill>
                <a:cs typeface="Ali_K_Sahifa" pitchFamily="2" charset="-78"/>
              </a:rPr>
              <a:t>ويَستطة سةرةكييةكانى ميَذووى تورك</a:t>
            </a:r>
            <a:endParaRPr lang="ar-SA" sz="2800" dirty="0" smtClean="0">
              <a:solidFill>
                <a:srgbClr val="FF0000"/>
              </a:solidFill>
              <a:cs typeface="Ali_K_Sahifa" pitchFamily="2" charset="-78"/>
            </a:endParaRPr>
          </a:p>
          <a:p>
            <a:pPr algn="r">
              <a:lnSpc>
                <a:spcPct val="150000"/>
              </a:lnSpc>
              <a:spcBef>
                <a:spcPts val="1200"/>
              </a:spcBef>
            </a:pPr>
            <a:r>
              <a:rPr lang="ar-SA" sz="2800" dirty="0" smtClean="0">
                <a:solidFill>
                  <a:srgbClr val="FF0000"/>
                </a:solidFill>
                <a:cs typeface="Ali_K_Sahifa" pitchFamily="2" charset="-78"/>
              </a:rPr>
              <a:t>- تورك لة ئاسياى بضووك (ئةنادؤلأ)</a:t>
            </a:r>
          </a:p>
          <a:p>
            <a:pPr algn="r">
              <a:lnSpc>
                <a:spcPct val="150000"/>
              </a:lnSpc>
              <a:spcBef>
                <a:spcPts val="1200"/>
              </a:spcBef>
            </a:pPr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endParaRPr lang="ar-SA" sz="1800" dirty="0" smtClean="0">
              <a:solidFill>
                <a:schemeClr val="tx1"/>
              </a:solidFill>
              <a:cs typeface="Ali_K_Sahifa Bold" pitchFamily="2" charset="-78"/>
            </a:endParaRPr>
          </a:p>
          <a:p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endParaRPr lang="ar-SA" sz="1800" dirty="0" smtClean="0">
              <a:solidFill>
                <a:schemeClr val="tx1"/>
              </a:solidFill>
              <a:cs typeface="Ali_K_Sahifa Bold" pitchFamily="2" charset="-78"/>
            </a:endParaRPr>
          </a:p>
          <a:p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endParaRPr lang="ar-SA" sz="1800" dirty="0" smtClean="0">
              <a:solidFill>
                <a:schemeClr val="tx1"/>
              </a:solidFill>
              <a:cs typeface="Ali_K_Sahifa Bold" pitchFamily="2" charset="-78"/>
            </a:endParaRPr>
          </a:p>
          <a:p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endParaRPr lang="ar-SA" sz="1800" dirty="0" smtClean="0">
              <a:solidFill>
                <a:schemeClr val="tx1"/>
              </a:solidFill>
              <a:cs typeface="Ali_K_Sahifa Bold" pitchFamily="2" charset="-78"/>
            </a:endParaRPr>
          </a:p>
          <a:p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endParaRPr lang="ar-SA" sz="1800" dirty="0" smtClean="0">
              <a:solidFill>
                <a:schemeClr val="tx1"/>
              </a:solidFill>
              <a:cs typeface="Ali_K_Sahifa Bold" pitchFamily="2" charset="-78"/>
            </a:endParaRPr>
          </a:p>
          <a:p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endParaRPr lang="ar-SA" sz="1800" dirty="0" smtClean="0">
              <a:solidFill>
                <a:schemeClr val="tx1"/>
              </a:solidFill>
              <a:cs typeface="Ali_K_Sahifa Bold" pitchFamily="2" charset="-78"/>
            </a:endParaRPr>
          </a:p>
          <a:p>
            <a:endParaRPr lang="ar-SA" sz="1800" dirty="0">
              <a:solidFill>
                <a:schemeClr val="tx1"/>
              </a:solidFill>
              <a:cs typeface="Ali_K_Sahifa Bold" pitchFamily="2" charset="-78"/>
            </a:endParaRPr>
          </a:p>
          <a:p>
            <a:endParaRPr lang="en-US" sz="1800" dirty="0">
              <a:solidFill>
                <a:schemeClr val="tx1"/>
              </a:solidFill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6835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28600"/>
            <a:ext cx="7848600" cy="457200"/>
          </a:xfrm>
        </p:spPr>
        <p:txBody>
          <a:bodyPr>
            <a:normAutofit/>
          </a:bodyPr>
          <a:lstStyle/>
          <a:p>
            <a:pPr algn="ctr"/>
            <a:r>
              <a:rPr lang="ar-SA" dirty="0">
                <a:solidFill>
                  <a:srgbClr val="FF0000"/>
                </a:solidFill>
                <a:cs typeface="Ali_K_Jiddah" pitchFamily="2" charset="-78"/>
              </a:rPr>
              <a:t>ناوضةكانى دةسةلآتى سةلجوقة رؤمييةكان</a:t>
            </a:r>
            <a:endParaRPr lang="en-US" dirty="0">
              <a:solidFill>
                <a:schemeClr val="tx1"/>
              </a:solidFill>
              <a:cs typeface="Ali_K_Sahifa Bold" pitchFamily="2" charset="-78"/>
            </a:endParaRPr>
          </a:p>
        </p:txBody>
      </p:sp>
      <p:pic>
        <p:nvPicPr>
          <p:cNvPr id="4" name="Picture 3" descr="http://upload.wikimedia.org/wikipedia/commons/thumb/5/5b/Seljuk_Sultanate_of_Rum_1190_Locator_Map.svg/350px-Seljuk_Sultanate_of_Rum_1190_Locator_Map.svg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762000"/>
            <a:ext cx="6705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52721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0285" y="370268"/>
            <a:ext cx="7848600" cy="457200"/>
          </a:xfrm>
        </p:spPr>
        <p:txBody>
          <a:bodyPr>
            <a:normAutofit/>
          </a:bodyPr>
          <a:lstStyle/>
          <a:p>
            <a:pPr algn="ctr"/>
            <a:r>
              <a:rPr lang="ar-SA" dirty="0">
                <a:solidFill>
                  <a:srgbClr val="FF0000"/>
                </a:solidFill>
                <a:cs typeface="Ali_K_Jiddah" pitchFamily="2" charset="-78"/>
              </a:rPr>
              <a:t>ناوضةكانى دةسةلآتى سةلجوقة </a:t>
            </a:r>
            <a:r>
              <a:rPr lang="ar-SA" dirty="0" smtClean="0">
                <a:solidFill>
                  <a:srgbClr val="FF0000"/>
                </a:solidFill>
                <a:cs typeface="Ali_K_Jiddah" pitchFamily="2" charset="-78"/>
              </a:rPr>
              <a:t>رؤمييةكان</a:t>
            </a:r>
            <a:r>
              <a:rPr lang="ar-IQ" dirty="0" smtClean="0">
                <a:solidFill>
                  <a:srgbClr val="FF0000"/>
                </a:solidFill>
                <a:cs typeface="Ali_K_Jiddah" pitchFamily="2" charset="-78"/>
              </a:rPr>
              <a:t> بة بةراورد بة قةلَةمرِةوى دةولَةتى سةلجووقى</a:t>
            </a:r>
            <a:endParaRPr lang="en-US" dirty="0">
              <a:solidFill>
                <a:schemeClr val="tx1"/>
              </a:solidFill>
              <a:cs typeface="Ali_K_Sahifa Bold" pitchFamily="2" charset="-78"/>
            </a:endParaRPr>
          </a:p>
        </p:txBody>
      </p:sp>
      <p:pic>
        <p:nvPicPr>
          <p:cNvPr id="3074" name="Picture 2" descr="C:\Users\Ram For Computer\Desktop\سلاجقة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686" y="925132"/>
            <a:ext cx="7701199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4557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28600"/>
            <a:ext cx="7848600" cy="457200"/>
          </a:xfrm>
        </p:spPr>
        <p:txBody>
          <a:bodyPr>
            <a:normAutofit/>
          </a:bodyPr>
          <a:lstStyle/>
          <a:p>
            <a:pPr algn="ctr"/>
            <a:r>
              <a:rPr lang="ar-SA" dirty="0">
                <a:solidFill>
                  <a:srgbClr val="FF0000"/>
                </a:solidFill>
                <a:cs typeface="Ali_K_Jiddah" pitchFamily="2" charset="-78"/>
              </a:rPr>
              <a:t>ميرنشينة توركييةكانى ئاسياى بضووك (ئةنادؤلأ</a:t>
            </a:r>
            <a:r>
              <a:rPr lang="ar-SA" dirty="0" smtClean="0">
                <a:solidFill>
                  <a:srgbClr val="FF0000"/>
                </a:solidFill>
                <a:cs typeface="Ali_K_Jiddah" pitchFamily="2" charset="-78"/>
              </a:rPr>
              <a:t>)</a:t>
            </a:r>
            <a:r>
              <a:rPr lang="ar-IQ" dirty="0" smtClean="0">
                <a:solidFill>
                  <a:srgbClr val="FF0000"/>
                </a:solidFill>
                <a:cs typeface="Ali_K_Jiddah" pitchFamily="2" charset="-78"/>
              </a:rPr>
              <a:t> لة كؤتاييةكانى سةدةى سيَزدةهةمدا</a:t>
            </a:r>
            <a:endParaRPr lang="en-US" dirty="0">
              <a:solidFill>
                <a:schemeClr val="tx1"/>
              </a:solidFill>
              <a:cs typeface="Ali_K_Sahifa Bold" pitchFamily="2" charset="-78"/>
            </a:endParaRPr>
          </a:p>
        </p:txBody>
      </p:sp>
      <p:pic>
        <p:nvPicPr>
          <p:cNvPr id="2050" name="Picture 2" descr="D:\My all lekcher\عوسمانى و توركيا 2013\Ottmani- Net\Maps\الامارات التركية في اسيا الصغرى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976" y="685800"/>
            <a:ext cx="10882648" cy="815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144106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262131" y="321972"/>
            <a:ext cx="10522038" cy="6259131"/>
          </a:xfrm>
        </p:spPr>
        <p:txBody>
          <a:bodyPr>
            <a:normAutofit/>
          </a:bodyPr>
          <a:lstStyle/>
          <a:p>
            <a:pPr algn="r"/>
            <a:endParaRPr lang="ar-IQ" sz="24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ctr"/>
            <a:r>
              <a:rPr lang="ar-SA" sz="4000" dirty="0">
                <a:solidFill>
                  <a:srgbClr val="0070C0"/>
                </a:solidFill>
                <a:cs typeface="Zanest_DecoType Naskh Swashes" pitchFamily="2" charset="-78"/>
              </a:rPr>
              <a:t>بابةتى داهاتوو</a:t>
            </a:r>
          </a:p>
          <a:p>
            <a:pPr algn="ctr"/>
            <a:endParaRPr lang="ar-SA" sz="4000" dirty="0">
              <a:solidFill>
                <a:srgbClr val="FF0000"/>
              </a:solidFill>
              <a:cs typeface="Ali_K_Jiddah" pitchFamily="2" charset="-78"/>
            </a:endParaRPr>
          </a:p>
          <a:p>
            <a:pPr algn="ctr"/>
            <a:r>
              <a:rPr lang="ar-SA" sz="4000" dirty="0">
                <a:solidFill>
                  <a:srgbClr val="FF0000"/>
                </a:solidFill>
                <a:cs typeface="Zanest _ nzarky" pitchFamily="2" charset="-78"/>
              </a:rPr>
              <a:t>بنةضةى عوسمانييةكان و دةركةوتنيان</a:t>
            </a:r>
          </a:p>
          <a:p>
            <a:pPr algn="r"/>
            <a:endParaRPr lang="ar-SA" sz="2400" dirty="0">
              <a:cs typeface="Ali_k_Sayid" pitchFamily="2" charset="-78"/>
            </a:endParaRPr>
          </a:p>
          <a:p>
            <a:pPr algn="r"/>
            <a:r>
              <a:rPr lang="ar-SA" sz="2400" u="sng" dirty="0">
                <a:solidFill>
                  <a:schemeClr val="tx1"/>
                </a:solidFill>
                <a:cs typeface="Ali_k_Sayid" pitchFamily="2" charset="-78"/>
              </a:rPr>
              <a:t>سةرضاوة</a:t>
            </a:r>
            <a:r>
              <a:rPr lang="ar-SA" sz="2400" dirty="0">
                <a:solidFill>
                  <a:schemeClr val="tx1"/>
                </a:solidFill>
                <a:cs typeface="Ali_k_Sayid" pitchFamily="2" charset="-78"/>
              </a:rPr>
              <a:t>:</a:t>
            </a:r>
          </a:p>
          <a:p>
            <a:pPr algn="r"/>
            <a:r>
              <a:rPr lang="ar-SA" sz="2400" dirty="0">
                <a:solidFill>
                  <a:schemeClr val="tx1"/>
                </a:solidFill>
                <a:cs typeface="Ali-A-Sayid" pitchFamily="2" charset="-78"/>
              </a:rPr>
              <a:t>- محمد فؤاد كوبرلي، قيام الدولة العثمانية</a:t>
            </a:r>
          </a:p>
          <a:p>
            <a:pPr algn="r"/>
            <a:r>
              <a:rPr lang="ar-SA" sz="2400" dirty="0">
                <a:solidFill>
                  <a:schemeClr val="tx1"/>
                </a:solidFill>
                <a:cs typeface="Ali-A-Sayid" pitchFamily="2" charset="-78"/>
              </a:rPr>
              <a:t>- خليل اينالجيك، تاريخ الدولة العثمانية من نشوء الى الانحدار</a:t>
            </a:r>
          </a:p>
          <a:p>
            <a:pPr algn="r"/>
            <a:r>
              <a:rPr lang="ar-SA" sz="2400" dirty="0">
                <a:solidFill>
                  <a:schemeClr val="tx1"/>
                </a:solidFill>
                <a:cs typeface="Ali-A-Sayid" pitchFamily="2" charset="-78"/>
              </a:rPr>
              <a:t>- </a:t>
            </a:r>
            <a:r>
              <a:rPr lang="ar-SA" sz="2400" dirty="0">
                <a:solidFill>
                  <a:schemeClr val="tx1"/>
                </a:solidFill>
                <a:cs typeface="Ali_k_Sayid" pitchFamily="2" charset="-78"/>
              </a:rPr>
              <a:t>د.محةمةد سوهةيل تةقووش، عوسمانييةكان لة سةرهةلَدانى دةولَةتةوة بؤ كودةتا بةسةر خةلافةتدا</a:t>
            </a:r>
            <a:endParaRPr lang="ar-SA" sz="2800" dirty="0">
              <a:solidFill>
                <a:schemeClr val="tx1"/>
              </a:solidFill>
              <a:cs typeface="Ali_k_Say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10678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717589" y="321972"/>
            <a:ext cx="10066580" cy="6259131"/>
          </a:xfrm>
        </p:spPr>
        <p:txBody>
          <a:bodyPr>
            <a:normAutofit lnSpcReduction="10000"/>
          </a:bodyPr>
          <a:lstStyle/>
          <a:p>
            <a:pPr algn="ctr"/>
            <a:r>
              <a:rPr lang="ar-IQ" sz="2800" dirty="0" smtClean="0">
                <a:solidFill>
                  <a:srgbClr val="0070C0"/>
                </a:solidFill>
                <a:cs typeface="Ali_K_Jiddah" pitchFamily="2" charset="-78"/>
              </a:rPr>
              <a:t>بنةضة </a:t>
            </a:r>
            <a:r>
              <a:rPr lang="ar-IQ" sz="2800" dirty="0">
                <a:solidFill>
                  <a:srgbClr val="0070C0"/>
                </a:solidFill>
                <a:cs typeface="Ali_K_Jiddah" pitchFamily="2" charset="-78"/>
              </a:rPr>
              <a:t>و زيَدى رةسةنى </a:t>
            </a:r>
            <a:r>
              <a:rPr lang="ar-IQ" sz="2800" dirty="0" smtClean="0">
                <a:solidFill>
                  <a:srgbClr val="0070C0"/>
                </a:solidFill>
                <a:cs typeface="Ali_K_Jiddah" pitchFamily="2" charset="-78"/>
              </a:rPr>
              <a:t>تورك</a:t>
            </a:r>
            <a:endParaRPr lang="ar-IQ" sz="28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r"/>
            <a:endParaRPr lang="ar-IQ" sz="1200" dirty="0">
              <a:solidFill>
                <a:schemeClr val="tx1"/>
              </a:solidFill>
              <a:cs typeface="Ali_K_Sahifa Bold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- توركةكان لة كؤمةلَة رةطةزى (ئالَتاى-ئؤرِالأ)ن. زؤرجار لة كتيَبة ئةدةبييةكاندا بة (تؤرانى) ناودةبريَن.</a:t>
            </a:r>
          </a:p>
          <a:p>
            <a:pPr algn="r">
              <a:lnSpc>
                <a:spcPct val="150000"/>
              </a:lnSpc>
            </a:pP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- </a:t>
            </a:r>
            <a:r>
              <a:rPr lang="ar-IQ" sz="3200" dirty="0">
                <a:solidFill>
                  <a:schemeClr val="tx1"/>
                </a:solidFill>
                <a:cs typeface="Ali_K_Sahifa" pitchFamily="2" charset="-78"/>
              </a:rPr>
              <a:t>زيَدى رةسةنى توركةكان بريتيية لة ناوضةكانى ئاسياى </a:t>
            </a: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ناوةرِاست: (كازاخستان</a:t>
            </a:r>
            <a:r>
              <a:rPr lang="ar-IQ" sz="3200" dirty="0">
                <a:solidFill>
                  <a:schemeClr val="tx1"/>
                </a:solidFill>
                <a:cs typeface="Ali_K_Sahifa" pitchFamily="2" charset="-78"/>
              </a:rPr>
              <a:t>، </a:t>
            </a: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قيرغيزستان</a:t>
            </a:r>
            <a:r>
              <a:rPr lang="ar-IQ" sz="3200" dirty="0">
                <a:solidFill>
                  <a:schemeClr val="tx1"/>
                </a:solidFill>
                <a:cs typeface="Ali_K_Sahifa" pitchFamily="2" charset="-78"/>
              </a:rPr>
              <a:t>، تاجيكستان، </a:t>
            </a: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ئؤزبةكستان</a:t>
            </a:r>
            <a:r>
              <a:rPr lang="ar-IQ" sz="3200" dirty="0">
                <a:solidFill>
                  <a:schemeClr val="tx1"/>
                </a:solidFill>
                <a:cs typeface="Ali_K_Sahifa" pitchFamily="2" charset="-78"/>
              </a:rPr>
              <a:t>، </a:t>
            </a: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توركمانستان). </a:t>
            </a:r>
          </a:p>
          <a:p>
            <a:pPr algn="r">
              <a:lnSpc>
                <a:spcPct val="150000"/>
              </a:lnSpc>
            </a:pP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- توركةكان لة كؤندا، كة لة ضةندان </a:t>
            </a:r>
            <a:r>
              <a:rPr lang="ar-IQ" sz="3200" dirty="0">
                <a:solidFill>
                  <a:schemeClr val="tx1"/>
                </a:solidFill>
                <a:cs typeface="Ali_K_Sahifa" pitchFamily="2" charset="-78"/>
              </a:rPr>
              <a:t>هؤز </a:t>
            </a: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ثيَكهاتبوون، لةسةر ئايينى (طؤك تةنرى) بوون، واتة ثةرستنى دياردة سروشتييةكان. لة هةمان كاتدا لة لاى هةنديَكيان بيروباوةرِى شامانى تيَبينى كراوة.</a:t>
            </a:r>
          </a:p>
        </p:txBody>
      </p:sp>
    </p:spTree>
    <p:extLst>
      <p:ext uri="{BB962C8B-B14F-4D97-AF65-F5344CB8AC3E}">
        <p14:creationId xmlns:p14="http://schemas.microsoft.com/office/powerpoint/2010/main" val="36352449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34" y="-300251"/>
            <a:ext cx="11284231" cy="7410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30604" y="996288"/>
            <a:ext cx="2140423" cy="35484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ar-IQ" dirty="0" smtClean="0">
                <a:solidFill>
                  <a:schemeClr val="bg1"/>
                </a:solidFill>
                <a:cs typeface="Ali_K_Jiddah" pitchFamily="2" charset="-78"/>
              </a:rPr>
              <a:t>ئاسياى ناوةرِاست</a:t>
            </a:r>
            <a:endParaRPr lang="en-US" dirty="0">
              <a:solidFill>
                <a:schemeClr val="bg1"/>
              </a:solidFill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57098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16443" y="321972"/>
            <a:ext cx="9967726" cy="6259131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- توركةكان حةزيان بة مانةوة لة يةك شويَن نةبووة و بةردةوام لة كؤضكردندا بوونة. </a:t>
            </a:r>
            <a:r>
              <a:rPr lang="ar-IQ" sz="3200" dirty="0">
                <a:solidFill>
                  <a:schemeClr val="tx1"/>
                </a:solidFill>
                <a:cs typeface="Ali_K_Sahifa" pitchFamily="2" charset="-78"/>
              </a:rPr>
              <a:t>بةتيَثةريني </a:t>
            </a: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رؤذطار، بة زؤر ئاراستةدا بلآوبوونةتةوة، بة تايبةت بةرةو ناوضةكانى خؤرئاوا كؤضيان كردووة.</a:t>
            </a:r>
          </a:p>
          <a:p>
            <a:pPr algn="r">
              <a:lnSpc>
                <a:spcPct val="150000"/>
              </a:lnSpc>
            </a:pP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- ناوى </a:t>
            </a:r>
            <a:r>
              <a:rPr lang="ar-IQ" sz="3200" dirty="0">
                <a:solidFill>
                  <a:schemeClr val="tx1"/>
                </a:solidFill>
                <a:cs typeface="Ali_K_Sahifa" pitchFamily="2" charset="-78"/>
              </a:rPr>
              <a:t>(تورك</a:t>
            </a: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)، </a:t>
            </a:r>
            <a:r>
              <a:rPr lang="ar-IQ" sz="3200" dirty="0">
                <a:solidFill>
                  <a:schemeClr val="tx1"/>
                </a:solidFill>
                <a:cs typeface="Ali_K_Sahifa" pitchFamily="2" charset="-78"/>
              </a:rPr>
              <a:t>كة بة ماناى (بةهيَز، بة توانا، </a:t>
            </a: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زؤربوون</a:t>
            </a:r>
            <a:r>
              <a:rPr lang="ar-IQ" sz="3200" dirty="0">
                <a:solidFill>
                  <a:schemeClr val="tx1"/>
                </a:solidFill>
                <a:cs typeface="Ali_K_Sahifa" pitchFamily="2" charset="-78"/>
              </a:rPr>
              <a:t>) </a:t>
            </a: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ديَت، </a:t>
            </a:r>
            <a:r>
              <a:rPr lang="ar-IQ" sz="3200" dirty="0">
                <a:solidFill>
                  <a:schemeClr val="tx1"/>
                </a:solidFill>
                <a:cs typeface="Ali_K_Sahifa" pitchFamily="2" charset="-78"/>
              </a:rPr>
              <a:t>كؤن </a:t>
            </a: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نيية و </a:t>
            </a:r>
            <a:r>
              <a:rPr lang="ar-IQ" sz="3200" dirty="0">
                <a:solidFill>
                  <a:schemeClr val="tx1"/>
                </a:solidFill>
                <a:cs typeface="Ali_K_Sahifa" pitchFamily="2" charset="-78"/>
              </a:rPr>
              <a:t>دةطةرِيَتةوة بؤ سةدةى شةشةمى زايينى، لة (طؤكتورك)ةوة </a:t>
            </a: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هاتووة.</a:t>
            </a:r>
          </a:p>
          <a:p>
            <a:pPr algn="r">
              <a:lnSpc>
                <a:spcPct val="150000"/>
              </a:lnSpc>
            </a:pPr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- طورطة بؤر و مانطى هيلالى دوو رةمزى نيشتمانيى توركةكانن. رةنطى سووريش رةنطى خيَزانة خاقانييةكانى توركة.</a:t>
            </a:r>
            <a:endParaRPr lang="ar-SA" sz="3200" dirty="0">
              <a:solidFill>
                <a:schemeClr val="tx1"/>
              </a:solidFill>
              <a:cs typeface="Ali_K_Sahif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38464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262131" y="321972"/>
            <a:ext cx="10522038" cy="6259131"/>
          </a:xfrm>
        </p:spPr>
        <p:txBody>
          <a:bodyPr>
            <a:normAutofit/>
          </a:bodyPr>
          <a:lstStyle/>
          <a:p>
            <a:pPr algn="ctr"/>
            <a:r>
              <a:rPr lang="ar-IQ" sz="2800" dirty="0" smtClean="0">
                <a:solidFill>
                  <a:srgbClr val="0070C0"/>
                </a:solidFill>
                <a:cs typeface="Ali_K_Jiddah" pitchFamily="2" charset="-78"/>
              </a:rPr>
              <a:t>ويَستطة </a:t>
            </a:r>
            <a:r>
              <a:rPr lang="ar-IQ" sz="2800" dirty="0">
                <a:solidFill>
                  <a:srgbClr val="0070C0"/>
                </a:solidFill>
                <a:cs typeface="Ali_K_Jiddah" pitchFamily="2" charset="-78"/>
              </a:rPr>
              <a:t>سةرةكييةكانى ميَذووى تورك</a:t>
            </a:r>
          </a:p>
          <a:p>
            <a:pPr algn="r">
              <a:lnSpc>
                <a:spcPct val="120000"/>
              </a:lnSpc>
            </a:pP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 تورك بة جياوازيى سةردةمة ميَذووييةكان توانيويانة ضةندان دةولَةت و دةسةلآتداريَتى جؤربةجؤر لة ت</a:t>
            </a:r>
            <a:r>
              <a:rPr lang="ar-OM" sz="2800" dirty="0" smtClean="0">
                <a:solidFill>
                  <a:schemeClr val="tx1"/>
                </a:solidFill>
                <a:cs typeface="Ali_K_Sahifa" pitchFamily="2" charset="-78"/>
              </a:rPr>
              <a:t>و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ركستان و ضين و خؤرهةلآتى ئةوروثا و ئيَران و هيندستان و ميسر و ئةنادؤلأ ثيَك بهيَنن.</a:t>
            </a:r>
          </a:p>
          <a:p>
            <a:pPr algn="r">
              <a:lnSpc>
                <a:spcPct val="120000"/>
              </a:lnSpc>
            </a:pP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 بة دريَذايى ميَذوو 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11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) خيَزانى حوكمدار فةرمانرِةوايةتى توركيان كردووة، بةناوبانطترينيان ئةمانة بوونة:</a:t>
            </a:r>
          </a:p>
          <a:p>
            <a:pPr algn="r"/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 هون 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39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 خاقان): 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265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ث.ز-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216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ز) = 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481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 سالأ.</a:t>
            </a:r>
          </a:p>
          <a:p>
            <a:pPr algn="r"/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2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 طؤكتورك 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27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 خاقان): 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552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ز-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745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ز) = 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193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 سالأ.</a:t>
            </a:r>
          </a:p>
          <a:p>
            <a:pPr algn="r"/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3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 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ئؤيغر 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14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 خاقان): 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745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ز-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848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ز) = 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103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سالأ.</a:t>
            </a:r>
          </a:p>
          <a:p>
            <a:pPr algn="r"/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4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 سةلجووقى 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20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 خاقان): 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1040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ز-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1308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ز) 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268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 سالأ.</a:t>
            </a:r>
          </a:p>
          <a:p>
            <a:pPr algn="r"/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5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 تةيموورى 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3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 خاقان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): 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1370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ز-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1447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ز) 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77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سالأ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.</a:t>
            </a:r>
          </a:p>
          <a:p>
            <a:pPr algn="r"/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6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 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عوسمانى 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31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خاقان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): 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1447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ز-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1922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ز) 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475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 سالأ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.</a:t>
            </a:r>
          </a:p>
          <a:p>
            <a:pPr algn="r"/>
            <a:endParaRPr lang="ar-SA" sz="2400" dirty="0">
              <a:solidFill>
                <a:schemeClr val="tx1"/>
              </a:solidFill>
              <a:cs typeface="Ali_K_Sahif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36138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8731" y="266700"/>
            <a:ext cx="7848600" cy="533400"/>
          </a:xfrm>
        </p:spPr>
        <p:txBody>
          <a:bodyPr>
            <a:normAutofit/>
          </a:bodyPr>
          <a:lstStyle/>
          <a:p>
            <a:pPr algn="ctr"/>
            <a:r>
              <a:rPr lang="ar-IQ" sz="2400" dirty="0">
                <a:solidFill>
                  <a:srgbClr val="FF0000"/>
                </a:solidFill>
                <a:cs typeface="Ali_K_Jiddah" pitchFamily="2" charset="-78"/>
              </a:rPr>
              <a:t>سآ سةركردةى ميذوويي بةناوبانطى تورك</a:t>
            </a:r>
            <a:endParaRPr lang="en-US" sz="2400" dirty="0">
              <a:solidFill>
                <a:schemeClr val="tx1"/>
              </a:solidFill>
              <a:cs typeface="Ali_K_Sahifa Bold" pitchFamily="2" charset="-78"/>
            </a:endParaRPr>
          </a:p>
        </p:txBody>
      </p:sp>
      <p:pic>
        <p:nvPicPr>
          <p:cNvPr id="1026" name="Picture 2" descr="C:\Users\Ram For Computer\Desktop\Atila 395-453م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019" y="803647"/>
            <a:ext cx="2979026" cy="425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651" y="808332"/>
            <a:ext cx="3123843" cy="417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Ram For Computer\Desktop\ألب_أرسلان_-_سلطان_العالم 1029-1072م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328" y="808332"/>
            <a:ext cx="3131844" cy="417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830215" y="5239699"/>
            <a:ext cx="9745882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FF0000"/>
                </a:solidFill>
                <a:cs typeface="Ali_K_Jiddah" pitchFamily="2" charset="-78"/>
              </a:rPr>
              <a:t>(1072-1063)</a:t>
            </a:r>
            <a:r>
              <a:rPr lang="ar-IQ" sz="1800" dirty="0">
                <a:solidFill>
                  <a:srgbClr val="FF0000"/>
                </a:solidFill>
                <a:cs typeface="Ali_K_Jiddah" pitchFamily="2" charset="-78"/>
              </a:rPr>
              <a:t> ئةلب ئةرسةلان</a:t>
            </a:r>
            <a:r>
              <a:rPr lang="en-US" sz="1800" dirty="0" smtClean="0">
                <a:solidFill>
                  <a:srgbClr val="FF0000"/>
                </a:solidFill>
                <a:cs typeface="Ali_K_Jiddah" pitchFamily="2" charset="-78"/>
              </a:rPr>
              <a:t>      (1030-998)</a:t>
            </a:r>
            <a:r>
              <a:rPr lang="ar-IQ" sz="1800" dirty="0">
                <a:solidFill>
                  <a:srgbClr val="FF0000"/>
                </a:solidFill>
                <a:cs typeface="Ali_K_Jiddah" pitchFamily="2" charset="-78"/>
              </a:rPr>
              <a:t> مةحموودى غةزنةوى</a:t>
            </a:r>
            <a:r>
              <a:rPr lang="en-US" sz="1800" dirty="0" smtClean="0">
                <a:solidFill>
                  <a:srgbClr val="FF0000"/>
                </a:solidFill>
                <a:cs typeface="Ali_K_Jiddah" pitchFamily="2" charset="-78"/>
              </a:rPr>
              <a:t>         (453-434)</a:t>
            </a:r>
            <a:r>
              <a:rPr lang="ar-IQ" sz="1800" dirty="0">
                <a:solidFill>
                  <a:srgbClr val="FF0000"/>
                </a:solidFill>
                <a:cs typeface="Ali_K_Jiddah" pitchFamily="2" charset="-78"/>
              </a:rPr>
              <a:t> ئةتيَلا هؤنى </a:t>
            </a:r>
            <a:endParaRPr lang="en-US" sz="1800" dirty="0">
              <a:solidFill>
                <a:schemeClr val="tx1"/>
              </a:solidFill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007162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289426" y="327549"/>
            <a:ext cx="10522038" cy="6182435"/>
          </a:xfrm>
        </p:spPr>
        <p:txBody>
          <a:bodyPr>
            <a:noAutofit/>
          </a:bodyPr>
          <a:lstStyle/>
          <a:p>
            <a:pPr algn="r">
              <a:lnSpc>
                <a:spcPct val="130000"/>
              </a:lnSpc>
            </a:pP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 خاقانةكانى تورك تا سالَى 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924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ز) لةسةر ئايينى طؤك تةنرى بوون، بةلآم لةو سالَة بةدواوة بوونة موسلَمانى سوننى حةنةفى.</a:t>
            </a:r>
          </a:p>
          <a:p>
            <a:pPr algn="r">
              <a:lnSpc>
                <a:spcPct val="130000"/>
              </a:lnSpc>
            </a:pP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 قةرةخانةكان 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848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1040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ز) هةر ئايينى (تورك)يان نةطؤرِى، بةلَكو (ئةلفبيَى)شيان طؤرِى لة (ئؤيغرى) بؤ (عةرةبى). </a:t>
            </a:r>
          </a:p>
          <a:p>
            <a:pPr algn="r">
              <a:lnSpc>
                <a:spcPct val="130000"/>
              </a:lnSpc>
            </a:pP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 لة ضوارضيَوةى دةولَةتى ئيسلاميدا، توركةكان خاوةنى ضةندان قةوارةى سياسى بوونة، لةوانة: (غةزنةوييةكان 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962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1187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ز)، ئةتابطةكان و خوارزم شاهييةكان 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1175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1231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ز) .</a:t>
            </a:r>
          </a:p>
          <a:p>
            <a:pPr algn="r">
              <a:lnSpc>
                <a:spcPct val="130000"/>
              </a:lnSpc>
            </a:pP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 سةلجووقةكان 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كة لة بنةمالَة حوكمدارة شةرعييةكانى تورك بوون زياتر لة هةموو دةسةلآتدارةكانى ديكةى تورك، لة ضوارضيَوةى ميَذووى ئيسلامى، رؤلَى كاريطةريان هةية. سةردةمى زيَرينى توركةكان بريتيية لة سةردةمى 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سةلجووقي </a:t>
            </a:r>
            <a:r>
              <a:rPr lang="ar-IQ" sz="2800" dirty="0" smtClean="0">
                <a:solidFill>
                  <a:schemeClr val="tx1"/>
                </a:solidFill>
                <a:cs typeface="Ali_K_Sahifa Bold" pitchFamily="2" charset="-78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cs typeface="Ali_K_Sahifa Bold" pitchFamily="2" charset="-78"/>
              </a:rPr>
              <a:t>1037</a:t>
            </a:r>
            <a:r>
              <a:rPr lang="ar-IQ" sz="2800" dirty="0" smtClean="0">
                <a:solidFill>
                  <a:schemeClr val="tx1"/>
                </a:solidFill>
                <a:cs typeface="Ali_K_Sahifa Bold" pitchFamily="2" charset="-78"/>
              </a:rPr>
              <a:t> - </a:t>
            </a:r>
            <a:r>
              <a:rPr lang="en-US" sz="2800" dirty="0" smtClean="0">
                <a:solidFill>
                  <a:schemeClr val="tx1"/>
                </a:solidFill>
                <a:cs typeface="Ali_K_Sahifa Bold" pitchFamily="2" charset="-78"/>
              </a:rPr>
              <a:t>1194</a:t>
            </a:r>
            <a:r>
              <a:rPr lang="ar-IQ" sz="2800" dirty="0" smtClean="0">
                <a:solidFill>
                  <a:schemeClr val="tx1"/>
                </a:solidFill>
                <a:cs typeface="Ali_K_Sahifa Bold" pitchFamily="2" charset="-78"/>
              </a:rPr>
              <a:t>ز</a:t>
            </a:r>
            <a:r>
              <a:rPr lang="ar-IQ" sz="2800" dirty="0">
                <a:solidFill>
                  <a:schemeClr val="tx1"/>
                </a:solidFill>
                <a:cs typeface="Ali_K_Sahifa Bold" pitchFamily="2" charset="-78"/>
              </a:rPr>
              <a:t>)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 كة 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توانيان ضةندين دةسةلآت و قةوارة 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ثيَكبهيَنن لة ناوضةكانى: (عيراق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، شام، رؤم...هتد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).</a:t>
            </a:r>
            <a:endParaRPr lang="ar-SA" sz="2800" dirty="0">
              <a:solidFill>
                <a:schemeClr val="tx1"/>
              </a:solidFill>
              <a:cs typeface="Ali_K_Sahif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51685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9452" y="342364"/>
            <a:ext cx="7848600" cy="457200"/>
          </a:xfrm>
        </p:spPr>
        <p:txBody>
          <a:bodyPr>
            <a:normAutofit/>
          </a:bodyPr>
          <a:lstStyle/>
          <a:p>
            <a:pPr algn="ctr"/>
            <a:r>
              <a:rPr lang="ar-SA" dirty="0">
                <a:solidFill>
                  <a:srgbClr val="FF0000"/>
                </a:solidFill>
                <a:cs typeface="Ali_K_Jiddah" pitchFamily="2" charset="-78"/>
              </a:rPr>
              <a:t>ناوضةكانى دةسةلآتى دةولَةتى سةلجووقى لة سالَى </a:t>
            </a:r>
            <a:r>
              <a:rPr lang="ar-SA" dirty="0" smtClean="0">
                <a:solidFill>
                  <a:srgbClr val="FF0000"/>
                </a:solidFill>
                <a:cs typeface="Ali_K_Jiddah" pitchFamily="2" charset="-78"/>
              </a:rPr>
              <a:t>(</a:t>
            </a:r>
            <a:r>
              <a:rPr lang="en-US" dirty="0" smtClean="0">
                <a:solidFill>
                  <a:srgbClr val="FF0000"/>
                </a:solidFill>
                <a:cs typeface="Ali_K_Jiddah" pitchFamily="2" charset="-78"/>
              </a:rPr>
              <a:t>1092</a:t>
            </a:r>
            <a:r>
              <a:rPr lang="ar-OM" dirty="0" smtClean="0">
                <a:solidFill>
                  <a:srgbClr val="FF0000"/>
                </a:solidFill>
                <a:cs typeface="Ali_K_Jiddah" pitchFamily="2" charset="-78"/>
              </a:rPr>
              <a:t>ز</a:t>
            </a:r>
            <a:r>
              <a:rPr lang="ar-SA" dirty="0" smtClean="0">
                <a:solidFill>
                  <a:srgbClr val="FF0000"/>
                </a:solidFill>
                <a:cs typeface="Ali_K_Jiddah" pitchFamily="2" charset="-78"/>
              </a:rPr>
              <a:t>)دا</a:t>
            </a:r>
            <a:endParaRPr lang="en-US" dirty="0">
              <a:solidFill>
                <a:schemeClr val="tx1"/>
              </a:solidFill>
              <a:cs typeface="Ali_K_Sahifa Bold" pitchFamily="2" charset="-78"/>
            </a:endParaRPr>
          </a:p>
        </p:txBody>
      </p:sp>
      <p:pic>
        <p:nvPicPr>
          <p:cNvPr id="4" name="Picture 3" descr="موقع الدولة السلجوقية">
            <a:hlinkClick r:id="rId2" tooltip="&quot;موقع الدولة السلجوقية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94" y="1111169"/>
            <a:ext cx="5810200" cy="370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932898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262131" y="321972"/>
            <a:ext cx="10522038" cy="6259131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0070C0"/>
                </a:solidFill>
                <a:cs typeface="Ali_K_Jiddah" pitchFamily="2" charset="-78"/>
              </a:rPr>
              <a:t>تورك لة ئاسياى بضووك (ئةنادؤلأ</a:t>
            </a:r>
            <a:r>
              <a:rPr lang="ar-SA" sz="2800" dirty="0" smtClean="0">
                <a:solidFill>
                  <a:srgbClr val="0070C0"/>
                </a:solidFill>
                <a:cs typeface="Ali_K_Jiddah" pitchFamily="2" charset="-78"/>
              </a:rPr>
              <a:t>)</a:t>
            </a:r>
            <a:endParaRPr lang="ar-IQ" sz="2800" dirty="0" smtClean="0">
              <a:solidFill>
                <a:srgbClr val="0070C0"/>
              </a:solidFill>
              <a:cs typeface="Ali_K_Jiddah" pitchFamily="2" charset="-78"/>
            </a:endParaRPr>
          </a:p>
          <a:p>
            <a:pPr algn="r">
              <a:lnSpc>
                <a:spcPct val="120000"/>
              </a:lnSpc>
              <a:spcBef>
                <a:spcPts val="1800"/>
              </a:spcBef>
            </a:pP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 سةلجووقةكان رؤلَى طرنطيان لة رامالَينى دةسةلآتى دةولَةتى بيَزةنتى (رؤمى) لة ئاسياى بضووك (ئةنادؤلأ) بينيوة.  </a:t>
            </a:r>
          </a:p>
          <a:p>
            <a:pPr algn="r">
              <a:lnSpc>
                <a:spcPct val="120000"/>
              </a:lnSpc>
              <a:spcBef>
                <a:spcPts val="1800"/>
              </a:spcBef>
            </a:pP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 سالَى (</a:t>
            </a:r>
            <a:r>
              <a:rPr lang="en-US" sz="2800" dirty="0" smtClean="0">
                <a:solidFill>
                  <a:schemeClr val="tx1"/>
                </a:solidFill>
                <a:cs typeface="Ali_K_Sahifa" pitchFamily="2" charset="-78"/>
              </a:rPr>
              <a:t>1071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ز) سالَى وةرضةرخانة سةبارةت بة ميَذووى ئةنادؤلأ، لةم سالَةدا شةرِى بةناوبانطى (مةلازطرد) لة نيَوان سةلجووقييةكان بة سةركردايةتى (سولَتان ئةلب ئةرسةلان) و بيَزةنتةكان روويدا. ئاكامةكةى بة شكستى بيَزةنتة و ثةيدابوونى دةسةلآتى سةلجووقى رؤمى </a:t>
            </a:r>
            <a:r>
              <a:rPr lang="ar-SA" sz="2800" dirty="0" smtClean="0">
                <a:solidFill>
                  <a:schemeClr val="tx1"/>
                </a:solidFill>
                <a:cs typeface="Ali_K_Sahifa Bold" pitchFamily="2" charset="-78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cs typeface="Ali_K_Sahifa Bold" pitchFamily="2" charset="-78"/>
              </a:rPr>
              <a:t>1077</a:t>
            </a:r>
            <a:r>
              <a:rPr lang="ar-SA" sz="2800" dirty="0" smtClean="0">
                <a:solidFill>
                  <a:schemeClr val="tx1"/>
                </a:solidFill>
                <a:cs typeface="Ali_K_Sahifa Bold" pitchFamily="2" charset="-78"/>
              </a:rPr>
              <a:t>-</a:t>
            </a:r>
            <a:r>
              <a:rPr lang="en-US" sz="2800" dirty="0" smtClean="0">
                <a:solidFill>
                  <a:schemeClr val="tx1"/>
                </a:solidFill>
                <a:cs typeface="Ali_K_Sahifa Bold" pitchFamily="2" charset="-78"/>
              </a:rPr>
              <a:t>1307</a:t>
            </a:r>
            <a:r>
              <a:rPr lang="ar-IQ" sz="2800" dirty="0" smtClean="0">
                <a:solidFill>
                  <a:schemeClr val="tx1"/>
                </a:solidFill>
                <a:cs typeface="Ali_K_Sahifa Bold" pitchFamily="2" charset="-78"/>
              </a:rPr>
              <a:t>ز</a:t>
            </a:r>
            <a:r>
              <a:rPr lang="ar-SA" sz="2800" dirty="0">
                <a:solidFill>
                  <a:schemeClr val="tx1"/>
                </a:solidFill>
                <a:cs typeface="Ali_K_Sahifa Bold" pitchFamily="2" charset="-78"/>
              </a:rPr>
              <a:t>)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 لة ئةنادؤلأ كؤتايى هات.</a:t>
            </a:r>
          </a:p>
          <a:p>
            <a:pPr algn="r">
              <a:lnSpc>
                <a:spcPct val="120000"/>
              </a:lnSpc>
              <a:spcBef>
                <a:spcPts val="1800"/>
              </a:spcBef>
            </a:pP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- لة ساية و حوكمى سةلجووقى رؤمى لة ناوضةكانى ئةنادؤلأ ضةند ميرنشينيَكى توركى (ئؤج بةطى) ثةيدابوون. ئةمانة ثاريَزطاريان لة ناوضة سنوورييةكانى (</a:t>
            </a:r>
            <a:r>
              <a:rPr lang="ar-IQ" sz="2800" dirty="0">
                <a:solidFill>
                  <a:schemeClr val="tx1"/>
                </a:solidFill>
                <a:cs typeface="Ali-A-Sahifa" pitchFamily="2" charset="-78"/>
              </a:rPr>
              <a:t>ثغور</a:t>
            </a:r>
            <a:r>
              <a:rPr lang="ar-IQ" sz="2800" dirty="0">
                <a:solidFill>
                  <a:schemeClr val="tx1"/>
                </a:solidFill>
                <a:cs typeface="Ali_K_Sahifa" pitchFamily="2" charset="-78"/>
              </a:rPr>
              <a:t>) دةولَةتى 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ئيسلامى دةكرد.</a:t>
            </a:r>
          </a:p>
        </p:txBody>
      </p:sp>
    </p:spTree>
    <p:extLst>
      <p:ext uri="{BB962C8B-B14F-4D97-AF65-F5344CB8AC3E}">
        <p14:creationId xmlns:p14="http://schemas.microsoft.com/office/powerpoint/2010/main" val="2940533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</TotalTime>
  <Words>693</Words>
  <Application>Microsoft Office PowerPoint</Application>
  <PresentationFormat>Custom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ميَذووى عوسمانى و توركياى نوآ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مێژووى ده‌وڵه‌تى عوسمانى و توركياى نوێ             سێشه‌ممه‌ (2017/10/17)</dc:title>
  <dc:creator>Ram For Computer</dc:creator>
  <cp:lastModifiedBy>Dilshad</cp:lastModifiedBy>
  <cp:revision>44</cp:revision>
  <dcterms:created xsi:type="dcterms:W3CDTF">2017-10-12T05:51:10Z</dcterms:created>
  <dcterms:modified xsi:type="dcterms:W3CDTF">2020-12-07T23:00:58Z</dcterms:modified>
</cp:coreProperties>
</file>