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3393585fa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g13393585fa3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3393585fa3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g13393585fa3_0_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3393585fa3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g13393585fa3_0_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3393585fa3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g13393585fa3_0_1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3393585fa3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g13393585fa3_0_1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3393585fa3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g13393585fa3_0_2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457200" y="205978"/>
            <a:ext cx="8229600" cy="4937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20"/>
              <a:buFont typeface="Calibri"/>
              <a:buNone/>
            </a:pPr>
            <a:r>
              <a:rPr lang="en" sz="1920"/>
              <a:t>The stages of plant growth according to nutrient concentration in plant tissue  : -</a:t>
            </a:r>
            <a:br>
              <a:rPr lang="en" sz="1920"/>
            </a:br>
            <a:r>
              <a:rPr lang="en" sz="1920"/>
              <a:t> </a:t>
            </a:r>
            <a:br>
              <a:rPr lang="en" sz="1920"/>
            </a:br>
            <a:r>
              <a:rPr lang="en" sz="1920"/>
              <a:t>1- Sever deficiency </a:t>
            </a:r>
            <a:br>
              <a:rPr lang="en" sz="1920"/>
            </a:br>
            <a:r>
              <a:rPr lang="en" sz="1920"/>
              <a:t>2- Mild deficiency </a:t>
            </a:r>
            <a:br>
              <a:rPr lang="en" sz="1920"/>
            </a:br>
            <a:r>
              <a:rPr lang="en" sz="1920"/>
              <a:t>3- Luxury</a:t>
            </a:r>
            <a:br>
              <a:rPr lang="en" sz="1920"/>
            </a:br>
            <a:r>
              <a:rPr lang="en" sz="1920"/>
              <a:t>4- Toxic </a:t>
            </a:r>
            <a:br>
              <a:rPr lang="en" sz="1920"/>
            </a:br>
            <a:r>
              <a:rPr lang="en" sz="1920"/>
              <a:t> </a:t>
            </a:r>
            <a:br>
              <a:rPr lang="en" sz="1920"/>
            </a:br>
            <a:r>
              <a:rPr lang="en" sz="1920"/>
              <a:t>Critical level </a:t>
            </a:r>
            <a:br>
              <a:rPr lang="en" sz="1920"/>
            </a:br>
            <a:r>
              <a:rPr lang="en" sz="1920"/>
              <a:t>Ideal growth by using least quantity ( concentration ) of nutrient there is no further increase in the yield as a result of the increased content of plant nutrient component .</a:t>
            </a:r>
            <a:br>
              <a:rPr lang="en" sz="1920"/>
            </a:br>
            <a:r>
              <a:rPr lang="en" sz="1920"/>
              <a:t> </a:t>
            </a:r>
            <a:br>
              <a:rPr lang="en" sz="1920"/>
            </a:br>
            <a:r>
              <a:rPr lang="en" sz="1920"/>
              <a:t>The indicators for inference on the plant content : -</a:t>
            </a:r>
            <a:br>
              <a:rPr lang="en" sz="1920"/>
            </a:br>
            <a:r>
              <a:rPr lang="en" sz="1920"/>
              <a:t>1- The part of the plant </a:t>
            </a:r>
            <a:br>
              <a:rPr lang="en" sz="1920"/>
            </a:br>
            <a:endParaRPr sz="192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333769"/>
            <a:ext cx="8520600" cy="429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78571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60" name="Google Shape;60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1700" y="0"/>
            <a:ext cx="6035749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457200" y="205978"/>
            <a:ext cx="8229600" cy="4937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alibri"/>
              <a:buNone/>
            </a:pPr>
            <a:r>
              <a:rPr lang="en" sz="2400"/>
              <a:t> </a:t>
            </a:r>
            <a:br>
              <a:rPr lang="en" sz="2400"/>
            </a:br>
            <a:r>
              <a:rPr lang="en" sz="2400"/>
              <a:t>		2- Plant age</a:t>
            </a:r>
            <a:br>
              <a:rPr lang="en" sz="2400"/>
            </a:br>
            <a:r>
              <a:rPr lang="en" sz="2400"/>
              <a:t> </a:t>
            </a:r>
            <a:br>
              <a:rPr lang="en" sz="2400"/>
            </a:br>
            <a:r>
              <a:rPr lang="en" sz="2400"/>
              <a:t>	</a:t>
            </a:r>
            <a:br>
              <a:rPr lang="en" sz="2400"/>
            </a:br>
            <a:r>
              <a:rPr lang="en" sz="2400"/>
              <a:t>(N, P , K)   concentration in plant decreases with increasing Plant age   ,      </a:t>
            </a:r>
            <a:br>
              <a:rPr lang="en" sz="2400"/>
            </a:br>
            <a:r>
              <a:rPr lang="en" sz="2400"/>
              <a:t>    while increasing their content of( Ca, Mg , Mn,B)	with plant age .</a:t>
            </a:r>
            <a:br>
              <a:rPr lang="en" sz="2400"/>
            </a:br>
            <a:r>
              <a:rPr lang="en" sz="2400"/>
              <a:t>	</a:t>
            </a:r>
            <a:br>
              <a:rPr lang="en" sz="2400"/>
            </a:br>
            <a:r>
              <a:rPr lang="en" sz="2400"/>
              <a:t>3- Supplying nutrient to the plant</a:t>
            </a:r>
            <a:br>
              <a:rPr lang="en" sz="2400"/>
            </a:br>
            <a:r>
              <a:rPr lang="en" sz="2400"/>
              <a:t>Nutrient absorption depend on : -</a:t>
            </a:r>
            <a:br>
              <a:rPr lang="en" sz="2400"/>
            </a:br>
            <a:r>
              <a:rPr lang="en" sz="2400"/>
              <a:t>A – deep of the root  .</a:t>
            </a:r>
            <a:br>
              <a:rPr lang="en" sz="2400"/>
            </a:br>
            <a:r>
              <a:rPr lang="en" sz="2400"/>
              <a:t>B – aeration of the soil .</a:t>
            </a:r>
            <a:br>
              <a:rPr lang="en" sz="2400"/>
            </a:br>
            <a:r>
              <a:rPr lang="en" sz="2400"/>
              <a:t>C – water level .</a:t>
            </a:r>
            <a:br>
              <a:rPr lang="en" sz="2400"/>
            </a:br>
            <a:r>
              <a:rPr lang="en" sz="2400"/>
              <a:t>Note : - before supplying nutrient to the soil for treating its deficiency in the  plant we have to be soil and plant analysis because its results related to gather , if the symptoms deficiency not related to plant diseases .</a:t>
            </a:r>
            <a:br>
              <a:rPr lang="en" sz="2400"/>
            </a:b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title"/>
          </p:nvPr>
        </p:nvSpPr>
        <p:spPr>
          <a:xfrm>
            <a:off x="457200" y="205978"/>
            <a:ext cx="8229600" cy="4937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alibri"/>
              <a:buNone/>
            </a:pPr>
            <a:r>
              <a:rPr lang="en" sz="2800"/>
              <a:t> </a:t>
            </a:r>
            <a:br>
              <a:rPr lang="en" sz="2800"/>
            </a:br>
            <a:r>
              <a:rPr lang="en" sz="2800"/>
              <a:t>The types of vegetative tests : -</a:t>
            </a:r>
            <a:br>
              <a:rPr lang="en" sz="2800"/>
            </a:br>
            <a:r>
              <a:rPr lang="en" sz="2800"/>
              <a:t>1 – Glass houses </a:t>
            </a:r>
            <a:br>
              <a:rPr lang="en" sz="2800"/>
            </a:br>
            <a:r>
              <a:rPr lang="en" sz="2800"/>
              <a:t>2 – Plastic house </a:t>
            </a:r>
            <a:br>
              <a:rPr lang="en" sz="2800"/>
            </a:br>
            <a:r>
              <a:rPr lang="en" sz="2800"/>
              <a:t>3 – Wooden canopy </a:t>
            </a:r>
            <a:br>
              <a:rPr lang="en" sz="2800"/>
            </a:br>
            <a:r>
              <a:rPr lang="en" sz="2800"/>
              <a:t>4 – Tunnels </a:t>
            </a:r>
            <a:br>
              <a:rPr lang="en" sz="2800"/>
            </a:br>
            <a:r>
              <a:rPr lang="en" sz="2800"/>
              <a:t>5 – Field trials </a:t>
            </a:r>
            <a:br>
              <a:rPr lang="en" sz="2800"/>
            </a:br>
            <a:r>
              <a:rPr lang="en" sz="2800"/>
              <a:t>The source of difference between the tests                </a:t>
            </a:r>
            <a:br>
              <a:rPr lang="en" sz="2800"/>
            </a:br>
            <a:r>
              <a:rPr lang="en" sz="2800"/>
              <a:t>A – The size of experiments ( tests ) .</a:t>
            </a:r>
            <a:br>
              <a:rPr lang="en" sz="2800"/>
            </a:br>
            <a:r>
              <a:rPr lang="en" sz="2800"/>
              <a:t>B – The time of investigation .</a:t>
            </a:r>
            <a:br>
              <a:rPr lang="en" sz="2800"/>
            </a:br>
            <a:r>
              <a:rPr lang="en" sz="2800"/>
              <a:t>C – Yield quantity from the experiment unit .</a:t>
            </a:r>
            <a:br>
              <a:rPr lang="en" sz="2800"/>
            </a:br>
            <a:r>
              <a:rPr lang="en" sz="2800"/>
              <a:t>D – Controlling of growth factors and plant experience 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>
            <a:off x="457200" y="205978"/>
            <a:ext cx="8229600" cy="4776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alibri"/>
              <a:buNone/>
            </a:pPr>
            <a:r>
              <a:rPr lang="en" sz="2400"/>
              <a:t> </a:t>
            </a:r>
            <a:br>
              <a:rPr lang="en" sz="2400"/>
            </a:br>
            <a:r>
              <a:rPr lang="en" sz="2400"/>
              <a:t> </a:t>
            </a:r>
            <a:br>
              <a:rPr lang="en" sz="2400"/>
            </a:br>
            <a:r>
              <a:rPr lang="en" sz="2400"/>
              <a:t>The important  point at plant sampling</a:t>
            </a:r>
            <a:br>
              <a:rPr lang="en" sz="2400"/>
            </a:br>
            <a:r>
              <a:rPr lang="en" sz="2400"/>
              <a:t>	</a:t>
            </a:r>
            <a:br>
              <a:rPr lang="en" sz="2400"/>
            </a:br>
            <a:r>
              <a:rPr lang="en" sz="2400"/>
              <a:t> </a:t>
            </a:r>
            <a:br>
              <a:rPr lang="en" sz="2400"/>
            </a:br>
            <a:r>
              <a:rPr lang="en" sz="2400"/>
              <a:t>1 – Collecting plants consisting of one sample in different parts </a:t>
            </a:r>
            <a:br>
              <a:rPr lang="en" sz="2400"/>
            </a:br>
            <a:r>
              <a:rPr lang="en" sz="2400"/>
              <a:t>       Of basin , pots or field .</a:t>
            </a:r>
            <a:br>
              <a:rPr lang="en" sz="2400"/>
            </a:br>
            <a:r>
              <a:rPr lang="en" sz="2400"/>
              <a:t> </a:t>
            </a:r>
            <a:br>
              <a:rPr lang="en" sz="2400"/>
            </a:br>
            <a:r>
              <a:rPr lang="en" sz="2400"/>
              <a:t>2 – The number of the plants taken from different places .</a:t>
            </a:r>
            <a:br>
              <a:rPr lang="en" sz="2400"/>
            </a:br>
            <a:r>
              <a:rPr lang="en" sz="2400"/>
              <a:t>3 – No distinction at plant sampling .</a:t>
            </a:r>
            <a:br>
              <a:rPr lang="en" sz="2400"/>
            </a:br>
            <a:r>
              <a:rPr lang="en" sz="2400"/>
              <a:t> </a:t>
            </a:r>
            <a:br>
              <a:rPr lang="en" sz="2400"/>
            </a:br>
            <a:r>
              <a:rPr lang="en" sz="2400"/>
              <a:t>	</a:t>
            </a:r>
            <a:br>
              <a:rPr lang="en" sz="2400"/>
            </a:br>
            <a:r>
              <a:rPr lang="en" sz="2400"/>
              <a:t>The purpose of drying plant sample   ? </a:t>
            </a:r>
            <a:br>
              <a:rPr lang="en" sz="2400"/>
            </a:br>
            <a:r>
              <a:rPr lang="en" sz="2400"/>
              <a:t>To kill the enzymes in the plant material in a short time because these enzymes continue its works even after cutting the plant sample .</a:t>
            </a:r>
            <a:br>
              <a:rPr lang="en" sz="2400"/>
            </a:b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/>
          <p:nvPr>
            <p:ph type="title"/>
          </p:nvPr>
        </p:nvSpPr>
        <p:spPr>
          <a:xfrm>
            <a:off x="428596" y="366696"/>
            <a:ext cx="8229600" cy="4776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alibri"/>
              <a:buNone/>
            </a:pPr>
            <a:r>
              <a:rPr lang="en" sz="2800"/>
              <a:t> </a:t>
            </a:r>
            <a:br>
              <a:rPr lang="en" sz="2800"/>
            </a:br>
            <a:r>
              <a:rPr lang="en" sz="2800"/>
              <a:t>The stages of  plant sample preparations  for analysis</a:t>
            </a:r>
            <a:br>
              <a:rPr lang="en" sz="2800"/>
            </a:br>
            <a:r>
              <a:rPr lang="en" sz="2800"/>
              <a:t>	</a:t>
            </a:r>
            <a:br>
              <a:rPr lang="en" sz="2800"/>
            </a:br>
            <a:r>
              <a:rPr lang="en" sz="2800"/>
              <a:t>1- Receipt of samples and registering in laboratory files and give the numbers .   </a:t>
            </a:r>
            <a:br>
              <a:rPr lang="en" sz="2800"/>
            </a:br>
            <a:r>
              <a:rPr lang="en" sz="2800"/>
              <a:t>2 – Estimate wet weight then cut it into small pieces by knife or scissors .</a:t>
            </a:r>
            <a:br>
              <a:rPr lang="en" sz="2800"/>
            </a:br>
            <a:r>
              <a:rPr lang="en" sz="2800"/>
              <a:t>3  - Oven drying the samples at a temperature of  70 c  for  </a:t>
            </a:r>
            <a:br>
              <a:rPr lang="en" sz="2800"/>
            </a:br>
            <a:r>
              <a:rPr lang="en" sz="2800"/>
              <a:t>     24 – 48  hours  .</a:t>
            </a:r>
            <a:br>
              <a:rPr lang="en" sz="2800"/>
            </a:br>
            <a:r>
              <a:rPr lang="en" sz="2800"/>
              <a:t>4 – Grinding samples  ( electrical mills ) .</a:t>
            </a:r>
            <a:br>
              <a:rPr lang="en" sz="2800"/>
            </a:br>
            <a:r>
              <a:rPr lang="en" sz="2800"/>
              <a:t>5 – Storage samples in plastic cans and registering necessary information about the samples  .</a:t>
            </a:r>
            <a:br>
              <a:rPr lang="en" sz="2800"/>
            </a:br>
            <a:endParaRPr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