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67" r:id="rId12"/>
    <p:sldId id="298" r:id="rId13"/>
    <p:sldId id="269" r:id="rId14"/>
    <p:sldId id="270" r:id="rId15"/>
    <p:sldId id="271" r:id="rId16"/>
    <p:sldId id="275" r:id="rId17"/>
    <p:sldId id="279" r:id="rId18"/>
    <p:sldId id="281" r:id="rId19"/>
    <p:sldId id="283" r:id="rId20"/>
    <p:sldId id="286" r:id="rId21"/>
    <p:sldId id="287" r:id="rId22"/>
    <p:sldId id="289" r:id="rId23"/>
    <p:sldId id="288" r:id="rId24"/>
    <p:sldId id="29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2E60-12CF-4CFE-911A-9802157EA92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B260-4BE8-412F-BB5C-98A1B688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B260-4BE8-412F-BB5C-98A1B6888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42671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cs typeface="GiovanniStd-Book"/>
              </a:rPr>
              <a:t>Lec-6-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365F91"/>
                </a:solidFill>
              </a:rPr>
              <a:t>The structure of a typical prokaryotic cell</a:t>
            </a:r>
            <a:r>
              <a:rPr lang="en-US" dirty="0"/>
              <a:t/>
            </a:r>
            <a:br>
              <a:rPr lang="en-US" dirty="0"/>
            </a:br>
            <a:r>
              <a:rPr lang="en-US" sz="4800" b="1" dirty="0">
                <a:solidFill>
                  <a:srgbClr val="00B050"/>
                </a:solidFill>
                <a:cs typeface="FranklinGothicLTCom-Dm"/>
              </a:rPr>
              <a:t>The Cell Wall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space between the cell wall and plasma membrane of gram-positive bacteria is the </a:t>
            </a:r>
            <a:r>
              <a:rPr lang="en-US" dirty="0" err="1">
                <a:solidFill>
                  <a:srgbClr val="000000"/>
                </a:solidFill>
                <a:ea typeface="Calibri"/>
                <a:cs typeface="GiovanniStd-Book"/>
              </a:rPr>
              <a:t>periplasmic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space. It contains the granular layer, which is composed of </a:t>
            </a:r>
            <a:r>
              <a:rPr lang="en-US" dirty="0" err="1">
                <a:solidFill>
                  <a:srgbClr val="000000"/>
                </a:solidFill>
                <a:ea typeface="Calibri"/>
                <a:cs typeface="GiovanniStd-Book"/>
              </a:rPr>
              <a:t>lipoteichoic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acid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GiovanniStd-Book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GiovanniStd-Book"/>
              </a:rPr>
              <a:t>Importance of </a:t>
            </a:r>
            <a:r>
              <a:rPr lang="en-US" b="1" dirty="0" err="1">
                <a:solidFill>
                  <a:srgbClr val="7030A0"/>
                </a:solidFill>
                <a:ea typeface="Calibri"/>
                <a:cs typeface="GiovanniStd-Book"/>
              </a:rPr>
              <a:t>teichoic</a:t>
            </a:r>
            <a:r>
              <a:rPr lang="en-US" b="1" dirty="0">
                <a:solidFill>
                  <a:srgbClr val="7030A0"/>
                </a:solidFill>
                <a:ea typeface="Calibri"/>
                <a:cs typeface="GiovanniStd-Book"/>
              </a:rPr>
              <a:t> acids: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ea typeface="Calibri"/>
                <a:cs typeface="GiovanniStd-Book"/>
              </a:rPr>
              <a:t>Because of their negative charge (from the phosphate groups), </a:t>
            </a:r>
            <a:r>
              <a:rPr lang="en-US" dirty="0" err="1">
                <a:ea typeface="Calibri"/>
                <a:cs typeface="GiovanniStd-Book"/>
              </a:rPr>
              <a:t>teichoic</a:t>
            </a:r>
            <a:r>
              <a:rPr lang="en-US" dirty="0">
                <a:ea typeface="Calibri"/>
                <a:cs typeface="GiovanniStd-Book"/>
              </a:rPr>
              <a:t> acids may bind and regulate the movement of </a:t>
            </a:r>
            <a:r>
              <a:rPr lang="en-US" dirty="0" err="1">
                <a:ea typeface="Calibri"/>
                <a:cs typeface="GiovanniStd-Book"/>
              </a:rPr>
              <a:t>cations</a:t>
            </a:r>
            <a:r>
              <a:rPr lang="en-US" dirty="0">
                <a:ea typeface="Calibri"/>
                <a:cs typeface="GiovanniStd-Book"/>
              </a:rPr>
              <a:t> (positive ions) into and out of the cell.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9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PC SHOP\Desktop\Captu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4648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3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 SHOP\Desktop\Captu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1248443"/>
            <a:ext cx="8763000" cy="441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PC SHOP\Desktop\scaffolding-pipe-clamp-parts-construction-site-with-scaffold-tower-building_38161-1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57443"/>
            <a:ext cx="4876800" cy="32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C SHOP\Desktop\istockphoto-910215238-10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3455571"/>
            <a:ext cx="4876800" cy="32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400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cs typeface="FranklinGothicLTCom-Dm"/>
              </a:rPr>
              <a:t>Gram-Negative Cell Walls:</a:t>
            </a:r>
            <a:endParaRPr lang="en-US" dirty="0"/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ea typeface="Calibri"/>
                <a:cs typeface="GiovanniStd-Book"/>
              </a:rPr>
              <a:t>The cell walls of gram-negative bacteria consist of one or a very few layers of </a:t>
            </a:r>
            <a:r>
              <a:rPr lang="en-US" b="1" dirty="0">
                <a:solidFill>
                  <a:srgbClr val="FF0000"/>
                </a:solidFill>
                <a:ea typeface="Calibri"/>
                <a:cs typeface="GiovanniStd-Book"/>
              </a:rPr>
              <a:t>peptidoglycan</a:t>
            </a:r>
            <a:r>
              <a:rPr lang="en-US" dirty="0">
                <a:ea typeface="Calibri"/>
                <a:cs typeface="GiovanniStd-Book"/>
              </a:rPr>
              <a:t> and an </a:t>
            </a:r>
            <a:r>
              <a:rPr lang="en-US" b="1" dirty="0">
                <a:solidFill>
                  <a:srgbClr val="FFC000"/>
                </a:solidFill>
                <a:ea typeface="Calibri"/>
                <a:cs typeface="GiovanniStd-Book"/>
              </a:rPr>
              <a:t>outer membrane</a:t>
            </a:r>
            <a:r>
              <a:rPr lang="en-US" dirty="0">
                <a:ea typeface="Calibri"/>
                <a:cs typeface="GiovanniStd-Book"/>
              </a:rPr>
              <a:t>. The peptidoglycan is bonded to </a:t>
            </a:r>
            <a:r>
              <a:rPr lang="en-US" b="1" dirty="0">
                <a:solidFill>
                  <a:srgbClr val="E36C0A"/>
                </a:solidFill>
                <a:ea typeface="Calibri"/>
                <a:cs typeface="GiovanniStd-Book"/>
              </a:rPr>
              <a:t>lipoproteins</a:t>
            </a:r>
            <a:r>
              <a:rPr lang="en-US" dirty="0">
                <a:ea typeface="Calibri"/>
                <a:cs typeface="GiovanniStd-Book"/>
              </a:rPr>
              <a:t> in the outer membrane. </a:t>
            </a:r>
            <a:endParaRPr lang="en-US" sz="2400" dirty="0">
              <a:ea typeface="Calibri"/>
              <a:cs typeface="Arial"/>
            </a:endParaRPr>
          </a:p>
          <a:p>
            <a:pPr marL="800100" indent="-457200" algn="just">
              <a:lnSpc>
                <a:spcPct val="150000"/>
              </a:lnSpc>
            </a:pPr>
            <a:r>
              <a:rPr lang="en-US" b="1" dirty="0" err="1">
                <a:solidFill>
                  <a:srgbClr val="76923C"/>
                </a:solidFill>
                <a:ea typeface="Calibri"/>
                <a:cs typeface="GiovanniStd-Book"/>
              </a:rPr>
              <a:t>Periplasmic</a:t>
            </a:r>
            <a:r>
              <a:rPr lang="en-US" b="1" dirty="0">
                <a:solidFill>
                  <a:srgbClr val="76923C"/>
                </a:solidFill>
                <a:ea typeface="Calibri"/>
                <a:cs typeface="GiovanniStd-Book"/>
              </a:rPr>
              <a:t> space</a:t>
            </a:r>
            <a:r>
              <a:rPr lang="en-US" dirty="0">
                <a:solidFill>
                  <a:srgbClr val="4F6228"/>
                </a:solidFill>
                <a:ea typeface="Calibri"/>
                <a:cs typeface="GiovanniStd-Book"/>
              </a:rPr>
              <a:t> is </a:t>
            </a:r>
            <a:r>
              <a:rPr lang="en-US" dirty="0">
                <a:ea typeface="Calibri"/>
                <a:cs typeface="GiovanniStd-Book"/>
              </a:rPr>
              <a:t>the region between </a:t>
            </a:r>
            <a:r>
              <a:rPr lang="en-US" dirty="0" smtClean="0">
                <a:ea typeface="Calibri"/>
                <a:cs typeface="GiovanniStd-Book"/>
              </a:rPr>
              <a:t>the outer </a:t>
            </a:r>
            <a:r>
              <a:rPr lang="en-US" dirty="0">
                <a:ea typeface="Calibri"/>
                <a:cs typeface="GiovanniStd-Book"/>
              </a:rPr>
              <a:t>membrane and the plasma membrane. The </a:t>
            </a:r>
            <a:r>
              <a:rPr lang="en-US" dirty="0" err="1">
                <a:ea typeface="Calibri"/>
                <a:cs typeface="GiovanniStd-Book"/>
              </a:rPr>
              <a:t>periplasm</a:t>
            </a:r>
            <a:r>
              <a:rPr lang="en-US" dirty="0">
                <a:ea typeface="Calibri"/>
                <a:cs typeface="GiovanniStd-Book"/>
              </a:rPr>
              <a:t> contains a high concentration of </a:t>
            </a:r>
            <a:r>
              <a:rPr lang="en-US" dirty="0" err="1">
                <a:ea typeface="Calibri"/>
                <a:cs typeface="GiovanniStd-Book"/>
              </a:rPr>
              <a:t>degradative</a:t>
            </a:r>
            <a:r>
              <a:rPr lang="en-US" dirty="0">
                <a:ea typeface="Calibri"/>
                <a:cs typeface="GiovanniStd-Book"/>
              </a:rPr>
              <a:t> enzymes and transport proteins.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0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FFC000"/>
                </a:solidFill>
                <a:ea typeface="Calibri"/>
                <a:cs typeface="GiovanniStd-BookItalic"/>
              </a:rPr>
              <a:t>outer membrane</a:t>
            </a:r>
            <a:r>
              <a:rPr lang="en-US" i="1" dirty="0">
                <a:solidFill>
                  <a:srgbClr val="FFC000"/>
                </a:solidFill>
                <a:ea typeface="Calibri"/>
                <a:cs typeface="GiovanniStd-BookItalic"/>
              </a:rPr>
              <a:t> </a:t>
            </a:r>
            <a:r>
              <a:rPr lang="en-US" dirty="0">
                <a:ea typeface="Calibri"/>
                <a:cs typeface="GiovanniStd-Book"/>
              </a:rPr>
              <a:t>consists of:</a:t>
            </a:r>
            <a:r>
              <a:rPr lang="en-US" dirty="0">
                <a:solidFill>
                  <a:srgbClr val="5F497A"/>
                </a:solidFill>
                <a:ea typeface="Calibri"/>
                <a:cs typeface="GiovanniStd-Book"/>
              </a:rPr>
              <a:t> </a:t>
            </a:r>
            <a:r>
              <a:rPr lang="en-US" b="1" dirty="0">
                <a:solidFill>
                  <a:srgbClr val="5F497A"/>
                </a:solidFill>
                <a:ea typeface="Calibri"/>
                <a:cs typeface="GiovanniStd-Book"/>
              </a:rPr>
              <a:t>lipopolysaccharides (LPS), lipoproteins, and phospholipids</a:t>
            </a:r>
            <a:r>
              <a:rPr lang="en-US" b="1" dirty="0">
                <a:solidFill>
                  <a:srgbClr val="943634"/>
                </a:solidFill>
                <a:ea typeface="Calibri"/>
                <a:cs typeface="GiovanniStd-Book"/>
              </a:rPr>
              <a:t>.</a:t>
            </a:r>
            <a:r>
              <a:rPr lang="en-US" dirty="0">
                <a:solidFill>
                  <a:srgbClr val="943634"/>
                </a:solidFill>
                <a:ea typeface="Calibri"/>
                <a:cs typeface="GiovanniStd-Book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C00000"/>
                </a:solidFill>
                <a:ea typeface="Calibri"/>
                <a:cs typeface="GiovanniStd-Bold"/>
              </a:rPr>
              <a:t>lipopolysaccharide (LPS) </a:t>
            </a:r>
            <a:r>
              <a:rPr lang="en-US" dirty="0">
                <a:ea typeface="Calibri"/>
                <a:cs typeface="GiovanniStd-Book"/>
              </a:rPr>
              <a:t>of the outer membrane consists of three components: </a:t>
            </a:r>
            <a:r>
              <a:rPr lang="en-US" b="1" dirty="0">
                <a:solidFill>
                  <a:srgbClr val="76923C"/>
                </a:solidFill>
                <a:ea typeface="Calibri"/>
                <a:cs typeface="GiovanniStd-Book"/>
              </a:rPr>
              <a:t>lipid A, a core polysaccharide, and O polysaccharide. 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76923C"/>
                </a:solidFill>
                <a:ea typeface="Calibri"/>
                <a:cs typeface="GiovanniStd-Bold"/>
              </a:rPr>
              <a:t>Lipid A</a:t>
            </a:r>
            <a:r>
              <a:rPr lang="en-US" b="1" dirty="0">
                <a:ea typeface="Calibri"/>
                <a:cs typeface="GiovanniStd-Bold"/>
              </a:rPr>
              <a:t> </a:t>
            </a:r>
            <a:r>
              <a:rPr lang="en-US" dirty="0">
                <a:ea typeface="Calibri"/>
                <a:cs typeface="GiovanniStd-Book"/>
              </a:rPr>
              <a:t>is the lipid portion of the LPS and is embedded in the top layer of the outer membrane. When gram-negative bacteria die, they release </a:t>
            </a:r>
            <a:r>
              <a:rPr lang="en-US" dirty="0">
                <a:solidFill>
                  <a:srgbClr val="C00000"/>
                </a:solidFill>
                <a:ea typeface="Calibri"/>
                <a:cs typeface="GiovanniStd-Book"/>
              </a:rPr>
              <a:t>lipid A which functions as an endotoxin</a:t>
            </a:r>
            <a:r>
              <a:rPr lang="en-US" dirty="0">
                <a:ea typeface="Calibri"/>
                <a:cs typeface="GiovanniStd-Book"/>
              </a:rPr>
              <a:t> and responsible for the symptoms such as fever, dilation of blood vessels, shock, and blood clotting.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8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a typeface="Calibri"/>
                <a:cs typeface="GiovanniStd-Book"/>
              </a:rPr>
              <a:t>The outer membrane has several specialized functions: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Calibri"/>
                <a:cs typeface="GiovanniStd-Book"/>
              </a:rPr>
              <a:t>Its strong negative charge is an important factor in evading phagocytosis.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Calibri"/>
                <a:cs typeface="GiovanniStd-Book"/>
              </a:rPr>
              <a:t>The outer membrane is barrier to detergents, heavy metals, bile salts, certain dyes, antibiotics (for example, penicillin), and lysozyme.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Calibri"/>
                <a:cs typeface="GiovanniStd-Book"/>
              </a:rPr>
              <a:t>Part of the permeability of the outer membrane is due to proteins called </a:t>
            </a:r>
            <a:r>
              <a:rPr lang="en-US" b="1" dirty="0" err="1">
                <a:solidFill>
                  <a:srgbClr val="C00000"/>
                </a:solidFill>
                <a:ea typeface="Calibri"/>
                <a:cs typeface="GiovanniStd-Bold"/>
              </a:rPr>
              <a:t>porins</a:t>
            </a:r>
            <a:r>
              <a:rPr lang="en-US" dirty="0">
                <a:ea typeface="Calibri"/>
                <a:cs typeface="GiovanniStd-Book"/>
              </a:rPr>
              <a:t>, that form channels. </a:t>
            </a:r>
            <a:r>
              <a:rPr lang="en-US" dirty="0" err="1">
                <a:ea typeface="Calibri"/>
                <a:cs typeface="GiovanniStd-Book"/>
              </a:rPr>
              <a:t>Porins</a:t>
            </a:r>
            <a:r>
              <a:rPr lang="en-US" dirty="0">
                <a:ea typeface="Calibri"/>
                <a:cs typeface="GiovanniStd-Book"/>
              </a:rPr>
              <a:t> permit the passage of molecules such as nucleotides, disaccharides, peptides, amino acids, vitamin B12, and iron.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6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 SHOP\Desktop\Capture 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934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 SHOP\Desktop\Capture 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54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2400" y="5410200"/>
            <a:ext cx="8670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ea typeface="Calibri"/>
                <a:cs typeface="GiovanniStd-Book"/>
              </a:rPr>
              <a:t>Toxin produced            </a:t>
            </a:r>
            <a:r>
              <a:rPr lang="en-US" sz="1600" b="1" dirty="0" smtClean="0">
                <a:ea typeface="Calibri"/>
                <a:cs typeface="GiovanniStd-Book"/>
              </a:rPr>
              <a:t>                           Exotoxins                                              </a:t>
            </a:r>
            <a:r>
              <a:rPr lang="en-US" sz="1600" b="1" dirty="0">
                <a:ea typeface="Calibri"/>
                <a:cs typeface="GiovanniStd-Book"/>
              </a:rPr>
              <a:t>Exotoxin and endotoxins</a:t>
            </a:r>
            <a:r>
              <a:rPr lang="en-US" b="1" dirty="0">
                <a:ea typeface="Calibri"/>
                <a:cs typeface="GiovanniStd-Book"/>
              </a:rPr>
              <a:t>       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8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a typeface="Calibri"/>
                <a:cs typeface="FranklinGothicLTCom-Dm"/>
              </a:rPr>
              <a:t>Atypical Cell Walls: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Among prokaryotes, the genus </a:t>
            </a:r>
            <a:r>
              <a:rPr lang="en-US" b="1" i="1" dirty="0">
                <a:solidFill>
                  <a:srgbClr val="548DD4"/>
                </a:solidFill>
                <a:ea typeface="Calibri"/>
                <a:cs typeface="GiovanniStd-BookItalic"/>
              </a:rPr>
              <a:t>Mycoplasma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cells have no walls. Mycoplasmas are the smallest known bacteria that can grow and reproduce outside living host cells. </a:t>
            </a:r>
            <a:r>
              <a:rPr lang="en-US" dirty="0">
                <a:solidFill>
                  <a:srgbClr val="548DD4"/>
                </a:solidFill>
                <a:ea typeface="Calibri"/>
                <a:cs typeface="GiovanniStd-Book"/>
              </a:rPr>
              <a:t>Their plasma membranes are unique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among bacteria in having lipids called </a:t>
            </a:r>
            <a:r>
              <a:rPr lang="en-US" b="1" i="1" dirty="0">
                <a:solidFill>
                  <a:srgbClr val="E36C0A"/>
                </a:solidFill>
                <a:ea typeface="Calibri"/>
                <a:cs typeface="GiovanniStd-BookItalic"/>
              </a:rPr>
              <a:t>sterols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, which are thought to help protect them from </a:t>
            </a:r>
            <a:r>
              <a:rPr lang="en-US" dirty="0" err="1">
                <a:solidFill>
                  <a:srgbClr val="000000"/>
                </a:solidFill>
                <a:ea typeface="Calibri"/>
                <a:cs typeface="GiovanniStd-Book"/>
              </a:rPr>
              <a:t>lysis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(rupture).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 err="1">
                <a:solidFill>
                  <a:srgbClr val="E36C0A"/>
                </a:solidFill>
                <a:ea typeface="Calibri"/>
                <a:cs typeface="GiovanniStd-Book"/>
              </a:rPr>
              <a:t>Archaea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have unusual walls composed of polysaccharides and proteins called </a:t>
            </a:r>
            <a:r>
              <a:rPr lang="en-US" i="1" dirty="0" err="1">
                <a:solidFill>
                  <a:srgbClr val="E36C0A"/>
                </a:solidFill>
                <a:ea typeface="Calibri"/>
                <a:cs typeface="GiovanniStd-BookItalic"/>
              </a:rPr>
              <a:t>pseudomurein</a:t>
            </a:r>
            <a:r>
              <a:rPr lang="en-US" dirty="0">
                <a:solidFill>
                  <a:srgbClr val="E36C0A"/>
                </a:solidFill>
                <a:ea typeface="Calibri"/>
                <a:cs typeface="GiovanniStd-Book"/>
              </a:rPr>
              <a:t>.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a typeface="Calibri"/>
                <a:cs typeface="FranklinGothicLTCom-Dm"/>
              </a:rPr>
              <a:t>Acid-Fast Cell Walls: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These bacteria contain high concentrations (60%) of a hydrophobic waxy lipid (</a:t>
            </a:r>
            <a:r>
              <a:rPr lang="en-US" b="1" dirty="0" err="1">
                <a:solidFill>
                  <a:srgbClr val="E36C0A"/>
                </a:solidFill>
                <a:ea typeface="Calibri"/>
                <a:cs typeface="GiovanniStd-Bold"/>
              </a:rPr>
              <a:t>mycolic</a:t>
            </a:r>
            <a:r>
              <a:rPr lang="en-US" b="1" dirty="0">
                <a:solidFill>
                  <a:srgbClr val="E36C0A"/>
                </a:solidFill>
                <a:ea typeface="Calibri"/>
                <a:cs typeface="GiovanniStd-Bold"/>
              </a:rPr>
              <a:t> acid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) in their cell wall that prevents the uptake of dyes.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</a:t>
            </a:r>
            <a:r>
              <a:rPr lang="en-US" dirty="0" err="1">
                <a:solidFill>
                  <a:srgbClr val="000000"/>
                </a:solidFill>
                <a:ea typeface="Calibri"/>
                <a:cs typeface="GiovanniStd-Book"/>
              </a:rPr>
              <a:t>mycolic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acid forms a layer outside of a thin layer of peptidoglycan. The </a:t>
            </a:r>
            <a:r>
              <a:rPr lang="en-US" b="1" dirty="0" err="1">
                <a:solidFill>
                  <a:srgbClr val="548DD4"/>
                </a:solidFill>
                <a:ea typeface="Calibri"/>
                <a:cs typeface="GiovanniStd-Book"/>
              </a:rPr>
              <a:t>mycolic</a:t>
            </a:r>
            <a:r>
              <a:rPr lang="en-US" b="1" dirty="0">
                <a:solidFill>
                  <a:srgbClr val="548DD4"/>
                </a:solidFill>
                <a:ea typeface="Calibri"/>
                <a:cs typeface="GiovanniStd-Book"/>
              </a:rPr>
              <a:t> acid and peptidoglycan are held together by a polysaccharide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C0504D"/>
                </a:solidFill>
                <a:ea typeface="Calibri"/>
                <a:cs typeface="GiovanniStd-Book"/>
              </a:rPr>
              <a:t>acid-fast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bacteria such as </a:t>
            </a:r>
            <a:r>
              <a:rPr lang="en-US" i="1" dirty="0">
                <a:solidFill>
                  <a:srgbClr val="C0504D"/>
                </a:solidFill>
                <a:ea typeface="Calibri"/>
                <a:cs typeface="GiovanniStd-BookItalic"/>
              </a:rPr>
              <a:t>Mycobacterium</a:t>
            </a:r>
            <a:r>
              <a:rPr lang="en-US" i="1" dirty="0">
                <a:solidFill>
                  <a:srgbClr val="000000"/>
                </a:solidFill>
                <a:ea typeface="Calibri"/>
                <a:cs typeface="GiovanniStd-BookItalic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and </a:t>
            </a:r>
            <a:r>
              <a:rPr lang="en-US" i="1" dirty="0" err="1">
                <a:solidFill>
                  <a:srgbClr val="C0504D"/>
                </a:solidFill>
                <a:ea typeface="Calibri"/>
                <a:cs typeface="GiovanniStd-BookItalic"/>
              </a:rPr>
              <a:t>Nocardia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Learning objectives:</a:t>
            </a:r>
            <a:endParaRPr lang="en-US" sz="2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ea typeface="Calibri"/>
                <a:cs typeface="GiovanniStd-Book"/>
              </a:rPr>
              <a:t>The function of the cell wall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/>
              <a:t>Characteristic and composition of cell wall </a:t>
            </a:r>
            <a:r>
              <a:rPr lang="en-US" b="1" dirty="0" smtClean="0">
                <a:ea typeface="Calibri"/>
                <a:cs typeface="FranklinGothicLTCom-Dm"/>
              </a:rPr>
              <a:t>Gram-Positive </a:t>
            </a:r>
            <a:r>
              <a:rPr lang="en-US" b="1" dirty="0">
                <a:ea typeface="Calibri"/>
                <a:cs typeface="FranklinGothicLTCom-Dm"/>
              </a:rPr>
              <a:t>and Gram-Negative Cell Walls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 smtClean="0">
                <a:ea typeface="Calibri"/>
                <a:cs typeface="FranklinGothicLTCom-Dm"/>
              </a:rPr>
              <a:t>Atypical </a:t>
            </a:r>
            <a:r>
              <a:rPr lang="en-US" b="1" dirty="0">
                <a:ea typeface="Calibri"/>
                <a:cs typeface="FranklinGothicLTCom-Dm"/>
              </a:rPr>
              <a:t>Cell Walls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ea typeface="Calibri"/>
                <a:cs typeface="FranklinGothicLTCom-Dm"/>
              </a:rPr>
              <a:t>Acid-Fast Cell Wall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ea typeface="Calibri"/>
                <a:cs typeface="FranklinGothicLTCom-Dm"/>
              </a:rPr>
              <a:t>Damage to the Cell Walls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05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 SHOP\Desktop\ACID-FAST-STAINI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17080" cy="5211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72113" y="5943600"/>
            <a:ext cx="320292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cs typeface="FranklinGothicLTCom-Dm"/>
              </a:rPr>
              <a:t>Acid Fact Bacteria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5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cs typeface="FranklinGothicLTCom-Dm"/>
              </a:rPr>
              <a:t>Damage </a:t>
            </a:r>
            <a:r>
              <a:rPr lang="en-US" b="1" dirty="0">
                <a:solidFill>
                  <a:srgbClr val="C00000"/>
                </a:solidFill>
                <a:cs typeface="FranklinGothicLTCom-Dm"/>
              </a:rPr>
              <a:t>to the Cell Wall:</a:t>
            </a:r>
            <a:r>
              <a:rPr lang="en-US" dirty="0"/>
              <a:t> </a:t>
            </a:r>
            <a:endParaRPr lang="en-US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a typeface="Calibri"/>
                <a:cs typeface="GiovanniStd-Book"/>
              </a:rPr>
              <a:t>Chemicals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that damage bacterial cell walls, often do not harm the cells of an animal host </a:t>
            </a:r>
            <a:r>
              <a:rPr lang="en-US" b="1" dirty="0">
                <a:solidFill>
                  <a:srgbClr val="943634"/>
                </a:solidFill>
                <a:ea typeface="Calibri"/>
                <a:cs typeface="GiovanniStd-Book"/>
              </a:rPr>
              <a:t>because the bacterial cell wall is made of chemicals unlike those in eukaryotic cells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.  Thus, </a:t>
            </a:r>
            <a:r>
              <a:rPr lang="en-US" b="1" dirty="0">
                <a:solidFill>
                  <a:srgbClr val="943634"/>
                </a:solidFill>
                <a:ea typeface="Calibri"/>
                <a:cs typeface="GiovanniStd-Book"/>
              </a:rPr>
              <a:t>cell wall is the target</a:t>
            </a:r>
            <a:r>
              <a:rPr lang="en-US" dirty="0">
                <a:solidFill>
                  <a:srgbClr val="943634"/>
                </a:solidFill>
                <a:ea typeface="Calibri"/>
                <a:cs typeface="GiovanniStd-Book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for some antimicrobial drugs.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cell wall can be damaged by </a:t>
            </a: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enzyme </a:t>
            </a:r>
            <a:r>
              <a:rPr lang="en-US" b="1" i="1" dirty="0">
                <a:solidFill>
                  <a:srgbClr val="00B050"/>
                </a:solidFill>
                <a:ea typeface="Calibri"/>
                <a:cs typeface="GiovanniStd-BookItalic"/>
              </a:rPr>
              <a:t>lysozyme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. This enzyme occurs naturally in </a:t>
            </a:r>
            <a:r>
              <a:rPr lang="en-US" dirty="0">
                <a:ea typeface="Calibri"/>
                <a:cs typeface="GiovanniStd-Book"/>
              </a:rPr>
              <a:t>perspiration, tears, mucus, and saliva. </a:t>
            </a:r>
            <a:r>
              <a:rPr lang="en-US" b="1" dirty="0">
                <a:solidFill>
                  <a:srgbClr val="E36C0A"/>
                </a:solidFill>
                <a:ea typeface="Calibri"/>
                <a:cs typeface="GiovanniStd-Book"/>
              </a:rPr>
              <a:t>Lysozyme hydrolyze the bonds between the sugars in the disaccharide of peptidoglycan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b="1" dirty="0">
                <a:solidFill>
                  <a:srgbClr val="8064A2"/>
                </a:solidFill>
                <a:latin typeface="Times New Roman"/>
                <a:ea typeface="Calibri"/>
                <a:cs typeface="Arial"/>
              </a:rPr>
              <a:t>a β-1,4 linkage)</a:t>
            </a:r>
            <a:r>
              <a:rPr lang="en-US" dirty="0">
                <a:ea typeface="Calibri"/>
                <a:cs typeface="GiovanniStd-Book"/>
              </a:rPr>
              <a:t>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C:\Users\PC SHOP\Desktop\https___blogs-images.forbes.com_kashmirhill_files_2013_01_300px-Target_logo.svg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43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Penicillin, </a:t>
            </a:r>
            <a:r>
              <a:rPr lang="en-US" dirty="0">
                <a:ea typeface="Calibri"/>
                <a:cs typeface="GiovanniStd-Book"/>
              </a:rPr>
              <a:t>destroy bacteria by interfering with the </a:t>
            </a:r>
            <a:r>
              <a:rPr lang="en-US" dirty="0">
                <a:solidFill>
                  <a:srgbClr val="00B050"/>
                </a:solidFill>
                <a:ea typeface="Calibri"/>
                <a:cs typeface="GiovanniStd-Book"/>
              </a:rPr>
              <a:t>formation of the peptide cross-bridges of peptidoglycan</a:t>
            </a:r>
            <a:r>
              <a:rPr lang="en-US" dirty="0">
                <a:ea typeface="Calibri"/>
                <a:cs typeface="GiovanniStd-Book"/>
              </a:rPr>
              <a:t>, thus preventing the formation of a functional cell wall. 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ea typeface="Calibri"/>
                <a:cs typeface="GiovanniStd-Book"/>
              </a:rPr>
              <a:t>Most gram-negative bacteria are not as susceptible to penicillin because the outer membrane of gram-negative bacteria forms a barrier that inhibits the entry of this substance, and gram-negative bacteria have fewer peptide cross-bridges.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365F91"/>
                </a:solidFill>
                <a:ea typeface="Calibri"/>
                <a:cs typeface="GiovanniStd-Bold"/>
              </a:rPr>
              <a:t>L forms</a:t>
            </a:r>
            <a:r>
              <a:rPr lang="en-US" dirty="0">
                <a:ea typeface="Calibri"/>
                <a:cs typeface="GiovanniStd-Book"/>
              </a:rPr>
              <a:t>:  </a:t>
            </a:r>
            <a:endParaRPr lang="en-US" dirty="0" smtClean="0">
              <a:ea typeface="Calibri"/>
              <a:cs typeface="GiovanniStd-Book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ea typeface="Calibri"/>
                <a:cs typeface="GiovanniStd-Book"/>
              </a:rPr>
              <a:t>Some </a:t>
            </a:r>
            <a:r>
              <a:rPr lang="en-US" dirty="0">
                <a:ea typeface="Calibri"/>
                <a:cs typeface="GiovanniStd-Book"/>
              </a:rPr>
              <a:t>bacteria can lose their cell walls and swell into irregularly shaped cells called </a:t>
            </a:r>
            <a:r>
              <a:rPr lang="en-US" b="1" dirty="0">
                <a:solidFill>
                  <a:srgbClr val="365F91"/>
                </a:solidFill>
                <a:ea typeface="Calibri"/>
                <a:cs typeface="GiovanniStd-Bold"/>
              </a:rPr>
              <a:t>L forms</a:t>
            </a:r>
            <a:r>
              <a:rPr lang="en-US" dirty="0">
                <a:ea typeface="Calibri"/>
                <a:cs typeface="GiovanniStd-Book"/>
              </a:rPr>
              <a:t>. They may form spontaneously or develop in response to </a:t>
            </a:r>
            <a:r>
              <a:rPr lang="en-US" dirty="0">
                <a:solidFill>
                  <a:srgbClr val="FF0000"/>
                </a:solidFill>
                <a:ea typeface="Calibri"/>
                <a:cs typeface="GiovanniStd-Book"/>
              </a:rPr>
              <a:t>penicillin</a:t>
            </a:r>
            <a:r>
              <a:rPr lang="en-US" dirty="0">
                <a:ea typeface="Calibri"/>
                <a:cs typeface="GiovanniStd-Book"/>
              </a:rPr>
              <a:t> (which inhibits cell wall formation) or </a:t>
            </a:r>
            <a:r>
              <a:rPr lang="en-US" dirty="0">
                <a:solidFill>
                  <a:srgbClr val="FF0000"/>
                </a:solidFill>
                <a:ea typeface="Calibri"/>
                <a:cs typeface="GiovanniStd-Book"/>
              </a:rPr>
              <a:t>lysozyme</a:t>
            </a:r>
            <a:r>
              <a:rPr lang="en-US" dirty="0">
                <a:ea typeface="Calibri"/>
                <a:cs typeface="GiovanniStd-Book"/>
              </a:rPr>
              <a:t>. L forms can live and divide repeatedly or return to the walled state.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The </a:t>
            </a:r>
            <a:r>
              <a:rPr lang="en-US" sz="2800" b="1" dirty="0">
                <a:solidFill>
                  <a:srgbClr val="7030A0"/>
                </a:solidFill>
                <a:ea typeface="Calibri"/>
                <a:cs typeface="GiovanniStd-Book"/>
              </a:rPr>
              <a:t>gram-positive cell</a:t>
            </a:r>
            <a:r>
              <a:rPr lang="en-US" sz="2800" dirty="0">
                <a:solidFill>
                  <a:srgbClr val="7030A0"/>
                </a:solidFill>
                <a:ea typeface="Calibri"/>
                <a:cs typeface="GiovanniStd-Book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wall is almost completely destroyed by lysozyme. The cellular contents surrounded by the plasma membrane may remain intact if </a:t>
            </a:r>
            <a:r>
              <a:rPr lang="en-US" sz="2800" dirty="0" err="1">
                <a:solidFill>
                  <a:prstClr val="black"/>
                </a:solidFill>
                <a:ea typeface="Calibri"/>
                <a:cs typeface="GiovanniStd-Book"/>
              </a:rPr>
              <a:t>lysis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 does not occur; this </a:t>
            </a:r>
            <a:r>
              <a:rPr lang="en-US" sz="2800" b="1" dirty="0">
                <a:solidFill>
                  <a:srgbClr val="7030A0"/>
                </a:solidFill>
                <a:ea typeface="Calibri"/>
                <a:cs typeface="GiovanniStd-Book"/>
              </a:rPr>
              <a:t>wall-less cell</a:t>
            </a:r>
            <a:r>
              <a:rPr lang="en-US" sz="2800" dirty="0">
                <a:solidFill>
                  <a:srgbClr val="7030A0"/>
                </a:solidFill>
                <a:ea typeface="Calibri"/>
                <a:cs typeface="GiovanniStd-Book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is termed a </a:t>
            </a:r>
            <a:r>
              <a:rPr lang="en-US" sz="2800" b="1" dirty="0">
                <a:solidFill>
                  <a:srgbClr val="7030A0"/>
                </a:solidFill>
                <a:ea typeface="Calibri"/>
                <a:cs typeface="GiovanniStd-Bold"/>
              </a:rPr>
              <a:t>protoplast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. 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When lysozyme is applied to </a:t>
            </a:r>
            <a:r>
              <a:rPr lang="en-US" sz="2800" b="1" dirty="0">
                <a:solidFill>
                  <a:srgbClr val="943634"/>
                </a:solidFill>
                <a:ea typeface="Calibri"/>
                <a:cs typeface="GiovanniStd-Book"/>
              </a:rPr>
              <a:t>gram-negative cells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, some of the outer membrane also remains. In this case, the cellular contents, plasma membrane, and </a:t>
            </a:r>
            <a:r>
              <a:rPr lang="en-US" sz="2800" dirty="0">
                <a:solidFill>
                  <a:srgbClr val="943634"/>
                </a:solidFill>
                <a:ea typeface="Calibri"/>
                <a:cs typeface="GiovanniStd-Book"/>
              </a:rPr>
              <a:t>remaining outer wall layer 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are called a </a:t>
            </a:r>
            <a:r>
              <a:rPr lang="en-US" sz="2800" b="1" dirty="0" err="1">
                <a:solidFill>
                  <a:srgbClr val="943634"/>
                </a:solidFill>
                <a:ea typeface="Calibri"/>
                <a:cs typeface="GiovanniStd-Bold"/>
              </a:rPr>
              <a:t>spheroplast</a:t>
            </a:r>
            <a:r>
              <a:rPr lang="en-US" sz="2800" dirty="0">
                <a:solidFill>
                  <a:prstClr val="black"/>
                </a:solidFill>
                <a:ea typeface="Calibri"/>
                <a:cs typeface="GiovanniStd-Book"/>
              </a:rPr>
              <a:t>.</a:t>
            </a:r>
            <a:r>
              <a:rPr lang="en-US" sz="2200" dirty="0">
                <a:solidFill>
                  <a:prstClr val="black"/>
                </a:solidFill>
                <a:ea typeface="Calibri"/>
                <a:cs typeface="GiovanniStd-Book"/>
              </a:rPr>
              <a:t> </a:t>
            </a:r>
            <a:endParaRPr lang="en-US" sz="1700" dirty="0">
              <a:solidFill>
                <a:prstClr val="black"/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SHOP\Desktop\0c76f46ff16f824f388e166f9cf9bd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6934200" cy="46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81000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Wishing you good health and happiness in life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C00000"/>
                </a:solidFill>
                <a:ea typeface="Calibri"/>
                <a:cs typeface="GiovanniStd-Book"/>
              </a:rPr>
              <a:t>function of the cell wall: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Cell wall prevents bacterial cells from rupturing when the water pressure inside the cell is greater than that outside the cell.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It also helps maintain the shape of a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GiovanniStd-Book"/>
              </a:rPr>
              <a:t>bacterium.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It serves as a point of anchorage for flagella.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rgbClr val="C00000"/>
                </a:solidFill>
                <a:ea typeface="Calibri"/>
                <a:cs typeface="FranklinGothicLTCom-Dm"/>
              </a:rPr>
              <a:t>Characteristic and </a:t>
            </a:r>
            <a:r>
              <a:rPr lang="en-US" sz="3800" b="1" dirty="0">
                <a:solidFill>
                  <a:srgbClr val="C00000"/>
                </a:solidFill>
                <a:ea typeface="Calibri"/>
                <a:cs typeface="FranklinGothicLTCom-Dm"/>
              </a:rPr>
              <a:t>c</a:t>
            </a:r>
            <a:r>
              <a:rPr lang="en-US" sz="3800" b="1" dirty="0" smtClean="0">
                <a:solidFill>
                  <a:srgbClr val="C00000"/>
                </a:solidFill>
                <a:ea typeface="Calibri"/>
                <a:cs typeface="FranklinGothicLTCom-Dm"/>
              </a:rPr>
              <a:t>omposition </a:t>
            </a:r>
            <a:r>
              <a:rPr lang="en-US" sz="3800" b="1" dirty="0">
                <a:solidFill>
                  <a:srgbClr val="C00000"/>
                </a:solidFill>
                <a:ea typeface="Calibri"/>
                <a:cs typeface="FranklinGothicLTCom-Dm"/>
              </a:rPr>
              <a:t>and </a:t>
            </a:r>
            <a:r>
              <a:rPr lang="en-US" sz="3800" b="1" dirty="0" smtClean="0">
                <a:solidFill>
                  <a:srgbClr val="C00000"/>
                </a:solidFill>
                <a:ea typeface="Calibri"/>
                <a:cs typeface="FranklinGothicLTCom-Dm"/>
              </a:rPr>
              <a:t>of </a:t>
            </a:r>
            <a:r>
              <a:rPr lang="en-US" sz="3800" b="1" dirty="0">
                <a:solidFill>
                  <a:srgbClr val="C00000"/>
                </a:solidFill>
                <a:ea typeface="Calibri"/>
                <a:cs typeface="FranklinGothicLTCom-Dm"/>
              </a:rPr>
              <a:t>cell wall: </a:t>
            </a:r>
            <a:endParaRPr lang="en-US" sz="3800" b="1" dirty="0" smtClean="0">
              <a:solidFill>
                <a:srgbClr val="C00000"/>
              </a:solidFill>
              <a:ea typeface="Calibri"/>
              <a:cs typeface="FranklinGothicLTCom-Dm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a typeface="Calibri"/>
                <a:cs typeface="GiovanniStd-Book"/>
              </a:rPr>
              <a:t>The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ld"/>
              </a:rPr>
              <a:t>cell wall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of the bacterial cell is a complex, </a:t>
            </a:r>
            <a:r>
              <a:rPr lang="en-US" dirty="0" err="1">
                <a:solidFill>
                  <a:srgbClr val="000000"/>
                </a:solidFill>
                <a:ea typeface="Calibri"/>
                <a:cs typeface="GiovanniStd-Book"/>
              </a:rPr>
              <a:t>semirigid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structure.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bacterial cell wall is composed of a macromolecular network called </a:t>
            </a:r>
            <a:r>
              <a:rPr lang="en-US" dirty="0">
                <a:solidFill>
                  <a:srgbClr val="C00000"/>
                </a:solidFill>
                <a:ea typeface="Calibri"/>
                <a:cs typeface="GiovanniStd-Bold"/>
              </a:rPr>
              <a:t>peptidoglycan </a:t>
            </a:r>
            <a:r>
              <a:rPr lang="en-US" dirty="0">
                <a:solidFill>
                  <a:srgbClr val="C00000"/>
                </a:solidFill>
                <a:ea typeface="Calibri"/>
                <a:cs typeface="GiovanniStd-Book"/>
              </a:rPr>
              <a:t>(</a:t>
            </a:r>
            <a:r>
              <a:rPr lang="en-US" dirty="0" err="1">
                <a:solidFill>
                  <a:srgbClr val="C00000"/>
                </a:solidFill>
                <a:ea typeface="Calibri"/>
                <a:cs typeface="GiovanniStd-BookItalic"/>
              </a:rPr>
              <a:t>murein</a:t>
            </a:r>
            <a:r>
              <a:rPr lang="en-US" dirty="0">
                <a:solidFill>
                  <a:srgbClr val="C00000"/>
                </a:solidFill>
                <a:ea typeface="Calibri"/>
                <a:cs typeface="GiovanniStd-Book"/>
              </a:rPr>
              <a:t>)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ea typeface="Calibri"/>
                <a:cs typeface="GiovanniStd-Bold"/>
              </a:rPr>
              <a:t> Peptidoglycan</a:t>
            </a:r>
            <a:r>
              <a:rPr lang="en-US" b="1" dirty="0" smtClean="0">
                <a:solidFill>
                  <a:srgbClr val="C00000"/>
                </a:solidFill>
                <a:ea typeface="Calibri"/>
                <a:cs typeface="GiovanniStd-Book"/>
              </a:rPr>
              <a:t> </a:t>
            </a:r>
            <a:r>
              <a:rPr lang="en-US" b="1" dirty="0">
                <a:solidFill>
                  <a:srgbClr val="C00000"/>
                </a:solidFill>
                <a:ea typeface="Calibri"/>
                <a:cs typeface="GiovanniStd-Book"/>
              </a:rPr>
              <a:t>composed of two portions: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The glycan portion of peptidoglycan</a:t>
            </a:r>
            <a:r>
              <a:rPr lang="en-US" b="1" dirty="0">
                <a:ea typeface="Calibri"/>
                <a:cs typeface="GiovanniStd-Book"/>
              </a:rPr>
              <a:t>.</a:t>
            </a:r>
            <a:r>
              <a:rPr lang="en-US" b="1" dirty="0">
                <a:solidFill>
                  <a:srgbClr val="7030A0"/>
                </a:solidFill>
                <a:ea typeface="Calibri"/>
                <a:cs typeface="GiovanniStd-Book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The peptide portion of peptidoglycan</a:t>
            </a:r>
            <a:r>
              <a:rPr lang="en-US" dirty="0">
                <a:ea typeface="Calibri"/>
                <a:cs typeface="GiovanniStd-Book"/>
              </a:rPr>
              <a:t>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6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Peptidoglycan consists of a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repeating disaccharide</a:t>
            </a:r>
            <a:r>
              <a:rPr lang="en-US" dirty="0">
                <a:solidFill>
                  <a:srgbClr val="984806"/>
                </a:solidFill>
                <a:ea typeface="Calibri"/>
                <a:cs typeface="GiovanniStd-Book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connected by </a:t>
            </a: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polypeptides.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disaccharide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portion is made up of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N-</a:t>
            </a:r>
            <a:r>
              <a:rPr lang="en-US" b="1" dirty="0" err="1">
                <a:solidFill>
                  <a:srgbClr val="984806"/>
                </a:solidFill>
                <a:ea typeface="Calibri"/>
                <a:cs typeface="GiovanniStd-Book"/>
              </a:rPr>
              <a:t>acetylglucosamine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 (NAG)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and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N-</a:t>
            </a:r>
            <a:r>
              <a:rPr lang="en-US" b="1" dirty="0" err="1">
                <a:solidFill>
                  <a:srgbClr val="984806"/>
                </a:solidFill>
                <a:ea typeface="Calibri"/>
                <a:cs typeface="GiovanniStd-Book"/>
              </a:rPr>
              <a:t>acetylmuramic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 acid (NAM)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, which are related to glucose.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Alternating </a:t>
            </a:r>
            <a:r>
              <a:rPr lang="en-US" dirty="0">
                <a:solidFill>
                  <a:srgbClr val="984806"/>
                </a:solidFill>
                <a:ea typeface="Calibri"/>
                <a:cs typeface="GiovanniStd-Book"/>
              </a:rPr>
              <a:t>NAM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and </a:t>
            </a:r>
            <a:r>
              <a:rPr lang="en-US" dirty="0">
                <a:solidFill>
                  <a:srgbClr val="984806"/>
                </a:solidFill>
                <a:ea typeface="Calibri"/>
                <a:cs typeface="GiovanniStd-Book"/>
              </a:rPr>
              <a:t>NAG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molecules are linked in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rows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to form a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carbohydrate backbone</a:t>
            </a:r>
            <a:r>
              <a:rPr lang="en-US" dirty="0">
                <a:solidFill>
                  <a:srgbClr val="984806"/>
                </a:solidFill>
                <a:ea typeface="Calibri"/>
                <a:cs typeface="GiovanniStd-Book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(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the glycan portion of peptidoglycan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). 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Adjacent </a:t>
            </a:r>
            <a:r>
              <a:rPr lang="en-US" b="1" dirty="0">
                <a:solidFill>
                  <a:srgbClr val="984806"/>
                </a:solidFill>
                <a:ea typeface="Calibri"/>
                <a:cs typeface="GiovanniStd-Book"/>
              </a:rPr>
              <a:t>rows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are linked by </a:t>
            </a:r>
            <a:r>
              <a:rPr lang="en-US" b="1" dirty="0">
                <a:solidFill>
                  <a:srgbClr val="00B050"/>
                </a:solidFill>
                <a:ea typeface="Calibri"/>
                <a:cs typeface="GiovanniStd-Bold"/>
              </a:rPr>
              <a:t>polypeptides</a:t>
            </a:r>
            <a:r>
              <a:rPr lang="en-US" b="1" dirty="0">
                <a:solidFill>
                  <a:srgbClr val="000000"/>
                </a:solidFill>
                <a:ea typeface="Calibri"/>
                <a:cs typeface="GiovanniStd-Bold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(</a:t>
            </a: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the peptide portion of peptidoglycan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).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endParaRPr lang="en-US" sz="3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The </a:t>
            </a:r>
            <a:r>
              <a:rPr lang="en-US" b="1" dirty="0">
                <a:solidFill>
                  <a:srgbClr val="00B050"/>
                </a:solidFill>
                <a:ea typeface="Calibri"/>
                <a:cs typeface="GiovanniStd-Book"/>
              </a:rPr>
              <a:t>polypeptide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link includes </a:t>
            </a:r>
            <a:r>
              <a:rPr lang="en-US" b="1" i="1" dirty="0" err="1">
                <a:solidFill>
                  <a:srgbClr val="00B050"/>
                </a:solidFill>
                <a:ea typeface="Calibri"/>
                <a:cs typeface="GiovanniStd-BookItalic"/>
              </a:rPr>
              <a:t>tetrapeptide</a:t>
            </a:r>
            <a:r>
              <a:rPr lang="en-US" b="1" i="1" dirty="0">
                <a:solidFill>
                  <a:srgbClr val="00B050"/>
                </a:solidFill>
                <a:ea typeface="Calibri"/>
                <a:cs typeface="GiovanniStd-BookItalic"/>
              </a:rPr>
              <a:t> side chains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, which consist of four amino acids attached to </a:t>
            </a:r>
            <a:r>
              <a:rPr lang="en-US" dirty="0">
                <a:solidFill>
                  <a:srgbClr val="984806"/>
                </a:solidFill>
                <a:ea typeface="Calibri"/>
                <a:cs typeface="GiovanniStd-Book"/>
              </a:rPr>
              <a:t>NAMs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in the backbone. The amino acids occur in an alternating pattern of d and l forms.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Parallel </a:t>
            </a:r>
            <a:r>
              <a:rPr lang="en-US" dirty="0" err="1">
                <a:solidFill>
                  <a:srgbClr val="00B050"/>
                </a:solidFill>
                <a:ea typeface="Calibri"/>
                <a:cs typeface="GiovanniStd-Book"/>
              </a:rPr>
              <a:t>tetrapeptide</a:t>
            </a:r>
            <a:r>
              <a:rPr lang="en-US" dirty="0">
                <a:solidFill>
                  <a:srgbClr val="00B050"/>
                </a:solidFill>
                <a:ea typeface="Calibri"/>
                <a:cs typeface="GiovanniStd-Book"/>
              </a:rPr>
              <a:t> side chains 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may be directly bonded to each other or linked by a </a:t>
            </a:r>
            <a:r>
              <a:rPr lang="en-US" b="1" i="1" dirty="0">
                <a:solidFill>
                  <a:srgbClr val="00B050"/>
                </a:solidFill>
                <a:ea typeface="Calibri"/>
                <a:cs typeface="GiovanniStd-BookItalic"/>
              </a:rPr>
              <a:t>peptide cross-bridge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, consisting of a short chain of amino acids.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52400"/>
            <a:ext cx="43434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105400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Figure: N-</a:t>
            </a:r>
            <a:r>
              <a:rPr lang="en-US" sz="2000" b="1" dirty="0" err="1">
                <a:latin typeface="Times New Roman"/>
                <a:ea typeface="Calibri"/>
                <a:cs typeface="Arial"/>
              </a:rPr>
              <a:t>acetylglucosamine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(NAG) and N-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acetylmuramic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acid (NAM) joined as in a peptidoglycan. The gold areas show the differences between the two molecules. The linkage between them is called a β-1,4 linkage</a:t>
            </a:r>
            <a:r>
              <a:rPr lang="en-US" sz="900" b="1" dirty="0">
                <a:solidFill>
                  <a:srgbClr val="000000"/>
                </a:solidFill>
                <a:latin typeface="FranklinGothicLTCom-Bk"/>
                <a:ea typeface="Calibri"/>
                <a:cs typeface="FranklinGothicLTCom-Bk"/>
              </a:rPr>
              <a:t>.</a:t>
            </a:r>
            <a:endParaRPr lang="en-US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3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 SHOP\Desktop\Capture 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0600" y="515112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Structure of  </a:t>
            </a:r>
            <a:r>
              <a:rPr lang="en-US" sz="2400" b="1" dirty="0"/>
              <a:t>P</a:t>
            </a:r>
            <a:r>
              <a:rPr lang="en-US" sz="2400" b="1" dirty="0" smtClean="0"/>
              <a:t>eptidoglycan in Gram-Positive Bacteria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8030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FranklinGothicLTCom-Dm"/>
              </a:rPr>
              <a:t>Gram-Positive Cell Walls: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In most gram-positive bacteria, the cell wall consists of </a:t>
            </a:r>
            <a:r>
              <a:rPr lang="en-US" b="1" dirty="0">
                <a:solidFill>
                  <a:srgbClr val="000000"/>
                </a:solidFill>
                <a:ea typeface="Calibri"/>
                <a:cs typeface="GiovanniStd-Book"/>
              </a:rPr>
              <a:t>many layers of </a:t>
            </a:r>
            <a:r>
              <a:rPr lang="en-US" b="1" dirty="0">
                <a:solidFill>
                  <a:srgbClr val="7030A0"/>
                </a:solidFill>
                <a:ea typeface="Calibri"/>
                <a:cs typeface="GiovanniStd-Book"/>
              </a:rPr>
              <a:t>peptidoglycan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, forming a thick, rigid structure, and </a:t>
            </a:r>
            <a:r>
              <a:rPr lang="en-US" b="1" dirty="0" err="1">
                <a:solidFill>
                  <a:srgbClr val="7030A0"/>
                </a:solidFill>
                <a:ea typeface="Calibri"/>
                <a:cs typeface="GiovanniStd-BookItalic"/>
              </a:rPr>
              <a:t>teichoic</a:t>
            </a:r>
            <a:r>
              <a:rPr lang="en-US" b="1" dirty="0">
                <a:solidFill>
                  <a:srgbClr val="7030A0"/>
                </a:solidFill>
                <a:ea typeface="Calibri"/>
                <a:cs typeface="GiovanniStd-BookItalic"/>
              </a:rPr>
              <a:t> acids</a:t>
            </a:r>
            <a:r>
              <a:rPr lang="en-US" dirty="0">
                <a:ea typeface="Calibri"/>
                <a:cs typeface="GiovanniStd-Book"/>
              </a:rPr>
              <a:t>, which consist of alcohol and phosphate.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ea typeface="Calibri"/>
                <a:cs typeface="GiovanniStd-Book"/>
              </a:rPr>
              <a:t>There</a:t>
            </a:r>
            <a:r>
              <a:rPr lang="en-US" dirty="0">
                <a:solidFill>
                  <a:srgbClr val="000000"/>
                </a:solidFill>
                <a:ea typeface="Calibri"/>
                <a:cs typeface="GiovanniStd-Book"/>
              </a:rPr>
              <a:t> </a:t>
            </a:r>
            <a:r>
              <a:rPr lang="en-US" dirty="0">
                <a:ea typeface="Calibri"/>
                <a:cs typeface="GiovanniStd-Book"/>
              </a:rPr>
              <a:t>are two classes of </a:t>
            </a:r>
            <a:r>
              <a:rPr lang="en-US" dirty="0" err="1">
                <a:ea typeface="Calibri"/>
                <a:cs typeface="GiovanniStd-Book"/>
              </a:rPr>
              <a:t>teichoic</a:t>
            </a:r>
            <a:r>
              <a:rPr lang="en-US" dirty="0">
                <a:ea typeface="Calibri"/>
                <a:cs typeface="GiovanniStd-Book"/>
              </a:rPr>
              <a:t> acids: 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E36C0A"/>
                </a:solidFill>
                <a:ea typeface="Calibri"/>
                <a:cs typeface="GiovanniStd-BookItalic"/>
              </a:rPr>
              <a:t>Lipoteichoic</a:t>
            </a:r>
            <a:r>
              <a:rPr lang="en-US" b="1" dirty="0">
                <a:solidFill>
                  <a:srgbClr val="E36C0A"/>
                </a:solidFill>
                <a:ea typeface="Calibri"/>
                <a:cs typeface="GiovanniStd-BookItalic"/>
              </a:rPr>
              <a:t> acid</a:t>
            </a:r>
            <a:r>
              <a:rPr lang="en-US" dirty="0">
                <a:ea typeface="Calibri"/>
                <a:cs typeface="GiovanniStd-Book"/>
              </a:rPr>
              <a:t>, which spans the peptidoglycan layer and is linked to the plasma membrane.</a:t>
            </a:r>
            <a:endParaRPr lang="en-US" sz="24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E36C0A"/>
                </a:solidFill>
                <a:ea typeface="Calibri"/>
                <a:cs typeface="GiovanniStd-BookItalic"/>
              </a:rPr>
              <a:t>Wall </a:t>
            </a:r>
            <a:r>
              <a:rPr lang="en-US" b="1" dirty="0" err="1">
                <a:solidFill>
                  <a:srgbClr val="E36C0A"/>
                </a:solidFill>
                <a:ea typeface="Calibri"/>
                <a:cs typeface="GiovanniStd-BookItalic"/>
              </a:rPr>
              <a:t>teichoic</a:t>
            </a:r>
            <a:r>
              <a:rPr lang="en-US" b="1" dirty="0">
                <a:solidFill>
                  <a:srgbClr val="E36C0A"/>
                </a:solidFill>
                <a:ea typeface="Calibri"/>
                <a:cs typeface="GiovanniStd-BookItalic"/>
              </a:rPr>
              <a:t> acid</a:t>
            </a:r>
            <a:r>
              <a:rPr lang="en-US" dirty="0">
                <a:ea typeface="Calibri"/>
                <a:cs typeface="GiovanniStd-Book"/>
              </a:rPr>
              <a:t>, which is linked to the peptidoglycan layer.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1130</Words>
  <Application>Microsoft Office PowerPoint</Application>
  <PresentationFormat>On-screen Show (4:3)</PresentationFormat>
  <Paragraphs>64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Lec-6- The structure of a typical prokaryotic cell The Cell Wall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Lec-4- The structure of a typical prokaryotic cell The Cell Wall </dc:title>
  <dc:creator>PC SHOP</dc:creator>
  <cp:lastModifiedBy>PC SHOP</cp:lastModifiedBy>
  <cp:revision>21</cp:revision>
  <dcterms:created xsi:type="dcterms:W3CDTF">2006-08-16T00:00:00Z</dcterms:created>
  <dcterms:modified xsi:type="dcterms:W3CDTF">2022-11-20T09:47:59Z</dcterms:modified>
</cp:coreProperties>
</file>