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80" r:id="rId10"/>
    <p:sldId id="281" r:id="rId11"/>
    <p:sldId id="282" r:id="rId12"/>
    <p:sldId id="283" r:id="rId13"/>
    <p:sldId id="284" r:id="rId14"/>
    <p:sldId id="285" r:id="rId15"/>
    <p:sldId id="291" r:id="rId16"/>
    <p:sldId id="286" r:id="rId17"/>
    <p:sldId id="287" r:id="rId18"/>
    <p:sldId id="288" r:id="rId19"/>
    <p:sldId id="289" r:id="rId20"/>
    <p:sldId id="290" r:id="rId21"/>
    <p:sldId id="279"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7" d="100"/>
          <a:sy n="67" d="100"/>
        </p:scale>
        <p:origin x="858"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12CEB9-B47E-96EC-908A-5AD60A77E83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513DDB3-83CC-5E9E-53E1-CE11C976F55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D35014DA-168E-871D-8356-D25B57453BA0}"/>
              </a:ext>
            </a:extLst>
          </p:cNvPr>
          <p:cNvSpPr>
            <a:spLocks noGrp="1"/>
          </p:cNvSpPr>
          <p:nvPr>
            <p:ph type="dt" sz="half" idx="10"/>
          </p:nvPr>
        </p:nvSpPr>
        <p:spPr/>
        <p:txBody>
          <a:bodyPr/>
          <a:lstStyle/>
          <a:p>
            <a:fld id="{C4AEE279-2493-4A15-84A6-80D6E7A182E8}" type="datetimeFigureOut">
              <a:rPr lang="en-US" smtClean="0"/>
              <a:t>4/6/2023</a:t>
            </a:fld>
            <a:endParaRPr lang="en-US"/>
          </a:p>
        </p:txBody>
      </p:sp>
      <p:sp>
        <p:nvSpPr>
          <p:cNvPr id="5" name="Footer Placeholder 4">
            <a:extLst>
              <a:ext uri="{FF2B5EF4-FFF2-40B4-BE49-F238E27FC236}">
                <a16:creationId xmlns:a16="http://schemas.microsoft.com/office/drawing/2014/main" id="{A2E58205-69BA-ED60-41B6-4D015975F77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4775E56-98E2-7148-33A5-32BB20833157}"/>
              </a:ext>
            </a:extLst>
          </p:cNvPr>
          <p:cNvSpPr>
            <a:spLocks noGrp="1"/>
          </p:cNvSpPr>
          <p:nvPr>
            <p:ph type="sldNum" sz="quarter" idx="12"/>
          </p:nvPr>
        </p:nvSpPr>
        <p:spPr/>
        <p:txBody>
          <a:bodyPr/>
          <a:lstStyle/>
          <a:p>
            <a:fld id="{BC0488C2-B9EC-4CE4-9A3E-DF1B3F427CF2}" type="slidenum">
              <a:rPr lang="en-US" smtClean="0"/>
              <a:t>‹#›</a:t>
            </a:fld>
            <a:endParaRPr lang="en-US"/>
          </a:p>
        </p:txBody>
      </p:sp>
    </p:spTree>
    <p:extLst>
      <p:ext uri="{BB962C8B-B14F-4D97-AF65-F5344CB8AC3E}">
        <p14:creationId xmlns:p14="http://schemas.microsoft.com/office/powerpoint/2010/main" val="8754911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1BB022-77F2-DF47-0258-E675F566EF6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6877416-E179-D8FC-3A38-ADCA375F3C0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D3A4EB1-38A6-60C0-A5FE-E259ED1E5108}"/>
              </a:ext>
            </a:extLst>
          </p:cNvPr>
          <p:cNvSpPr>
            <a:spLocks noGrp="1"/>
          </p:cNvSpPr>
          <p:nvPr>
            <p:ph type="dt" sz="half" idx="10"/>
          </p:nvPr>
        </p:nvSpPr>
        <p:spPr/>
        <p:txBody>
          <a:bodyPr/>
          <a:lstStyle/>
          <a:p>
            <a:fld id="{C4AEE279-2493-4A15-84A6-80D6E7A182E8}" type="datetimeFigureOut">
              <a:rPr lang="en-US" smtClean="0"/>
              <a:t>4/6/2023</a:t>
            </a:fld>
            <a:endParaRPr lang="en-US"/>
          </a:p>
        </p:txBody>
      </p:sp>
      <p:sp>
        <p:nvSpPr>
          <p:cNvPr id="5" name="Footer Placeholder 4">
            <a:extLst>
              <a:ext uri="{FF2B5EF4-FFF2-40B4-BE49-F238E27FC236}">
                <a16:creationId xmlns:a16="http://schemas.microsoft.com/office/drawing/2014/main" id="{D36FF56C-E943-CCA8-C529-04C8F421C89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606AE14-F3FA-0B7C-6B07-4BF53BB5FF2E}"/>
              </a:ext>
            </a:extLst>
          </p:cNvPr>
          <p:cNvSpPr>
            <a:spLocks noGrp="1"/>
          </p:cNvSpPr>
          <p:nvPr>
            <p:ph type="sldNum" sz="quarter" idx="12"/>
          </p:nvPr>
        </p:nvSpPr>
        <p:spPr/>
        <p:txBody>
          <a:bodyPr/>
          <a:lstStyle/>
          <a:p>
            <a:fld id="{BC0488C2-B9EC-4CE4-9A3E-DF1B3F427CF2}" type="slidenum">
              <a:rPr lang="en-US" smtClean="0"/>
              <a:t>‹#›</a:t>
            </a:fld>
            <a:endParaRPr lang="en-US"/>
          </a:p>
        </p:txBody>
      </p:sp>
    </p:spTree>
    <p:extLst>
      <p:ext uri="{BB962C8B-B14F-4D97-AF65-F5344CB8AC3E}">
        <p14:creationId xmlns:p14="http://schemas.microsoft.com/office/powerpoint/2010/main" val="36435845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3FED5BE-D1DF-EB5F-E6BF-4347D2DC6EC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FA41C9E-73CD-6A8A-A0B8-F1C2193D5C2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45A9457-B740-E874-51CD-FD84E43FE4D2}"/>
              </a:ext>
            </a:extLst>
          </p:cNvPr>
          <p:cNvSpPr>
            <a:spLocks noGrp="1"/>
          </p:cNvSpPr>
          <p:nvPr>
            <p:ph type="dt" sz="half" idx="10"/>
          </p:nvPr>
        </p:nvSpPr>
        <p:spPr/>
        <p:txBody>
          <a:bodyPr/>
          <a:lstStyle/>
          <a:p>
            <a:fld id="{C4AEE279-2493-4A15-84A6-80D6E7A182E8}" type="datetimeFigureOut">
              <a:rPr lang="en-US" smtClean="0"/>
              <a:t>4/6/2023</a:t>
            </a:fld>
            <a:endParaRPr lang="en-US"/>
          </a:p>
        </p:txBody>
      </p:sp>
      <p:sp>
        <p:nvSpPr>
          <p:cNvPr id="5" name="Footer Placeholder 4">
            <a:extLst>
              <a:ext uri="{FF2B5EF4-FFF2-40B4-BE49-F238E27FC236}">
                <a16:creationId xmlns:a16="http://schemas.microsoft.com/office/drawing/2014/main" id="{46C6BE1F-3A08-1193-E819-772E7ECAB42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E0ED864-0952-8E85-DF8D-6322F696BC63}"/>
              </a:ext>
            </a:extLst>
          </p:cNvPr>
          <p:cNvSpPr>
            <a:spLocks noGrp="1"/>
          </p:cNvSpPr>
          <p:nvPr>
            <p:ph type="sldNum" sz="quarter" idx="12"/>
          </p:nvPr>
        </p:nvSpPr>
        <p:spPr/>
        <p:txBody>
          <a:bodyPr/>
          <a:lstStyle/>
          <a:p>
            <a:fld id="{BC0488C2-B9EC-4CE4-9A3E-DF1B3F427CF2}" type="slidenum">
              <a:rPr lang="en-US" smtClean="0"/>
              <a:t>‹#›</a:t>
            </a:fld>
            <a:endParaRPr lang="en-US"/>
          </a:p>
        </p:txBody>
      </p:sp>
    </p:spTree>
    <p:extLst>
      <p:ext uri="{BB962C8B-B14F-4D97-AF65-F5344CB8AC3E}">
        <p14:creationId xmlns:p14="http://schemas.microsoft.com/office/powerpoint/2010/main" val="41032518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933B39-18F8-3599-9447-FC03E5513AC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C877B82-9666-FCF8-36F8-F69D9826696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9D77FB0-8583-3BDB-0115-29A44C79BA95}"/>
              </a:ext>
            </a:extLst>
          </p:cNvPr>
          <p:cNvSpPr>
            <a:spLocks noGrp="1"/>
          </p:cNvSpPr>
          <p:nvPr>
            <p:ph type="dt" sz="half" idx="10"/>
          </p:nvPr>
        </p:nvSpPr>
        <p:spPr/>
        <p:txBody>
          <a:bodyPr/>
          <a:lstStyle/>
          <a:p>
            <a:fld id="{C4AEE279-2493-4A15-84A6-80D6E7A182E8}" type="datetimeFigureOut">
              <a:rPr lang="en-US" smtClean="0"/>
              <a:t>4/6/2023</a:t>
            </a:fld>
            <a:endParaRPr lang="en-US"/>
          </a:p>
        </p:txBody>
      </p:sp>
      <p:sp>
        <p:nvSpPr>
          <p:cNvPr id="5" name="Footer Placeholder 4">
            <a:extLst>
              <a:ext uri="{FF2B5EF4-FFF2-40B4-BE49-F238E27FC236}">
                <a16:creationId xmlns:a16="http://schemas.microsoft.com/office/drawing/2014/main" id="{4B093494-0005-0CEC-3B95-6C1A7BE0046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3412201-EBE1-239C-D78B-9016F3C426FA}"/>
              </a:ext>
            </a:extLst>
          </p:cNvPr>
          <p:cNvSpPr>
            <a:spLocks noGrp="1"/>
          </p:cNvSpPr>
          <p:nvPr>
            <p:ph type="sldNum" sz="quarter" idx="12"/>
          </p:nvPr>
        </p:nvSpPr>
        <p:spPr/>
        <p:txBody>
          <a:bodyPr/>
          <a:lstStyle/>
          <a:p>
            <a:fld id="{BC0488C2-B9EC-4CE4-9A3E-DF1B3F427CF2}" type="slidenum">
              <a:rPr lang="en-US" smtClean="0"/>
              <a:t>‹#›</a:t>
            </a:fld>
            <a:endParaRPr lang="en-US"/>
          </a:p>
        </p:txBody>
      </p:sp>
    </p:spTree>
    <p:extLst>
      <p:ext uri="{BB962C8B-B14F-4D97-AF65-F5344CB8AC3E}">
        <p14:creationId xmlns:p14="http://schemas.microsoft.com/office/powerpoint/2010/main" val="5273043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E65EF7-D107-7C1C-429D-C848C4ED85B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0599EBA0-A79B-F67E-3E95-B6F1E903DE5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2E27225-868A-6DB5-5473-3CC2A8B663EF}"/>
              </a:ext>
            </a:extLst>
          </p:cNvPr>
          <p:cNvSpPr>
            <a:spLocks noGrp="1"/>
          </p:cNvSpPr>
          <p:nvPr>
            <p:ph type="dt" sz="half" idx="10"/>
          </p:nvPr>
        </p:nvSpPr>
        <p:spPr/>
        <p:txBody>
          <a:bodyPr/>
          <a:lstStyle/>
          <a:p>
            <a:fld id="{C4AEE279-2493-4A15-84A6-80D6E7A182E8}" type="datetimeFigureOut">
              <a:rPr lang="en-US" smtClean="0"/>
              <a:t>4/6/2023</a:t>
            </a:fld>
            <a:endParaRPr lang="en-US"/>
          </a:p>
        </p:txBody>
      </p:sp>
      <p:sp>
        <p:nvSpPr>
          <p:cNvPr id="5" name="Footer Placeholder 4">
            <a:extLst>
              <a:ext uri="{FF2B5EF4-FFF2-40B4-BE49-F238E27FC236}">
                <a16:creationId xmlns:a16="http://schemas.microsoft.com/office/drawing/2014/main" id="{A2003568-FF26-8D2C-95DF-791D4F43740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E744034-4D7A-D59B-096D-6D5C87DF670F}"/>
              </a:ext>
            </a:extLst>
          </p:cNvPr>
          <p:cNvSpPr>
            <a:spLocks noGrp="1"/>
          </p:cNvSpPr>
          <p:nvPr>
            <p:ph type="sldNum" sz="quarter" idx="12"/>
          </p:nvPr>
        </p:nvSpPr>
        <p:spPr/>
        <p:txBody>
          <a:bodyPr/>
          <a:lstStyle/>
          <a:p>
            <a:fld id="{BC0488C2-B9EC-4CE4-9A3E-DF1B3F427CF2}" type="slidenum">
              <a:rPr lang="en-US" smtClean="0"/>
              <a:t>‹#›</a:t>
            </a:fld>
            <a:endParaRPr lang="en-US"/>
          </a:p>
        </p:txBody>
      </p:sp>
    </p:spTree>
    <p:extLst>
      <p:ext uri="{BB962C8B-B14F-4D97-AF65-F5344CB8AC3E}">
        <p14:creationId xmlns:p14="http://schemas.microsoft.com/office/powerpoint/2010/main" val="20929460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5EAF66-6972-E15B-E2EF-A5469CAE719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35E6C76-3978-4F6B-4973-8C75DB68590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363A5B8-DC73-F051-037C-71E9BED65A3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73FBB04-2B0A-59E0-3D0E-D80C9A1AD5A5}"/>
              </a:ext>
            </a:extLst>
          </p:cNvPr>
          <p:cNvSpPr>
            <a:spLocks noGrp="1"/>
          </p:cNvSpPr>
          <p:nvPr>
            <p:ph type="dt" sz="half" idx="10"/>
          </p:nvPr>
        </p:nvSpPr>
        <p:spPr/>
        <p:txBody>
          <a:bodyPr/>
          <a:lstStyle/>
          <a:p>
            <a:fld id="{C4AEE279-2493-4A15-84A6-80D6E7A182E8}" type="datetimeFigureOut">
              <a:rPr lang="en-US" smtClean="0"/>
              <a:t>4/6/2023</a:t>
            </a:fld>
            <a:endParaRPr lang="en-US"/>
          </a:p>
        </p:txBody>
      </p:sp>
      <p:sp>
        <p:nvSpPr>
          <p:cNvPr id="6" name="Footer Placeholder 5">
            <a:extLst>
              <a:ext uri="{FF2B5EF4-FFF2-40B4-BE49-F238E27FC236}">
                <a16:creationId xmlns:a16="http://schemas.microsoft.com/office/drawing/2014/main" id="{21BBC5DD-E65A-6E8C-FF59-99B6ACEE617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FCB8A3B-5B6A-5BDE-50C8-79D289F484F6}"/>
              </a:ext>
            </a:extLst>
          </p:cNvPr>
          <p:cNvSpPr>
            <a:spLocks noGrp="1"/>
          </p:cNvSpPr>
          <p:nvPr>
            <p:ph type="sldNum" sz="quarter" idx="12"/>
          </p:nvPr>
        </p:nvSpPr>
        <p:spPr/>
        <p:txBody>
          <a:bodyPr/>
          <a:lstStyle/>
          <a:p>
            <a:fld id="{BC0488C2-B9EC-4CE4-9A3E-DF1B3F427CF2}" type="slidenum">
              <a:rPr lang="en-US" smtClean="0"/>
              <a:t>‹#›</a:t>
            </a:fld>
            <a:endParaRPr lang="en-US"/>
          </a:p>
        </p:txBody>
      </p:sp>
    </p:spTree>
    <p:extLst>
      <p:ext uri="{BB962C8B-B14F-4D97-AF65-F5344CB8AC3E}">
        <p14:creationId xmlns:p14="http://schemas.microsoft.com/office/powerpoint/2010/main" val="8183452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453004-E0A5-E15C-A8E6-977589A9CE5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2399C0B-1A81-3D2C-032B-B62742EC694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DF43030-4611-0C98-C377-C68CF588C24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ABADECC-9DA5-5185-5B50-FE80F13B956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026424C-97EA-7242-2B46-22FAC0C96FC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FA594B7-411F-20FD-5E11-5C1A42AAFD81}"/>
              </a:ext>
            </a:extLst>
          </p:cNvPr>
          <p:cNvSpPr>
            <a:spLocks noGrp="1"/>
          </p:cNvSpPr>
          <p:nvPr>
            <p:ph type="dt" sz="half" idx="10"/>
          </p:nvPr>
        </p:nvSpPr>
        <p:spPr/>
        <p:txBody>
          <a:bodyPr/>
          <a:lstStyle/>
          <a:p>
            <a:fld id="{C4AEE279-2493-4A15-84A6-80D6E7A182E8}" type="datetimeFigureOut">
              <a:rPr lang="en-US" smtClean="0"/>
              <a:t>4/6/2023</a:t>
            </a:fld>
            <a:endParaRPr lang="en-US"/>
          </a:p>
        </p:txBody>
      </p:sp>
      <p:sp>
        <p:nvSpPr>
          <p:cNvPr id="8" name="Footer Placeholder 7">
            <a:extLst>
              <a:ext uri="{FF2B5EF4-FFF2-40B4-BE49-F238E27FC236}">
                <a16:creationId xmlns:a16="http://schemas.microsoft.com/office/drawing/2014/main" id="{68B360C4-A4E7-7C36-F76C-B7D73A71ECA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A0856E17-FD20-E00B-A5C2-DE1F2D250FF5}"/>
              </a:ext>
            </a:extLst>
          </p:cNvPr>
          <p:cNvSpPr>
            <a:spLocks noGrp="1"/>
          </p:cNvSpPr>
          <p:nvPr>
            <p:ph type="sldNum" sz="quarter" idx="12"/>
          </p:nvPr>
        </p:nvSpPr>
        <p:spPr/>
        <p:txBody>
          <a:bodyPr/>
          <a:lstStyle/>
          <a:p>
            <a:fld id="{BC0488C2-B9EC-4CE4-9A3E-DF1B3F427CF2}" type="slidenum">
              <a:rPr lang="en-US" smtClean="0"/>
              <a:t>‹#›</a:t>
            </a:fld>
            <a:endParaRPr lang="en-US"/>
          </a:p>
        </p:txBody>
      </p:sp>
    </p:spTree>
    <p:extLst>
      <p:ext uri="{BB962C8B-B14F-4D97-AF65-F5344CB8AC3E}">
        <p14:creationId xmlns:p14="http://schemas.microsoft.com/office/powerpoint/2010/main" val="11369117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529ABA-ED29-E941-2512-40F031329A2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A420A2F6-2EFC-E693-093D-C7E0678B101E}"/>
              </a:ext>
            </a:extLst>
          </p:cNvPr>
          <p:cNvSpPr>
            <a:spLocks noGrp="1"/>
          </p:cNvSpPr>
          <p:nvPr>
            <p:ph type="dt" sz="half" idx="10"/>
          </p:nvPr>
        </p:nvSpPr>
        <p:spPr/>
        <p:txBody>
          <a:bodyPr/>
          <a:lstStyle/>
          <a:p>
            <a:fld id="{C4AEE279-2493-4A15-84A6-80D6E7A182E8}" type="datetimeFigureOut">
              <a:rPr lang="en-US" smtClean="0"/>
              <a:t>4/6/2023</a:t>
            </a:fld>
            <a:endParaRPr lang="en-US"/>
          </a:p>
        </p:txBody>
      </p:sp>
      <p:sp>
        <p:nvSpPr>
          <p:cNvPr id="4" name="Footer Placeholder 3">
            <a:extLst>
              <a:ext uri="{FF2B5EF4-FFF2-40B4-BE49-F238E27FC236}">
                <a16:creationId xmlns:a16="http://schemas.microsoft.com/office/drawing/2014/main" id="{5BFA5519-2546-D413-DCE1-B33446ADA980}"/>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70E65F7-B958-2F81-1C3C-55EAB72B9521}"/>
              </a:ext>
            </a:extLst>
          </p:cNvPr>
          <p:cNvSpPr>
            <a:spLocks noGrp="1"/>
          </p:cNvSpPr>
          <p:nvPr>
            <p:ph type="sldNum" sz="quarter" idx="12"/>
          </p:nvPr>
        </p:nvSpPr>
        <p:spPr/>
        <p:txBody>
          <a:bodyPr/>
          <a:lstStyle/>
          <a:p>
            <a:fld id="{BC0488C2-B9EC-4CE4-9A3E-DF1B3F427CF2}" type="slidenum">
              <a:rPr lang="en-US" smtClean="0"/>
              <a:t>‹#›</a:t>
            </a:fld>
            <a:endParaRPr lang="en-US"/>
          </a:p>
        </p:txBody>
      </p:sp>
    </p:spTree>
    <p:extLst>
      <p:ext uri="{BB962C8B-B14F-4D97-AF65-F5344CB8AC3E}">
        <p14:creationId xmlns:p14="http://schemas.microsoft.com/office/powerpoint/2010/main" val="18615353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40689DC-A700-AD18-C703-3E60612D9C8F}"/>
              </a:ext>
            </a:extLst>
          </p:cNvPr>
          <p:cNvSpPr>
            <a:spLocks noGrp="1"/>
          </p:cNvSpPr>
          <p:nvPr>
            <p:ph type="dt" sz="half" idx="10"/>
          </p:nvPr>
        </p:nvSpPr>
        <p:spPr/>
        <p:txBody>
          <a:bodyPr/>
          <a:lstStyle/>
          <a:p>
            <a:fld id="{C4AEE279-2493-4A15-84A6-80D6E7A182E8}" type="datetimeFigureOut">
              <a:rPr lang="en-US" smtClean="0"/>
              <a:t>4/6/2023</a:t>
            </a:fld>
            <a:endParaRPr lang="en-US"/>
          </a:p>
        </p:txBody>
      </p:sp>
      <p:sp>
        <p:nvSpPr>
          <p:cNvPr id="3" name="Footer Placeholder 2">
            <a:extLst>
              <a:ext uri="{FF2B5EF4-FFF2-40B4-BE49-F238E27FC236}">
                <a16:creationId xmlns:a16="http://schemas.microsoft.com/office/drawing/2014/main" id="{6D3309ED-0C06-C8AD-EB31-94BB4ADAD7D3}"/>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88FD09C9-DB3D-1E27-9486-04511ADE3FC3}"/>
              </a:ext>
            </a:extLst>
          </p:cNvPr>
          <p:cNvSpPr>
            <a:spLocks noGrp="1"/>
          </p:cNvSpPr>
          <p:nvPr>
            <p:ph type="sldNum" sz="quarter" idx="12"/>
          </p:nvPr>
        </p:nvSpPr>
        <p:spPr/>
        <p:txBody>
          <a:bodyPr/>
          <a:lstStyle/>
          <a:p>
            <a:fld id="{BC0488C2-B9EC-4CE4-9A3E-DF1B3F427CF2}" type="slidenum">
              <a:rPr lang="en-US" smtClean="0"/>
              <a:t>‹#›</a:t>
            </a:fld>
            <a:endParaRPr lang="en-US"/>
          </a:p>
        </p:txBody>
      </p:sp>
    </p:spTree>
    <p:extLst>
      <p:ext uri="{BB962C8B-B14F-4D97-AF65-F5344CB8AC3E}">
        <p14:creationId xmlns:p14="http://schemas.microsoft.com/office/powerpoint/2010/main" val="22704148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B74029-CF20-005D-60DE-D5356E5E480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774402E4-2471-DF4D-F96D-6292707E1BA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C63CFF9-DDD5-08DA-06C4-08A3621C405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C230160-80EB-E04F-38BC-1DE9EC42F4E2}"/>
              </a:ext>
            </a:extLst>
          </p:cNvPr>
          <p:cNvSpPr>
            <a:spLocks noGrp="1"/>
          </p:cNvSpPr>
          <p:nvPr>
            <p:ph type="dt" sz="half" idx="10"/>
          </p:nvPr>
        </p:nvSpPr>
        <p:spPr/>
        <p:txBody>
          <a:bodyPr/>
          <a:lstStyle/>
          <a:p>
            <a:fld id="{C4AEE279-2493-4A15-84A6-80D6E7A182E8}" type="datetimeFigureOut">
              <a:rPr lang="en-US" smtClean="0"/>
              <a:t>4/6/2023</a:t>
            </a:fld>
            <a:endParaRPr lang="en-US"/>
          </a:p>
        </p:txBody>
      </p:sp>
      <p:sp>
        <p:nvSpPr>
          <p:cNvPr id="6" name="Footer Placeholder 5">
            <a:extLst>
              <a:ext uri="{FF2B5EF4-FFF2-40B4-BE49-F238E27FC236}">
                <a16:creationId xmlns:a16="http://schemas.microsoft.com/office/drawing/2014/main" id="{F2FC9F02-B617-A5E3-5649-09FC8917C34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CD97E4C-A8F8-C1E5-E5BB-3081F9B8EB97}"/>
              </a:ext>
            </a:extLst>
          </p:cNvPr>
          <p:cNvSpPr>
            <a:spLocks noGrp="1"/>
          </p:cNvSpPr>
          <p:nvPr>
            <p:ph type="sldNum" sz="quarter" idx="12"/>
          </p:nvPr>
        </p:nvSpPr>
        <p:spPr/>
        <p:txBody>
          <a:bodyPr/>
          <a:lstStyle/>
          <a:p>
            <a:fld id="{BC0488C2-B9EC-4CE4-9A3E-DF1B3F427CF2}" type="slidenum">
              <a:rPr lang="en-US" smtClean="0"/>
              <a:t>‹#›</a:t>
            </a:fld>
            <a:endParaRPr lang="en-US"/>
          </a:p>
        </p:txBody>
      </p:sp>
    </p:spTree>
    <p:extLst>
      <p:ext uri="{BB962C8B-B14F-4D97-AF65-F5344CB8AC3E}">
        <p14:creationId xmlns:p14="http://schemas.microsoft.com/office/powerpoint/2010/main" val="25593315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4FFE36-B489-EBEA-67BF-4E0BF762795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5A6236D-6B52-D76E-7044-8D5F56B8602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1C18E3E0-CDB4-BCD6-DD3B-F09AA31ED16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128238D-9E90-FCEF-B752-16439EAEB1F2}"/>
              </a:ext>
            </a:extLst>
          </p:cNvPr>
          <p:cNvSpPr>
            <a:spLocks noGrp="1"/>
          </p:cNvSpPr>
          <p:nvPr>
            <p:ph type="dt" sz="half" idx="10"/>
          </p:nvPr>
        </p:nvSpPr>
        <p:spPr/>
        <p:txBody>
          <a:bodyPr/>
          <a:lstStyle/>
          <a:p>
            <a:fld id="{C4AEE279-2493-4A15-84A6-80D6E7A182E8}" type="datetimeFigureOut">
              <a:rPr lang="en-US" smtClean="0"/>
              <a:t>4/6/2023</a:t>
            </a:fld>
            <a:endParaRPr lang="en-US"/>
          </a:p>
        </p:txBody>
      </p:sp>
      <p:sp>
        <p:nvSpPr>
          <p:cNvPr id="6" name="Footer Placeholder 5">
            <a:extLst>
              <a:ext uri="{FF2B5EF4-FFF2-40B4-BE49-F238E27FC236}">
                <a16:creationId xmlns:a16="http://schemas.microsoft.com/office/drawing/2014/main" id="{82A50A24-690F-DE3A-02AA-86AD5C93B12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72E3C3C-F954-C07C-247B-01799B2690FC}"/>
              </a:ext>
            </a:extLst>
          </p:cNvPr>
          <p:cNvSpPr>
            <a:spLocks noGrp="1"/>
          </p:cNvSpPr>
          <p:nvPr>
            <p:ph type="sldNum" sz="quarter" idx="12"/>
          </p:nvPr>
        </p:nvSpPr>
        <p:spPr/>
        <p:txBody>
          <a:bodyPr/>
          <a:lstStyle/>
          <a:p>
            <a:fld id="{BC0488C2-B9EC-4CE4-9A3E-DF1B3F427CF2}" type="slidenum">
              <a:rPr lang="en-US" smtClean="0"/>
              <a:t>‹#›</a:t>
            </a:fld>
            <a:endParaRPr lang="en-US"/>
          </a:p>
        </p:txBody>
      </p:sp>
    </p:spTree>
    <p:extLst>
      <p:ext uri="{BB962C8B-B14F-4D97-AF65-F5344CB8AC3E}">
        <p14:creationId xmlns:p14="http://schemas.microsoft.com/office/powerpoint/2010/main" val="15688587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556BF37-EE92-6D0D-361D-D897FB8E1A6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D38DEC6-ED63-C5B3-F418-B5318F3CA90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6EFA5B9-CDDE-D8EB-DB0C-5DC89A75DE7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4AEE279-2493-4A15-84A6-80D6E7A182E8}" type="datetimeFigureOut">
              <a:rPr lang="en-US" smtClean="0"/>
              <a:t>4/6/2023</a:t>
            </a:fld>
            <a:endParaRPr lang="en-US"/>
          </a:p>
        </p:txBody>
      </p:sp>
      <p:sp>
        <p:nvSpPr>
          <p:cNvPr id="5" name="Footer Placeholder 4">
            <a:extLst>
              <a:ext uri="{FF2B5EF4-FFF2-40B4-BE49-F238E27FC236}">
                <a16:creationId xmlns:a16="http://schemas.microsoft.com/office/drawing/2014/main" id="{8FF7D131-5F4F-715A-EA24-0A669BBA476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D4ED6303-4494-533D-4DA3-6FD9DECAB74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C0488C2-B9EC-4CE4-9A3E-DF1B3F427CF2}" type="slidenum">
              <a:rPr lang="en-US" smtClean="0"/>
              <a:t>‹#›</a:t>
            </a:fld>
            <a:endParaRPr lang="en-US"/>
          </a:p>
        </p:txBody>
      </p:sp>
    </p:spTree>
    <p:extLst>
      <p:ext uri="{BB962C8B-B14F-4D97-AF65-F5344CB8AC3E}">
        <p14:creationId xmlns:p14="http://schemas.microsoft.com/office/powerpoint/2010/main" val="12668515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9DDA69C-17C4-A3E6-4D5E-F92F485D137A}"/>
              </a:ext>
            </a:extLst>
          </p:cNvPr>
          <p:cNvSpPr txBox="1"/>
          <p:nvPr/>
        </p:nvSpPr>
        <p:spPr>
          <a:xfrm>
            <a:off x="895350" y="359666"/>
            <a:ext cx="10401299" cy="6036076"/>
          </a:xfrm>
          <a:prstGeom prst="rect">
            <a:avLst/>
          </a:prstGeom>
          <a:noFill/>
        </p:spPr>
        <p:txBody>
          <a:bodyPr wrap="square">
            <a:spAutoFit/>
          </a:bodyPr>
          <a:lstStyle/>
          <a:p>
            <a:pPr marL="0" marR="0" algn="ctr">
              <a:lnSpc>
                <a:spcPct val="107000"/>
              </a:lnSpc>
              <a:spcBef>
                <a:spcPts val="0"/>
              </a:spcBef>
              <a:spcAft>
                <a:spcPts val="800"/>
              </a:spcAft>
            </a:pPr>
            <a:r>
              <a:rPr lang="en-US" sz="4800" b="1" kern="100" dirty="0">
                <a:solidFill>
                  <a:srgbClr val="FF0000"/>
                </a:solidFill>
                <a:effectLst/>
                <a:latin typeface="Times New Roman" panose="02020603050405020304" pitchFamily="18" charset="0"/>
                <a:ea typeface="Calibri" panose="020F0502020204030204" pitchFamily="34" charset="0"/>
                <a:cs typeface="Arial" panose="020B0604020202020204" pitchFamily="34" charset="0"/>
              </a:rPr>
              <a:t>the milk</a:t>
            </a:r>
            <a:endParaRPr lang="en-US" sz="3600" kern="100" dirty="0">
              <a:effectLst/>
              <a:latin typeface="Calibri" panose="020F0502020204030204" pitchFamily="34" charset="0"/>
              <a:ea typeface="Calibri" panose="020F0502020204030204" pitchFamily="34" charset="0"/>
              <a:cs typeface="Arial" panose="020B0604020202020204" pitchFamily="34" charset="0"/>
            </a:endParaRPr>
          </a:p>
          <a:p>
            <a:pPr marL="0" marR="0" algn="just">
              <a:lnSpc>
                <a:spcPct val="107000"/>
              </a:lnSpc>
              <a:spcBef>
                <a:spcPts val="0"/>
              </a:spcBef>
              <a:spcAft>
                <a:spcPts val="800"/>
              </a:spcAft>
            </a:pPr>
            <a:r>
              <a:rPr lang="en-US" sz="2800" b="1" kern="100" dirty="0">
                <a:effectLst/>
                <a:ea typeface="Calibri" panose="020F0502020204030204" pitchFamily="34" charset="0"/>
                <a:cs typeface="Arial" panose="020B0604020202020204" pitchFamily="34" charset="0"/>
              </a:rPr>
              <a:t>    </a:t>
            </a:r>
            <a:r>
              <a:rPr lang="en-US" sz="2800" b="1" kern="100" dirty="0">
                <a:solidFill>
                  <a:srgbClr val="00B0F0"/>
                </a:solidFill>
                <a:effectLst/>
                <a:ea typeface="Calibri" panose="020F0502020204030204" pitchFamily="34" charset="0"/>
                <a:cs typeface="Arial" panose="020B0604020202020204" pitchFamily="34" charset="0"/>
              </a:rPr>
              <a:t>It is a white liquid </a:t>
            </a:r>
            <a:r>
              <a:rPr lang="en-US" sz="2800" b="1" kern="100" dirty="0">
                <a:effectLst/>
                <a:ea typeface="Calibri" panose="020F0502020204030204" pitchFamily="34" charset="0"/>
                <a:cs typeface="Arial" panose="020B0604020202020204" pitchFamily="34" charset="0"/>
              </a:rPr>
              <a:t>sometimes yellowish The properties and composition are known to some extent and </a:t>
            </a:r>
            <a:r>
              <a:rPr lang="en-US" sz="2800" b="1" kern="100" dirty="0">
                <a:solidFill>
                  <a:srgbClr val="00B0F0"/>
                </a:solidFill>
                <a:effectLst/>
                <a:ea typeface="Calibri" panose="020F0502020204030204" pitchFamily="34" charset="0"/>
                <a:cs typeface="Arial" panose="020B0604020202020204" pitchFamily="34" charset="0"/>
              </a:rPr>
              <a:t>free from Colostrum</a:t>
            </a:r>
            <a:r>
              <a:rPr lang="en-US" sz="2800" b="1" kern="100" dirty="0">
                <a:effectLst/>
                <a:ea typeface="Calibri" panose="020F0502020204030204" pitchFamily="34" charset="0"/>
                <a:cs typeface="Arial" panose="020B0604020202020204" pitchFamily="34" charset="0"/>
              </a:rPr>
              <a:t>, which is secreted from the udder of lactating animals During a certain period and under certain conditions for the purpose of feeding the young. And </a:t>
            </a:r>
            <a:r>
              <a:rPr lang="en-US" sz="2800" b="1" kern="100" dirty="0">
                <a:solidFill>
                  <a:srgbClr val="00B0F0"/>
                </a:solidFill>
                <a:effectLst/>
                <a:ea typeface="Calibri" panose="020F0502020204030204" pitchFamily="34" charset="0"/>
                <a:cs typeface="Arial" panose="020B0604020202020204" pitchFamily="34" charset="0"/>
              </a:rPr>
              <a:t>exist Milk components of more than 200 compounds in different cases</a:t>
            </a:r>
            <a:r>
              <a:rPr lang="en-US" sz="2800" b="1" kern="100" dirty="0">
                <a:effectLst/>
                <a:ea typeface="Calibri" panose="020F0502020204030204" pitchFamily="34" charset="0"/>
                <a:cs typeface="Arial" panose="020B0604020202020204" pitchFamily="34" charset="0"/>
              </a:rPr>
              <a:t>, as noted The presence of the </a:t>
            </a:r>
            <a:r>
              <a:rPr lang="en-US" sz="2800" b="1" kern="100" dirty="0">
                <a:solidFill>
                  <a:srgbClr val="00B0F0"/>
                </a:solidFill>
                <a:effectLst/>
                <a:ea typeface="Calibri" panose="020F0502020204030204" pitchFamily="34" charset="0"/>
                <a:cs typeface="Arial" panose="020B0604020202020204" pitchFamily="34" charset="0"/>
              </a:rPr>
              <a:t>fatty substance in an emulsion state </a:t>
            </a:r>
            <a:r>
              <a:rPr lang="en-US" sz="2800" b="1" kern="100" dirty="0">
                <a:effectLst/>
                <a:ea typeface="Calibri" panose="020F0502020204030204" pitchFamily="34" charset="0"/>
                <a:cs typeface="Arial" panose="020B0604020202020204" pitchFamily="34" charset="0"/>
              </a:rPr>
              <a:t>and the </a:t>
            </a:r>
            <a:r>
              <a:rPr lang="en-US" sz="2800" b="1" kern="100" dirty="0">
                <a:solidFill>
                  <a:srgbClr val="00B0F0"/>
                </a:solidFill>
                <a:effectLst/>
                <a:ea typeface="Calibri" panose="020F0502020204030204" pitchFamily="34" charset="0"/>
                <a:cs typeface="Arial" panose="020B0604020202020204" pitchFamily="34" charset="0"/>
              </a:rPr>
              <a:t>protein </a:t>
            </a:r>
            <a:r>
              <a:rPr lang="en-US" sz="2800" b="1" kern="100" dirty="0">
                <a:effectLst/>
                <a:ea typeface="Calibri" panose="020F0502020204030204" pitchFamily="34" charset="0"/>
                <a:cs typeface="Arial" panose="020B0604020202020204" pitchFamily="34" charset="0"/>
              </a:rPr>
              <a:t>substance in a </a:t>
            </a:r>
            <a:r>
              <a:rPr lang="en-US" sz="2800" b="1" kern="100" dirty="0">
                <a:solidFill>
                  <a:srgbClr val="00B0F0"/>
                </a:solidFill>
                <a:effectLst/>
                <a:ea typeface="Calibri" panose="020F0502020204030204" pitchFamily="34" charset="0"/>
                <a:cs typeface="Arial" panose="020B0604020202020204" pitchFamily="34" charset="0"/>
              </a:rPr>
              <a:t>colloidal</a:t>
            </a:r>
            <a:r>
              <a:rPr lang="en-US" sz="2800" b="1" kern="100" dirty="0">
                <a:effectLst/>
                <a:ea typeface="Calibri" panose="020F0502020204030204" pitchFamily="34" charset="0"/>
                <a:cs typeface="Arial" panose="020B0604020202020204" pitchFamily="34" charset="0"/>
              </a:rPr>
              <a:t> state Or suspended, as for </a:t>
            </a:r>
            <a:r>
              <a:rPr lang="en-US" sz="2800" b="1" kern="100" dirty="0">
                <a:solidFill>
                  <a:srgbClr val="00B0F0"/>
                </a:solidFill>
                <a:effectLst/>
                <a:ea typeface="Calibri" panose="020F0502020204030204" pitchFamily="34" charset="0"/>
                <a:cs typeface="Arial" panose="020B0604020202020204" pitchFamily="34" charset="0"/>
              </a:rPr>
              <a:t>salts and carbohydrates </a:t>
            </a:r>
            <a:r>
              <a:rPr lang="en-US" sz="2800" b="1" kern="100" dirty="0">
                <a:effectLst/>
                <a:ea typeface="Calibri" panose="020F0502020204030204" pitchFamily="34" charset="0"/>
                <a:cs typeface="Arial" panose="020B0604020202020204" pitchFamily="34" charset="0"/>
              </a:rPr>
              <a:t>represented by lactose, they are They exist in the state of a </a:t>
            </a:r>
            <a:r>
              <a:rPr lang="en-US" sz="2800" b="1" kern="100" dirty="0">
                <a:solidFill>
                  <a:srgbClr val="00B0F0"/>
                </a:solidFill>
                <a:effectLst/>
                <a:ea typeface="Calibri" panose="020F0502020204030204" pitchFamily="34" charset="0"/>
                <a:cs typeface="Arial" panose="020B0604020202020204" pitchFamily="34" charset="0"/>
              </a:rPr>
              <a:t>real solution,</a:t>
            </a:r>
            <a:r>
              <a:rPr lang="en-US" sz="2800" b="1" kern="100" dirty="0">
                <a:effectLst/>
                <a:ea typeface="Calibri" panose="020F0502020204030204" pitchFamily="34" charset="0"/>
                <a:cs typeface="Arial" panose="020B0604020202020204" pitchFamily="34" charset="0"/>
              </a:rPr>
              <a:t> while the </a:t>
            </a:r>
            <a:r>
              <a:rPr lang="en-US" sz="2800" b="1" kern="100" dirty="0">
                <a:solidFill>
                  <a:srgbClr val="00B0F0"/>
                </a:solidFill>
                <a:effectLst/>
                <a:ea typeface="Calibri" panose="020F0502020204030204" pitchFamily="34" charset="0"/>
                <a:cs typeface="Arial" panose="020B0604020202020204" pitchFamily="34" charset="0"/>
              </a:rPr>
              <a:t>vitamins</a:t>
            </a:r>
            <a:r>
              <a:rPr lang="en-US" sz="2800" b="1" kern="100" dirty="0">
                <a:effectLst/>
                <a:ea typeface="Calibri" panose="020F0502020204030204" pitchFamily="34" charset="0"/>
                <a:cs typeface="Arial" panose="020B0604020202020204" pitchFamily="34" charset="0"/>
              </a:rPr>
              <a:t> are present in either state </a:t>
            </a:r>
            <a:r>
              <a:rPr lang="en-US" sz="2800" b="1" kern="100" dirty="0">
                <a:solidFill>
                  <a:srgbClr val="00B0F0"/>
                </a:solidFill>
                <a:effectLst/>
                <a:ea typeface="Calibri" panose="020F0502020204030204" pitchFamily="34" charset="0"/>
                <a:cs typeface="Arial" panose="020B0604020202020204" pitchFamily="34" charset="0"/>
              </a:rPr>
              <a:t>dissolved</a:t>
            </a:r>
            <a:r>
              <a:rPr lang="en-US" sz="2800" b="1" kern="100" dirty="0">
                <a:effectLst/>
                <a:ea typeface="Calibri" panose="020F0502020204030204" pitchFamily="34" charset="0"/>
                <a:cs typeface="Arial" panose="020B0604020202020204" pitchFamily="34" charset="0"/>
              </a:rPr>
              <a:t> or </a:t>
            </a:r>
            <a:r>
              <a:rPr lang="en-US" sz="2800" b="1" kern="100" dirty="0">
                <a:solidFill>
                  <a:srgbClr val="00B0F0"/>
                </a:solidFill>
                <a:effectLst/>
                <a:ea typeface="Calibri" panose="020F0502020204030204" pitchFamily="34" charset="0"/>
                <a:cs typeface="Arial" panose="020B0604020202020204" pitchFamily="34" charset="0"/>
              </a:rPr>
              <a:t>combined with the rest of the milk ingredients</a:t>
            </a:r>
            <a:r>
              <a:rPr lang="en-US" sz="2800" b="1" kern="100" dirty="0">
                <a:effectLst/>
                <a:ea typeface="Calibri" panose="020F0502020204030204" pitchFamily="34" charset="0"/>
                <a:cs typeface="Arial" panose="020B0604020202020204" pitchFamily="34" charset="0"/>
              </a:rPr>
              <a:t>,</a:t>
            </a:r>
            <a:endParaRPr lang="en-US" sz="2000" b="1" kern="100" dirty="0">
              <a:effectLst/>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42720234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357AE0A-2F1C-2D96-335A-31D430CEA0D3}"/>
              </a:ext>
            </a:extLst>
          </p:cNvPr>
          <p:cNvSpPr txBox="1"/>
          <p:nvPr/>
        </p:nvSpPr>
        <p:spPr>
          <a:xfrm>
            <a:off x="785813" y="1172439"/>
            <a:ext cx="10872788" cy="4031873"/>
          </a:xfrm>
          <a:prstGeom prst="rect">
            <a:avLst/>
          </a:prstGeom>
          <a:noFill/>
        </p:spPr>
        <p:txBody>
          <a:bodyPr wrap="square">
            <a:spAutoFit/>
          </a:bodyPr>
          <a:lstStyle/>
          <a:p>
            <a:pPr algn="just"/>
            <a:r>
              <a:rPr lang="en-US" sz="3200" b="1" dirty="0">
                <a:solidFill>
                  <a:srgbClr val="FF0000"/>
                </a:solidFill>
                <a:effectLst/>
                <a:latin typeface="Times New Roman" panose="02020603050405020304" pitchFamily="18" charset="0"/>
                <a:ea typeface="Calibri" panose="020F0502020204030204" pitchFamily="34" charset="0"/>
              </a:rPr>
              <a:t>4- The sugar substance (lactose)  </a:t>
            </a:r>
            <a:r>
              <a:rPr lang="ar-IQ" sz="3200" b="1" dirty="0">
                <a:solidFill>
                  <a:srgbClr val="00B0F0"/>
                </a:solidFill>
                <a:effectLst/>
                <a:latin typeface="Times New Roman" panose="02020603050405020304" pitchFamily="18" charset="0"/>
                <a:ea typeface="Calibri" panose="020F0502020204030204" pitchFamily="34" charset="0"/>
              </a:rPr>
              <a:t>:</a:t>
            </a:r>
            <a:r>
              <a:rPr lang="en-US" sz="2800" b="1" dirty="0">
                <a:solidFill>
                  <a:srgbClr val="00B0F0"/>
                </a:solidFill>
                <a:effectLst/>
                <a:latin typeface="Times New Roman" panose="02020603050405020304" pitchFamily="18" charset="0"/>
                <a:ea typeface="Calibri" panose="020F0502020204030204" pitchFamily="34" charset="0"/>
              </a:rPr>
              <a:t>Lactose </a:t>
            </a:r>
            <a:r>
              <a:rPr lang="en-US" sz="2800" b="1" dirty="0">
                <a:effectLst/>
                <a:latin typeface="Times New Roman" panose="02020603050405020304" pitchFamily="18" charset="0"/>
                <a:ea typeface="Calibri" panose="020F0502020204030204" pitchFamily="34" charset="0"/>
              </a:rPr>
              <a:t>is the main sugar It is found in milk and is found in the milk of all lactobacillus animals It is found in other foodstuffs, and lactose is a </a:t>
            </a:r>
            <a:r>
              <a:rPr lang="en-US" sz="2800" b="1" dirty="0">
                <a:solidFill>
                  <a:srgbClr val="00B0F0"/>
                </a:solidFill>
                <a:effectLst/>
                <a:latin typeface="Times New Roman" panose="02020603050405020304" pitchFamily="18" charset="0"/>
                <a:ea typeface="Calibri" panose="020F0502020204030204" pitchFamily="34" charset="0"/>
              </a:rPr>
              <a:t>disaccharide</a:t>
            </a:r>
            <a:r>
              <a:rPr lang="en-US" sz="2800" b="1" dirty="0">
                <a:effectLst/>
                <a:latin typeface="Times New Roman" panose="02020603050405020304" pitchFamily="18" charset="0"/>
                <a:ea typeface="Calibri" panose="020F0502020204030204" pitchFamily="34" charset="0"/>
              </a:rPr>
              <a:t> Which can be </a:t>
            </a:r>
            <a:r>
              <a:rPr lang="en-US" sz="2800" b="1" dirty="0">
                <a:solidFill>
                  <a:srgbClr val="00B0F0"/>
                </a:solidFill>
                <a:effectLst/>
                <a:latin typeface="Times New Roman" panose="02020603050405020304" pitchFamily="18" charset="0"/>
                <a:ea typeface="Calibri" panose="020F0502020204030204" pitchFamily="34" charset="0"/>
              </a:rPr>
              <a:t>broken down </a:t>
            </a:r>
            <a:r>
              <a:rPr lang="en-US" sz="2800" b="1" dirty="0">
                <a:effectLst/>
                <a:latin typeface="Times New Roman" panose="02020603050405020304" pitchFamily="18" charset="0"/>
                <a:ea typeface="Calibri" panose="020F0502020204030204" pitchFamily="34" charset="0"/>
              </a:rPr>
              <a:t>into the monosaccharides </a:t>
            </a:r>
            <a:r>
              <a:rPr lang="en-US" sz="2800" b="1" dirty="0">
                <a:solidFill>
                  <a:srgbClr val="00B0F0"/>
                </a:solidFill>
                <a:effectLst/>
                <a:latin typeface="Times New Roman" panose="02020603050405020304" pitchFamily="18" charset="0"/>
                <a:ea typeface="Calibri" panose="020F0502020204030204" pitchFamily="34" charset="0"/>
              </a:rPr>
              <a:t>glucose</a:t>
            </a:r>
            <a:r>
              <a:rPr lang="en-US" sz="2800" b="1" dirty="0">
                <a:effectLst/>
                <a:latin typeface="Times New Roman" panose="02020603050405020304" pitchFamily="18" charset="0"/>
                <a:ea typeface="Calibri" panose="020F0502020204030204" pitchFamily="34" charset="0"/>
              </a:rPr>
              <a:t> and </a:t>
            </a:r>
            <a:r>
              <a:rPr lang="en-US" sz="2800" b="1" dirty="0">
                <a:solidFill>
                  <a:srgbClr val="00B050"/>
                </a:solidFill>
                <a:effectLst/>
                <a:latin typeface="Times New Roman" panose="02020603050405020304" pitchFamily="18" charset="0"/>
                <a:ea typeface="Calibri" panose="020F0502020204030204" pitchFamily="34" charset="0"/>
              </a:rPr>
              <a:t>galactose</a:t>
            </a:r>
            <a:r>
              <a:rPr lang="en-US" sz="2800" b="1" dirty="0">
                <a:effectLst/>
                <a:latin typeface="Times New Roman" panose="02020603050405020304" pitchFamily="18" charset="0"/>
                <a:ea typeface="Calibri" panose="020F0502020204030204" pitchFamily="34" charset="0"/>
              </a:rPr>
              <a:t> and its source Glucose, which is found in the blood, and </a:t>
            </a:r>
            <a:r>
              <a:rPr lang="en-US" sz="2800" b="1" dirty="0">
                <a:solidFill>
                  <a:srgbClr val="00B0F0"/>
                </a:solidFill>
                <a:effectLst/>
                <a:latin typeface="Times New Roman" panose="02020603050405020304" pitchFamily="18" charset="0"/>
                <a:ea typeface="Calibri" panose="020F0502020204030204" pitchFamily="34" charset="0"/>
              </a:rPr>
              <a:t>lactose has nutritional</a:t>
            </a:r>
            <a:r>
              <a:rPr lang="en-US" sz="2800" b="1" dirty="0">
                <a:effectLst/>
                <a:latin typeface="Times New Roman" panose="02020603050405020304" pitchFamily="18" charset="0"/>
                <a:ea typeface="Calibri" panose="020F0502020204030204" pitchFamily="34" charset="0"/>
              </a:rPr>
              <a:t> and </a:t>
            </a:r>
            <a:r>
              <a:rPr lang="en-US" sz="2800" b="1" dirty="0">
                <a:solidFill>
                  <a:srgbClr val="00B0F0"/>
                </a:solidFill>
                <a:effectLst/>
                <a:latin typeface="Times New Roman" panose="02020603050405020304" pitchFamily="18" charset="0"/>
                <a:ea typeface="Calibri" panose="020F0502020204030204" pitchFamily="34" charset="0"/>
              </a:rPr>
              <a:t>medical uses </a:t>
            </a:r>
            <a:r>
              <a:rPr lang="en-US" sz="2800" b="1" dirty="0">
                <a:effectLst/>
                <a:latin typeface="Times New Roman" panose="02020603050405020304" pitchFamily="18" charset="0"/>
                <a:ea typeface="Calibri" panose="020F0502020204030204" pitchFamily="34" charset="0"/>
              </a:rPr>
              <a:t>And </a:t>
            </a:r>
            <a:r>
              <a:rPr lang="en-US" sz="2800" b="1" dirty="0">
                <a:solidFill>
                  <a:srgbClr val="00B0F0"/>
                </a:solidFill>
                <a:effectLst/>
                <a:latin typeface="Times New Roman" panose="02020603050405020304" pitchFamily="18" charset="0"/>
                <a:ea typeface="Calibri" panose="020F0502020204030204" pitchFamily="34" charset="0"/>
              </a:rPr>
              <a:t>industrial</a:t>
            </a:r>
            <a:r>
              <a:rPr lang="en-US" sz="2800" b="1" dirty="0">
                <a:effectLst/>
                <a:latin typeface="Times New Roman" panose="02020603050405020304" pitchFamily="18" charset="0"/>
                <a:ea typeface="Calibri" panose="020F0502020204030204" pitchFamily="34" charset="0"/>
              </a:rPr>
              <a:t>, especially the manufacture </a:t>
            </a:r>
            <a:r>
              <a:rPr lang="en-US" sz="2800" b="1" dirty="0">
                <a:solidFill>
                  <a:srgbClr val="00B0F0"/>
                </a:solidFill>
                <a:effectLst/>
                <a:latin typeface="Times New Roman" panose="02020603050405020304" pitchFamily="18" charset="0"/>
                <a:ea typeface="Calibri" panose="020F0502020204030204" pitchFamily="34" charset="0"/>
              </a:rPr>
              <a:t>of infant formula </a:t>
            </a:r>
            <a:r>
              <a:rPr lang="en-US" sz="2800" b="1" dirty="0">
                <a:effectLst/>
                <a:latin typeface="Times New Roman" panose="02020603050405020304" pitchFamily="18" charset="0"/>
                <a:ea typeface="Calibri" panose="020F0502020204030204" pitchFamily="34" charset="0"/>
              </a:rPr>
              <a:t>and the </a:t>
            </a:r>
            <a:r>
              <a:rPr lang="en-US" sz="2800" b="1" dirty="0">
                <a:solidFill>
                  <a:srgbClr val="00B0F0"/>
                </a:solidFill>
                <a:effectLst/>
                <a:latin typeface="Times New Roman" panose="02020603050405020304" pitchFamily="18" charset="0"/>
                <a:ea typeface="Calibri" panose="020F0502020204030204" pitchFamily="34" charset="0"/>
              </a:rPr>
              <a:t>preparation of lactic ac</a:t>
            </a:r>
            <a:r>
              <a:rPr lang="en-US" sz="2800" b="1" dirty="0">
                <a:effectLst/>
                <a:latin typeface="Times New Roman" panose="02020603050405020304" pitchFamily="18" charset="0"/>
                <a:ea typeface="Calibri" panose="020F0502020204030204" pitchFamily="34" charset="0"/>
              </a:rPr>
              <a:t>id The importance of lactose is evident in milk, as the lactose sugar derived from it </a:t>
            </a:r>
            <a:r>
              <a:rPr lang="en-US" sz="2800" b="1" dirty="0" err="1">
                <a:effectLst/>
                <a:latin typeface="Times New Roman" panose="02020603050405020304" pitchFamily="18" charset="0"/>
                <a:ea typeface="Calibri" panose="020F0502020204030204" pitchFamily="34" charset="0"/>
              </a:rPr>
              <a:t>It</a:t>
            </a:r>
            <a:r>
              <a:rPr lang="en-US" sz="2800" b="1" dirty="0">
                <a:effectLst/>
                <a:latin typeface="Times New Roman" panose="02020603050405020304" pitchFamily="18" charset="0"/>
                <a:ea typeface="Calibri" panose="020F0502020204030204" pitchFamily="34" charset="0"/>
              </a:rPr>
              <a:t> is one of the components of </a:t>
            </a:r>
            <a:r>
              <a:rPr lang="en-US" sz="2800" b="1" dirty="0" err="1">
                <a:solidFill>
                  <a:srgbClr val="00B050"/>
                </a:solidFill>
                <a:effectLst/>
                <a:latin typeface="Times New Roman" panose="02020603050405020304" pitchFamily="18" charset="0"/>
                <a:ea typeface="Calibri" panose="020F0502020204030204" pitchFamily="34" charset="0"/>
              </a:rPr>
              <a:t>g</a:t>
            </a:r>
            <a:r>
              <a:rPr lang="en-US" sz="2800" b="1" dirty="0" err="1">
                <a:effectLst/>
                <a:latin typeface="Times New Roman" panose="02020603050405020304" pitchFamily="18" charset="0"/>
                <a:ea typeface="Calibri" panose="020F0502020204030204" pitchFamily="34" charset="0"/>
              </a:rPr>
              <a:t>alcactolilipids</a:t>
            </a:r>
            <a:r>
              <a:rPr lang="en-US" sz="2800" b="1" dirty="0">
                <a:effectLst/>
                <a:latin typeface="Times New Roman" panose="02020603050405020304" pitchFamily="18" charset="0"/>
                <a:ea typeface="Calibri" panose="020F0502020204030204" pitchFamily="34" charset="0"/>
              </a:rPr>
              <a:t>,</a:t>
            </a:r>
            <a:endParaRPr lang="en-US" sz="2800" dirty="0"/>
          </a:p>
        </p:txBody>
      </p:sp>
    </p:spTree>
    <p:extLst>
      <p:ext uri="{BB962C8B-B14F-4D97-AF65-F5344CB8AC3E}">
        <p14:creationId xmlns:p14="http://schemas.microsoft.com/office/powerpoint/2010/main" val="29858345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8A8222D5-308F-2851-FA87-F2BDDAFBD645}"/>
              </a:ext>
            </a:extLst>
          </p:cNvPr>
          <p:cNvSpPr txBox="1"/>
          <p:nvPr/>
        </p:nvSpPr>
        <p:spPr>
          <a:xfrm>
            <a:off x="957263" y="879628"/>
            <a:ext cx="10029825" cy="4679807"/>
          </a:xfrm>
          <a:prstGeom prst="rect">
            <a:avLst/>
          </a:prstGeom>
          <a:noFill/>
        </p:spPr>
        <p:txBody>
          <a:bodyPr wrap="square">
            <a:spAutoFit/>
          </a:bodyPr>
          <a:lstStyle/>
          <a:p>
            <a:pPr marL="133350" marR="0" algn="just">
              <a:lnSpc>
                <a:spcPct val="107000"/>
              </a:lnSpc>
              <a:spcBef>
                <a:spcPts val="0"/>
              </a:spcBef>
              <a:spcAft>
                <a:spcPts val="800"/>
              </a:spcAft>
            </a:pPr>
            <a:r>
              <a:rPr lang="en-US" sz="2800" b="1" kern="100" dirty="0">
                <a:effectLst/>
                <a:latin typeface="Times New Roman" panose="02020603050405020304" pitchFamily="18" charset="0"/>
                <a:ea typeface="Calibri" panose="020F0502020204030204" pitchFamily="34" charset="0"/>
                <a:cs typeface="Arial" panose="020B0604020202020204" pitchFamily="34" charset="0"/>
              </a:rPr>
              <a:t>which are </a:t>
            </a:r>
            <a:r>
              <a:rPr lang="en-US" sz="2800" b="1" kern="100" dirty="0">
                <a:solidFill>
                  <a:srgbClr val="00B0F0"/>
                </a:solidFill>
                <a:effectLst/>
                <a:latin typeface="Times New Roman" panose="02020603050405020304" pitchFamily="18" charset="0"/>
                <a:ea typeface="Calibri" panose="020F0502020204030204" pitchFamily="34" charset="0"/>
                <a:cs typeface="Arial" panose="020B0604020202020204" pitchFamily="34" charset="0"/>
              </a:rPr>
              <a:t>necessary for the formation of brain tissues </a:t>
            </a:r>
            <a:r>
              <a:rPr lang="en-US" sz="2800" b="1" kern="100" dirty="0">
                <a:effectLst/>
                <a:latin typeface="Times New Roman" panose="02020603050405020304" pitchFamily="18" charset="0"/>
                <a:ea typeface="Calibri" panose="020F0502020204030204" pitchFamily="34" charset="0"/>
                <a:cs typeface="Arial" panose="020B0604020202020204" pitchFamily="34" charset="0"/>
              </a:rPr>
              <a:t>And nervous tissue in the first six weeks of life, as if sugar Lactose stimulates the growth of young animals more than any other sugar, as well The lactose sugar is not fully absorbed in the small intestine and part of it arrives To the large intestine, it promotes the growth of sugar-fermenting bacteria, mainly </a:t>
            </a:r>
            <a:r>
              <a:rPr lang="en-US" sz="2800" b="1" kern="100" dirty="0">
                <a:solidFill>
                  <a:srgbClr val="00B050"/>
                </a:solidFill>
                <a:effectLst/>
                <a:latin typeface="Times New Roman" panose="02020603050405020304" pitchFamily="18" charset="0"/>
                <a:ea typeface="Calibri" panose="020F0502020204030204" pitchFamily="34" charset="0"/>
                <a:cs typeface="Arial" panose="020B0604020202020204" pitchFamily="34" charset="0"/>
              </a:rPr>
              <a:t>Lactobacillus acidophilus</a:t>
            </a:r>
            <a:r>
              <a:rPr lang="en-US" sz="2800" b="1" kern="100" dirty="0">
                <a:effectLst/>
                <a:latin typeface="Times New Roman" panose="02020603050405020304" pitchFamily="18" charset="0"/>
                <a:ea typeface="Calibri" panose="020F0502020204030204" pitchFamily="34" charset="0"/>
                <a:cs typeface="Arial" panose="020B0604020202020204" pitchFamily="34" charset="0"/>
              </a:rPr>
              <a:t>. </a:t>
            </a:r>
            <a:r>
              <a:rPr lang="en-US" sz="2800" b="1" kern="100" dirty="0">
                <a:solidFill>
                  <a:srgbClr val="00B0F0"/>
                </a:solidFill>
                <a:effectLst/>
                <a:latin typeface="Times New Roman" panose="02020603050405020304" pitchFamily="18" charset="0"/>
                <a:ea typeface="Calibri" panose="020F0502020204030204" pitchFamily="34" charset="0"/>
                <a:cs typeface="Arial" panose="020B0604020202020204" pitchFamily="34" charset="0"/>
              </a:rPr>
              <a:t>Its growth dominates the growth of protein-dissolving bacteria, which cause the formation of harmful products</a:t>
            </a:r>
            <a:r>
              <a:rPr lang="en-US" sz="2800" b="1" kern="100" dirty="0">
                <a:effectLst/>
                <a:latin typeface="Times New Roman" panose="02020603050405020304" pitchFamily="18" charset="0"/>
                <a:ea typeface="Calibri" panose="020F0502020204030204" pitchFamily="34" charset="0"/>
                <a:cs typeface="Arial" panose="020B0604020202020204" pitchFamily="34" charset="0"/>
              </a:rPr>
              <a:t>, and lactose participates in </a:t>
            </a:r>
            <a:r>
              <a:rPr lang="en-US" sz="2800" b="1" kern="100" dirty="0">
                <a:solidFill>
                  <a:srgbClr val="00B0F0"/>
                </a:solidFill>
                <a:effectLst/>
                <a:latin typeface="Times New Roman" panose="02020603050405020304" pitchFamily="18" charset="0"/>
                <a:ea typeface="Calibri" panose="020F0502020204030204" pitchFamily="34" charset="0"/>
                <a:cs typeface="Arial" panose="020B0604020202020204" pitchFamily="34" charset="0"/>
              </a:rPr>
              <a:t>30% of the energy given from milk.</a:t>
            </a:r>
            <a:endParaRPr lang="en-US" sz="2000" kern="100" dirty="0">
              <a:solidFill>
                <a:srgbClr val="00B0F0"/>
              </a:solidFill>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6025342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05ECCF8-F9BA-D2C8-D3B3-A187A743E93A}"/>
              </a:ext>
            </a:extLst>
          </p:cNvPr>
          <p:cNvSpPr txBox="1"/>
          <p:nvPr/>
        </p:nvSpPr>
        <p:spPr>
          <a:xfrm>
            <a:off x="928688" y="891724"/>
            <a:ext cx="10229850" cy="4276363"/>
          </a:xfrm>
          <a:prstGeom prst="rect">
            <a:avLst/>
          </a:prstGeom>
          <a:noFill/>
        </p:spPr>
        <p:txBody>
          <a:bodyPr wrap="square">
            <a:spAutoFit/>
          </a:bodyPr>
          <a:lstStyle/>
          <a:p>
            <a:pPr marL="133350" marR="0" algn="just">
              <a:lnSpc>
                <a:spcPct val="107000"/>
              </a:lnSpc>
              <a:spcBef>
                <a:spcPts val="0"/>
              </a:spcBef>
              <a:spcAft>
                <a:spcPts val="800"/>
              </a:spcAft>
            </a:pPr>
            <a:r>
              <a:rPr lang="en-US" sz="3200" b="1" kern="100" dirty="0">
                <a:solidFill>
                  <a:srgbClr val="FF0000"/>
                </a:solidFill>
                <a:effectLst/>
                <a:latin typeface="Times New Roman" panose="02020603050405020304" pitchFamily="18" charset="0"/>
                <a:ea typeface="Calibri" panose="020F0502020204030204" pitchFamily="34" charset="0"/>
                <a:cs typeface="Arial" panose="020B0604020202020204" pitchFamily="34" charset="0"/>
              </a:rPr>
              <a:t>5 -mineral salts  </a:t>
            </a:r>
            <a:r>
              <a:rPr lang="en-US" sz="2800" b="1" kern="100" dirty="0">
                <a:effectLst/>
                <a:latin typeface="Times New Roman" panose="02020603050405020304" pitchFamily="18" charset="0"/>
                <a:ea typeface="Calibri" panose="020F0502020204030204" pitchFamily="34" charset="0"/>
                <a:cs typeface="Arial" panose="020B0604020202020204" pitchFamily="34" charset="0"/>
              </a:rPr>
              <a:t>Milk is rich in many minerals, the most prominent of which is </a:t>
            </a:r>
            <a:r>
              <a:rPr lang="en-US" sz="2800" b="1" kern="100" dirty="0">
                <a:solidFill>
                  <a:srgbClr val="00B0F0"/>
                </a:solidFill>
                <a:effectLst/>
                <a:latin typeface="Times New Roman" panose="02020603050405020304" pitchFamily="18" charset="0"/>
                <a:ea typeface="Calibri" panose="020F0502020204030204" pitchFamily="34" charset="0"/>
                <a:cs typeface="Arial" panose="020B0604020202020204" pitchFamily="34" charset="0"/>
              </a:rPr>
              <a:t>calcium</a:t>
            </a:r>
            <a:r>
              <a:rPr lang="en-US" sz="2800" b="1" kern="100" dirty="0">
                <a:effectLst/>
                <a:latin typeface="Times New Roman" panose="02020603050405020304" pitchFamily="18" charset="0"/>
                <a:ea typeface="Calibri" panose="020F0502020204030204" pitchFamily="34" charset="0"/>
                <a:cs typeface="Arial" panose="020B0604020202020204" pitchFamily="34" charset="0"/>
              </a:rPr>
              <a:t>  It contains all the necessary mineral salts for the safety of the body, such as </a:t>
            </a:r>
            <a:r>
              <a:rPr lang="en-US" sz="2800" b="1" kern="100" dirty="0">
                <a:solidFill>
                  <a:srgbClr val="00B0F0"/>
                </a:solidFill>
                <a:effectLst/>
                <a:latin typeface="Times New Roman" panose="02020603050405020304" pitchFamily="18" charset="0"/>
                <a:ea typeface="Calibri" panose="020F0502020204030204" pitchFamily="34" charset="0"/>
                <a:cs typeface="Arial" panose="020B0604020202020204" pitchFamily="34" charset="0"/>
              </a:rPr>
              <a:t>Phosphorus, potassium, magnesium, sodium, </a:t>
            </a:r>
            <a:r>
              <a:rPr lang="en-US" sz="2800" b="1" kern="100" dirty="0">
                <a:effectLst/>
                <a:latin typeface="Times New Roman" panose="02020603050405020304" pitchFamily="18" charset="0"/>
                <a:ea typeface="Calibri" panose="020F0502020204030204" pitchFamily="34" charset="0"/>
                <a:cs typeface="Arial" panose="020B0604020202020204" pitchFamily="34" charset="0"/>
              </a:rPr>
              <a:t>chlorine</a:t>
            </a:r>
            <a:r>
              <a:rPr lang="en-US" sz="2800" b="1" kern="100" dirty="0">
                <a:solidFill>
                  <a:srgbClr val="00B0F0"/>
                </a:solidFill>
                <a:effectLst/>
                <a:latin typeface="Times New Roman" panose="02020603050405020304" pitchFamily="18" charset="0"/>
                <a:ea typeface="Calibri" panose="020F0502020204030204" pitchFamily="34" charset="0"/>
                <a:cs typeface="Arial" panose="020B0604020202020204" pitchFamily="34" charset="0"/>
              </a:rPr>
              <a:t> </a:t>
            </a:r>
            <a:r>
              <a:rPr lang="en-US" sz="2800" b="1" kern="100" dirty="0">
                <a:effectLst/>
                <a:latin typeface="Times New Roman" panose="02020603050405020304" pitchFamily="18" charset="0"/>
                <a:ea typeface="Calibri" panose="020F0502020204030204" pitchFamily="34" charset="0"/>
                <a:cs typeface="Arial" panose="020B0604020202020204" pitchFamily="34" charset="0"/>
              </a:rPr>
              <a:t>and sulfur either Iron and copper are present in a small percentage. Calcium and phosphorous are minerals The main component found in milk is calcium, with a ratio of 128 mg / liter cow's milk and 187 mg / liter in buffalo milk. These salts are present It is in the form of a </a:t>
            </a:r>
            <a:r>
              <a:rPr lang="en-US" sz="2800" b="1" kern="100" dirty="0">
                <a:solidFill>
                  <a:srgbClr val="00B0F0"/>
                </a:solidFill>
                <a:effectLst/>
                <a:latin typeface="Times New Roman" panose="02020603050405020304" pitchFamily="18" charset="0"/>
                <a:ea typeface="Calibri" panose="020F0502020204030204" pitchFamily="34" charset="0"/>
                <a:cs typeface="Arial" panose="020B0604020202020204" pitchFamily="34" charset="0"/>
              </a:rPr>
              <a:t>real solution </a:t>
            </a:r>
            <a:r>
              <a:rPr lang="en-US" sz="2800" b="1" kern="100" dirty="0">
                <a:effectLst/>
                <a:latin typeface="Times New Roman" panose="02020603050405020304" pitchFamily="18" charset="0"/>
                <a:ea typeface="Calibri" panose="020F0502020204030204" pitchFamily="34" charset="0"/>
                <a:cs typeface="Arial" panose="020B0604020202020204" pitchFamily="34" charset="0"/>
              </a:rPr>
              <a:t>and in a </a:t>
            </a:r>
            <a:r>
              <a:rPr lang="en-US" sz="2800" b="1" kern="100" dirty="0">
                <a:solidFill>
                  <a:srgbClr val="00B0F0"/>
                </a:solidFill>
                <a:effectLst/>
                <a:latin typeface="Times New Roman" panose="02020603050405020304" pitchFamily="18" charset="0"/>
                <a:ea typeface="Calibri" panose="020F0502020204030204" pitchFamily="34" charset="0"/>
                <a:cs typeface="Arial" panose="020B0604020202020204" pitchFamily="34" charset="0"/>
              </a:rPr>
              <a:t>colloidal state because it binds to proteins</a:t>
            </a:r>
            <a:r>
              <a:rPr lang="en-US" sz="1800" b="1" kern="100" dirty="0">
                <a:effectLst/>
                <a:latin typeface="Times New Roman" panose="02020603050405020304" pitchFamily="18" charset="0"/>
                <a:ea typeface="Calibri" panose="020F0502020204030204" pitchFamily="34" charset="0"/>
                <a:cs typeface="Arial" panose="020B0604020202020204" pitchFamily="34" charset="0"/>
              </a:rPr>
              <a:t>.</a:t>
            </a:r>
            <a:endParaRPr lang="en-US" sz="1400" kern="1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22962784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DFEAF19-7292-1079-E241-7ABB7A0C437C}"/>
              </a:ext>
            </a:extLst>
          </p:cNvPr>
          <p:cNvSpPr txBox="1"/>
          <p:nvPr/>
        </p:nvSpPr>
        <p:spPr>
          <a:xfrm>
            <a:off x="885825" y="1564867"/>
            <a:ext cx="10158413" cy="2901628"/>
          </a:xfrm>
          <a:prstGeom prst="rect">
            <a:avLst/>
          </a:prstGeom>
          <a:noFill/>
        </p:spPr>
        <p:txBody>
          <a:bodyPr wrap="square">
            <a:spAutoFit/>
          </a:bodyPr>
          <a:lstStyle/>
          <a:p>
            <a:pPr marL="133350" marR="0" algn="just">
              <a:lnSpc>
                <a:spcPct val="107000"/>
              </a:lnSpc>
              <a:spcBef>
                <a:spcPts val="0"/>
              </a:spcBef>
              <a:spcAft>
                <a:spcPts val="800"/>
              </a:spcAft>
            </a:pPr>
            <a:r>
              <a:rPr lang="en-US" sz="3200" b="1" kern="100" dirty="0">
                <a:solidFill>
                  <a:srgbClr val="FF0000"/>
                </a:solidFill>
                <a:effectLst/>
                <a:latin typeface="Times New Roman" panose="02020603050405020304" pitchFamily="18" charset="0"/>
                <a:ea typeface="Calibri" panose="020F0502020204030204" pitchFamily="34" charset="0"/>
                <a:cs typeface="Arial" panose="020B0604020202020204" pitchFamily="34" charset="0"/>
              </a:rPr>
              <a:t>5 - Other Ingredients:</a:t>
            </a:r>
            <a:r>
              <a:rPr lang="en-US" sz="2800" b="1" kern="100" dirty="0">
                <a:effectLst/>
                <a:latin typeface="Times New Roman" panose="02020603050405020304" pitchFamily="18" charset="0"/>
                <a:ea typeface="Calibri" panose="020F0502020204030204" pitchFamily="34" charset="0"/>
                <a:cs typeface="Arial" panose="020B0604020202020204" pitchFamily="34" charset="0"/>
              </a:rPr>
              <a:t> Milk contains </a:t>
            </a:r>
            <a:r>
              <a:rPr lang="en-US" sz="2800" b="1" kern="100" dirty="0">
                <a:solidFill>
                  <a:srgbClr val="00B0F0"/>
                </a:solidFill>
                <a:effectLst/>
                <a:latin typeface="Times New Roman" panose="02020603050405020304" pitchFamily="18" charset="0"/>
                <a:ea typeface="Calibri" panose="020F0502020204030204" pitchFamily="34" charset="0"/>
                <a:cs typeface="Arial" panose="020B0604020202020204" pitchFamily="34" charset="0"/>
              </a:rPr>
              <a:t>vitamins </a:t>
            </a:r>
            <a:r>
              <a:rPr lang="en-US" sz="2800" b="1" kern="100" dirty="0">
                <a:effectLst/>
                <a:latin typeface="Times New Roman" panose="02020603050405020304" pitchFamily="18" charset="0"/>
                <a:ea typeface="Calibri" panose="020F0502020204030204" pitchFamily="34" charset="0"/>
                <a:cs typeface="Arial" panose="020B0604020202020204" pitchFamily="34" charset="0"/>
              </a:rPr>
              <a:t>and is considered milk </a:t>
            </a:r>
            <a:r>
              <a:rPr lang="en-US" sz="2800" b="1" kern="100" dirty="0">
                <a:solidFill>
                  <a:srgbClr val="00B0F0"/>
                </a:solidFill>
                <a:effectLst/>
                <a:latin typeface="Times New Roman" panose="02020603050405020304" pitchFamily="18" charset="0"/>
                <a:ea typeface="Calibri" panose="020F0502020204030204" pitchFamily="34" charset="0"/>
                <a:cs typeface="Arial" panose="020B0604020202020204" pitchFamily="34" charset="0"/>
              </a:rPr>
              <a:t>A</a:t>
            </a:r>
            <a:r>
              <a:rPr lang="en-US" sz="2800" b="1" kern="100" dirty="0">
                <a:effectLst/>
                <a:latin typeface="Times New Roman" panose="02020603050405020304" pitchFamily="18" charset="0"/>
                <a:ea typeface="Calibri" panose="020F0502020204030204" pitchFamily="34" charset="0"/>
                <a:cs typeface="Arial" panose="020B0604020202020204" pitchFamily="34" charset="0"/>
              </a:rPr>
              <a:t> and its products are foods rich in vitamins, especially vitamin A It increases with the increase in the percentage of A, </a:t>
            </a:r>
            <a:r>
              <a:rPr lang="en-US" sz="2800" b="1" kern="100" dirty="0">
                <a:solidFill>
                  <a:srgbClr val="00B0F0"/>
                </a:solidFill>
                <a:effectLst/>
                <a:latin typeface="Times New Roman" panose="02020603050405020304" pitchFamily="18" charset="0"/>
                <a:ea typeface="Calibri" panose="020F0502020204030204" pitchFamily="34" charset="0"/>
                <a:cs typeface="Arial" panose="020B0604020202020204" pitchFamily="34" charset="0"/>
              </a:rPr>
              <a:t>which is found with the fatty substance</a:t>
            </a:r>
            <a:r>
              <a:rPr lang="en-US" sz="2800" b="1" kern="100" dirty="0">
                <a:effectLst/>
                <a:latin typeface="Times New Roman" panose="02020603050405020304" pitchFamily="18" charset="0"/>
                <a:ea typeface="Calibri" panose="020F0502020204030204" pitchFamily="34" charset="0"/>
                <a:cs typeface="Arial" panose="020B0604020202020204" pitchFamily="34" charset="0"/>
              </a:rPr>
              <a:t>, and the percentage of vitamin A Known as </a:t>
            </a:r>
            <a:r>
              <a:rPr lang="en-US" sz="2800" b="1" kern="100" dirty="0">
                <a:solidFill>
                  <a:srgbClr val="00B0F0"/>
                </a:solidFill>
                <a:effectLst/>
                <a:latin typeface="Times New Roman" panose="02020603050405020304" pitchFamily="18" charset="0"/>
                <a:ea typeface="Calibri" panose="020F0502020204030204" pitchFamily="34" charset="0"/>
                <a:cs typeface="Arial" panose="020B0604020202020204" pitchFamily="34" charset="0"/>
              </a:rPr>
              <a:t>B Complex </a:t>
            </a:r>
            <a:r>
              <a:rPr lang="en-US" sz="2800" b="1" kern="100" dirty="0">
                <a:effectLst/>
                <a:latin typeface="Times New Roman" panose="02020603050405020304" pitchFamily="18" charset="0"/>
                <a:ea typeface="Calibri" panose="020F0502020204030204" pitchFamily="34" charset="0"/>
                <a:cs typeface="Arial" panose="020B0604020202020204" pitchFamily="34" charset="0"/>
              </a:rPr>
              <a:t>fat, milk contains vitamin A With water soluble vitamins.</a:t>
            </a:r>
            <a:endParaRPr lang="en-US" sz="2000" kern="1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5467136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83E99B71-6C45-9CE9-5FFC-17E60E68ACB1}"/>
              </a:ext>
            </a:extLst>
          </p:cNvPr>
          <p:cNvSpPr txBox="1"/>
          <p:nvPr/>
        </p:nvSpPr>
        <p:spPr>
          <a:xfrm>
            <a:off x="971550" y="1255135"/>
            <a:ext cx="9772649" cy="655885"/>
          </a:xfrm>
          <a:prstGeom prst="rect">
            <a:avLst/>
          </a:prstGeom>
          <a:noFill/>
        </p:spPr>
        <p:txBody>
          <a:bodyPr wrap="square">
            <a:spAutoFit/>
          </a:bodyPr>
          <a:lstStyle/>
          <a:p>
            <a:pPr marL="133350" marR="0" algn="just">
              <a:lnSpc>
                <a:spcPct val="107000"/>
              </a:lnSpc>
              <a:spcBef>
                <a:spcPts val="0"/>
              </a:spcBef>
              <a:spcAft>
                <a:spcPts val="800"/>
              </a:spcAft>
            </a:pPr>
            <a:r>
              <a:rPr lang="en-US" sz="3600" b="1" kern="100" dirty="0">
                <a:solidFill>
                  <a:srgbClr val="FF0000"/>
                </a:solidFill>
                <a:effectLst/>
                <a:latin typeface="Times New Roman" panose="02020603050405020304" pitchFamily="18" charset="0"/>
                <a:ea typeface="Calibri" panose="020F0502020204030204" pitchFamily="34" charset="0"/>
                <a:cs typeface="Arial" panose="020B0604020202020204" pitchFamily="34" charset="0"/>
              </a:rPr>
              <a:t>Anti-microbial system in milk:</a:t>
            </a:r>
            <a:endParaRPr lang="en-US" sz="2400" kern="1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74064375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763303ED-5D2A-7BED-C93F-C8A0C579C386}"/>
              </a:ext>
            </a:extLst>
          </p:cNvPr>
          <p:cNvSpPr txBox="1"/>
          <p:nvPr/>
        </p:nvSpPr>
        <p:spPr>
          <a:xfrm>
            <a:off x="1200151" y="1380262"/>
            <a:ext cx="9586912" cy="4524315"/>
          </a:xfrm>
          <a:prstGeom prst="rect">
            <a:avLst/>
          </a:prstGeom>
          <a:noFill/>
        </p:spPr>
        <p:txBody>
          <a:bodyPr wrap="square">
            <a:spAutoFit/>
          </a:bodyPr>
          <a:lstStyle/>
          <a:p>
            <a:pPr algn="just"/>
            <a:r>
              <a:rPr lang="en-US" sz="3600" dirty="0"/>
              <a:t>Mammalian milk contains many </a:t>
            </a:r>
            <a:r>
              <a:rPr lang="en-US" sz="3600" dirty="0">
                <a:solidFill>
                  <a:srgbClr val="00B0F0"/>
                </a:solidFill>
              </a:rPr>
              <a:t>substances</a:t>
            </a:r>
            <a:r>
              <a:rPr lang="en-US" sz="3600" dirty="0"/>
              <a:t> that provide </a:t>
            </a:r>
            <a:r>
              <a:rPr lang="en-US" sz="3600" dirty="0">
                <a:solidFill>
                  <a:srgbClr val="00B0F0"/>
                </a:solidFill>
              </a:rPr>
              <a:t>resistance against infant diseases</a:t>
            </a:r>
            <a:r>
              <a:rPr lang="en-US" sz="3600" dirty="0"/>
              <a:t>, especially </a:t>
            </a:r>
            <a:r>
              <a:rPr lang="en-US" sz="3600" dirty="0">
                <a:solidFill>
                  <a:srgbClr val="00B0F0"/>
                </a:solidFill>
              </a:rPr>
              <a:t>intestinal diseases</a:t>
            </a:r>
            <a:r>
              <a:rPr lang="en-US" sz="3600" dirty="0"/>
              <a:t>, as breast milk provides sufficient protection for the infant during the first period of his development until the completion of his </a:t>
            </a:r>
            <a:r>
              <a:rPr lang="en-US" sz="3600" dirty="0">
                <a:solidFill>
                  <a:srgbClr val="00B0F0"/>
                </a:solidFill>
              </a:rPr>
              <a:t>defense system</a:t>
            </a:r>
            <a:r>
              <a:rPr lang="en-US" sz="3600" dirty="0"/>
              <a:t>, and these substances are called natural </a:t>
            </a:r>
            <a:r>
              <a:rPr lang="en-US" sz="3600" dirty="0">
                <a:solidFill>
                  <a:srgbClr val="00B0F0"/>
                </a:solidFill>
              </a:rPr>
              <a:t>resistance factors or defenders.</a:t>
            </a:r>
          </a:p>
        </p:txBody>
      </p:sp>
    </p:spTree>
    <p:extLst>
      <p:ext uri="{BB962C8B-B14F-4D97-AF65-F5344CB8AC3E}">
        <p14:creationId xmlns:p14="http://schemas.microsoft.com/office/powerpoint/2010/main" val="143855507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9E5895FC-3CF5-85F1-79A7-BF759C088054}"/>
              </a:ext>
            </a:extLst>
          </p:cNvPr>
          <p:cNvSpPr txBox="1"/>
          <p:nvPr/>
        </p:nvSpPr>
        <p:spPr>
          <a:xfrm>
            <a:off x="628650" y="1290777"/>
            <a:ext cx="10544175" cy="3531159"/>
          </a:xfrm>
          <a:prstGeom prst="rect">
            <a:avLst/>
          </a:prstGeom>
          <a:noFill/>
        </p:spPr>
        <p:txBody>
          <a:bodyPr wrap="square">
            <a:spAutoFit/>
          </a:bodyPr>
          <a:lstStyle/>
          <a:p>
            <a:pPr marL="133350" marR="0" algn="just">
              <a:lnSpc>
                <a:spcPct val="107000"/>
              </a:lnSpc>
              <a:spcBef>
                <a:spcPts val="0"/>
              </a:spcBef>
              <a:spcAft>
                <a:spcPts val="800"/>
              </a:spcAft>
            </a:pPr>
            <a:r>
              <a:rPr lang="en-US" sz="3200" b="1" kern="100" dirty="0">
                <a:solidFill>
                  <a:srgbClr val="FF0000"/>
                </a:solidFill>
                <a:effectLst/>
                <a:latin typeface="Times New Roman" panose="02020603050405020304" pitchFamily="18" charset="0"/>
                <a:ea typeface="Calibri" panose="020F0502020204030204" pitchFamily="34" charset="0"/>
                <a:cs typeface="Arial" panose="020B0604020202020204" pitchFamily="34" charset="0"/>
              </a:rPr>
              <a:t>Some important definitions</a:t>
            </a:r>
            <a:endParaRPr lang="en-US" sz="2000" kern="100" dirty="0">
              <a:effectLst/>
              <a:latin typeface="Calibri" panose="020F0502020204030204" pitchFamily="34" charset="0"/>
              <a:ea typeface="Calibri" panose="020F0502020204030204" pitchFamily="34" charset="0"/>
              <a:cs typeface="Arial" panose="020B0604020202020204" pitchFamily="34" charset="0"/>
            </a:endParaRPr>
          </a:p>
          <a:p>
            <a:pPr marL="133350" marR="0" algn="just">
              <a:lnSpc>
                <a:spcPct val="107000"/>
              </a:lnSpc>
              <a:spcBef>
                <a:spcPts val="0"/>
              </a:spcBef>
              <a:spcAft>
                <a:spcPts val="800"/>
              </a:spcAft>
            </a:pPr>
            <a:r>
              <a:rPr lang="en-US" sz="3200" b="1" kern="100" dirty="0">
                <a:solidFill>
                  <a:srgbClr val="FF0000"/>
                </a:solidFill>
                <a:effectLst/>
                <a:latin typeface="Times New Roman" panose="02020603050405020304" pitchFamily="18" charset="0"/>
                <a:ea typeface="Calibri" panose="020F0502020204030204" pitchFamily="34" charset="0"/>
                <a:cs typeface="Arial" panose="020B0604020202020204" pitchFamily="34" charset="0"/>
              </a:rPr>
              <a:t>1- Colostrum</a:t>
            </a:r>
            <a:r>
              <a:rPr lang="en-US" sz="2800" b="1" kern="100"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 It means thousands of sticky </a:t>
            </a:r>
            <a:r>
              <a:rPr lang="en-US" sz="2800" b="1" kern="100" dirty="0">
                <a:solidFill>
                  <a:srgbClr val="00B0F0"/>
                </a:solidFill>
                <a:effectLst/>
                <a:latin typeface="Times New Roman" panose="02020603050405020304" pitchFamily="18" charset="0"/>
                <a:ea typeface="Calibri" panose="020F0502020204030204" pitchFamily="34" charset="0"/>
                <a:cs typeface="Arial" panose="020B0604020202020204" pitchFamily="34" charset="0"/>
              </a:rPr>
              <a:t>yellow</a:t>
            </a:r>
            <a:r>
              <a:rPr lang="en-US" sz="2800" b="1" kern="100"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 stools which he </a:t>
            </a:r>
            <a:r>
              <a:rPr lang="en-US" sz="2800" b="1" kern="100" dirty="0">
                <a:solidFill>
                  <a:srgbClr val="00B0F0"/>
                </a:solidFill>
                <a:effectLst/>
                <a:latin typeface="Times New Roman" panose="02020603050405020304" pitchFamily="18" charset="0"/>
                <a:ea typeface="Calibri" panose="020F0502020204030204" pitchFamily="34" charset="0"/>
                <a:cs typeface="Arial" panose="020B0604020202020204" pitchFamily="34" charset="0"/>
              </a:rPr>
              <a:t>receives within the few days after Childbirth within five days </a:t>
            </a:r>
            <a:r>
              <a:rPr lang="en-US" sz="2800" b="1" kern="100"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at most, and it </a:t>
            </a:r>
            <a:r>
              <a:rPr lang="en-US" sz="2800" b="1" kern="100" dirty="0">
                <a:solidFill>
                  <a:srgbClr val="00B0F0"/>
                </a:solidFill>
                <a:effectLst/>
                <a:latin typeface="Times New Roman" panose="02020603050405020304" pitchFamily="18" charset="0"/>
                <a:ea typeface="Calibri" panose="020F0502020204030204" pitchFamily="34" charset="0"/>
                <a:cs typeface="Arial" panose="020B0604020202020204" pitchFamily="34" charset="0"/>
              </a:rPr>
              <a:t>differs from milk Natural in color, taste, flavor </a:t>
            </a:r>
            <a:r>
              <a:rPr lang="en-US" sz="2800" b="1" kern="100"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and compositiono6uil;, it </a:t>
            </a:r>
            <a:r>
              <a:rPr lang="en-US" sz="2800" b="1" kern="100" dirty="0">
                <a:solidFill>
                  <a:srgbClr val="00B0F0"/>
                </a:solidFill>
                <a:effectLst/>
                <a:latin typeface="Times New Roman" panose="02020603050405020304" pitchFamily="18" charset="0"/>
                <a:ea typeface="Calibri" panose="020F0502020204030204" pitchFamily="34" charset="0"/>
                <a:cs typeface="Arial" panose="020B0604020202020204" pitchFamily="34" charset="0"/>
              </a:rPr>
              <a:t>tastes bitter </a:t>
            </a:r>
            <a:r>
              <a:rPr lang="en-US" sz="2800" b="1" kern="100"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and</a:t>
            </a:r>
            <a:r>
              <a:rPr lang="en-US" sz="2000" kern="100" dirty="0">
                <a:latin typeface="Calibri" panose="020F0502020204030204" pitchFamily="34" charset="0"/>
                <a:ea typeface="Calibri" panose="020F0502020204030204" pitchFamily="34" charset="0"/>
                <a:cs typeface="Arial" panose="020B0604020202020204" pitchFamily="34" charset="0"/>
              </a:rPr>
              <a:t> </a:t>
            </a:r>
            <a:r>
              <a:rPr lang="en-US" sz="2800" b="1" dirty="0">
                <a:solidFill>
                  <a:srgbClr val="000000"/>
                </a:solidFill>
                <a:effectLst/>
                <a:latin typeface="Times New Roman" panose="02020603050405020304" pitchFamily="18" charset="0"/>
                <a:ea typeface="Calibri" panose="020F0502020204030204" pitchFamily="34" charset="0"/>
              </a:rPr>
              <a:t>It has a strong aroma, quick curing by heat, </a:t>
            </a:r>
            <a:r>
              <a:rPr lang="en-US" sz="2800" b="1" dirty="0">
                <a:solidFill>
                  <a:srgbClr val="00B0F0"/>
                </a:solidFill>
                <a:effectLst/>
                <a:latin typeface="Times New Roman" panose="02020603050405020304" pitchFamily="18" charset="0"/>
                <a:ea typeface="Calibri" panose="020F0502020204030204" pitchFamily="34" charset="0"/>
              </a:rPr>
              <a:t>rich in globulins The immunity that is important </a:t>
            </a:r>
            <a:r>
              <a:rPr lang="en-US" sz="2800" b="1" dirty="0">
                <a:solidFill>
                  <a:srgbClr val="000000"/>
                </a:solidFill>
                <a:effectLst/>
                <a:latin typeface="Times New Roman" panose="02020603050405020304" pitchFamily="18" charset="0"/>
                <a:ea typeface="Calibri" panose="020F0502020204030204" pitchFamily="34" charset="0"/>
              </a:rPr>
              <a:t>in relation to the immunity that gets The baby after birth.</a:t>
            </a:r>
            <a:endParaRPr lang="en-US" sz="2800" dirty="0"/>
          </a:p>
        </p:txBody>
      </p:sp>
    </p:spTree>
    <p:extLst>
      <p:ext uri="{BB962C8B-B14F-4D97-AF65-F5344CB8AC3E}">
        <p14:creationId xmlns:p14="http://schemas.microsoft.com/office/powerpoint/2010/main" val="290948406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61CF5C4-C957-6391-8CE1-06B178E674B1}"/>
              </a:ext>
            </a:extLst>
          </p:cNvPr>
          <p:cNvSpPr txBox="1"/>
          <p:nvPr/>
        </p:nvSpPr>
        <p:spPr>
          <a:xfrm>
            <a:off x="800101" y="1799322"/>
            <a:ext cx="10887074" cy="3004220"/>
          </a:xfrm>
          <a:prstGeom prst="rect">
            <a:avLst/>
          </a:prstGeom>
          <a:noFill/>
        </p:spPr>
        <p:txBody>
          <a:bodyPr wrap="square">
            <a:spAutoFit/>
          </a:bodyPr>
          <a:lstStyle/>
          <a:p>
            <a:pPr marL="133350" marR="0" algn="just">
              <a:lnSpc>
                <a:spcPct val="107000"/>
              </a:lnSpc>
              <a:spcBef>
                <a:spcPts val="0"/>
              </a:spcBef>
              <a:spcAft>
                <a:spcPts val="800"/>
              </a:spcAft>
            </a:pPr>
            <a:r>
              <a:rPr lang="en-US" sz="3200" b="1" kern="100" dirty="0">
                <a:solidFill>
                  <a:srgbClr val="FF0000"/>
                </a:solidFill>
                <a:effectLst/>
                <a:latin typeface="Times New Roman" panose="02020603050405020304" pitchFamily="18" charset="0"/>
                <a:ea typeface="Calibri" panose="020F0502020204030204" pitchFamily="34" charset="0"/>
                <a:cs typeface="Arial" panose="020B0604020202020204" pitchFamily="34" charset="0"/>
              </a:rPr>
              <a:t>2-</a:t>
            </a:r>
            <a:r>
              <a:rPr lang="en-US" sz="2400" kern="100" dirty="0">
                <a:solidFill>
                  <a:srgbClr val="FF0000"/>
                </a:solidFill>
                <a:effectLst/>
                <a:latin typeface="Calibri" panose="020F0502020204030204" pitchFamily="34" charset="0"/>
                <a:ea typeface="Calibri" panose="020F0502020204030204" pitchFamily="34" charset="0"/>
                <a:cs typeface="Arial" panose="020B0604020202020204" pitchFamily="34" charset="0"/>
              </a:rPr>
              <a:t> </a:t>
            </a:r>
            <a:r>
              <a:rPr lang="en-US" sz="3200" b="1" kern="100" dirty="0">
                <a:solidFill>
                  <a:srgbClr val="FF0000"/>
                </a:solidFill>
                <a:effectLst/>
                <a:latin typeface="Times New Roman" panose="02020603050405020304" pitchFamily="18" charset="0"/>
                <a:ea typeface="Calibri" panose="020F0502020204030204" pitchFamily="34" charset="0"/>
                <a:cs typeface="Arial" panose="020B0604020202020204" pitchFamily="34" charset="0"/>
              </a:rPr>
              <a:t>Yoghurt: </a:t>
            </a:r>
            <a:r>
              <a:rPr lang="en-US" sz="2800" b="1" kern="100"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It is a </a:t>
            </a:r>
            <a:r>
              <a:rPr lang="en-US" sz="2800" b="1" kern="100" dirty="0">
                <a:solidFill>
                  <a:srgbClr val="00B0F0"/>
                </a:solidFill>
                <a:effectLst/>
                <a:latin typeface="Times New Roman" panose="02020603050405020304" pitchFamily="18" charset="0"/>
                <a:ea typeface="Calibri" panose="020F0502020204030204" pitchFamily="34" charset="0"/>
                <a:cs typeface="Arial" panose="020B0604020202020204" pitchFamily="34" charset="0"/>
              </a:rPr>
              <a:t>fermented dairy product</a:t>
            </a:r>
            <a:r>
              <a:rPr lang="en-US" sz="2800" b="1" kern="100"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 and there are different types of it. It has different names, and it can be obtained through: The </a:t>
            </a:r>
            <a:r>
              <a:rPr lang="en-US" sz="2800" b="1" kern="100" dirty="0">
                <a:solidFill>
                  <a:srgbClr val="00B0F0"/>
                </a:solidFill>
                <a:effectLst/>
                <a:latin typeface="Times New Roman" panose="02020603050405020304" pitchFamily="18" charset="0"/>
                <a:ea typeface="Calibri" panose="020F0502020204030204" pitchFamily="34" charset="0"/>
                <a:cs typeface="Arial" panose="020B0604020202020204" pitchFamily="34" charset="0"/>
              </a:rPr>
              <a:t>use</a:t>
            </a:r>
            <a:r>
              <a:rPr lang="en-US" sz="2800" b="1" kern="100"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 of certain types of </a:t>
            </a:r>
            <a:r>
              <a:rPr lang="en-US" sz="2800" b="1" kern="100" dirty="0">
                <a:solidFill>
                  <a:srgbClr val="00B0F0"/>
                </a:solidFill>
                <a:effectLst/>
                <a:latin typeface="Times New Roman" panose="02020603050405020304" pitchFamily="18" charset="0"/>
                <a:ea typeface="Calibri" panose="020F0502020204030204" pitchFamily="34" charset="0"/>
                <a:cs typeface="Arial" panose="020B0604020202020204" pitchFamily="34" charset="0"/>
              </a:rPr>
              <a:t>starter</a:t>
            </a:r>
            <a:r>
              <a:rPr lang="en-US" sz="2800" b="1" kern="100"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 and under </a:t>
            </a:r>
            <a:r>
              <a:rPr lang="en-US" sz="2800" b="1" kern="100" dirty="0">
                <a:solidFill>
                  <a:srgbClr val="00B0F0"/>
                </a:solidFill>
                <a:effectLst/>
                <a:latin typeface="Times New Roman" panose="02020603050405020304" pitchFamily="18" charset="0"/>
                <a:ea typeface="Calibri" panose="020F0502020204030204" pitchFamily="34" charset="0"/>
                <a:cs typeface="Arial" panose="020B0604020202020204" pitchFamily="34" charset="0"/>
              </a:rPr>
              <a:t>certain conditions </a:t>
            </a:r>
            <a:r>
              <a:rPr lang="en-US" sz="2800" b="1" kern="100"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and </a:t>
            </a:r>
            <a:r>
              <a:rPr lang="en-US" sz="2800" b="1" kern="100" dirty="0">
                <a:solidFill>
                  <a:srgbClr val="00B0F0"/>
                </a:solidFill>
                <a:effectLst/>
                <a:latin typeface="Times New Roman" panose="02020603050405020304" pitchFamily="18" charset="0"/>
                <a:ea typeface="Calibri" panose="020F0502020204030204" pitchFamily="34" charset="0"/>
                <a:cs typeface="Arial" panose="020B0604020202020204" pitchFamily="34" charset="0"/>
              </a:rPr>
              <a:t>contains A high percentage of lactic acid </a:t>
            </a:r>
            <a:r>
              <a:rPr lang="en-US" sz="2800" b="1" kern="100"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and a mixture of starter is used in it. </a:t>
            </a:r>
            <a:r>
              <a:rPr lang="en-US" sz="2800" b="1" i="1" kern="100" dirty="0">
                <a:solidFill>
                  <a:srgbClr val="00B0F0"/>
                </a:solidFill>
                <a:effectLst/>
                <a:latin typeface="Times New Roman" panose="02020603050405020304" pitchFamily="18" charset="0"/>
                <a:ea typeface="Calibri" panose="020F0502020204030204" pitchFamily="34" charset="0"/>
                <a:cs typeface="Arial" panose="020B0604020202020204" pitchFamily="34" charset="0"/>
              </a:rPr>
              <a:t>Lactobacillus bulgaricus </a:t>
            </a:r>
            <a:r>
              <a:rPr lang="en-US" sz="2800" b="1" kern="100"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containing bacteria</a:t>
            </a:r>
            <a:endParaRPr lang="en-US" sz="2000" kern="100" dirty="0">
              <a:effectLst/>
              <a:latin typeface="Calibri" panose="020F0502020204030204" pitchFamily="34" charset="0"/>
              <a:ea typeface="Calibri" panose="020F0502020204030204" pitchFamily="34" charset="0"/>
              <a:cs typeface="Arial" panose="020B0604020202020204" pitchFamily="34" charset="0"/>
            </a:endParaRPr>
          </a:p>
          <a:p>
            <a:pPr marL="133350" marR="0" algn="just">
              <a:lnSpc>
                <a:spcPct val="107000"/>
              </a:lnSpc>
              <a:spcBef>
                <a:spcPts val="0"/>
              </a:spcBef>
              <a:spcAft>
                <a:spcPts val="800"/>
              </a:spcAft>
            </a:pPr>
            <a:r>
              <a:rPr lang="en-US" sz="2800" b="1" kern="100"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 </a:t>
            </a:r>
            <a:endParaRPr lang="en-US" sz="2000" kern="1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43541881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739401B9-83DE-1314-22F3-0B1E785285A1}"/>
              </a:ext>
            </a:extLst>
          </p:cNvPr>
          <p:cNvSpPr txBox="1"/>
          <p:nvPr/>
        </p:nvSpPr>
        <p:spPr>
          <a:xfrm>
            <a:off x="628650" y="1874848"/>
            <a:ext cx="10729912" cy="3477875"/>
          </a:xfrm>
          <a:prstGeom prst="rect">
            <a:avLst/>
          </a:prstGeom>
          <a:noFill/>
        </p:spPr>
        <p:txBody>
          <a:bodyPr wrap="square">
            <a:spAutoFit/>
          </a:bodyPr>
          <a:lstStyle/>
          <a:p>
            <a:pPr algn="just"/>
            <a:r>
              <a:rPr lang="en-US" sz="4000" b="1" dirty="0">
                <a:solidFill>
                  <a:srgbClr val="FF0000"/>
                </a:solidFill>
                <a:effectLst/>
                <a:latin typeface="Times New Roman" panose="02020603050405020304" pitchFamily="18" charset="0"/>
                <a:ea typeface="Calibri" panose="020F0502020204030204" pitchFamily="34" charset="0"/>
              </a:rPr>
              <a:t>3- whey:</a:t>
            </a:r>
            <a:r>
              <a:rPr lang="en-US" sz="2800" dirty="0">
                <a:effectLst/>
                <a:latin typeface="Calibri" panose="020F0502020204030204" pitchFamily="34" charset="0"/>
                <a:ea typeface="Calibri" panose="020F0502020204030204" pitchFamily="34" charset="0"/>
                <a:cs typeface="Arial" panose="020B0604020202020204" pitchFamily="34" charset="0"/>
              </a:rPr>
              <a:t> </a:t>
            </a:r>
            <a:r>
              <a:rPr lang="en-US" sz="3600" b="1" dirty="0">
                <a:solidFill>
                  <a:srgbClr val="000000"/>
                </a:solidFill>
                <a:effectLst/>
                <a:latin typeface="Times New Roman" panose="02020603050405020304" pitchFamily="18" charset="0"/>
                <a:ea typeface="Calibri" panose="020F0502020204030204" pitchFamily="34" charset="0"/>
              </a:rPr>
              <a:t>It means the </a:t>
            </a:r>
            <a:r>
              <a:rPr lang="en-US" sz="3600" b="1" dirty="0">
                <a:solidFill>
                  <a:srgbClr val="00B0F0"/>
                </a:solidFill>
                <a:effectLst/>
                <a:latin typeface="Times New Roman" panose="02020603050405020304" pitchFamily="18" charset="0"/>
                <a:ea typeface="Calibri" panose="020F0502020204030204" pitchFamily="34" charset="0"/>
              </a:rPr>
              <a:t>greenish liquid </a:t>
            </a:r>
            <a:r>
              <a:rPr lang="en-US" sz="3600" b="1" dirty="0">
                <a:solidFill>
                  <a:srgbClr val="000000"/>
                </a:solidFill>
                <a:effectLst/>
                <a:latin typeface="Times New Roman" panose="02020603050405020304" pitchFamily="18" charset="0"/>
                <a:ea typeface="Calibri" panose="020F0502020204030204" pitchFamily="34" charset="0"/>
              </a:rPr>
              <a:t>The </a:t>
            </a:r>
            <a:r>
              <a:rPr lang="en-US" sz="3600" b="1" dirty="0">
                <a:solidFill>
                  <a:srgbClr val="00B0F0"/>
                </a:solidFill>
                <a:effectLst/>
                <a:latin typeface="Times New Roman" panose="02020603050405020304" pitchFamily="18" charset="0"/>
                <a:ea typeface="Calibri" panose="020F0502020204030204" pitchFamily="34" charset="0"/>
              </a:rPr>
              <a:t>remainder after making cheese,</a:t>
            </a:r>
            <a:r>
              <a:rPr lang="en-US" sz="3600" b="1" dirty="0">
                <a:solidFill>
                  <a:srgbClr val="000000"/>
                </a:solidFill>
                <a:effectLst/>
                <a:latin typeface="Times New Roman" panose="02020603050405020304" pitchFamily="18" charset="0"/>
                <a:ea typeface="Calibri" panose="020F0502020204030204" pitchFamily="34" charset="0"/>
              </a:rPr>
              <a:t> and this liquid contains a percentage of High in </a:t>
            </a:r>
            <a:r>
              <a:rPr lang="en-US" sz="3600" b="1" dirty="0">
                <a:solidFill>
                  <a:srgbClr val="00B0F0"/>
                </a:solidFill>
                <a:effectLst/>
                <a:latin typeface="Times New Roman" panose="02020603050405020304" pitchFamily="18" charset="0"/>
                <a:ea typeface="Calibri" panose="020F0502020204030204" pitchFamily="34" charset="0"/>
              </a:rPr>
              <a:t>lactose, salts, vitamins </a:t>
            </a:r>
            <a:r>
              <a:rPr lang="en-US" sz="3600" b="1" dirty="0">
                <a:solidFill>
                  <a:srgbClr val="000000"/>
                </a:solidFill>
                <a:effectLst/>
                <a:latin typeface="Times New Roman" panose="02020603050405020304" pitchFamily="18" charset="0"/>
                <a:ea typeface="Calibri" panose="020F0502020204030204" pitchFamily="34" charset="0"/>
              </a:rPr>
              <a:t>and some </a:t>
            </a:r>
            <a:r>
              <a:rPr lang="en-US" sz="3600" b="1" dirty="0">
                <a:solidFill>
                  <a:srgbClr val="00B0F0"/>
                </a:solidFill>
                <a:effectLst/>
                <a:latin typeface="Times New Roman" panose="02020603050405020304" pitchFamily="18" charset="0"/>
                <a:ea typeface="Calibri" panose="020F0502020204030204" pitchFamily="34" charset="0"/>
              </a:rPr>
              <a:t>enzymes</a:t>
            </a:r>
            <a:r>
              <a:rPr lang="en-US" sz="3600" b="1" dirty="0">
                <a:solidFill>
                  <a:srgbClr val="000000"/>
                </a:solidFill>
                <a:effectLst/>
                <a:latin typeface="Times New Roman" panose="02020603050405020304" pitchFamily="18" charset="0"/>
                <a:ea typeface="Calibri" panose="020F0502020204030204" pitchFamily="34" charset="0"/>
              </a:rPr>
              <a:t> In addition to containing whey proteins </a:t>
            </a:r>
            <a:r>
              <a:rPr lang="en-US" sz="3600" b="1" dirty="0">
                <a:solidFill>
                  <a:srgbClr val="00B0F0"/>
                </a:solidFill>
                <a:effectLst/>
                <a:latin typeface="Times New Roman" panose="02020603050405020304" pitchFamily="18" charset="0"/>
                <a:ea typeface="Calibri" panose="020F0502020204030204" pitchFamily="34" charset="0"/>
              </a:rPr>
              <a:t>Albumin and globulin</a:t>
            </a:r>
            <a:r>
              <a:rPr lang="en-US" sz="3600" b="1" dirty="0">
                <a:solidFill>
                  <a:srgbClr val="000000"/>
                </a:solidFill>
                <a:effectLst/>
                <a:latin typeface="Times New Roman" panose="02020603050405020304" pitchFamily="18" charset="0"/>
                <a:ea typeface="Calibri" panose="020F0502020204030204" pitchFamily="34" charset="0"/>
              </a:rPr>
              <a:t>, used in the beverage </a:t>
            </a:r>
            <a:r>
              <a:rPr lang="en-US" sz="3600" b="1" dirty="0">
                <a:solidFill>
                  <a:srgbClr val="00B0F0"/>
                </a:solidFill>
                <a:effectLst/>
                <a:latin typeface="Times New Roman" panose="02020603050405020304" pitchFamily="18" charset="0"/>
                <a:ea typeface="Calibri" panose="020F0502020204030204" pitchFamily="34" charset="0"/>
              </a:rPr>
              <a:t>industry gaseous</a:t>
            </a:r>
            <a:r>
              <a:rPr lang="en-US" sz="3600" b="1" dirty="0">
                <a:solidFill>
                  <a:srgbClr val="000000"/>
                </a:solidFill>
                <a:effectLst/>
                <a:latin typeface="Times New Roman" panose="02020603050405020304" pitchFamily="18" charset="0"/>
                <a:ea typeface="Calibri" panose="020F0502020204030204" pitchFamily="34" charset="0"/>
              </a:rPr>
              <a:t> and industry </a:t>
            </a:r>
            <a:r>
              <a:rPr lang="en-US" sz="3600" b="1" dirty="0">
                <a:solidFill>
                  <a:srgbClr val="00B0F0"/>
                </a:solidFill>
                <a:effectLst/>
                <a:latin typeface="Times New Roman" panose="02020603050405020304" pitchFamily="18" charset="0"/>
                <a:ea typeface="Calibri" panose="020F0502020204030204" pitchFamily="34" charset="0"/>
              </a:rPr>
              <a:t>pastries</a:t>
            </a:r>
            <a:endParaRPr lang="en-US" sz="3600" dirty="0">
              <a:solidFill>
                <a:srgbClr val="00B0F0"/>
              </a:solidFill>
            </a:endParaRPr>
          </a:p>
        </p:txBody>
      </p:sp>
    </p:spTree>
    <p:extLst>
      <p:ext uri="{BB962C8B-B14F-4D97-AF65-F5344CB8AC3E}">
        <p14:creationId xmlns:p14="http://schemas.microsoft.com/office/powerpoint/2010/main" val="168081559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88DAB14C-5A2A-16F7-F9CF-2E193CDBEE08}"/>
              </a:ext>
            </a:extLst>
          </p:cNvPr>
          <p:cNvSpPr txBox="1"/>
          <p:nvPr/>
        </p:nvSpPr>
        <p:spPr>
          <a:xfrm>
            <a:off x="971550" y="1445261"/>
            <a:ext cx="10072687" cy="3823675"/>
          </a:xfrm>
          <a:prstGeom prst="rect">
            <a:avLst/>
          </a:prstGeom>
          <a:noFill/>
        </p:spPr>
        <p:txBody>
          <a:bodyPr wrap="square">
            <a:spAutoFit/>
          </a:bodyPr>
          <a:lstStyle/>
          <a:p>
            <a:pPr marL="133350" marR="0" algn="just">
              <a:lnSpc>
                <a:spcPct val="107000"/>
              </a:lnSpc>
              <a:spcBef>
                <a:spcPts val="0"/>
              </a:spcBef>
              <a:spcAft>
                <a:spcPts val="800"/>
              </a:spcAft>
            </a:pPr>
            <a:r>
              <a:rPr lang="en-US" sz="3200" b="1" kern="100" dirty="0">
                <a:solidFill>
                  <a:srgbClr val="FF0000"/>
                </a:solidFill>
                <a:effectLst/>
                <a:latin typeface="Times New Roman" panose="02020603050405020304" pitchFamily="18" charset="0"/>
                <a:ea typeface="Calibri" panose="020F0502020204030204" pitchFamily="34" charset="0"/>
                <a:cs typeface="Arial" panose="020B0604020202020204" pitchFamily="34" charset="0"/>
              </a:rPr>
              <a:t>4-Acidophiluse milk: </a:t>
            </a:r>
            <a:r>
              <a:rPr lang="en-US" sz="2800" b="1" kern="100" dirty="0">
                <a:effectLst/>
                <a:latin typeface="Times New Roman" panose="02020603050405020304" pitchFamily="18" charset="0"/>
                <a:ea typeface="Calibri" panose="020F0502020204030204" pitchFamily="34" charset="0"/>
                <a:cs typeface="Arial" panose="020B0604020202020204" pitchFamily="34" charset="0"/>
              </a:rPr>
              <a:t>It is a </a:t>
            </a:r>
            <a:r>
              <a:rPr lang="en-US" sz="2800" b="1" kern="100" dirty="0">
                <a:solidFill>
                  <a:srgbClr val="00B0F0"/>
                </a:solidFill>
                <a:effectLst/>
                <a:latin typeface="Times New Roman" panose="02020603050405020304" pitchFamily="18" charset="0"/>
                <a:ea typeface="Calibri" panose="020F0502020204030204" pitchFamily="34" charset="0"/>
                <a:cs typeface="Arial" panose="020B0604020202020204" pitchFamily="34" charset="0"/>
              </a:rPr>
              <a:t>fermented dairy product </a:t>
            </a:r>
            <a:r>
              <a:rPr lang="en-US" sz="2800" b="1" kern="100" dirty="0">
                <a:effectLst/>
                <a:latin typeface="Times New Roman" panose="02020603050405020304" pitchFamily="18" charset="0"/>
                <a:ea typeface="Calibri" panose="020F0502020204030204" pitchFamily="34" charset="0"/>
                <a:cs typeface="Arial" panose="020B0604020202020204" pitchFamily="34" charset="0"/>
              </a:rPr>
              <a:t>that is obtained as a result of using the </a:t>
            </a:r>
            <a:r>
              <a:rPr lang="en-US" sz="2800" b="1" kern="100" dirty="0">
                <a:solidFill>
                  <a:srgbClr val="00B0F0"/>
                </a:solidFill>
                <a:effectLst/>
                <a:latin typeface="Times New Roman" panose="02020603050405020304" pitchFamily="18" charset="0"/>
                <a:ea typeface="Calibri" panose="020F0502020204030204" pitchFamily="34" charset="0"/>
                <a:cs typeface="Arial" panose="020B0604020202020204" pitchFamily="34" charset="0"/>
              </a:rPr>
              <a:t>starter </a:t>
            </a:r>
            <a:r>
              <a:rPr lang="en-US" sz="2800" b="1" kern="100" dirty="0">
                <a:effectLst/>
                <a:latin typeface="Times New Roman" panose="02020603050405020304" pitchFamily="18" charset="0"/>
                <a:ea typeface="Calibri" panose="020F0502020204030204" pitchFamily="34" charset="0"/>
                <a:cs typeface="Arial" panose="020B0604020202020204" pitchFamily="34" charset="0"/>
              </a:rPr>
              <a:t>culture Pure containing </a:t>
            </a:r>
            <a:r>
              <a:rPr lang="en-US" sz="2800" b="1" kern="100" dirty="0">
                <a:solidFill>
                  <a:srgbClr val="00B0F0"/>
                </a:solidFill>
                <a:effectLst/>
                <a:latin typeface="Times New Roman" panose="02020603050405020304" pitchFamily="18" charset="0"/>
                <a:ea typeface="Calibri" panose="020F0502020204030204" pitchFamily="34" charset="0"/>
                <a:cs typeface="Arial" panose="020B0604020202020204" pitchFamily="34" charset="0"/>
              </a:rPr>
              <a:t>bacteria called acidophilus</a:t>
            </a:r>
            <a:r>
              <a:rPr lang="en-US" sz="2800" b="1" kern="100" dirty="0">
                <a:effectLst/>
                <a:latin typeface="Times New Roman" panose="02020603050405020304" pitchFamily="18" charset="0"/>
                <a:ea typeface="Calibri" panose="020F0502020204030204" pitchFamily="34" charset="0"/>
                <a:cs typeface="Arial" panose="020B0604020202020204" pitchFamily="34" charset="0"/>
              </a:rPr>
              <a:t>, which is allowed to grow Reproduction and formation of a percentage of acidity while allowing other species to grow And for fermentation, an amount of starter is used up to 2% and obtained The product when forming about </a:t>
            </a:r>
            <a:r>
              <a:rPr lang="en-US" sz="2800" b="1" kern="100" dirty="0">
                <a:solidFill>
                  <a:srgbClr val="00B0F0"/>
                </a:solidFill>
                <a:effectLst/>
                <a:latin typeface="Times New Roman" panose="02020603050405020304" pitchFamily="18" charset="0"/>
                <a:ea typeface="Calibri" panose="020F0502020204030204" pitchFamily="34" charset="0"/>
                <a:cs typeface="Arial" panose="020B0604020202020204" pitchFamily="34" charset="0"/>
              </a:rPr>
              <a:t>0.7-1% lactic acid </a:t>
            </a:r>
            <a:r>
              <a:rPr lang="en-US" sz="2800" b="1" kern="100" dirty="0">
                <a:effectLst/>
                <a:latin typeface="Times New Roman" panose="02020603050405020304" pitchFamily="18" charset="0"/>
                <a:ea typeface="Calibri" panose="020F0502020204030204" pitchFamily="34" charset="0"/>
                <a:cs typeface="Arial" panose="020B0604020202020204" pitchFamily="34" charset="0"/>
              </a:rPr>
              <a:t>and </a:t>
            </a:r>
            <a:r>
              <a:rPr lang="en-US" sz="2800" b="1" kern="100" dirty="0">
                <a:solidFill>
                  <a:srgbClr val="00B0F0"/>
                </a:solidFill>
                <a:effectLst/>
                <a:latin typeface="Times New Roman" panose="02020603050405020304" pitchFamily="18" charset="0"/>
                <a:ea typeface="Calibri" panose="020F0502020204030204" pitchFamily="34" charset="0"/>
                <a:cs typeface="Arial" panose="020B0604020202020204" pitchFamily="34" charset="0"/>
              </a:rPr>
              <a:t>this product Distinctive taste, texture and </a:t>
            </a:r>
            <a:r>
              <a:rPr lang="en-US" sz="2800" b="1" kern="100" dirty="0" err="1">
                <a:solidFill>
                  <a:srgbClr val="00B0F0"/>
                </a:solidFill>
                <a:effectLst/>
                <a:latin typeface="Times New Roman" panose="02020603050405020304" pitchFamily="18" charset="0"/>
                <a:ea typeface="Calibri" panose="020F0502020204030204" pitchFamily="34" charset="0"/>
                <a:cs typeface="Arial" panose="020B0604020202020204" pitchFamily="34" charset="0"/>
              </a:rPr>
              <a:t>flavour</a:t>
            </a:r>
            <a:endParaRPr lang="en-US" sz="2000" kern="100" dirty="0">
              <a:solidFill>
                <a:srgbClr val="00B0F0"/>
              </a:solidFill>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8127788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705A8B7B-4138-5155-7F5C-D1549FC5F6AD}"/>
              </a:ext>
            </a:extLst>
          </p:cNvPr>
          <p:cNvSpPr txBox="1"/>
          <p:nvPr/>
        </p:nvSpPr>
        <p:spPr>
          <a:xfrm>
            <a:off x="552450" y="2090172"/>
            <a:ext cx="11087100" cy="2677656"/>
          </a:xfrm>
          <a:prstGeom prst="rect">
            <a:avLst/>
          </a:prstGeom>
          <a:noFill/>
        </p:spPr>
        <p:txBody>
          <a:bodyPr wrap="square">
            <a:spAutoFit/>
          </a:bodyPr>
          <a:lstStyle/>
          <a:p>
            <a:pPr algn="just"/>
            <a:r>
              <a:rPr lang="en-US" sz="2800" b="1" kern="100" dirty="0">
                <a:effectLst/>
                <a:latin typeface="Times New Roman" panose="02020603050405020304" pitchFamily="18" charset="0"/>
                <a:ea typeface="Calibri" panose="020F0502020204030204" pitchFamily="34" charset="0"/>
                <a:cs typeface="Arial" panose="020B0604020202020204" pitchFamily="34" charset="0"/>
              </a:rPr>
              <a:t> </a:t>
            </a:r>
            <a:r>
              <a:rPr lang="en-US" sz="2800" b="1" kern="100" dirty="0">
                <a:solidFill>
                  <a:srgbClr val="00B0F0"/>
                </a:solidFill>
                <a:effectLst/>
                <a:latin typeface="Times New Roman" panose="02020603050405020304" pitchFamily="18" charset="0"/>
                <a:ea typeface="Calibri" panose="020F0502020204030204" pitchFamily="34" charset="0"/>
                <a:cs typeface="Arial" panose="020B0604020202020204" pitchFamily="34" charset="0"/>
              </a:rPr>
              <a:t>These components can pass into milk directly from the blood </a:t>
            </a:r>
            <a:r>
              <a:rPr lang="en-US" sz="2800" b="1" kern="100" dirty="0">
                <a:effectLst/>
                <a:latin typeface="Times New Roman" panose="02020603050405020304" pitchFamily="18" charset="0"/>
                <a:ea typeface="Calibri" panose="020F0502020204030204" pitchFamily="34" charset="0"/>
                <a:cs typeface="Arial" panose="020B0604020202020204" pitchFamily="34" charset="0"/>
              </a:rPr>
              <a:t>or from the blood </a:t>
            </a:r>
            <a:r>
              <a:rPr lang="en-US" sz="2800" b="1" kern="100" dirty="0">
                <a:solidFill>
                  <a:srgbClr val="00B0F0"/>
                </a:solidFill>
                <a:effectLst/>
                <a:latin typeface="Times New Roman" panose="02020603050405020304" pitchFamily="18" charset="0"/>
                <a:ea typeface="Calibri" panose="020F0502020204030204" pitchFamily="34" charset="0"/>
                <a:cs typeface="Arial" panose="020B0604020202020204" pitchFamily="34" charset="0"/>
              </a:rPr>
              <a:t>Biosynthesis</a:t>
            </a:r>
            <a:r>
              <a:rPr lang="en-US" sz="2800" b="1" kern="100" dirty="0">
                <a:effectLst/>
                <a:latin typeface="Times New Roman" panose="02020603050405020304" pitchFamily="18" charset="0"/>
                <a:ea typeface="Calibri" panose="020F0502020204030204" pitchFamily="34" charset="0"/>
                <a:cs typeface="Arial" panose="020B0604020202020204" pitchFamily="34" charset="0"/>
              </a:rPr>
              <a:t> is quantified during biosynthesis processes The qualities of these components by biochemical factors And hormonal, which affects the components of the blood, which is reflected in the speed of transmission Substances from blood to milk and on speed Synthesis of components in the mammary gland. </a:t>
            </a:r>
            <a:endParaRPr lang="en-US" sz="2800" dirty="0"/>
          </a:p>
        </p:txBody>
      </p:sp>
    </p:spTree>
    <p:extLst>
      <p:ext uri="{BB962C8B-B14F-4D97-AF65-F5344CB8AC3E}">
        <p14:creationId xmlns:p14="http://schemas.microsoft.com/office/powerpoint/2010/main" val="182934891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9362ACC8-136E-E065-687A-9C2B5D9B0F4F}"/>
              </a:ext>
            </a:extLst>
          </p:cNvPr>
          <p:cNvSpPr txBox="1"/>
          <p:nvPr/>
        </p:nvSpPr>
        <p:spPr>
          <a:xfrm>
            <a:off x="285751" y="910356"/>
            <a:ext cx="10801350" cy="4541884"/>
          </a:xfrm>
          <a:prstGeom prst="rect">
            <a:avLst/>
          </a:prstGeom>
          <a:noFill/>
        </p:spPr>
        <p:txBody>
          <a:bodyPr wrap="square">
            <a:spAutoFit/>
          </a:bodyPr>
          <a:lstStyle/>
          <a:p>
            <a:pPr marL="133350" marR="0" algn="just">
              <a:lnSpc>
                <a:spcPct val="107000"/>
              </a:lnSpc>
              <a:spcBef>
                <a:spcPts val="0"/>
              </a:spcBef>
              <a:spcAft>
                <a:spcPts val="800"/>
              </a:spcAft>
            </a:pPr>
            <a:r>
              <a:rPr lang="en-US" sz="3200" b="1" kern="100" dirty="0">
                <a:solidFill>
                  <a:srgbClr val="FF0000"/>
                </a:solidFill>
                <a:effectLst/>
                <a:latin typeface="Times New Roman" panose="02020603050405020304" pitchFamily="18" charset="0"/>
                <a:ea typeface="Calibri" panose="020F0502020204030204" pitchFamily="34" charset="0"/>
                <a:cs typeface="Arial" panose="020B0604020202020204" pitchFamily="34" charset="0"/>
              </a:rPr>
              <a:t>5- Kumiss milk</a:t>
            </a:r>
            <a:r>
              <a:rPr lang="en-US" sz="2800" b="1" kern="100" dirty="0">
                <a:effectLst/>
                <a:latin typeface="Times New Roman" panose="02020603050405020304" pitchFamily="18" charset="0"/>
                <a:ea typeface="Calibri" panose="020F0502020204030204" pitchFamily="34" charset="0"/>
                <a:cs typeface="Arial" panose="020B0604020202020204" pitchFamily="34" charset="0"/>
              </a:rPr>
              <a:t>: It is a </a:t>
            </a:r>
            <a:r>
              <a:rPr lang="en-US" sz="2800" b="1" kern="100" dirty="0">
                <a:solidFill>
                  <a:srgbClr val="00B0F0"/>
                </a:solidFill>
                <a:effectLst/>
                <a:latin typeface="Times New Roman" panose="02020603050405020304" pitchFamily="18" charset="0"/>
                <a:ea typeface="Calibri" panose="020F0502020204030204" pitchFamily="34" charset="0"/>
                <a:cs typeface="Arial" panose="020B0604020202020204" pitchFamily="34" charset="0"/>
              </a:rPr>
              <a:t>fermented dairy product </a:t>
            </a:r>
            <a:r>
              <a:rPr lang="en-US" sz="2800" b="1" kern="100" dirty="0">
                <a:effectLst/>
                <a:latin typeface="Times New Roman" panose="02020603050405020304" pitchFamily="18" charset="0"/>
                <a:ea typeface="Calibri" panose="020F0502020204030204" pitchFamily="34" charset="0"/>
                <a:cs typeface="Arial" panose="020B0604020202020204" pitchFamily="34" charset="0"/>
              </a:rPr>
              <a:t>made from </a:t>
            </a:r>
            <a:r>
              <a:rPr lang="en-US" sz="2800" b="1" kern="100" dirty="0">
                <a:solidFill>
                  <a:srgbClr val="00B0F0"/>
                </a:solidFill>
                <a:effectLst/>
                <a:latin typeface="Times New Roman" panose="02020603050405020304" pitchFamily="18" charset="0"/>
                <a:ea typeface="Calibri" panose="020F0502020204030204" pitchFamily="34" charset="0"/>
                <a:cs typeface="Arial" panose="020B0604020202020204" pitchFamily="34" charset="0"/>
              </a:rPr>
              <a:t>raw horse milk </a:t>
            </a:r>
            <a:r>
              <a:rPr lang="en-US" sz="2800" b="1" kern="100" dirty="0">
                <a:effectLst/>
                <a:latin typeface="Times New Roman" panose="02020603050405020304" pitchFamily="18" charset="0"/>
                <a:ea typeface="Calibri" panose="020F0502020204030204" pitchFamily="34" charset="0"/>
                <a:cs typeface="Arial" panose="020B0604020202020204" pitchFamily="34" charset="0"/>
              </a:rPr>
              <a:t>and contains a </a:t>
            </a:r>
            <a:r>
              <a:rPr lang="en-US" sz="2800" b="1" kern="100" dirty="0">
                <a:solidFill>
                  <a:srgbClr val="00B0F0"/>
                </a:solidFill>
                <a:effectLst/>
                <a:latin typeface="Times New Roman" panose="02020603050405020304" pitchFamily="18" charset="0"/>
                <a:ea typeface="Calibri" panose="020F0502020204030204" pitchFamily="34" charset="0"/>
                <a:cs typeface="Arial" panose="020B0604020202020204" pitchFamily="34" charset="0"/>
              </a:rPr>
              <a:t>high percentage of Lactose</a:t>
            </a:r>
            <a:r>
              <a:rPr lang="en-US" sz="2800" b="1" kern="100" dirty="0">
                <a:effectLst/>
                <a:latin typeface="Times New Roman" panose="02020603050405020304" pitchFamily="18" charset="0"/>
                <a:ea typeface="Calibri" panose="020F0502020204030204" pitchFamily="34" charset="0"/>
                <a:cs typeface="Arial" panose="020B0604020202020204" pitchFamily="34" charset="0"/>
              </a:rPr>
              <a:t>, which is </a:t>
            </a:r>
            <a:r>
              <a:rPr lang="en-US" sz="2800" b="1" kern="100" dirty="0">
                <a:solidFill>
                  <a:srgbClr val="00B0F0"/>
                </a:solidFill>
                <a:effectLst/>
                <a:latin typeface="Times New Roman" panose="02020603050405020304" pitchFamily="18" charset="0"/>
                <a:ea typeface="Calibri" panose="020F0502020204030204" pitchFamily="34" charset="0"/>
                <a:cs typeface="Arial" panose="020B0604020202020204" pitchFamily="34" charset="0"/>
              </a:rPr>
              <a:t>broken down by lactose-breaking yeast  </a:t>
            </a:r>
            <a:r>
              <a:rPr lang="en-US" sz="2800" b="1" kern="100" dirty="0">
                <a:effectLst/>
                <a:latin typeface="Times New Roman" panose="02020603050405020304" pitchFamily="18" charset="0"/>
                <a:ea typeface="Calibri" panose="020F0502020204030204" pitchFamily="34" charset="0"/>
                <a:cs typeface="Arial" panose="020B0604020202020204" pitchFamily="34" charset="0"/>
              </a:rPr>
              <a:t>As well as types of microorganisms and contains about </a:t>
            </a:r>
            <a:r>
              <a:rPr lang="en-US" sz="2800" b="1" kern="100" dirty="0">
                <a:solidFill>
                  <a:srgbClr val="00B0F0"/>
                </a:solidFill>
                <a:effectLst/>
                <a:latin typeface="Times New Roman" panose="02020603050405020304" pitchFamily="18" charset="0"/>
                <a:ea typeface="Calibri" panose="020F0502020204030204" pitchFamily="34" charset="0"/>
                <a:cs typeface="Arial" panose="020B0604020202020204" pitchFamily="34" charset="0"/>
              </a:rPr>
              <a:t>1-2% lactic acid</a:t>
            </a:r>
            <a:endParaRPr lang="en-US" sz="2000" kern="100" dirty="0">
              <a:solidFill>
                <a:srgbClr val="00B0F0"/>
              </a:solidFill>
              <a:effectLst/>
              <a:latin typeface="Calibri" panose="020F0502020204030204" pitchFamily="34" charset="0"/>
              <a:ea typeface="Calibri" panose="020F0502020204030204" pitchFamily="34" charset="0"/>
              <a:cs typeface="Arial" panose="020B0604020202020204" pitchFamily="34" charset="0"/>
            </a:endParaRPr>
          </a:p>
          <a:p>
            <a:pPr marL="133350" marR="0" algn="just">
              <a:lnSpc>
                <a:spcPct val="107000"/>
              </a:lnSpc>
              <a:spcBef>
                <a:spcPts val="0"/>
              </a:spcBef>
              <a:spcAft>
                <a:spcPts val="800"/>
              </a:spcAft>
            </a:pPr>
            <a:r>
              <a:rPr lang="en-US" sz="2800" b="1" kern="100" dirty="0">
                <a:effectLst/>
                <a:latin typeface="Times New Roman" panose="02020603050405020304" pitchFamily="18" charset="0"/>
                <a:ea typeface="Calibri" panose="020F0502020204030204" pitchFamily="34" charset="0"/>
                <a:cs typeface="Arial" panose="020B0604020202020204" pitchFamily="34" charset="0"/>
              </a:rPr>
              <a:t> </a:t>
            </a:r>
            <a:endParaRPr lang="en-US" sz="2000" kern="100" dirty="0">
              <a:effectLst/>
              <a:latin typeface="Calibri" panose="020F0502020204030204" pitchFamily="34" charset="0"/>
              <a:ea typeface="Calibri" panose="020F0502020204030204" pitchFamily="34" charset="0"/>
              <a:cs typeface="Arial" panose="020B0604020202020204" pitchFamily="34" charset="0"/>
            </a:endParaRPr>
          </a:p>
          <a:p>
            <a:pPr marL="133350" marR="0" algn="just">
              <a:lnSpc>
                <a:spcPct val="107000"/>
              </a:lnSpc>
              <a:spcBef>
                <a:spcPts val="0"/>
              </a:spcBef>
              <a:spcAft>
                <a:spcPts val="800"/>
              </a:spcAft>
            </a:pPr>
            <a:r>
              <a:rPr lang="en-US" sz="3200" b="1" kern="100" dirty="0">
                <a:solidFill>
                  <a:srgbClr val="FF0000"/>
                </a:solidFill>
                <a:effectLst/>
                <a:latin typeface="Times New Roman" panose="02020603050405020304" pitchFamily="18" charset="0"/>
                <a:ea typeface="Calibri" panose="020F0502020204030204" pitchFamily="34" charset="0"/>
                <a:cs typeface="Arial" panose="020B0604020202020204" pitchFamily="34" charset="0"/>
              </a:rPr>
              <a:t>6-Immune milk:</a:t>
            </a:r>
            <a:r>
              <a:rPr lang="en-US" sz="2000" kern="100" dirty="0">
                <a:effectLst/>
                <a:latin typeface="Calibri" panose="020F0502020204030204" pitchFamily="34" charset="0"/>
                <a:ea typeface="Calibri" panose="020F0502020204030204" pitchFamily="34" charset="0"/>
                <a:cs typeface="Arial" panose="020B0604020202020204" pitchFamily="34" charset="0"/>
              </a:rPr>
              <a:t> </a:t>
            </a:r>
            <a:r>
              <a:rPr lang="en-US" sz="2800" b="1" kern="100" dirty="0">
                <a:effectLst/>
                <a:latin typeface="Times New Roman" panose="02020603050405020304" pitchFamily="18" charset="0"/>
                <a:ea typeface="Calibri" panose="020F0502020204030204" pitchFamily="34" charset="0"/>
                <a:cs typeface="Arial" panose="020B0604020202020204" pitchFamily="34" charset="0"/>
              </a:rPr>
              <a:t>And it means the milk produced after giving the animal a quantity of antibiotics, which helps to give an amount of</a:t>
            </a:r>
            <a:endParaRPr lang="en-US" sz="2000" kern="100" dirty="0">
              <a:effectLst/>
              <a:latin typeface="Calibri" panose="020F0502020204030204" pitchFamily="34" charset="0"/>
              <a:ea typeface="Calibri" panose="020F0502020204030204" pitchFamily="34" charset="0"/>
              <a:cs typeface="Arial" panose="020B0604020202020204" pitchFamily="34" charset="0"/>
            </a:endParaRPr>
          </a:p>
          <a:p>
            <a:pPr marL="133350" marR="0" algn="just">
              <a:lnSpc>
                <a:spcPct val="107000"/>
              </a:lnSpc>
              <a:spcBef>
                <a:spcPts val="0"/>
              </a:spcBef>
              <a:spcAft>
                <a:spcPts val="800"/>
              </a:spcAft>
            </a:pPr>
            <a:r>
              <a:rPr lang="en-US" sz="2800" b="1" kern="100" dirty="0">
                <a:effectLst/>
                <a:latin typeface="Times New Roman" panose="02020603050405020304" pitchFamily="18" charset="0"/>
                <a:ea typeface="Calibri" panose="020F0502020204030204" pitchFamily="34" charset="0"/>
                <a:cs typeface="Arial" panose="020B0604020202020204" pitchFamily="34" charset="0"/>
              </a:rPr>
              <a:t>Antibodies</a:t>
            </a:r>
            <a:endParaRPr lang="en-US" sz="2000" kern="100" dirty="0">
              <a:effectLst/>
              <a:latin typeface="Calibri" panose="020F0502020204030204" pitchFamily="34" charset="0"/>
              <a:ea typeface="Calibri" panose="020F0502020204030204" pitchFamily="34" charset="0"/>
              <a:cs typeface="Arial" panose="020B0604020202020204" pitchFamily="34" charset="0"/>
            </a:endParaRPr>
          </a:p>
          <a:p>
            <a:pPr marL="133350" marR="0" algn="just">
              <a:lnSpc>
                <a:spcPct val="107000"/>
              </a:lnSpc>
              <a:spcBef>
                <a:spcPts val="0"/>
              </a:spcBef>
              <a:spcAft>
                <a:spcPts val="800"/>
              </a:spcAft>
            </a:pPr>
            <a:r>
              <a:rPr lang="en-US" sz="1400" b="1" kern="100" dirty="0">
                <a:effectLst/>
                <a:latin typeface="Times New Roman" panose="02020603050405020304" pitchFamily="18" charset="0"/>
                <a:ea typeface="Calibri" panose="020F0502020204030204" pitchFamily="34" charset="0"/>
                <a:cs typeface="Arial" panose="020B0604020202020204" pitchFamily="34" charset="0"/>
              </a:rPr>
              <a:t> </a:t>
            </a:r>
            <a:endParaRPr lang="en-US" sz="1400" kern="1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65971879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ÙØªÙØ¬Ø© Ø¨Ø­Ø« Ø§ÙØµÙØ± Ø¹Ù âªthank youâ¬â">
            <a:extLst>
              <a:ext uri="{FF2B5EF4-FFF2-40B4-BE49-F238E27FC236}">
                <a16:creationId xmlns:a16="http://schemas.microsoft.com/office/drawing/2014/main" id="{45A1AC7B-BB61-79BC-69DB-28A0B65499B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5912" y="286604"/>
            <a:ext cx="11095630" cy="627796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109257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76DCA8DF-7308-3C22-C235-D643E277D13C}"/>
              </a:ext>
            </a:extLst>
          </p:cNvPr>
          <p:cNvSpPr txBox="1"/>
          <p:nvPr/>
        </p:nvSpPr>
        <p:spPr>
          <a:xfrm>
            <a:off x="752475" y="1124135"/>
            <a:ext cx="10687050" cy="3314305"/>
          </a:xfrm>
          <a:prstGeom prst="rect">
            <a:avLst/>
          </a:prstGeom>
          <a:noFill/>
        </p:spPr>
        <p:txBody>
          <a:bodyPr wrap="square">
            <a:spAutoFit/>
          </a:bodyPr>
          <a:lstStyle/>
          <a:p>
            <a:pPr marL="0" marR="0" algn="just">
              <a:lnSpc>
                <a:spcPct val="107000"/>
              </a:lnSpc>
              <a:spcBef>
                <a:spcPts val="0"/>
              </a:spcBef>
              <a:spcAft>
                <a:spcPts val="800"/>
              </a:spcAft>
            </a:pPr>
            <a:r>
              <a:rPr lang="en-US" sz="3200" b="1" kern="100" dirty="0">
                <a:solidFill>
                  <a:srgbClr val="FF0000"/>
                </a:solidFill>
                <a:effectLst/>
                <a:ea typeface="Calibri" panose="020F0502020204030204" pitchFamily="34" charset="0"/>
                <a:cs typeface="Arial" panose="020B0604020202020204" pitchFamily="34" charset="0"/>
              </a:rPr>
              <a:t>Milk generally consists of:</a:t>
            </a:r>
            <a:endParaRPr lang="en-US" sz="2000" kern="100" dirty="0">
              <a:effectLst/>
              <a:ea typeface="Calibri" panose="020F0502020204030204" pitchFamily="34" charset="0"/>
              <a:cs typeface="Arial" panose="020B0604020202020204" pitchFamily="34" charset="0"/>
            </a:endParaRPr>
          </a:p>
          <a:p>
            <a:pPr marL="0" marR="0" algn="just">
              <a:lnSpc>
                <a:spcPct val="107000"/>
              </a:lnSpc>
              <a:spcBef>
                <a:spcPts val="0"/>
              </a:spcBef>
              <a:spcAft>
                <a:spcPts val="800"/>
              </a:spcAft>
            </a:pPr>
            <a:r>
              <a:rPr lang="en-US" sz="2800" b="1" kern="100" dirty="0">
                <a:effectLst/>
                <a:ea typeface="Calibri" panose="020F0502020204030204" pitchFamily="34" charset="0"/>
                <a:cs typeface="Arial" panose="020B0604020202020204" pitchFamily="34" charset="0"/>
              </a:rPr>
              <a:t>A - the liquid part (</a:t>
            </a:r>
            <a:r>
              <a:rPr lang="en-US" sz="2800" b="1" kern="100" dirty="0">
                <a:solidFill>
                  <a:srgbClr val="00B0F0"/>
                </a:solidFill>
                <a:effectLst/>
                <a:ea typeface="Calibri" panose="020F0502020204030204" pitchFamily="34" charset="0"/>
                <a:cs typeface="Arial" panose="020B0604020202020204" pitchFamily="34" charset="0"/>
              </a:rPr>
              <a:t>water</a:t>
            </a:r>
            <a:r>
              <a:rPr lang="en-US" sz="2800" b="1" kern="100" dirty="0">
                <a:effectLst/>
                <a:ea typeface="Calibri" panose="020F0502020204030204" pitchFamily="34" charset="0"/>
                <a:cs typeface="Arial" panose="020B0604020202020204" pitchFamily="34" charset="0"/>
              </a:rPr>
              <a:t>)  </a:t>
            </a:r>
          </a:p>
          <a:p>
            <a:pPr marL="0" marR="0" algn="just">
              <a:lnSpc>
                <a:spcPct val="107000"/>
              </a:lnSpc>
              <a:spcBef>
                <a:spcPts val="0"/>
              </a:spcBef>
              <a:spcAft>
                <a:spcPts val="800"/>
              </a:spcAft>
            </a:pPr>
            <a:r>
              <a:rPr lang="en-US" sz="2800" b="1" kern="100" dirty="0">
                <a:effectLst/>
                <a:ea typeface="Calibri" panose="020F0502020204030204" pitchFamily="34" charset="0"/>
                <a:cs typeface="Arial" panose="020B0604020202020204" pitchFamily="34" charset="0"/>
              </a:rPr>
              <a:t>B - The </a:t>
            </a:r>
            <a:r>
              <a:rPr lang="en-US" sz="2800" b="1" kern="100" dirty="0">
                <a:solidFill>
                  <a:srgbClr val="00B0F0"/>
                </a:solidFill>
                <a:effectLst/>
                <a:ea typeface="Calibri" panose="020F0502020204030204" pitchFamily="34" charset="0"/>
                <a:cs typeface="Arial" panose="020B0604020202020204" pitchFamily="34" charset="0"/>
              </a:rPr>
              <a:t>solid part </a:t>
            </a:r>
            <a:r>
              <a:rPr lang="en-US" sz="2800" b="1" kern="100" dirty="0">
                <a:effectLst/>
                <a:ea typeface="Calibri" panose="020F0502020204030204" pitchFamily="34" charset="0"/>
                <a:cs typeface="Arial" panose="020B0604020202020204" pitchFamily="34" charset="0"/>
              </a:rPr>
              <a:t>and it can be divided into two parts: </a:t>
            </a:r>
          </a:p>
          <a:p>
            <a:pPr marL="0" marR="0" algn="just">
              <a:lnSpc>
                <a:spcPct val="107000"/>
              </a:lnSpc>
              <a:spcBef>
                <a:spcPts val="0"/>
              </a:spcBef>
              <a:spcAft>
                <a:spcPts val="800"/>
              </a:spcAft>
            </a:pPr>
            <a:r>
              <a:rPr lang="en-US" sz="2800" b="1" kern="100" dirty="0">
                <a:effectLst/>
                <a:ea typeface="Calibri" panose="020F0502020204030204" pitchFamily="34" charset="0"/>
                <a:cs typeface="Arial" panose="020B0604020202020204" pitchFamily="34" charset="0"/>
              </a:rPr>
              <a:t>1- The </a:t>
            </a:r>
            <a:r>
              <a:rPr lang="en-US" sz="2800" b="1" kern="100" dirty="0">
                <a:solidFill>
                  <a:srgbClr val="00B0F0"/>
                </a:solidFill>
                <a:effectLst/>
                <a:ea typeface="Calibri" panose="020F0502020204030204" pitchFamily="34" charset="0"/>
                <a:cs typeface="Arial" panose="020B0604020202020204" pitchFamily="34" charset="0"/>
              </a:rPr>
              <a:t>fatty solid   </a:t>
            </a:r>
          </a:p>
          <a:p>
            <a:pPr marL="0" marR="0" algn="just">
              <a:lnSpc>
                <a:spcPct val="107000"/>
              </a:lnSpc>
              <a:spcBef>
                <a:spcPts val="0"/>
              </a:spcBef>
              <a:spcAft>
                <a:spcPts val="800"/>
              </a:spcAft>
            </a:pPr>
            <a:r>
              <a:rPr lang="en-US" sz="2800" b="1" kern="100" dirty="0">
                <a:effectLst/>
                <a:ea typeface="Calibri" panose="020F0502020204030204" pitchFamily="34" charset="0"/>
                <a:cs typeface="Arial" panose="020B0604020202020204" pitchFamily="34" charset="0"/>
              </a:rPr>
              <a:t>2- </a:t>
            </a:r>
            <a:r>
              <a:rPr lang="en-US" sz="2800" b="1" kern="100" dirty="0">
                <a:solidFill>
                  <a:srgbClr val="00B0F0"/>
                </a:solidFill>
                <a:effectLst/>
                <a:ea typeface="Calibri" panose="020F0502020204030204" pitchFamily="34" charset="0"/>
                <a:cs typeface="Arial" panose="020B0604020202020204" pitchFamily="34" charset="0"/>
              </a:rPr>
              <a:t>Non-fat solid </a:t>
            </a:r>
            <a:r>
              <a:rPr lang="en-US" sz="2800" b="1" kern="100" dirty="0">
                <a:effectLst/>
                <a:ea typeface="Calibri" panose="020F0502020204030204" pitchFamily="34" charset="0"/>
                <a:cs typeface="Arial" panose="020B0604020202020204" pitchFamily="34" charset="0"/>
              </a:rPr>
              <a:t>matter, including </a:t>
            </a:r>
            <a:r>
              <a:rPr lang="en-US" sz="2800" b="1" kern="100" dirty="0">
                <a:solidFill>
                  <a:srgbClr val="00B0F0"/>
                </a:solidFill>
                <a:effectLst/>
                <a:ea typeface="Calibri" panose="020F0502020204030204" pitchFamily="34" charset="0"/>
                <a:cs typeface="Arial" panose="020B0604020202020204" pitchFamily="34" charset="0"/>
              </a:rPr>
              <a:t>casein</a:t>
            </a:r>
            <a:r>
              <a:rPr lang="en-US" sz="2800" b="1" kern="100" dirty="0">
                <a:effectLst/>
                <a:ea typeface="Calibri" panose="020F0502020204030204" pitchFamily="34" charset="0"/>
                <a:cs typeface="Arial" panose="020B0604020202020204" pitchFamily="34" charset="0"/>
              </a:rPr>
              <a:t> and </a:t>
            </a:r>
            <a:r>
              <a:rPr lang="en-US" sz="2800" b="1" kern="100" dirty="0">
                <a:solidFill>
                  <a:srgbClr val="00B0F0"/>
                </a:solidFill>
                <a:effectLst/>
                <a:ea typeface="Calibri" panose="020F0502020204030204" pitchFamily="34" charset="0"/>
                <a:cs typeface="Arial" panose="020B0604020202020204" pitchFamily="34" charset="0"/>
              </a:rPr>
              <a:t>whey proteins</a:t>
            </a:r>
            <a:r>
              <a:rPr lang="ar-IQ" sz="2800" b="1" kern="100" dirty="0">
                <a:ea typeface="Calibri" panose="020F0502020204030204" pitchFamily="34" charset="0"/>
                <a:cs typeface="Arial" panose="020B0604020202020204" pitchFamily="34" charset="0"/>
              </a:rPr>
              <a:t>.</a:t>
            </a:r>
            <a:r>
              <a:rPr lang="en-US" sz="2800" b="1" kern="100" dirty="0">
                <a:solidFill>
                  <a:srgbClr val="00B0F0"/>
                </a:solidFill>
                <a:effectLst/>
                <a:ea typeface="Calibri" panose="020F0502020204030204" pitchFamily="34" charset="0"/>
                <a:cs typeface="Arial" panose="020B0604020202020204" pitchFamily="34" charset="0"/>
              </a:rPr>
              <a:t> Salts</a:t>
            </a:r>
            <a:r>
              <a:rPr lang="en-US" sz="2800" b="1" kern="100" dirty="0">
                <a:effectLst/>
                <a:ea typeface="Calibri" panose="020F0502020204030204" pitchFamily="34" charset="0"/>
                <a:cs typeface="Arial" panose="020B0604020202020204" pitchFamily="34" charset="0"/>
              </a:rPr>
              <a:t>, </a:t>
            </a:r>
            <a:r>
              <a:rPr lang="en-US" sz="2800" b="1" kern="100" dirty="0">
                <a:solidFill>
                  <a:srgbClr val="00B0F0"/>
                </a:solidFill>
                <a:effectLst/>
                <a:ea typeface="Calibri" panose="020F0502020204030204" pitchFamily="34" charset="0"/>
                <a:cs typeface="Arial" panose="020B0604020202020204" pitchFamily="34" charset="0"/>
              </a:rPr>
              <a:t>vitamins</a:t>
            </a:r>
            <a:r>
              <a:rPr lang="en-US" sz="2800" b="1" kern="100" dirty="0">
                <a:effectLst/>
                <a:ea typeface="Calibri" panose="020F0502020204030204" pitchFamily="34" charset="0"/>
                <a:cs typeface="Arial" panose="020B0604020202020204" pitchFamily="34" charset="0"/>
              </a:rPr>
              <a:t> and </a:t>
            </a:r>
            <a:r>
              <a:rPr lang="en-US" sz="2800" b="1" kern="100" dirty="0">
                <a:solidFill>
                  <a:srgbClr val="00B0F0"/>
                </a:solidFill>
                <a:effectLst/>
                <a:ea typeface="Calibri" panose="020F0502020204030204" pitchFamily="34" charset="0"/>
                <a:cs typeface="Arial" panose="020B0604020202020204" pitchFamily="34" charset="0"/>
              </a:rPr>
              <a:t>sugars</a:t>
            </a:r>
            <a:endParaRPr lang="en-US" sz="2000" kern="100" dirty="0">
              <a:solidFill>
                <a:srgbClr val="00B0F0"/>
              </a:solidFill>
              <a:effectLst/>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2095965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BCBA8CC-EE07-ECBE-D7EA-B118A0DC507B}"/>
              </a:ext>
            </a:extLst>
          </p:cNvPr>
          <p:cNvSpPr txBox="1"/>
          <p:nvPr/>
        </p:nvSpPr>
        <p:spPr>
          <a:xfrm>
            <a:off x="1000126" y="603393"/>
            <a:ext cx="10086974" cy="4926092"/>
          </a:xfrm>
          <a:prstGeom prst="rect">
            <a:avLst/>
          </a:prstGeom>
          <a:noFill/>
        </p:spPr>
        <p:txBody>
          <a:bodyPr wrap="square">
            <a:spAutoFit/>
          </a:bodyPr>
          <a:lstStyle/>
          <a:p>
            <a:pPr marL="0" marR="0">
              <a:lnSpc>
                <a:spcPct val="107000"/>
              </a:lnSpc>
              <a:spcBef>
                <a:spcPts val="0"/>
              </a:spcBef>
              <a:spcAft>
                <a:spcPts val="800"/>
              </a:spcAft>
            </a:pPr>
            <a:r>
              <a:rPr lang="en-US" sz="4000" b="1" kern="100" dirty="0">
                <a:solidFill>
                  <a:srgbClr val="FF0000"/>
                </a:solidFill>
                <a:effectLst/>
                <a:latin typeface="Times New Roman" panose="02020603050405020304" pitchFamily="18" charset="0"/>
                <a:ea typeface="Calibri" panose="020F0502020204030204" pitchFamily="34" charset="0"/>
                <a:cs typeface="Arial" panose="020B0604020202020204" pitchFamily="34" charset="0"/>
              </a:rPr>
              <a:t>1- water:</a:t>
            </a:r>
            <a:endParaRPr lang="en-US" sz="2800" kern="100" dirty="0">
              <a:effectLst/>
              <a:latin typeface="Calibri" panose="020F0502020204030204" pitchFamily="34" charset="0"/>
              <a:ea typeface="Calibri" panose="020F0502020204030204" pitchFamily="34" charset="0"/>
              <a:cs typeface="Arial" panose="020B0604020202020204" pitchFamily="34" charset="0"/>
            </a:endParaRPr>
          </a:p>
          <a:p>
            <a:pPr marL="0" marR="0" algn="just">
              <a:lnSpc>
                <a:spcPct val="107000"/>
              </a:lnSpc>
              <a:spcBef>
                <a:spcPts val="0"/>
              </a:spcBef>
              <a:spcAft>
                <a:spcPts val="800"/>
              </a:spcAft>
            </a:pPr>
            <a:r>
              <a:rPr lang="en-US" sz="2800" b="1" kern="100" dirty="0">
                <a:effectLst/>
                <a:latin typeface="Times New Roman" panose="02020603050405020304" pitchFamily="18" charset="0"/>
                <a:ea typeface="Calibri" panose="020F0502020204030204" pitchFamily="34" charset="0"/>
                <a:cs typeface="Arial" panose="020B0604020202020204" pitchFamily="34" charset="0"/>
              </a:rPr>
              <a:t>  It is </a:t>
            </a:r>
            <a:r>
              <a:rPr lang="en-US" sz="2800" b="1" kern="100" dirty="0">
                <a:solidFill>
                  <a:srgbClr val="00B0F0"/>
                </a:solidFill>
                <a:effectLst/>
                <a:latin typeface="Times New Roman" panose="02020603050405020304" pitchFamily="18" charset="0"/>
                <a:ea typeface="Calibri" panose="020F0502020204030204" pitchFamily="34" charset="0"/>
                <a:cs typeface="Arial" panose="020B0604020202020204" pitchFamily="34" charset="0"/>
              </a:rPr>
              <a:t>considered one of the main components of milk that are of great importance </a:t>
            </a:r>
            <a:r>
              <a:rPr lang="en-US" sz="2800" b="1" kern="100" dirty="0">
                <a:effectLst/>
                <a:latin typeface="Times New Roman" panose="02020603050405020304" pitchFamily="18" charset="0"/>
                <a:ea typeface="Calibri" panose="020F0502020204030204" pitchFamily="34" charset="0"/>
                <a:cs typeface="Arial" panose="020B0604020202020204" pitchFamily="34" charset="0"/>
              </a:rPr>
              <a:t>in terms of giving Milk has its natural characteristics and </a:t>
            </a:r>
            <a:r>
              <a:rPr lang="en-US" sz="2800" b="1" kern="100" dirty="0">
                <a:solidFill>
                  <a:srgbClr val="00B0F0"/>
                </a:solidFill>
                <a:effectLst/>
                <a:latin typeface="Times New Roman" panose="02020603050405020304" pitchFamily="18" charset="0"/>
                <a:ea typeface="Calibri" panose="020F0502020204030204" pitchFamily="34" charset="0"/>
                <a:cs typeface="Arial" panose="020B0604020202020204" pitchFamily="34" charset="0"/>
              </a:rPr>
              <a:t>maintains a balance between its components Milk</a:t>
            </a:r>
            <a:r>
              <a:rPr lang="en-US" sz="2800" b="1" kern="100" dirty="0">
                <a:effectLst/>
                <a:latin typeface="Times New Roman" panose="02020603050405020304" pitchFamily="18" charset="0"/>
                <a:ea typeface="Calibri" panose="020F0502020204030204" pitchFamily="34" charset="0"/>
                <a:cs typeface="Arial" panose="020B0604020202020204" pitchFamily="34" charset="0"/>
              </a:rPr>
              <a:t> and being a </a:t>
            </a:r>
            <a:r>
              <a:rPr lang="en-US" sz="2800" b="1" kern="100" dirty="0">
                <a:solidFill>
                  <a:srgbClr val="00B0F0"/>
                </a:solidFill>
                <a:effectLst/>
                <a:latin typeface="Times New Roman" panose="02020603050405020304" pitchFamily="18" charset="0"/>
                <a:ea typeface="Calibri" panose="020F0502020204030204" pitchFamily="34" charset="0"/>
                <a:cs typeface="Arial" panose="020B0604020202020204" pitchFamily="34" charset="0"/>
              </a:rPr>
              <a:t>medium for dissolving many components </a:t>
            </a:r>
            <a:r>
              <a:rPr lang="en-US" sz="2800" b="1" kern="100" dirty="0">
                <a:effectLst/>
                <a:latin typeface="Times New Roman" panose="02020603050405020304" pitchFamily="18" charset="0"/>
                <a:ea typeface="Calibri" panose="020F0502020204030204" pitchFamily="34" charset="0"/>
                <a:cs typeface="Arial" panose="020B0604020202020204" pitchFamily="34" charset="0"/>
              </a:rPr>
              <a:t>of milk in addition to being a medium For the activity of many microorganisms as well </a:t>
            </a:r>
            <a:r>
              <a:rPr lang="en-US" sz="2800" b="1" kern="100" dirty="0">
                <a:solidFill>
                  <a:srgbClr val="00B0F0"/>
                </a:solidFill>
                <a:effectLst/>
                <a:latin typeface="Times New Roman" panose="02020603050405020304" pitchFamily="18" charset="0"/>
                <a:ea typeface="Calibri" panose="020F0502020204030204" pitchFamily="34" charset="0"/>
                <a:cs typeface="Arial" panose="020B0604020202020204" pitchFamily="34" charset="0"/>
              </a:rPr>
              <a:t>as the catalyst in interactions </a:t>
            </a:r>
            <a:r>
              <a:rPr lang="en-US" sz="2800" b="1" kern="100" dirty="0">
                <a:effectLst/>
                <a:latin typeface="Times New Roman" panose="02020603050405020304" pitchFamily="18" charset="0"/>
                <a:ea typeface="Calibri" panose="020F0502020204030204" pitchFamily="34" charset="0"/>
                <a:cs typeface="Arial" panose="020B0604020202020204" pitchFamily="34" charset="0"/>
              </a:rPr>
              <a:t>And the chemical and biological changes that occur in milk after taking it from Animal.</a:t>
            </a:r>
            <a:endParaRPr lang="en-US" sz="2000" kern="100" dirty="0">
              <a:effectLst/>
              <a:latin typeface="Calibri" panose="020F0502020204030204" pitchFamily="34" charset="0"/>
              <a:ea typeface="Calibri" panose="020F0502020204030204" pitchFamily="34" charset="0"/>
              <a:cs typeface="Arial" panose="020B0604020202020204" pitchFamily="34" charset="0"/>
            </a:endParaRPr>
          </a:p>
          <a:p>
            <a:pPr marL="0" marR="0" algn="just">
              <a:lnSpc>
                <a:spcPct val="107000"/>
              </a:lnSpc>
              <a:spcBef>
                <a:spcPts val="0"/>
              </a:spcBef>
              <a:spcAft>
                <a:spcPts val="800"/>
              </a:spcAft>
            </a:pPr>
            <a:r>
              <a:rPr lang="en-US" sz="1800" b="1" kern="100" dirty="0">
                <a:effectLst/>
                <a:latin typeface="Times New Roman" panose="02020603050405020304" pitchFamily="18" charset="0"/>
                <a:ea typeface="Calibri" panose="020F0502020204030204" pitchFamily="34" charset="0"/>
                <a:cs typeface="Arial" panose="020B0604020202020204" pitchFamily="34" charset="0"/>
              </a:rPr>
              <a:t> </a:t>
            </a:r>
            <a:endParaRPr lang="en-US" sz="1400" kern="1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7450548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71CED59-0FBB-8EED-6ADF-73F6CFB97518}"/>
              </a:ext>
            </a:extLst>
          </p:cNvPr>
          <p:cNvSpPr txBox="1"/>
          <p:nvPr/>
        </p:nvSpPr>
        <p:spPr>
          <a:xfrm>
            <a:off x="1371600" y="744278"/>
            <a:ext cx="9544049" cy="4297587"/>
          </a:xfrm>
          <a:prstGeom prst="rect">
            <a:avLst/>
          </a:prstGeom>
          <a:noFill/>
        </p:spPr>
        <p:txBody>
          <a:bodyPr wrap="square">
            <a:spAutoFit/>
          </a:bodyPr>
          <a:lstStyle/>
          <a:p>
            <a:pPr marL="0" marR="0" algn="just">
              <a:lnSpc>
                <a:spcPct val="107000"/>
              </a:lnSpc>
              <a:spcBef>
                <a:spcPts val="0"/>
              </a:spcBef>
              <a:spcAft>
                <a:spcPts val="800"/>
              </a:spcAft>
            </a:pPr>
            <a:r>
              <a:rPr lang="en-US" sz="2800" b="1" kern="100" dirty="0">
                <a:solidFill>
                  <a:srgbClr val="FF0000"/>
                </a:solidFill>
                <a:effectLst/>
                <a:ea typeface="Calibri" panose="020F0502020204030204" pitchFamily="34" charset="0"/>
                <a:cs typeface="Arial" panose="020B0604020202020204" pitchFamily="34" charset="0"/>
              </a:rPr>
              <a:t>2-Fatty matter:</a:t>
            </a:r>
            <a:endParaRPr lang="en-US" kern="100" dirty="0">
              <a:effectLst/>
              <a:ea typeface="Calibri" panose="020F0502020204030204" pitchFamily="34" charset="0"/>
              <a:cs typeface="Arial" panose="020B0604020202020204" pitchFamily="34" charset="0"/>
            </a:endParaRPr>
          </a:p>
          <a:p>
            <a:pPr marL="0" marR="0" algn="just">
              <a:lnSpc>
                <a:spcPct val="107000"/>
              </a:lnSpc>
              <a:spcBef>
                <a:spcPts val="0"/>
              </a:spcBef>
              <a:spcAft>
                <a:spcPts val="800"/>
              </a:spcAft>
            </a:pPr>
            <a:r>
              <a:rPr lang="en-US" sz="2400" b="1" kern="100" dirty="0">
                <a:effectLst/>
                <a:ea typeface="Calibri" panose="020F0502020204030204" pitchFamily="34" charset="0"/>
                <a:cs typeface="Arial" panose="020B0604020202020204" pitchFamily="34" charset="0"/>
              </a:rPr>
              <a:t>The fatty substance is one of the main nutritional components in milk and its products It is also </a:t>
            </a:r>
            <a:r>
              <a:rPr lang="en-US" sz="2400" b="1" kern="100" dirty="0">
                <a:solidFill>
                  <a:srgbClr val="00B0F0"/>
                </a:solidFill>
                <a:effectLst/>
                <a:ea typeface="Calibri" panose="020F0502020204030204" pitchFamily="34" charset="0"/>
                <a:cs typeface="Arial" panose="020B0604020202020204" pitchFamily="34" charset="0"/>
              </a:rPr>
              <a:t>important for giving milk and its products taste and flavor</a:t>
            </a:r>
            <a:r>
              <a:rPr lang="en-US" kern="100" dirty="0">
                <a:solidFill>
                  <a:srgbClr val="00B0F0"/>
                </a:solidFill>
                <a:ea typeface="Calibri" panose="020F0502020204030204" pitchFamily="34" charset="0"/>
                <a:cs typeface="Arial" panose="020B0604020202020204" pitchFamily="34" charset="0"/>
              </a:rPr>
              <a:t> </a:t>
            </a:r>
            <a:r>
              <a:rPr lang="en-US" sz="2400" b="1" dirty="0">
                <a:effectLst/>
                <a:ea typeface="Calibri" panose="020F0502020204030204" pitchFamily="34" charset="0"/>
              </a:rPr>
              <a:t>And the desired color for the product and its acceptance by the consumer as well And some </a:t>
            </a:r>
            <a:r>
              <a:rPr lang="en-US" sz="2400" b="1" dirty="0">
                <a:solidFill>
                  <a:srgbClr val="00B0F0"/>
                </a:solidFill>
                <a:effectLst/>
                <a:ea typeface="Calibri" panose="020F0502020204030204" pitchFamily="34" charset="0"/>
              </a:rPr>
              <a:t>changes in the fatty substance may lead to spoilage of milk </a:t>
            </a:r>
            <a:r>
              <a:rPr lang="en-US" sz="2400" b="1" dirty="0">
                <a:effectLst/>
                <a:ea typeface="Calibri" panose="020F0502020204030204" pitchFamily="34" charset="0"/>
              </a:rPr>
              <a:t>and its products sometimes, and the fatty granule is the unit that represents the fatty substance in Milk, which consists of aggregates or single particles of granules ranging in </a:t>
            </a:r>
            <a:r>
              <a:rPr lang="en-US" sz="2400" b="1" dirty="0">
                <a:solidFill>
                  <a:srgbClr val="00B050"/>
                </a:solidFill>
                <a:effectLst/>
                <a:ea typeface="Calibri" panose="020F0502020204030204" pitchFamily="34" charset="0"/>
              </a:rPr>
              <a:t>size They range from 0.1-0.2 microns, and their number ranges from 100-150 A billion </a:t>
            </a:r>
            <a:r>
              <a:rPr lang="en-US" sz="2400" b="1" dirty="0">
                <a:effectLst/>
                <a:ea typeface="Calibri" panose="020F0502020204030204" pitchFamily="34" charset="0"/>
              </a:rPr>
              <a:t>greasy granules</a:t>
            </a:r>
            <a:endParaRPr lang="en-US" sz="2400" dirty="0"/>
          </a:p>
        </p:txBody>
      </p:sp>
    </p:spTree>
    <p:extLst>
      <p:ext uri="{BB962C8B-B14F-4D97-AF65-F5344CB8AC3E}">
        <p14:creationId xmlns:p14="http://schemas.microsoft.com/office/powerpoint/2010/main" val="2787652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A9C3379-A0E9-5E7A-2CBC-91F537EE6901}"/>
              </a:ext>
            </a:extLst>
          </p:cNvPr>
          <p:cNvSpPr txBox="1"/>
          <p:nvPr/>
        </p:nvSpPr>
        <p:spPr>
          <a:xfrm>
            <a:off x="1100138" y="1104554"/>
            <a:ext cx="9258299" cy="3296736"/>
          </a:xfrm>
          <a:prstGeom prst="rect">
            <a:avLst/>
          </a:prstGeom>
          <a:noFill/>
        </p:spPr>
        <p:txBody>
          <a:bodyPr wrap="square">
            <a:spAutoFit/>
          </a:bodyPr>
          <a:lstStyle/>
          <a:p>
            <a:pPr marL="0" marR="0" algn="just">
              <a:lnSpc>
                <a:spcPct val="107000"/>
              </a:lnSpc>
              <a:spcBef>
                <a:spcPts val="0"/>
              </a:spcBef>
              <a:spcAft>
                <a:spcPts val="800"/>
              </a:spcAft>
            </a:pPr>
            <a:r>
              <a:rPr lang="en-US" sz="2800" b="1" kern="100" dirty="0">
                <a:effectLst/>
                <a:latin typeface="Times New Roman" panose="02020603050405020304" pitchFamily="18" charset="0"/>
                <a:ea typeface="Calibri" panose="020F0502020204030204" pitchFamily="34" charset="0"/>
                <a:cs typeface="Arial" panose="020B0604020202020204" pitchFamily="34" charset="0"/>
              </a:rPr>
              <a:t>, the shapes of the fatty granules vary in</a:t>
            </a:r>
            <a:r>
              <a:rPr lang="en-US" sz="2800" b="1" kern="100" dirty="0">
                <a:solidFill>
                  <a:srgbClr val="00B050"/>
                </a:solidFill>
                <a:effectLst/>
                <a:latin typeface="Times New Roman" panose="02020603050405020304" pitchFamily="18" charset="0"/>
                <a:ea typeface="Calibri" panose="020F0502020204030204" pitchFamily="34" charset="0"/>
                <a:cs typeface="Arial" panose="020B0604020202020204" pitchFamily="34" charset="0"/>
              </a:rPr>
              <a:t> </a:t>
            </a:r>
            <a:r>
              <a:rPr lang="en-US" sz="2800" b="1" kern="100" dirty="0">
                <a:solidFill>
                  <a:srgbClr val="00B0F0"/>
                </a:solidFill>
                <a:effectLst/>
                <a:latin typeface="Times New Roman" panose="02020603050405020304" pitchFamily="18" charset="0"/>
                <a:ea typeface="Calibri" panose="020F0502020204030204" pitchFamily="34" charset="0"/>
                <a:cs typeface="Arial" panose="020B0604020202020204" pitchFamily="34" charset="0"/>
              </a:rPr>
              <a:t>shape spherical </a:t>
            </a:r>
            <a:r>
              <a:rPr lang="en-US" sz="2800" b="1" kern="100" dirty="0">
                <a:solidFill>
                  <a:srgbClr val="00B050"/>
                </a:solidFill>
                <a:effectLst/>
                <a:latin typeface="Times New Roman" panose="02020603050405020304" pitchFamily="18" charset="0"/>
                <a:ea typeface="Calibri" panose="020F0502020204030204" pitchFamily="34" charset="0"/>
                <a:cs typeface="Arial" panose="020B0604020202020204" pitchFamily="34" charset="0"/>
              </a:rPr>
              <a:t>to </a:t>
            </a:r>
            <a:r>
              <a:rPr lang="en-US" sz="2800" b="1" kern="100" dirty="0">
                <a:solidFill>
                  <a:srgbClr val="00B0F0"/>
                </a:solidFill>
                <a:effectLst/>
                <a:latin typeface="Times New Roman" panose="02020603050405020304" pitchFamily="18" charset="0"/>
                <a:ea typeface="Calibri" panose="020F0502020204030204" pitchFamily="34" charset="0"/>
                <a:cs typeface="Arial" panose="020B0604020202020204" pitchFamily="34" charset="0"/>
              </a:rPr>
              <a:t>oval shapes </a:t>
            </a:r>
            <a:r>
              <a:rPr lang="en-US" sz="2800" b="1" kern="100" dirty="0">
                <a:effectLst/>
                <a:latin typeface="Times New Roman" panose="02020603050405020304" pitchFamily="18" charset="0"/>
                <a:ea typeface="Calibri" panose="020F0502020204030204" pitchFamily="34" charset="0"/>
                <a:cs typeface="Arial" panose="020B0604020202020204" pitchFamily="34" charset="0"/>
              </a:rPr>
              <a:t>that can be seen with a microscope, And the sources of the fatty substance or fatty acids found in milk are Forage materials and fats stored in the animal's body, blubber is </a:t>
            </a:r>
            <a:r>
              <a:rPr lang="en-US" sz="2800" b="1" kern="100" dirty="0">
                <a:solidFill>
                  <a:srgbClr val="00B0F0"/>
                </a:solidFill>
                <a:effectLst/>
                <a:latin typeface="Times New Roman" panose="02020603050405020304" pitchFamily="18" charset="0"/>
                <a:ea typeface="Calibri" panose="020F0502020204030204" pitchFamily="34" charset="0"/>
                <a:cs typeface="Arial" panose="020B0604020202020204" pitchFamily="34" charset="0"/>
              </a:rPr>
              <a:t>involved Milk is 50% of the total energy of milk</a:t>
            </a:r>
            <a:r>
              <a:rPr lang="en-US" sz="2800" b="1" kern="100" dirty="0">
                <a:effectLst/>
                <a:latin typeface="Times New Roman" panose="02020603050405020304" pitchFamily="18" charset="0"/>
                <a:ea typeface="Calibri" panose="020F0502020204030204" pitchFamily="34" charset="0"/>
                <a:cs typeface="Arial" panose="020B0604020202020204" pitchFamily="34" charset="0"/>
              </a:rPr>
              <a:t>, and it contains a good amount of the essential fatty acid linoleic acid.</a:t>
            </a:r>
            <a:endParaRPr lang="en-US" sz="2000" kern="1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5520068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0FD80A8-A3DA-BCAD-99B7-D982597F35CB}"/>
              </a:ext>
            </a:extLst>
          </p:cNvPr>
          <p:cNvSpPr txBox="1"/>
          <p:nvPr/>
        </p:nvSpPr>
        <p:spPr>
          <a:xfrm>
            <a:off x="571500" y="772105"/>
            <a:ext cx="10229850" cy="4444871"/>
          </a:xfrm>
          <a:prstGeom prst="rect">
            <a:avLst/>
          </a:prstGeom>
          <a:noFill/>
        </p:spPr>
        <p:txBody>
          <a:bodyPr wrap="square">
            <a:spAutoFit/>
          </a:bodyPr>
          <a:lstStyle/>
          <a:p>
            <a:pPr marL="0" marR="0" algn="just">
              <a:lnSpc>
                <a:spcPct val="107000"/>
              </a:lnSpc>
              <a:spcBef>
                <a:spcPts val="0"/>
              </a:spcBef>
              <a:spcAft>
                <a:spcPts val="800"/>
              </a:spcAft>
            </a:pPr>
            <a:r>
              <a:rPr lang="en-US" sz="3200" b="1" kern="100" dirty="0">
                <a:solidFill>
                  <a:srgbClr val="FF0000"/>
                </a:solidFill>
                <a:effectLst/>
                <a:latin typeface="Times New Roman" panose="02020603050405020304" pitchFamily="18" charset="0"/>
                <a:ea typeface="Calibri" panose="020F0502020204030204" pitchFamily="34" charset="0"/>
                <a:cs typeface="Arial" panose="020B0604020202020204" pitchFamily="34" charset="0"/>
              </a:rPr>
              <a:t>3-Protein in milk:  </a:t>
            </a:r>
            <a:r>
              <a:rPr lang="en-US" sz="2800" b="1" kern="100" dirty="0">
                <a:effectLst/>
                <a:latin typeface="Times New Roman" panose="02020603050405020304" pitchFamily="18" charset="0"/>
                <a:ea typeface="Calibri" panose="020F0502020204030204" pitchFamily="34" charset="0"/>
                <a:cs typeface="Arial" panose="020B0604020202020204" pitchFamily="34" charset="0"/>
              </a:rPr>
              <a:t>It is found in milk in the following conditions:</a:t>
            </a:r>
            <a:endParaRPr lang="en-US" sz="2000" kern="100" dirty="0">
              <a:effectLst/>
              <a:latin typeface="Calibri" panose="020F0502020204030204" pitchFamily="34" charset="0"/>
              <a:ea typeface="Calibri" panose="020F0502020204030204" pitchFamily="34" charset="0"/>
              <a:cs typeface="Arial" panose="020B0604020202020204" pitchFamily="34" charset="0"/>
            </a:endParaRPr>
          </a:p>
          <a:p>
            <a:pPr marL="133350" marR="0" algn="just">
              <a:lnSpc>
                <a:spcPct val="107000"/>
              </a:lnSpc>
              <a:spcBef>
                <a:spcPts val="0"/>
              </a:spcBef>
              <a:spcAft>
                <a:spcPts val="800"/>
              </a:spcAft>
            </a:pPr>
            <a:r>
              <a:rPr lang="en-US" sz="3200" b="1" kern="100" dirty="0">
                <a:solidFill>
                  <a:srgbClr val="FF0000"/>
                </a:solidFill>
                <a:effectLst/>
                <a:latin typeface="Times New Roman" panose="02020603050405020304" pitchFamily="18" charset="0"/>
                <a:ea typeface="Calibri" panose="020F0502020204030204" pitchFamily="34" charset="0"/>
                <a:cs typeface="Arial" panose="020B0604020202020204" pitchFamily="34" charset="0"/>
              </a:rPr>
              <a:t>1-Casein: </a:t>
            </a:r>
            <a:r>
              <a:rPr lang="en-US" sz="2800" b="1" kern="100" dirty="0">
                <a:effectLst/>
                <a:latin typeface="Times New Roman" panose="02020603050405020304" pitchFamily="18" charset="0"/>
                <a:ea typeface="Calibri" panose="020F0502020204030204" pitchFamily="34" charset="0"/>
                <a:cs typeface="Arial" panose="020B0604020202020204" pitchFamily="34" charset="0"/>
              </a:rPr>
              <a:t>Estimate the amount of </a:t>
            </a:r>
            <a:r>
              <a:rPr lang="en-US" sz="2800" b="1" kern="100" dirty="0">
                <a:solidFill>
                  <a:srgbClr val="00B0F0"/>
                </a:solidFill>
                <a:effectLst/>
                <a:latin typeface="Times New Roman" panose="02020603050405020304" pitchFamily="18" charset="0"/>
                <a:ea typeface="Calibri" panose="020F0502020204030204" pitchFamily="34" charset="0"/>
                <a:cs typeface="Arial" panose="020B0604020202020204" pitchFamily="34" charset="0"/>
              </a:rPr>
              <a:t>casein </a:t>
            </a:r>
            <a:r>
              <a:rPr lang="en-US" sz="2800" b="1" kern="100" dirty="0">
                <a:effectLst/>
                <a:latin typeface="Times New Roman" panose="02020603050405020304" pitchFamily="18" charset="0"/>
                <a:ea typeface="Calibri" panose="020F0502020204030204" pitchFamily="34" charset="0"/>
                <a:cs typeface="Arial" panose="020B0604020202020204" pitchFamily="34" charset="0"/>
              </a:rPr>
              <a:t>present </a:t>
            </a:r>
            <a:r>
              <a:rPr lang="en-US" sz="2800" b="1" kern="100" dirty="0">
                <a:solidFill>
                  <a:srgbClr val="00B0F0"/>
                </a:solidFill>
                <a:effectLst/>
                <a:latin typeface="Times New Roman" panose="02020603050405020304" pitchFamily="18" charset="0"/>
                <a:ea typeface="Calibri" panose="020F0502020204030204" pitchFamily="34" charset="0"/>
                <a:cs typeface="Arial" panose="020B0604020202020204" pitchFamily="34" charset="0"/>
              </a:rPr>
              <a:t>in milk Cows </a:t>
            </a:r>
            <a:r>
              <a:rPr lang="en-US" sz="2800" b="1" kern="100" dirty="0">
                <a:effectLst/>
                <a:latin typeface="Times New Roman" panose="02020603050405020304" pitchFamily="18" charset="0"/>
                <a:ea typeface="Calibri" panose="020F0502020204030204" pitchFamily="34" charset="0"/>
                <a:cs typeface="Arial" panose="020B0604020202020204" pitchFamily="34" charset="0"/>
              </a:rPr>
              <a:t>are about </a:t>
            </a:r>
            <a:r>
              <a:rPr lang="en-US" sz="2800" b="1" kern="100" dirty="0">
                <a:solidFill>
                  <a:srgbClr val="00B0F0"/>
                </a:solidFill>
                <a:effectLst/>
                <a:latin typeface="Times New Roman" panose="02020603050405020304" pitchFamily="18" charset="0"/>
                <a:ea typeface="Calibri" panose="020F0502020204030204" pitchFamily="34" charset="0"/>
                <a:cs typeface="Arial" panose="020B0604020202020204" pitchFamily="34" charset="0"/>
              </a:rPr>
              <a:t>3%</a:t>
            </a:r>
            <a:r>
              <a:rPr lang="en-US" sz="2800" b="1" kern="100" dirty="0">
                <a:effectLst/>
                <a:latin typeface="Times New Roman" panose="02020603050405020304" pitchFamily="18" charset="0"/>
                <a:ea typeface="Calibri" panose="020F0502020204030204" pitchFamily="34" charset="0"/>
                <a:cs typeface="Arial" panose="020B0604020202020204" pitchFamily="34" charset="0"/>
              </a:rPr>
              <a:t>, which represents about </a:t>
            </a:r>
            <a:r>
              <a:rPr lang="en-US" sz="2800" b="1" kern="100" dirty="0">
                <a:solidFill>
                  <a:srgbClr val="00B0F0"/>
                </a:solidFill>
                <a:effectLst/>
                <a:latin typeface="Times New Roman" panose="02020603050405020304" pitchFamily="18" charset="0"/>
                <a:ea typeface="Calibri" panose="020F0502020204030204" pitchFamily="34" charset="0"/>
                <a:cs typeface="Arial" panose="020B0604020202020204" pitchFamily="34" charset="0"/>
              </a:rPr>
              <a:t>80% of the total material Proteins </a:t>
            </a:r>
            <a:r>
              <a:rPr lang="en-US" sz="2800" b="1" kern="100" dirty="0">
                <a:effectLst/>
                <a:latin typeface="Times New Roman" panose="02020603050405020304" pitchFamily="18" charset="0"/>
                <a:ea typeface="Calibri" panose="020F0502020204030204" pitchFamily="34" charset="0"/>
                <a:cs typeface="Arial" panose="020B0604020202020204" pitchFamily="34" charset="0"/>
              </a:rPr>
              <a:t>found in milk, and </a:t>
            </a:r>
            <a:r>
              <a:rPr lang="en-US" sz="2800" b="1" kern="100" dirty="0">
                <a:solidFill>
                  <a:srgbClr val="00B0F0"/>
                </a:solidFill>
                <a:effectLst/>
                <a:latin typeface="Times New Roman" panose="02020603050405020304" pitchFamily="18" charset="0"/>
                <a:ea typeface="Calibri" panose="020F0502020204030204" pitchFamily="34" charset="0"/>
                <a:cs typeface="Arial" panose="020B0604020202020204" pitchFamily="34" charset="0"/>
              </a:rPr>
              <a:t>casein is found in milk in the form of  Small particles called micelles </a:t>
            </a:r>
            <a:r>
              <a:rPr lang="en-US" sz="2800" b="1" kern="100" dirty="0">
                <a:effectLst/>
                <a:latin typeface="Times New Roman" panose="02020603050405020304" pitchFamily="18" charset="0"/>
                <a:ea typeface="Calibri" panose="020F0502020204030204" pitchFamily="34" charset="0"/>
                <a:cs typeface="Arial" panose="020B0604020202020204" pitchFamily="34" charset="0"/>
              </a:rPr>
              <a:t>that can be distinguished by their shape ovoid, with a </a:t>
            </a:r>
            <a:r>
              <a:rPr lang="en-US" sz="2800" b="1" kern="100" dirty="0">
                <a:solidFill>
                  <a:srgbClr val="00B0F0"/>
                </a:solidFill>
                <a:effectLst/>
                <a:latin typeface="Times New Roman" panose="02020603050405020304" pitchFamily="18" charset="0"/>
                <a:ea typeface="Calibri" panose="020F0502020204030204" pitchFamily="34" charset="0"/>
                <a:cs typeface="Arial" panose="020B0604020202020204" pitchFamily="34" charset="0"/>
              </a:rPr>
              <a:t>diameter</a:t>
            </a:r>
            <a:r>
              <a:rPr lang="en-US" sz="2800" b="1" kern="100" dirty="0">
                <a:effectLst/>
                <a:latin typeface="Times New Roman" panose="02020603050405020304" pitchFamily="18" charset="0"/>
                <a:ea typeface="Calibri" panose="020F0502020204030204" pitchFamily="34" charset="0"/>
                <a:cs typeface="Arial" panose="020B0604020202020204" pitchFamily="34" charset="0"/>
              </a:rPr>
              <a:t> ranging from </a:t>
            </a:r>
            <a:r>
              <a:rPr lang="en-US" sz="2800" b="1" kern="100" dirty="0">
                <a:solidFill>
                  <a:srgbClr val="00B0F0"/>
                </a:solidFill>
                <a:effectLst/>
                <a:latin typeface="Times New Roman" panose="02020603050405020304" pitchFamily="18" charset="0"/>
                <a:ea typeface="Calibri" panose="020F0502020204030204" pitchFamily="34" charset="0"/>
                <a:cs typeface="Arial" panose="020B0604020202020204" pitchFamily="34" charset="0"/>
              </a:rPr>
              <a:t>30 to 300 mm</a:t>
            </a:r>
            <a:r>
              <a:rPr lang="en-US" sz="2800" b="1" kern="100" dirty="0">
                <a:effectLst/>
                <a:latin typeface="Times New Roman" panose="02020603050405020304" pitchFamily="18" charset="0"/>
                <a:ea typeface="Calibri" panose="020F0502020204030204" pitchFamily="34" charset="0"/>
                <a:cs typeface="Arial" panose="020B0604020202020204" pitchFamily="34" charset="0"/>
              </a:rPr>
              <a:t>. Casein particles in other forms and small particles are about 5-10 of the total casein</a:t>
            </a:r>
            <a:r>
              <a:rPr lang="en-US" sz="1800" b="1" kern="100" dirty="0">
                <a:effectLst/>
                <a:latin typeface="Times New Roman" panose="02020603050405020304" pitchFamily="18" charset="0"/>
                <a:ea typeface="Calibri" panose="020F0502020204030204" pitchFamily="34" charset="0"/>
                <a:cs typeface="Arial" panose="020B0604020202020204" pitchFamily="34" charset="0"/>
              </a:rPr>
              <a:t>.</a:t>
            </a:r>
            <a:endParaRPr lang="en-US" sz="1400" kern="1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7366508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D89957B-4423-ABEE-5997-28B3C2BF6B29}"/>
              </a:ext>
            </a:extLst>
          </p:cNvPr>
          <p:cNvSpPr txBox="1"/>
          <p:nvPr/>
        </p:nvSpPr>
        <p:spPr>
          <a:xfrm>
            <a:off x="681037" y="1750606"/>
            <a:ext cx="10829925" cy="2901628"/>
          </a:xfrm>
          <a:prstGeom prst="rect">
            <a:avLst/>
          </a:prstGeom>
          <a:noFill/>
        </p:spPr>
        <p:txBody>
          <a:bodyPr wrap="square">
            <a:spAutoFit/>
          </a:bodyPr>
          <a:lstStyle/>
          <a:p>
            <a:pPr marL="133350" marR="0" algn="just">
              <a:lnSpc>
                <a:spcPct val="107000"/>
              </a:lnSpc>
              <a:spcBef>
                <a:spcPts val="0"/>
              </a:spcBef>
              <a:spcAft>
                <a:spcPts val="800"/>
              </a:spcAft>
            </a:pPr>
            <a:r>
              <a:rPr lang="en-US" sz="3200" b="1" kern="100" dirty="0">
                <a:solidFill>
                  <a:srgbClr val="FF0000"/>
                </a:solidFill>
                <a:effectLst/>
                <a:latin typeface="Times New Roman" panose="02020603050405020304" pitchFamily="18" charset="0"/>
                <a:ea typeface="Calibri" panose="020F0502020204030204" pitchFamily="34" charset="0"/>
                <a:cs typeface="Arial" panose="020B0604020202020204" pitchFamily="34" charset="0"/>
              </a:rPr>
              <a:t>2-Whey proteins: </a:t>
            </a:r>
            <a:r>
              <a:rPr lang="en-US" sz="2800" b="1" kern="100" dirty="0">
                <a:effectLst/>
                <a:latin typeface="Times New Roman" panose="02020603050405020304" pitchFamily="18" charset="0"/>
                <a:ea typeface="Calibri" panose="020F0502020204030204" pitchFamily="34" charset="0"/>
                <a:cs typeface="Arial" panose="020B0604020202020204" pitchFamily="34" charset="0"/>
              </a:rPr>
              <a:t>when </a:t>
            </a:r>
            <a:r>
              <a:rPr lang="en-US" sz="2800" b="1" kern="100" dirty="0">
                <a:solidFill>
                  <a:srgbClr val="00B0F0"/>
                </a:solidFill>
                <a:effectLst/>
                <a:latin typeface="Times New Roman" panose="02020603050405020304" pitchFamily="18" charset="0"/>
                <a:ea typeface="Calibri" panose="020F0502020204030204" pitchFamily="34" charset="0"/>
                <a:cs typeface="Arial" panose="020B0604020202020204" pitchFamily="34" charset="0"/>
              </a:rPr>
              <a:t>separating the fatty substance and casein from milk</a:t>
            </a:r>
            <a:r>
              <a:rPr lang="en-US" sz="2800" b="1" kern="100" dirty="0">
                <a:effectLst/>
                <a:latin typeface="Times New Roman" panose="02020603050405020304" pitchFamily="18" charset="0"/>
                <a:ea typeface="Calibri" panose="020F0502020204030204" pitchFamily="34" charset="0"/>
                <a:cs typeface="Arial" panose="020B0604020202020204" pitchFamily="34" charset="0"/>
              </a:rPr>
              <a:t>  The complete person notices the presence of a </a:t>
            </a:r>
            <a:r>
              <a:rPr lang="en-US" sz="2800" b="1" kern="100" dirty="0">
                <a:solidFill>
                  <a:srgbClr val="00B0F0"/>
                </a:solidFill>
                <a:effectLst/>
                <a:latin typeface="Times New Roman" panose="02020603050405020304" pitchFamily="18" charset="0"/>
                <a:ea typeface="Calibri" panose="020F0502020204030204" pitchFamily="34" charset="0"/>
                <a:cs typeface="Arial" panose="020B0604020202020204" pitchFamily="34" charset="0"/>
              </a:rPr>
              <a:t>yellowish-green fluid called whey  </a:t>
            </a:r>
            <a:r>
              <a:rPr lang="en-US" sz="2800" b="1" kern="100" dirty="0">
                <a:effectLst/>
                <a:latin typeface="Times New Roman" panose="02020603050405020304" pitchFamily="18" charset="0"/>
                <a:ea typeface="Calibri" panose="020F0502020204030204" pitchFamily="34" charset="0"/>
                <a:cs typeface="Arial" panose="020B0604020202020204" pitchFamily="34" charset="0"/>
              </a:rPr>
              <a:t>Which contains types of other protein materials in addition to </a:t>
            </a:r>
            <a:r>
              <a:rPr lang="en-US" sz="2800" b="1" kern="100" dirty="0">
                <a:solidFill>
                  <a:srgbClr val="00B0F0"/>
                </a:solidFill>
                <a:effectLst/>
                <a:latin typeface="Times New Roman" panose="02020603050405020304" pitchFamily="18" charset="0"/>
                <a:ea typeface="Calibri" panose="020F0502020204030204" pitchFamily="34" charset="0"/>
                <a:cs typeface="Arial" panose="020B0604020202020204" pitchFamily="34" charset="0"/>
              </a:rPr>
              <a:t>sugar  </a:t>
            </a:r>
            <a:r>
              <a:rPr lang="en-US" sz="2800" b="1" kern="100" dirty="0">
                <a:effectLst/>
                <a:latin typeface="Times New Roman" panose="02020603050405020304" pitchFamily="18" charset="0"/>
                <a:ea typeface="Calibri" panose="020F0502020204030204" pitchFamily="34" charset="0"/>
                <a:cs typeface="Arial" panose="020B0604020202020204" pitchFamily="34" charset="0"/>
              </a:rPr>
              <a:t>Lactose and </a:t>
            </a:r>
            <a:r>
              <a:rPr lang="en-US" sz="2800" b="1" kern="100" dirty="0">
                <a:solidFill>
                  <a:srgbClr val="00B0F0"/>
                </a:solidFill>
                <a:effectLst/>
                <a:latin typeface="Times New Roman" panose="02020603050405020304" pitchFamily="18" charset="0"/>
                <a:ea typeface="Calibri" panose="020F0502020204030204" pitchFamily="34" charset="0"/>
                <a:cs typeface="Arial" panose="020B0604020202020204" pitchFamily="34" charset="0"/>
              </a:rPr>
              <a:t>salts</a:t>
            </a:r>
            <a:r>
              <a:rPr lang="en-US" sz="2800" b="1" kern="100" dirty="0">
                <a:effectLst/>
                <a:latin typeface="Times New Roman" panose="02020603050405020304" pitchFamily="18" charset="0"/>
                <a:ea typeface="Calibri" panose="020F0502020204030204" pitchFamily="34" charset="0"/>
                <a:cs typeface="Arial" panose="020B0604020202020204" pitchFamily="34" charset="0"/>
              </a:rPr>
              <a:t>, which are estimated at 0.5-0.7% of the materials Proteins, and the types of these proteins are:</a:t>
            </a:r>
            <a:endParaRPr lang="en-US" sz="2000" kern="1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848522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708974A-7F01-A9BC-13E3-DC0DB274D141}"/>
              </a:ext>
            </a:extLst>
          </p:cNvPr>
          <p:cNvSpPr txBox="1"/>
          <p:nvPr/>
        </p:nvSpPr>
        <p:spPr>
          <a:xfrm>
            <a:off x="742950" y="1432908"/>
            <a:ext cx="9872663" cy="3103735"/>
          </a:xfrm>
          <a:prstGeom prst="rect">
            <a:avLst/>
          </a:prstGeom>
          <a:noFill/>
        </p:spPr>
        <p:txBody>
          <a:bodyPr wrap="square">
            <a:spAutoFit/>
          </a:bodyPr>
          <a:lstStyle/>
          <a:p>
            <a:pPr marL="133350" marR="0" algn="just">
              <a:lnSpc>
                <a:spcPct val="107000"/>
              </a:lnSpc>
              <a:spcBef>
                <a:spcPts val="0"/>
              </a:spcBef>
              <a:spcAft>
                <a:spcPts val="800"/>
              </a:spcAft>
            </a:pPr>
            <a:r>
              <a:rPr lang="en-US" sz="3200" b="1" kern="100" dirty="0">
                <a:solidFill>
                  <a:srgbClr val="FF0000"/>
                </a:solidFill>
                <a:effectLst/>
                <a:latin typeface="Times New Roman" panose="02020603050405020304" pitchFamily="18" charset="0"/>
                <a:ea typeface="Calibri" panose="020F0502020204030204" pitchFamily="34" charset="0"/>
                <a:cs typeface="Arial" panose="020B0604020202020204" pitchFamily="34" charset="0"/>
              </a:rPr>
              <a:t>A- </a:t>
            </a:r>
            <a:r>
              <a:rPr lang="en-US" sz="3200" b="1" kern="100" dirty="0" err="1">
                <a:solidFill>
                  <a:srgbClr val="FF0000"/>
                </a:solidFill>
                <a:effectLst/>
                <a:latin typeface="Times New Roman" panose="02020603050405020304" pitchFamily="18" charset="0"/>
                <a:ea typeface="Calibri" panose="020F0502020204030204" pitchFamily="34" charset="0"/>
                <a:cs typeface="Arial" panose="020B0604020202020204" pitchFamily="34" charset="0"/>
              </a:rPr>
              <a:t>Lactoalbumin</a:t>
            </a:r>
            <a:r>
              <a:rPr lang="en-US" sz="2800" b="1" kern="100" dirty="0">
                <a:effectLst/>
                <a:latin typeface="Times New Roman" panose="02020603050405020304" pitchFamily="18" charset="0"/>
                <a:ea typeface="Calibri" panose="020F0502020204030204" pitchFamily="34" charset="0"/>
                <a:cs typeface="Arial" panose="020B0604020202020204" pitchFamily="34" charset="0"/>
              </a:rPr>
              <a:t>: </a:t>
            </a:r>
            <a:r>
              <a:rPr lang="en-US" sz="2800" b="1" kern="100" dirty="0">
                <a:solidFill>
                  <a:srgbClr val="00B0F0"/>
                </a:solidFill>
                <a:effectLst/>
                <a:latin typeface="Times New Roman" panose="02020603050405020304" pitchFamily="18" charset="0"/>
                <a:ea typeface="Calibri" panose="020F0502020204030204" pitchFamily="34" charset="0"/>
                <a:cs typeface="Arial" panose="020B0604020202020204" pitchFamily="34" charset="0"/>
              </a:rPr>
              <a:t>it means the albumin of milk</a:t>
            </a:r>
            <a:r>
              <a:rPr lang="en-US" sz="2800" b="1" kern="100" dirty="0">
                <a:effectLst/>
                <a:latin typeface="Times New Roman" panose="02020603050405020304" pitchFamily="18" charset="0"/>
                <a:ea typeface="Calibri" panose="020F0502020204030204" pitchFamily="34" charset="0"/>
                <a:cs typeface="Arial" panose="020B0604020202020204" pitchFamily="34" charset="0"/>
              </a:rPr>
              <a:t>, which is similar to the albumin found in eggs and has the </a:t>
            </a:r>
            <a:r>
              <a:rPr lang="en-US" sz="2800" b="1" kern="100" dirty="0">
                <a:solidFill>
                  <a:srgbClr val="00B0F0"/>
                </a:solidFill>
                <a:effectLst/>
                <a:latin typeface="Times New Roman" panose="02020603050405020304" pitchFamily="18" charset="0"/>
                <a:ea typeface="Calibri" panose="020F0502020204030204" pitchFamily="34" charset="0"/>
                <a:cs typeface="Arial" panose="020B0604020202020204" pitchFamily="34" charset="0"/>
              </a:rPr>
              <a:t>ability to coagulate and sediment </a:t>
            </a:r>
            <a:r>
              <a:rPr lang="en-US" sz="2800" b="1" kern="100" dirty="0">
                <a:effectLst/>
                <a:latin typeface="Times New Roman" panose="02020603050405020304" pitchFamily="18" charset="0"/>
                <a:ea typeface="Calibri" panose="020F0502020204030204" pitchFamily="34" charset="0"/>
                <a:cs typeface="Arial" panose="020B0604020202020204" pitchFamily="34" charset="0"/>
              </a:rPr>
              <a:t>as a result of exposure to </a:t>
            </a:r>
            <a:r>
              <a:rPr lang="en-US" sz="2800" b="1" kern="100" dirty="0">
                <a:solidFill>
                  <a:srgbClr val="00B0F0"/>
                </a:solidFill>
                <a:effectLst/>
                <a:latin typeface="Times New Roman" panose="02020603050405020304" pitchFamily="18" charset="0"/>
                <a:ea typeface="Calibri" panose="020F0502020204030204" pitchFamily="34" charset="0"/>
                <a:cs typeface="Arial" panose="020B0604020202020204" pitchFamily="34" charset="0"/>
              </a:rPr>
              <a:t>heating.</a:t>
            </a:r>
          </a:p>
          <a:p>
            <a:pPr marL="133350" marR="0" algn="just">
              <a:lnSpc>
                <a:spcPct val="107000"/>
              </a:lnSpc>
              <a:spcBef>
                <a:spcPts val="0"/>
              </a:spcBef>
              <a:spcAft>
                <a:spcPts val="800"/>
              </a:spcAft>
            </a:pPr>
            <a:endParaRPr lang="en-US" sz="2000" kern="100" dirty="0">
              <a:effectLst/>
              <a:latin typeface="Calibri" panose="020F0502020204030204" pitchFamily="34" charset="0"/>
              <a:ea typeface="Calibri" panose="020F0502020204030204" pitchFamily="34" charset="0"/>
              <a:cs typeface="Arial" panose="020B0604020202020204" pitchFamily="34" charset="0"/>
            </a:endParaRPr>
          </a:p>
          <a:p>
            <a:pPr marL="133350" marR="0" algn="just">
              <a:lnSpc>
                <a:spcPct val="107000"/>
              </a:lnSpc>
              <a:spcBef>
                <a:spcPts val="0"/>
              </a:spcBef>
              <a:spcAft>
                <a:spcPts val="800"/>
              </a:spcAft>
            </a:pPr>
            <a:r>
              <a:rPr lang="en-US" sz="3200" b="1" kern="100" dirty="0">
                <a:solidFill>
                  <a:srgbClr val="FF0000"/>
                </a:solidFill>
                <a:effectLst/>
                <a:latin typeface="Times New Roman" panose="02020603050405020304" pitchFamily="18" charset="0"/>
                <a:ea typeface="Calibri" panose="020F0502020204030204" pitchFamily="34" charset="0"/>
                <a:cs typeface="Arial" panose="020B0604020202020204" pitchFamily="34" charset="0"/>
              </a:rPr>
              <a:t>B- Lactoglobulin</a:t>
            </a:r>
            <a:r>
              <a:rPr lang="en-US" sz="2800" b="1" kern="100" dirty="0">
                <a:effectLst/>
                <a:latin typeface="Times New Roman" panose="02020603050405020304" pitchFamily="18" charset="0"/>
                <a:ea typeface="Calibri" panose="020F0502020204030204" pitchFamily="34" charset="0"/>
                <a:cs typeface="Arial" panose="020B0604020202020204" pitchFamily="34" charset="0"/>
              </a:rPr>
              <a:t>: It means groups of </a:t>
            </a:r>
            <a:r>
              <a:rPr lang="en-US" sz="2800" b="1" kern="100" dirty="0">
                <a:solidFill>
                  <a:srgbClr val="00B0F0"/>
                </a:solidFill>
                <a:effectLst/>
                <a:latin typeface="Times New Roman" panose="02020603050405020304" pitchFamily="18" charset="0"/>
                <a:ea typeface="Calibri" panose="020F0502020204030204" pitchFamily="34" charset="0"/>
                <a:cs typeface="Arial" panose="020B0604020202020204" pitchFamily="34" charset="0"/>
              </a:rPr>
              <a:t>complex protein substances</a:t>
            </a:r>
            <a:r>
              <a:rPr lang="en-US" sz="2800" b="1" kern="100" dirty="0">
                <a:effectLst/>
                <a:latin typeface="Times New Roman" panose="02020603050405020304" pitchFamily="18" charset="0"/>
                <a:ea typeface="Calibri" panose="020F0502020204030204" pitchFamily="34" charset="0"/>
                <a:cs typeface="Arial" panose="020B0604020202020204" pitchFamily="34" charset="0"/>
              </a:rPr>
              <a:t>, which are estimated at about 0.5%.</a:t>
            </a:r>
            <a:r>
              <a:rPr lang="en-US" sz="3200" b="1" kern="100" dirty="0">
                <a:solidFill>
                  <a:srgbClr val="92D050"/>
                </a:solidFill>
                <a:effectLst/>
                <a:latin typeface="Times New Roman" panose="02020603050405020304" pitchFamily="18" charset="0"/>
                <a:ea typeface="Calibri" panose="020F0502020204030204" pitchFamily="34" charset="0"/>
                <a:cs typeface="Arial" panose="020B0604020202020204" pitchFamily="34" charset="0"/>
              </a:rPr>
              <a:t>**</a:t>
            </a:r>
            <a:endParaRPr lang="en-US" sz="3200" kern="1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09925158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168</TotalTime>
  <Words>1489</Words>
  <Application>Microsoft Office PowerPoint</Application>
  <PresentationFormat>Widescreen</PresentationFormat>
  <Paragraphs>37</Paragraphs>
  <Slides>21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21</vt:i4>
      </vt:variant>
    </vt:vector>
  </HeadingPairs>
  <TitlesOfParts>
    <vt:vector size="26" baseType="lpstr">
      <vt:lpstr>Arial</vt:lpstr>
      <vt:lpstr>Calibri</vt:lpstr>
      <vt:lpstr>Calibri Light</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Dina Ali</dc:creator>
  <cp:lastModifiedBy>Dina Ali</cp:lastModifiedBy>
  <cp:revision>36</cp:revision>
  <dcterms:created xsi:type="dcterms:W3CDTF">2023-03-17T20:13:09Z</dcterms:created>
  <dcterms:modified xsi:type="dcterms:W3CDTF">2023-04-06T06:18:47Z</dcterms:modified>
</cp:coreProperties>
</file>