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0" r:id="rId1"/>
  </p:sldMasterIdLst>
  <p:notesMasterIdLst>
    <p:notesMasterId r:id="rId41"/>
  </p:notesMasterIdLst>
  <p:sldIdLst>
    <p:sldId id="256" r:id="rId2"/>
    <p:sldId id="258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19" r:id="rId15"/>
    <p:sldId id="304" r:id="rId16"/>
    <p:sldId id="305" r:id="rId17"/>
    <p:sldId id="306" r:id="rId18"/>
    <p:sldId id="320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21" r:id="rId32"/>
    <p:sldId id="322" r:id="rId33"/>
    <p:sldId id="323" r:id="rId34"/>
    <p:sldId id="331" r:id="rId35"/>
    <p:sldId id="324" r:id="rId36"/>
    <p:sldId id="325" r:id="rId37"/>
    <p:sldId id="326" r:id="rId38"/>
    <p:sldId id="332" r:id="rId39"/>
    <p:sldId id="292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3B482-DA8C-4AE4-9C9C-5F7E7FE773E2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62448-CECA-4894-87CB-401EAD3E8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7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62448-CECA-4894-87CB-401EAD3E82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2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6F977-EFC5-4154-B9F8-E6A9C35203F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78708-5358-4D76-8FEA-1F1A1762B1F4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8465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CDB15-33F3-47AA-B66E-2DD976C0BF27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5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C735-1826-4624-AA20-78C9E2427DC7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082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5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35C1-FC0B-4AAC-BCDF-DA4707A1A97D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42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4400" b="1" kern="120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4502-EEB1-411B-96ED-231D08513FFC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31CBC9-3B20-1E0B-F510-FCAE462786AE}"/>
              </a:ext>
            </a:extLst>
          </p:cNvPr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567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54A5F-5EF6-4F04-9E3A-375077A3FB98}" type="datetime1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383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5193-D1F1-46F4-BADA-507712E20ADD}" type="datetime1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5DD9-8019-4313-B091-F51815455962}" type="datetime1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DCE9-FF62-436C-80A5-5F1383BA362C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23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31BA7-AF99-4747-9E4B-E2EC88478A11}" type="datetime1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8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AEDF5-3906-449C-8B85-D9D66921C5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65F83-4AFD-457B-88BB-148680B90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6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1" r:id="rId1"/>
    <p:sldLayoutId id="2147484592" r:id="rId2"/>
    <p:sldLayoutId id="2147484593" r:id="rId3"/>
    <p:sldLayoutId id="2147484594" r:id="rId4"/>
    <p:sldLayoutId id="2147484595" r:id="rId5"/>
    <p:sldLayoutId id="2147484596" r:id="rId6"/>
    <p:sldLayoutId id="2147484597" r:id="rId7"/>
    <p:sldLayoutId id="2147484598" r:id="rId8"/>
    <p:sldLayoutId id="2147484599" r:id="rId9"/>
    <p:sldLayoutId id="2147484600" r:id="rId10"/>
    <p:sldLayoutId id="214748460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3212" y="1394558"/>
            <a:ext cx="9791114" cy="1025085"/>
          </a:xfrm>
        </p:spPr>
        <p:txBody>
          <a:bodyPr>
            <a:normAutofit/>
          </a:bodyPr>
          <a:lstStyle/>
          <a:p>
            <a:r>
              <a:rPr lang="en-US" sz="4400" b="1" dirty="0"/>
              <a:t>Web Applications </a:t>
            </a:r>
            <a:r>
              <a:rPr lang="en-US" sz="4400" b="1"/>
              <a:t>Development I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2813538"/>
            <a:ext cx="6831673" cy="2630659"/>
          </a:xfrm>
        </p:spPr>
        <p:txBody>
          <a:bodyPr>
            <a:normAutofit/>
          </a:bodyPr>
          <a:lstStyle/>
          <a:p>
            <a:r>
              <a:rPr lang="en-US" altLang="zh-CN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Lecture 5: PHP Regular Expressions and Form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6F2BDD1D-0834-AA1B-F954-FA2B8E3E96C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17829" y="3663695"/>
            <a:ext cx="3755824" cy="309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A746C-5EA4-F44D-8FAD-9A34202F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Metacharacters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238FC-3294-AF49-D7DF-3BEFB8F73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Metacharacters are characters with a special meaning: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07AD-FA6E-A8A9-507A-14BD634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7ABC5-A7C8-262D-3554-47CE561D3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362CA-520C-BBE9-43E9-10431BD8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object 14">
            <a:extLst>
              <a:ext uri="{FF2B5EF4-FFF2-40B4-BE49-F238E27FC236}">
                <a16:creationId xmlns:a16="http://schemas.microsoft.com/office/drawing/2014/main" id="{39A93398-D2E9-11FB-A356-8E61A17C7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697387"/>
              </p:ext>
            </p:extLst>
          </p:nvPr>
        </p:nvGraphicFramePr>
        <p:xfrm>
          <a:off x="838200" y="2443533"/>
          <a:ext cx="10515600" cy="3164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9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3200" b="1" spc="-10" dirty="0">
                          <a:latin typeface="Calibri"/>
                          <a:cs typeface="Calibri"/>
                        </a:rPr>
                        <a:t>Metacharacter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3200" b="1" dirty="0">
                          <a:latin typeface="Calibri"/>
                          <a:cs typeface="Calibri"/>
                        </a:rPr>
                        <a:t>Description</a:t>
                      </a:r>
                      <a:endParaRPr sz="3200" dirty="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51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|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match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the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patterns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separated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by |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in:</a:t>
                      </a:r>
                      <a:r>
                        <a:rPr sz="20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cat|dog|fish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51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one instance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any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character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^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Finds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match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beginning of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as in: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^Hello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51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$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Finds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match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the end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the string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in: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World$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51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\d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digit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393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\s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whitespace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character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4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\b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1060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match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beginning</a:t>
                      </a:r>
                      <a:r>
                        <a:rPr sz="20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a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word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20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this:</a:t>
                      </a:r>
                      <a:r>
                        <a:rPr sz="20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\bWORD,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end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of a </a:t>
                      </a:r>
                      <a:r>
                        <a:rPr sz="20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word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this: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WORD\b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7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97AA1-35ED-624E-3F87-136C2EB0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Quantifiers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C395A-5BD2-131D-9F8C-7D21FF9C3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pc="-5" dirty="0">
                <a:latin typeface="Calibri"/>
                <a:cs typeface="Calibri"/>
              </a:rPr>
              <a:t>Quantifiers</a:t>
            </a:r>
            <a:r>
              <a:rPr lang="en-US" sz="2800" spc="-3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define</a:t>
            </a:r>
            <a:r>
              <a:rPr lang="en-US" sz="2800" spc="-2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quantities: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4E4DB-5BA4-EDE8-7C67-6792EA35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F1D2-8466-1337-1847-646C7D29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7BD2B-A9C1-086C-8DD6-6104DC65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A6A3943A-6635-1A33-F46F-EC2FE1E76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02593"/>
              </p:ext>
            </p:extLst>
          </p:nvPr>
        </p:nvGraphicFramePr>
        <p:xfrm>
          <a:off x="952817" y="2583340"/>
          <a:ext cx="10400983" cy="2835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5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Quantifier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800" spc="-5" dirty="0">
                          <a:latin typeface="Calibri"/>
                          <a:cs typeface="Calibri"/>
                        </a:rPr>
                        <a:t>Description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5" dirty="0">
                          <a:latin typeface="Calibri"/>
                          <a:cs typeface="Calibri"/>
                        </a:rPr>
                        <a:t>n+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least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5" dirty="0">
                          <a:latin typeface="Calibri"/>
                          <a:cs typeface="Calibri"/>
                        </a:rPr>
                        <a:t>n*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zero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or more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occurrences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5" dirty="0">
                          <a:latin typeface="Calibri"/>
                          <a:cs typeface="Calibri"/>
                        </a:rPr>
                        <a:t>n?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zero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or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occurrences of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n{x}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sequence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24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's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n{x,y}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sequence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X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's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n{x,}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Matches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contains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sequence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least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X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i="1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's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03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2BAB-ABCF-DACE-A475-1C8BFA0D6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G</a:t>
            </a:r>
            <a:r>
              <a:rPr lang="en-US" sz="4400" b="1" spc="-50" dirty="0">
                <a:solidFill>
                  <a:srgbClr val="C00000"/>
                </a:solidFill>
                <a:latin typeface="Times New Roman"/>
                <a:cs typeface="Times New Roman"/>
              </a:rPr>
              <a:t>r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lang="en-US" sz="4400" b="1" dirty="0">
                <a:solidFill>
                  <a:srgbClr val="C00000"/>
                </a:solidFill>
                <a:latin typeface="Times New Roman"/>
                <a:cs typeface="Times New Roman"/>
              </a:rPr>
              <a:t>u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2A5BC-549B-C688-907F-CAB4607BC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use parentheses ( ) to apply quantifiers to entire patterns. They  also can be used to select parts of the pattern to be used as a match.</a:t>
            </a:r>
          </a:p>
          <a:p>
            <a:r>
              <a:rPr lang="en-US" b="1" dirty="0"/>
              <a:t>Example: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Note: </a:t>
            </a:r>
            <a:r>
              <a:rPr lang="en-US" dirty="0"/>
              <a:t>If your expression needs to search for one of the special characters  you can use a backslash ( \ ) to escape them. For example, to search for one  or more question marks you can use the following expression: $pattern =  '/\?+/';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33580-29C2-AE85-04F0-8AEA6D4E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B48C7-35EF-2CC0-3EEB-DED809D8E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0DFAE-CDC6-CD1D-CAD0-3D530903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12</a:t>
            </a:fld>
            <a:endParaRPr lang="en-US"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3BD4E0BC-8CC2-C85F-EED1-F2C2B7A4AD04}"/>
              </a:ext>
            </a:extLst>
          </p:cNvPr>
          <p:cNvSpPr txBox="1"/>
          <p:nvPr/>
        </p:nvSpPr>
        <p:spPr>
          <a:xfrm>
            <a:off x="1362270" y="3094434"/>
            <a:ext cx="8769220" cy="1552989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10"/>
              </a:spcBef>
            </a:pP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endParaRPr sz="2000" dirty="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000" spc="-5" dirty="0">
                <a:latin typeface="Consolas"/>
                <a:cs typeface="Consolas"/>
              </a:rPr>
              <a:t>$str</a:t>
            </a:r>
            <a:r>
              <a:rPr sz="2000" spc="-20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</a:t>
            </a:r>
            <a:r>
              <a:rPr sz="2000" spc="-5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"Apples</a:t>
            </a:r>
            <a:r>
              <a:rPr sz="2000" spc="-2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and bananas."</a:t>
            </a:r>
            <a:r>
              <a:rPr sz="2000" dirty="0">
                <a:latin typeface="Consolas"/>
                <a:cs typeface="Consolas"/>
              </a:rPr>
              <a:t>;</a:t>
            </a:r>
          </a:p>
          <a:p>
            <a:pPr marL="45085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$pattern</a:t>
            </a:r>
            <a:r>
              <a:rPr sz="2000" spc="-2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</a:t>
            </a:r>
            <a:r>
              <a:rPr sz="2000" spc="-15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"/ba(na){2}/i"</a:t>
            </a:r>
            <a:r>
              <a:rPr sz="2000" dirty="0">
                <a:latin typeface="Consolas"/>
                <a:cs typeface="Consolas"/>
              </a:rPr>
              <a:t>;</a:t>
            </a:r>
          </a:p>
          <a:p>
            <a:pPr marL="45085">
              <a:lnSpc>
                <a:spcPct val="100000"/>
              </a:lnSpc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sz="2000" spc="-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preg_match($pattern, $str);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 Outputs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1</a:t>
            </a:r>
            <a:endParaRPr sz="2000" dirty="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endParaRPr sz="20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240152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E853-B383-3864-4922-97B3171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520B3-0D52-54BB-FE94-22523276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PHP </a:t>
            </a:r>
            <a:r>
              <a:rPr lang="en-US" dirty="0" err="1"/>
              <a:t>superglobals</a:t>
            </a:r>
            <a:r>
              <a:rPr lang="en-US" dirty="0"/>
              <a:t> $_GET and $_POST are used to collect form-data.</a:t>
            </a:r>
          </a:p>
          <a:p>
            <a:r>
              <a:rPr lang="en-US" dirty="0"/>
              <a:t>Both GET and POST create an array (e.g. array( key1 =&gt; value1, key2 =&gt;  value2, key3 =&gt; value3, ...)).</a:t>
            </a:r>
          </a:p>
          <a:p>
            <a:r>
              <a:rPr lang="en-US" dirty="0"/>
              <a:t>This array holds key/value pairs, where keys are the names of the form  controls and values are the input data from the user.</a:t>
            </a:r>
          </a:p>
          <a:p>
            <a:r>
              <a:rPr lang="en-US" dirty="0"/>
              <a:t>$_GET is an array of variables passed to the current script via the URL  parameters.</a:t>
            </a:r>
          </a:p>
          <a:p>
            <a:r>
              <a:rPr lang="en-US" dirty="0"/>
              <a:t>$_POST is an array of variables passed to the current script via the HTTP  POST method.</a:t>
            </a:r>
          </a:p>
          <a:p>
            <a:r>
              <a:rPr lang="en-US" dirty="0"/>
              <a:t>Get request is the default form request.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779EF-3A7F-27FF-E604-42B90DDEA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EA284-CCE8-3564-0C62-BD514869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CD46E-55AB-D214-991E-AF405CAD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90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3EF14-34CD-589F-7A05-94BEC820E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When</a:t>
            </a:r>
            <a:r>
              <a:rPr lang="en-US" sz="44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lang="en-US" sz="4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use</a:t>
            </a:r>
            <a:r>
              <a:rPr lang="en-US" sz="4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GET?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E173F-3FF0-E2DB-BD08-8AA509877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sent from a form with the GET method is </a:t>
            </a:r>
            <a:r>
              <a:rPr lang="en-US" b="1" dirty="0"/>
              <a:t>visible to  everyone</a:t>
            </a:r>
            <a:r>
              <a:rPr lang="en-US" dirty="0"/>
              <a:t> (all variable names and values are displayed in the URL).</a:t>
            </a:r>
          </a:p>
          <a:p>
            <a:r>
              <a:rPr lang="en-US" dirty="0"/>
              <a:t>GET also has limits on the amount of information to send.</a:t>
            </a:r>
          </a:p>
          <a:p>
            <a:r>
              <a:rPr lang="en-US" dirty="0"/>
              <a:t>The limitation is about 2000 characters.</a:t>
            </a:r>
          </a:p>
          <a:p>
            <a:r>
              <a:rPr lang="en-US" dirty="0"/>
              <a:t>GET may be used for sending non-sensitive data.</a:t>
            </a:r>
          </a:p>
          <a:p>
            <a:r>
              <a:rPr lang="en-US" dirty="0"/>
              <a:t>However, because the variables are displayed in the URL, it is possible  to bookmark the page. This can be useful in some cases.</a:t>
            </a:r>
          </a:p>
          <a:p>
            <a:r>
              <a:rPr lang="en-US" b="1" dirty="0"/>
              <a:t>Note</a:t>
            </a:r>
            <a:r>
              <a:rPr lang="en-US" dirty="0"/>
              <a:t>: GET should NEVER be used for sending passwords or other  sensitive information!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8CF1B-4EFD-9964-3391-29D848E2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71108-9337-25FB-B465-6FD414BD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0D8B7-800E-509E-253D-19D276C0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22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9BC51-D442-979D-A271-F3D776155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When</a:t>
            </a:r>
            <a:r>
              <a:rPr lang="en-US" spc="-10" dirty="0"/>
              <a:t> </a:t>
            </a:r>
            <a:r>
              <a:rPr lang="en-US" spc="-5" dirty="0"/>
              <a:t>to</a:t>
            </a:r>
            <a:r>
              <a:rPr lang="en-US" spc="-25" dirty="0"/>
              <a:t> </a:t>
            </a:r>
            <a:r>
              <a:rPr lang="en-US" spc="-5" dirty="0"/>
              <a:t>use POST?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F60D-2ED3-22EF-F31F-8801CEAEF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sent from a form with the POST method is </a:t>
            </a:r>
            <a:r>
              <a:rPr lang="en-US" b="1" dirty="0"/>
              <a:t>invisible to  others</a:t>
            </a:r>
            <a:r>
              <a:rPr lang="en-US" dirty="0"/>
              <a:t> (all names/values are embedded within the body of the HTTP  request) and has </a:t>
            </a:r>
            <a:r>
              <a:rPr lang="en-US" b="1" dirty="0"/>
              <a:t>no</a:t>
            </a:r>
            <a:r>
              <a:rPr lang="en-US" dirty="0"/>
              <a:t> </a:t>
            </a:r>
            <a:r>
              <a:rPr lang="en-US" b="1" dirty="0"/>
              <a:t>limits</a:t>
            </a:r>
            <a:r>
              <a:rPr lang="en-US" dirty="0"/>
              <a:t> on the amount of information to send.</a:t>
            </a:r>
          </a:p>
          <a:p>
            <a:r>
              <a:rPr lang="en-US" dirty="0"/>
              <a:t>Moreover POST supports advanced functionality such as </a:t>
            </a:r>
            <a:r>
              <a:rPr lang="en-US"/>
              <a:t>support for multi-part </a:t>
            </a:r>
            <a:r>
              <a:rPr lang="en-US" dirty="0"/>
              <a:t>binary input while uploading files to server.</a:t>
            </a:r>
          </a:p>
          <a:p>
            <a:r>
              <a:rPr lang="en-US" dirty="0"/>
              <a:t>However, because the variables are not displayed in the URL, it is not  possible to bookmark the page.</a:t>
            </a:r>
          </a:p>
          <a:p>
            <a:r>
              <a:rPr lang="en-US" dirty="0"/>
              <a:t>Developers prefer POST for sending form data.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6E9B8-72E3-B243-282B-4F9E9A32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9F860-01E8-D0ED-9755-229F972A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88982-5846-BA19-F47E-BD861C02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77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4CD5B-68C3-794D-6D02-4F03DB79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HTTP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A0C9B-97E8-1751-3316-10F0414BB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 Hyper Text Transfer protocol is an application protocol used for  data communication.</a:t>
            </a:r>
          </a:p>
          <a:p>
            <a:r>
              <a:rPr lang="en-US" dirty="0"/>
              <a:t>It is the base of data communication in World Wide Web.</a:t>
            </a:r>
          </a:p>
          <a:p>
            <a:r>
              <a:rPr lang="en-US" dirty="0"/>
              <a:t>It provides a standard for web browsers that facilitates users to  exchange information over internet.</a:t>
            </a:r>
          </a:p>
          <a:p>
            <a:r>
              <a:rPr lang="en-US" dirty="0"/>
              <a:t>HTTP is used by most of the websites to access any file or page.</a:t>
            </a:r>
          </a:p>
          <a:p>
            <a:r>
              <a:rPr lang="en-US" dirty="0"/>
              <a:t>HTTP is a request-response protocol in the client server computing  model.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8632D-A4BD-7D86-A673-80EC1A6E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A8FE5-406D-0D5F-C89A-997F1916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38BBD-EE96-4ACB-1BE9-ED49DD05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16</a:t>
            </a:fld>
            <a:endParaRPr lang="en-US"/>
          </a:p>
        </p:txBody>
      </p:sp>
      <p:pic>
        <p:nvPicPr>
          <p:cNvPr id="7" name="object 11">
            <a:extLst>
              <a:ext uri="{FF2B5EF4-FFF2-40B4-BE49-F238E27FC236}">
                <a16:creationId xmlns:a16="http://schemas.microsoft.com/office/drawing/2014/main" id="{5D48076F-63B9-7893-F2F4-936238D7C32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85806" y="5072812"/>
            <a:ext cx="3140341" cy="151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89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DD0F-868D-796A-C86F-6FF9FF8F9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Ex</a:t>
            </a:r>
            <a:r>
              <a:rPr lang="en-US" dirty="0"/>
              <a:t>a</a:t>
            </a:r>
            <a:r>
              <a:rPr lang="en-US" spc="-5" dirty="0"/>
              <a:t>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81A41-266E-9691-F3DC-1DE735128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endParaRPr lang="en-US" spc="-5" dirty="0">
              <a:latin typeface="Calibri"/>
              <a:cs typeface="Calibri"/>
            </a:endParaRPr>
          </a:p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endParaRPr lang="en-US" spc="-5" dirty="0">
              <a:latin typeface="Calibri"/>
              <a:cs typeface="Calibri"/>
            </a:endParaRPr>
          </a:p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endParaRPr lang="en-US" spc="-5" dirty="0">
              <a:latin typeface="Calibri"/>
              <a:cs typeface="Calibri"/>
            </a:endParaRPr>
          </a:p>
          <a:p>
            <a:pPr marL="114300" indent="-1143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114300" algn="l"/>
              </a:tabLst>
            </a:pPr>
            <a:r>
              <a:rPr lang="en-US" sz="2800" spc="-5" dirty="0">
                <a:latin typeface="Calibri"/>
                <a:cs typeface="Calibri"/>
              </a:rPr>
              <a:t>When the </a:t>
            </a:r>
            <a:r>
              <a:rPr lang="en-US" sz="2800" spc="-10" dirty="0">
                <a:latin typeface="Calibri"/>
                <a:cs typeface="Calibri"/>
              </a:rPr>
              <a:t>user</a:t>
            </a:r>
            <a:r>
              <a:rPr lang="en-US" sz="2800" spc="-5" dirty="0">
                <a:latin typeface="Calibri"/>
                <a:cs typeface="Calibri"/>
              </a:rPr>
              <a:t> fills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out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 </a:t>
            </a:r>
            <a:r>
              <a:rPr lang="en-US" sz="2800" spc="-10" dirty="0">
                <a:latin typeface="Calibri"/>
                <a:cs typeface="Calibri"/>
              </a:rPr>
              <a:t>form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above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and clicks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 submit </a:t>
            </a:r>
            <a:r>
              <a:rPr lang="en-US" sz="2800" spc="-10" dirty="0">
                <a:latin typeface="Calibri"/>
                <a:cs typeface="Calibri"/>
              </a:rPr>
              <a:t>button,</a:t>
            </a:r>
            <a:endParaRPr lang="en-US" sz="2800" dirty="0">
              <a:latin typeface="Calibri"/>
              <a:cs typeface="Calibri"/>
            </a:endParaRPr>
          </a:p>
          <a:p>
            <a:pPr marL="114300" marR="5080" indent="-114300">
              <a:lnSpc>
                <a:spcPct val="100000"/>
              </a:lnSpc>
              <a:spcBef>
                <a:spcPts val="495"/>
              </a:spcBef>
              <a:buFont typeface="Arial MT"/>
              <a:buChar char="•"/>
              <a:tabLst>
                <a:tab pos="114300" algn="l"/>
              </a:tabLst>
            </a:pPr>
            <a:r>
              <a:rPr lang="en-US" sz="2800" spc="-5" dirty="0">
                <a:latin typeface="Calibri"/>
                <a:cs typeface="Calibri"/>
              </a:rPr>
              <a:t>the</a:t>
            </a:r>
            <a:r>
              <a:rPr lang="en-US" sz="2800" spc="-10" dirty="0">
                <a:latin typeface="Calibri"/>
                <a:cs typeface="Calibri"/>
              </a:rPr>
              <a:t> form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data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is </a:t>
            </a:r>
            <a:r>
              <a:rPr lang="en-US" sz="2800" spc="-10" dirty="0">
                <a:latin typeface="Calibri"/>
                <a:cs typeface="Calibri"/>
              </a:rPr>
              <a:t>sent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15" dirty="0">
                <a:latin typeface="Calibri"/>
                <a:cs typeface="Calibri"/>
              </a:rPr>
              <a:t>for</a:t>
            </a:r>
            <a:r>
              <a:rPr lang="en-US" sz="2800" spc="-5" dirty="0">
                <a:latin typeface="Calibri"/>
                <a:cs typeface="Calibri"/>
              </a:rPr>
              <a:t> processing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to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 PHP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file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named "</a:t>
            </a:r>
            <a:r>
              <a:rPr lang="en-US" sz="2800" spc="-5" dirty="0" err="1">
                <a:latin typeface="Calibri"/>
                <a:cs typeface="Calibri"/>
              </a:rPr>
              <a:t>welcome.php</a:t>
            </a:r>
            <a:r>
              <a:rPr lang="en-US" sz="2800" spc="-5" dirty="0">
                <a:latin typeface="Calibri"/>
                <a:cs typeface="Calibri"/>
              </a:rPr>
              <a:t>". </a:t>
            </a:r>
            <a:r>
              <a:rPr lang="en-US" sz="2800" spc="-28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</a:t>
            </a:r>
            <a:r>
              <a:rPr lang="en-US" sz="2800" spc="-10" dirty="0">
                <a:latin typeface="Calibri"/>
                <a:cs typeface="Calibri"/>
              </a:rPr>
              <a:t> form data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is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sent </a:t>
            </a:r>
            <a:r>
              <a:rPr lang="en-US" sz="2800" spc="-5" dirty="0">
                <a:latin typeface="Calibri"/>
                <a:cs typeface="Calibri"/>
              </a:rPr>
              <a:t>with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HTTP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POST method.</a:t>
            </a:r>
            <a:endParaRPr lang="en-US"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BCCC9-78E1-65E3-BB20-B996BBA07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BFC3B-B218-975A-C704-D45A191D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8B41-71D0-23BD-8B12-97E9DD62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D85DC4-6021-D561-FD09-EB8340364EE1}"/>
              </a:ext>
            </a:extLst>
          </p:cNvPr>
          <p:cNvSpPr txBox="1"/>
          <p:nvPr/>
        </p:nvSpPr>
        <p:spPr>
          <a:xfrm>
            <a:off x="838200" y="1917134"/>
            <a:ext cx="10515600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04470" marR="1882139"/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form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</a:t>
            </a:r>
            <a:r>
              <a:rPr lang="en-US" sz="2400" spc="-5" dirty="0" err="1">
                <a:solidFill>
                  <a:srgbClr val="0000CD"/>
                </a:solidFill>
                <a:latin typeface="Consolas"/>
                <a:cs typeface="Consolas"/>
              </a:rPr>
              <a:t>welcome.php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"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="post"&gt; </a:t>
            </a:r>
            <a:r>
              <a:rPr lang="en-US" sz="2400" spc="-5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</a:p>
          <a:p>
            <a:pPr marL="204470" marR="1882139"/>
            <a:r>
              <a:rPr lang="en-US" sz="2400" spc="-5" dirty="0">
                <a:latin typeface="Consolas"/>
                <a:cs typeface="Consolas"/>
              </a:rPr>
              <a:t>Name:</a:t>
            </a:r>
            <a:r>
              <a:rPr lang="en-US" sz="2400" spc="-10" dirty="0">
                <a:latin typeface="Consolas"/>
                <a:cs typeface="Consolas"/>
              </a:rPr>
              <a:t> 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lang="en-US" sz="240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="text"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="name"&gt;&lt;</a:t>
            </a:r>
            <a:r>
              <a:rPr lang="en-US" sz="2400" spc="-5" dirty="0" err="1">
                <a:solidFill>
                  <a:srgbClr val="A42A2A"/>
                </a:solidFill>
                <a:latin typeface="Consolas"/>
                <a:cs typeface="Consolas"/>
              </a:rPr>
              <a:t>br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lang="en-US" sz="2400" dirty="0">
              <a:latin typeface="Consolas"/>
              <a:cs typeface="Consolas"/>
            </a:endParaRPr>
          </a:p>
          <a:p>
            <a:pPr marL="204470">
              <a:spcBef>
                <a:spcPts val="10"/>
              </a:spcBef>
            </a:pPr>
            <a:r>
              <a:rPr lang="en-US" sz="2400" spc="-5" dirty="0">
                <a:latin typeface="Consolas"/>
                <a:cs typeface="Consolas"/>
              </a:rPr>
              <a:t>E-mail: 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lang="en-US" sz="240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="text"</a:t>
            </a:r>
            <a:r>
              <a:rPr lang="en-US" sz="24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="email"&gt;&lt;</a:t>
            </a:r>
            <a:r>
              <a:rPr lang="en-US" sz="2400" spc="-5" dirty="0" err="1">
                <a:solidFill>
                  <a:srgbClr val="A42A2A"/>
                </a:solidFill>
                <a:latin typeface="Consolas"/>
                <a:cs typeface="Consolas"/>
              </a:rPr>
              <a:t>br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lang="en-US" sz="2400" dirty="0">
              <a:latin typeface="Consolas"/>
              <a:cs typeface="Consolas"/>
            </a:endParaRPr>
          </a:p>
          <a:p>
            <a:pPr marL="204470"/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lang="en-US" sz="2400" spc="-3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24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="submit"&gt;</a:t>
            </a:r>
            <a:endParaRPr lang="en-US" sz="2400" dirty="0">
              <a:latin typeface="Consolas"/>
              <a:cs typeface="Consolas"/>
            </a:endParaRPr>
          </a:p>
          <a:p>
            <a:pPr marL="204470">
              <a:spcBef>
                <a:spcPts val="5"/>
              </a:spcBef>
            </a:pP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/form</a:t>
            </a:r>
            <a:r>
              <a:rPr lang="en-US" sz="24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lang="en-US" sz="2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57751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FD4C2-5A52-5F78-7DDB-7D4C858A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83B5C-261D-8618-265E-55AFF221C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display the submitted data you could simply echo all the variables.  The "</a:t>
            </a:r>
            <a:r>
              <a:rPr lang="en-US" dirty="0" err="1"/>
              <a:t>welcome.php</a:t>
            </a:r>
            <a:r>
              <a:rPr lang="en-US" dirty="0"/>
              <a:t>" looks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output could be something like this: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BA207-DBC5-B272-8035-294E336A5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DEF9F-A12C-00EA-24D1-96EDBA17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F8FB1-5E90-C63C-95E6-31EAB233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18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D96F7678-3105-9D41-E5E8-9528FD822591}"/>
              </a:ext>
            </a:extLst>
          </p:cNvPr>
          <p:cNvSpPr txBox="1"/>
          <p:nvPr/>
        </p:nvSpPr>
        <p:spPr>
          <a:xfrm>
            <a:off x="1097402" y="2829571"/>
            <a:ext cx="10256397" cy="1862048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20"/>
              </a:spcBef>
            </a:pPr>
            <a:r>
              <a:rPr sz="2000" spc="-10" dirty="0">
                <a:solidFill>
                  <a:srgbClr val="0000CD"/>
                </a:solidFill>
                <a:latin typeface="Calibri"/>
                <a:cs typeface="Calibri"/>
              </a:rPr>
              <a:t>&lt;</a:t>
            </a:r>
            <a:r>
              <a:rPr sz="2000" spc="-10" dirty="0">
                <a:solidFill>
                  <a:srgbClr val="A42A2A"/>
                </a:solidFill>
                <a:latin typeface="Calibri"/>
                <a:cs typeface="Calibri"/>
              </a:rPr>
              <a:t>html</a:t>
            </a:r>
            <a:r>
              <a:rPr sz="2000" spc="-10" dirty="0">
                <a:solidFill>
                  <a:srgbClr val="0000CD"/>
                </a:solidFill>
                <a:latin typeface="Calibri"/>
                <a:cs typeface="Calibri"/>
              </a:rPr>
              <a:t>&gt;</a:t>
            </a:r>
            <a:endParaRPr sz="20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</a:pP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alibri"/>
                <a:cs typeface="Calibri"/>
              </a:rPr>
              <a:t>body</a:t>
            </a: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&gt;</a:t>
            </a:r>
            <a:endParaRPr sz="20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</a:pPr>
            <a:r>
              <a:rPr sz="2000" spc="-15" dirty="0">
                <a:latin typeface="Calibri"/>
                <a:cs typeface="Calibri"/>
              </a:rPr>
              <a:t>Welcome</a:t>
            </a:r>
            <a:r>
              <a:rPr sz="2000" spc="50" dirty="0"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&lt;?php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echo</a:t>
            </a:r>
            <a:r>
              <a:rPr sz="2000" spc="15" dirty="0">
                <a:solidFill>
                  <a:srgbClr val="0000C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DAA41F"/>
                </a:solidFill>
                <a:latin typeface="Calibri"/>
                <a:cs typeface="Calibri"/>
              </a:rPr>
              <a:t>$_POST</a:t>
            </a:r>
            <a:r>
              <a:rPr sz="2000" spc="-10" dirty="0">
                <a:latin typeface="Calibri"/>
                <a:cs typeface="Calibri"/>
              </a:rPr>
              <a:t>[</a:t>
            </a:r>
            <a:r>
              <a:rPr sz="2000" spc="-10" dirty="0">
                <a:solidFill>
                  <a:srgbClr val="A42A2A"/>
                </a:solidFill>
                <a:latin typeface="Calibri"/>
                <a:cs typeface="Calibri"/>
              </a:rPr>
              <a:t>"name"</a:t>
            </a:r>
            <a:r>
              <a:rPr sz="2000" spc="-10" dirty="0">
                <a:latin typeface="Calibri"/>
                <a:cs typeface="Calibri"/>
              </a:rPr>
              <a:t>];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Calibri"/>
                <a:cs typeface="Calibri"/>
              </a:rPr>
              <a:t>?&gt;</a:t>
            </a:r>
            <a:r>
              <a:rPr sz="20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A42A2A"/>
                </a:solidFill>
                <a:latin typeface="Calibri"/>
                <a:cs typeface="Calibri"/>
              </a:rPr>
              <a:t>&lt;br&gt;</a:t>
            </a:r>
            <a:endParaRPr sz="20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Your</a:t>
            </a:r>
            <a:r>
              <a:rPr sz="2000" spc="-5" dirty="0">
                <a:latin typeface="Calibri"/>
                <a:cs typeface="Calibri"/>
              </a:rPr>
              <a:t> email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address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is: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&lt;?php</a:t>
            </a:r>
            <a:r>
              <a:rPr sz="2000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echo</a:t>
            </a:r>
            <a:r>
              <a:rPr sz="2000" spc="229" dirty="0">
                <a:solidFill>
                  <a:srgbClr val="0000C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DAA41F"/>
                </a:solidFill>
                <a:latin typeface="Calibri"/>
                <a:cs typeface="Calibri"/>
              </a:rPr>
              <a:t>$_POST</a:t>
            </a:r>
            <a:r>
              <a:rPr sz="2000" spc="-5" dirty="0">
                <a:latin typeface="Calibri"/>
                <a:cs typeface="Calibri"/>
              </a:rPr>
              <a:t>[</a:t>
            </a:r>
            <a:r>
              <a:rPr sz="2000" spc="-5" dirty="0">
                <a:solidFill>
                  <a:srgbClr val="A42A2A"/>
                </a:solidFill>
                <a:latin typeface="Calibri"/>
                <a:cs typeface="Calibri"/>
              </a:rPr>
              <a:t>"email"</a:t>
            </a:r>
            <a:r>
              <a:rPr sz="2000" spc="-5" dirty="0">
                <a:latin typeface="Calibri"/>
                <a:cs typeface="Calibri"/>
              </a:rPr>
              <a:t>];</a:t>
            </a:r>
            <a:r>
              <a:rPr sz="2000" spc="-5" dirty="0">
                <a:solidFill>
                  <a:srgbClr val="FF0000"/>
                </a:solidFill>
                <a:latin typeface="Calibri"/>
                <a:cs typeface="Calibri"/>
              </a:rPr>
              <a:t>?&gt;</a:t>
            </a:r>
            <a:endParaRPr sz="20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</a:pP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alibri"/>
                <a:cs typeface="Calibri"/>
              </a:rPr>
              <a:t>/body</a:t>
            </a:r>
            <a:r>
              <a:rPr sz="2000" spc="-5" dirty="0">
                <a:solidFill>
                  <a:srgbClr val="0000CD"/>
                </a:solidFill>
                <a:latin typeface="Calibri"/>
                <a:cs typeface="Calibri"/>
              </a:rPr>
              <a:t>&gt;</a:t>
            </a:r>
            <a:endParaRPr sz="2000">
              <a:latin typeface="Calibri"/>
              <a:cs typeface="Calibri"/>
            </a:endParaRPr>
          </a:p>
          <a:p>
            <a:pPr marL="45720">
              <a:lnSpc>
                <a:spcPct val="100000"/>
              </a:lnSpc>
            </a:pPr>
            <a:r>
              <a:rPr sz="2000" spc="-10" dirty="0">
                <a:solidFill>
                  <a:srgbClr val="0000CD"/>
                </a:solidFill>
                <a:latin typeface="Calibri"/>
                <a:cs typeface="Calibri"/>
              </a:rPr>
              <a:t>&lt;</a:t>
            </a:r>
            <a:r>
              <a:rPr sz="2000" spc="-10" dirty="0">
                <a:solidFill>
                  <a:srgbClr val="A42A2A"/>
                </a:solidFill>
                <a:latin typeface="Calibri"/>
                <a:cs typeface="Calibri"/>
              </a:rPr>
              <a:t>/html</a:t>
            </a:r>
            <a:r>
              <a:rPr sz="2000" spc="-10" dirty="0">
                <a:solidFill>
                  <a:srgbClr val="0000CD"/>
                </a:solidFill>
                <a:latin typeface="Calibri"/>
                <a:cs typeface="Calibri"/>
              </a:rPr>
              <a:t>&gt;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8" name="object 14">
            <a:extLst>
              <a:ext uri="{FF2B5EF4-FFF2-40B4-BE49-F238E27FC236}">
                <a16:creationId xmlns:a16="http://schemas.microsoft.com/office/drawing/2014/main" id="{6ABDF10D-EF91-6B89-08DB-BC0B337F87B7}"/>
              </a:ext>
            </a:extLst>
          </p:cNvPr>
          <p:cNvGrpSpPr/>
          <p:nvPr/>
        </p:nvGrpSpPr>
        <p:grpSpPr>
          <a:xfrm>
            <a:off x="1571227" y="5290688"/>
            <a:ext cx="4934746" cy="615918"/>
            <a:chOff x="934211" y="7510271"/>
            <a:chExt cx="2484120" cy="361315"/>
          </a:xfrm>
        </p:grpSpPr>
        <p:pic>
          <p:nvPicPr>
            <p:cNvPr id="9" name="object 15">
              <a:extLst>
                <a:ext uri="{FF2B5EF4-FFF2-40B4-BE49-F238E27FC236}">
                  <a16:creationId xmlns:a16="http://schemas.microsoft.com/office/drawing/2014/main" id="{68776A38-EDB0-8CDE-5409-A2AA6ACE3672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72687" y="7569004"/>
              <a:ext cx="2359703" cy="236952"/>
            </a:xfrm>
            <a:prstGeom prst="rect">
              <a:avLst/>
            </a:prstGeom>
          </p:spPr>
        </p:pic>
        <p:sp>
          <p:nvSpPr>
            <p:cNvPr id="10" name="object 16">
              <a:extLst>
                <a:ext uri="{FF2B5EF4-FFF2-40B4-BE49-F238E27FC236}">
                  <a16:creationId xmlns:a16="http://schemas.microsoft.com/office/drawing/2014/main" id="{4EF025A7-8969-6A7F-E860-FD1E09265A98}"/>
                </a:ext>
              </a:extLst>
            </p:cNvPr>
            <p:cNvSpPr/>
            <p:nvPr/>
          </p:nvSpPr>
          <p:spPr>
            <a:xfrm>
              <a:off x="936497" y="7512557"/>
              <a:ext cx="2479675" cy="356870"/>
            </a:xfrm>
            <a:custGeom>
              <a:avLst/>
              <a:gdLst/>
              <a:ahLst/>
              <a:cxnLst/>
              <a:rect l="l" t="t" r="r" b="b"/>
              <a:pathLst>
                <a:path w="2479675" h="356870">
                  <a:moveTo>
                    <a:pt x="0" y="356616"/>
                  </a:moveTo>
                  <a:lnTo>
                    <a:pt x="2479548" y="356616"/>
                  </a:lnTo>
                  <a:lnTo>
                    <a:pt x="2479548" y="0"/>
                  </a:lnTo>
                  <a:lnTo>
                    <a:pt x="0" y="0"/>
                  </a:lnTo>
                  <a:lnTo>
                    <a:pt x="0" y="356616"/>
                  </a:lnTo>
                  <a:close/>
                </a:path>
              </a:pathLst>
            </a:custGeom>
            <a:ln w="457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4400"/>
            </a:p>
          </p:txBody>
        </p:sp>
      </p:grpSp>
    </p:spTree>
    <p:extLst>
      <p:ext uri="{BB962C8B-B14F-4D97-AF65-F5344CB8AC3E}">
        <p14:creationId xmlns:p14="http://schemas.microsoft.com/office/powerpoint/2010/main" val="1369973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96895-48F0-2D58-F98D-E2415664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03919-66FF-A90E-63C3-33DDB9503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SECURITY when processing PHP forms!</a:t>
            </a:r>
          </a:p>
          <a:p>
            <a:r>
              <a:rPr lang="en-US" dirty="0"/>
              <a:t>Proper validation of form data is important to protect your form from  hackers and spammers!</a:t>
            </a:r>
          </a:p>
          <a:p>
            <a:endParaRPr lang="en-US" dirty="0"/>
          </a:p>
          <a:p>
            <a:r>
              <a:rPr lang="en-US" dirty="0"/>
              <a:t>Validation means check the input submitted by the user. There are</a:t>
            </a:r>
          </a:p>
          <a:p>
            <a:r>
              <a:rPr lang="en-US" dirty="0"/>
              <a:t>two types of validation are available in PHP. They are as follows −</a:t>
            </a:r>
          </a:p>
          <a:p>
            <a:pPr lvl="1"/>
            <a:r>
              <a:rPr lang="en-US" b="1" dirty="0"/>
              <a:t>Client-Side Validation </a:t>
            </a:r>
            <a:r>
              <a:rPr lang="en-US" dirty="0"/>
              <a:t>− Validation is performed on the client machine web  browsers.</a:t>
            </a:r>
          </a:p>
          <a:p>
            <a:pPr lvl="1"/>
            <a:r>
              <a:rPr lang="en-US" b="1" dirty="0"/>
              <a:t>Server Side Validation </a:t>
            </a:r>
            <a:r>
              <a:rPr lang="en-US" dirty="0"/>
              <a:t>− After submitted by data, The data has sent to a  server and perform validation checks in server machine.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7B3F0-2899-134C-3D80-D976435FA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AD795-E86C-65D3-4D8F-9530B179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020BF-B762-7962-7DB4-0C003D21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 txBox="1">
            <a:spLocks/>
          </p:cNvSpPr>
          <p:nvPr/>
        </p:nvSpPr>
        <p:spPr>
          <a:xfrm>
            <a:off x="2381224" y="1571612"/>
            <a:ext cx="7572428" cy="47863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Outline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90500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z="2800" spc="-10" dirty="0">
                <a:latin typeface="Carlito"/>
                <a:cs typeface="Carlito"/>
              </a:rPr>
              <a:t>PHP Regular Expressions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Regular Expression Functions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Regular Expression Patterns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Metacharacters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Quantifiers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Grouping</a:t>
            </a:r>
          </a:p>
          <a:p>
            <a:pPr marL="190500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z="2800" spc="-10" dirty="0">
                <a:latin typeface="Carlito"/>
                <a:cs typeface="Carlito"/>
              </a:rPr>
              <a:t>Form Handling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When to use GET?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When to use POST?</a:t>
            </a:r>
          </a:p>
          <a:p>
            <a:pPr marL="647700" lvl="1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10" dirty="0">
                <a:latin typeface="Carlito"/>
                <a:cs typeface="Carlito"/>
              </a:rPr>
              <a:t>What is HTTP</a:t>
            </a:r>
          </a:p>
          <a:p>
            <a:pPr marL="190500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z="2800" spc="-10" dirty="0">
                <a:latin typeface="Carlito"/>
                <a:cs typeface="Carlito"/>
              </a:rPr>
              <a:t>Form Validation</a:t>
            </a:r>
          </a:p>
          <a:p>
            <a:pPr marL="190500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z="2800" spc="-10" dirty="0">
                <a:latin typeface="Carlito"/>
                <a:cs typeface="Carlito"/>
              </a:rPr>
              <a:t>Required Fields</a:t>
            </a:r>
          </a:p>
          <a:p>
            <a:pPr marL="190500" indent="-177800">
              <a:lnSpc>
                <a:spcPct val="100000"/>
              </a:lnSpc>
              <a:spcBef>
                <a:spcPts val="265"/>
              </a:spcBef>
              <a:buClr>
                <a:srgbClr val="A4A4A4"/>
              </a:buClr>
              <a:buSzPct val="92857"/>
              <a:buFont typeface="Wingdings"/>
              <a:buChar char=""/>
              <a:tabLst>
                <a:tab pos="190500" algn="l"/>
              </a:tabLst>
            </a:pPr>
            <a:r>
              <a:rPr lang="en-US" spc="-5" dirty="0"/>
              <a:t>empty()</a:t>
            </a:r>
            <a:r>
              <a:rPr lang="en-US" spc="-15" dirty="0"/>
              <a:t> </a:t>
            </a:r>
            <a:r>
              <a:rPr lang="en-US" spc="-5" dirty="0"/>
              <a:t>and</a:t>
            </a:r>
            <a:r>
              <a:rPr lang="en-US" dirty="0"/>
              <a:t> </a:t>
            </a:r>
            <a:r>
              <a:rPr lang="en-US" spc="-5" dirty="0" err="1"/>
              <a:t>isset</a:t>
            </a:r>
            <a:r>
              <a:rPr lang="en-US" spc="-5" dirty="0"/>
              <a:t>()</a:t>
            </a:r>
            <a:r>
              <a:rPr lang="en-US" dirty="0"/>
              <a:t> </a:t>
            </a:r>
            <a:r>
              <a:rPr lang="en-US" spc="-5" dirty="0"/>
              <a:t>Function</a:t>
            </a:r>
            <a:endParaRPr lang="en-US" sz="2800" spc="-10" dirty="0">
              <a:latin typeface="Carlito"/>
              <a:cs typeface="Carlito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A7E0D-D93E-A97C-E942-A8724185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C80C-F63F-4CC1-8D1F-BFEA6991BE67}" type="datetime1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C5DA68-6E88-D53F-D6D6-D8E485449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827E4-F7D3-D174-DA78-8555FE18B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01768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A06F7-1311-F39E-A98D-FDC2FA53D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CDBFD-D101-D1B0-E81A-31238DF6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validation rules for the form are as follows: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E4CBC-C61B-7E50-4283-69B54A64A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F7D0-3537-227B-AAE1-89D47569D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8A16-C223-ABB4-4E9E-28B5094D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86703A-D48E-3069-E3A0-B1D5254E33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704743"/>
              </p:ext>
            </p:extLst>
          </p:nvPr>
        </p:nvGraphicFramePr>
        <p:xfrm>
          <a:off x="838200" y="2324894"/>
          <a:ext cx="7111482" cy="3486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9480">
                  <a:extLst>
                    <a:ext uri="{9D8B030D-6E8A-4147-A177-3AD203B41FA5}">
                      <a16:colId xmlns:a16="http://schemas.microsoft.com/office/drawing/2014/main" val="1194095811"/>
                    </a:ext>
                  </a:extLst>
                </a:gridCol>
                <a:gridCol w="5692002">
                  <a:extLst>
                    <a:ext uri="{9D8B030D-6E8A-4147-A177-3AD203B41FA5}">
                      <a16:colId xmlns:a16="http://schemas.microsoft.com/office/drawing/2014/main" val="133441225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Field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b="1" spc="-15" dirty="0">
                          <a:latin typeface="Calibri"/>
                          <a:cs typeface="Calibri"/>
                        </a:rPr>
                        <a:t>Validation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 Rules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266208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Name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937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Required.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Must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only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contain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letters</a:t>
                      </a:r>
                      <a:r>
                        <a:rPr sz="2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4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whitespace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2394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E-mail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marR="12446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Required.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Must</a:t>
                      </a:r>
                      <a:r>
                        <a:rPr sz="2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contain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valid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email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address </a:t>
                      </a:r>
                      <a:r>
                        <a:rPr sz="24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(with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@ and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.)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4622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Website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Optional.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present,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must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contain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valid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URL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7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Comment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Optional.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Multi-line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input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field</a:t>
                      </a:r>
                      <a:r>
                        <a:rPr sz="2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(textarea)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6318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Gender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Required. Must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select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one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43638"/>
                  </a:ext>
                </a:extLst>
              </a:tr>
            </a:tbl>
          </a:graphicData>
        </a:graphic>
      </p:graphicFrame>
      <p:pic>
        <p:nvPicPr>
          <p:cNvPr id="8" name="object 13">
            <a:extLst>
              <a:ext uri="{FF2B5EF4-FFF2-40B4-BE49-F238E27FC236}">
                <a16:creationId xmlns:a16="http://schemas.microsoft.com/office/drawing/2014/main" id="{F6486EDC-0290-2C6D-8BA0-36ACD15BE3C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63865" y="2199958"/>
            <a:ext cx="3387433" cy="37249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4389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E9863-CC43-AC47-102C-FF1A4C326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0F336-6F63-D4DA-0417-2E00CC0E3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Text Fields</a:t>
            </a:r>
          </a:p>
          <a:p>
            <a:r>
              <a:rPr lang="en-US" dirty="0"/>
              <a:t>The name, email, and website fields are text input elements, and the  comment field is a </a:t>
            </a:r>
            <a:r>
              <a:rPr lang="en-US" dirty="0" err="1"/>
              <a:t>textarea</a:t>
            </a:r>
            <a:r>
              <a:rPr lang="en-US" dirty="0"/>
              <a:t>. The HTML code looks like this: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3BA51-E1B6-A188-0E31-CA14DBC5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6D5AF-AB01-3D15-BFAB-EE95B2D4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1820-AFF6-8F6A-C1E5-8993B197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21</a:t>
            </a:fld>
            <a:endParaRPr lang="en-US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1CC0E0B4-3C2E-7F5B-3DCF-6D6F898BBB77}"/>
              </a:ext>
            </a:extLst>
          </p:cNvPr>
          <p:cNvSpPr txBox="1"/>
          <p:nvPr/>
        </p:nvSpPr>
        <p:spPr>
          <a:xfrm>
            <a:off x="838199" y="3362484"/>
            <a:ext cx="10515599" cy="247952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5720">
              <a:spcBef>
                <a:spcPts val="135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label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="name"</a:t>
            </a:r>
            <a:r>
              <a:rPr sz="2000" spc="-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spc="-5" dirty="0">
                <a:latin typeface="Consolas"/>
                <a:cs typeface="Consolas"/>
              </a:rPr>
              <a:t>Name: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>
              <a:latin typeface="Consolas"/>
              <a:cs typeface="Consolas"/>
            </a:endParaRPr>
          </a:p>
          <a:p>
            <a:pPr marL="45720"/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spc="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="text"</a:t>
            </a:r>
            <a:r>
              <a:rPr sz="2000" spc="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="name"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="name"&gt;</a:t>
            </a:r>
            <a:endParaRPr sz="2000">
              <a:latin typeface="Consolas"/>
              <a:cs typeface="Consolas"/>
            </a:endParaRPr>
          </a:p>
          <a:p>
            <a:pPr marL="45720"/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label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="email"</a:t>
            </a:r>
            <a:r>
              <a:rPr sz="2000" spc="-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spc="-5" dirty="0">
                <a:latin typeface="Consolas"/>
                <a:cs typeface="Consolas"/>
              </a:rPr>
              <a:t>E-mail: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>
              <a:latin typeface="Consolas"/>
              <a:cs typeface="Consolas"/>
            </a:endParaRPr>
          </a:p>
          <a:p>
            <a:pPr marL="45720">
              <a:spcBef>
                <a:spcPts val="1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="text"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="email"</a:t>
            </a:r>
            <a:r>
              <a:rPr sz="2000" spc="-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="email"&gt;</a:t>
            </a:r>
            <a:endParaRPr sz="2000">
              <a:latin typeface="Consolas"/>
              <a:cs typeface="Consolas"/>
            </a:endParaRPr>
          </a:p>
          <a:p>
            <a:pPr marL="45720"/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label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="website"</a:t>
            </a:r>
            <a:r>
              <a:rPr sz="2000" spc="-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spc="-5" dirty="0">
                <a:latin typeface="Consolas"/>
                <a:cs typeface="Consolas"/>
              </a:rPr>
              <a:t>Website: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>
              <a:latin typeface="Consolas"/>
              <a:cs typeface="Consolas"/>
            </a:endParaRPr>
          </a:p>
          <a:p>
            <a:pPr marL="45720">
              <a:spcBef>
                <a:spcPts val="1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="text"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="website"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="website"&gt;</a:t>
            </a:r>
            <a:endParaRPr sz="2000">
              <a:latin typeface="Consolas"/>
              <a:cs typeface="Consolas"/>
            </a:endParaRPr>
          </a:p>
          <a:p>
            <a:pPr marL="45720"/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label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="comment"</a:t>
            </a:r>
            <a:r>
              <a:rPr sz="2000" spc="-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spc="-5" dirty="0">
                <a:latin typeface="Consolas"/>
                <a:cs typeface="Consolas"/>
              </a:rPr>
              <a:t>Comment:</a:t>
            </a:r>
            <a:r>
              <a:rPr sz="2000" spc="-15" dirty="0"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>
              <a:latin typeface="Consolas"/>
              <a:cs typeface="Consolas"/>
            </a:endParaRPr>
          </a:p>
          <a:p>
            <a:pPr marL="45720"/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textarea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="comment"</a:t>
            </a:r>
            <a:r>
              <a:rPr sz="2000" spc="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="comment"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rows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="5"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cols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="40"&gt;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/textarea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sz="20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37614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E68D-33DA-CDDC-74BA-20839150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88183-4C0D-5452-3ECF-3F8FAE385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Radio Buttons</a:t>
            </a:r>
          </a:p>
          <a:p>
            <a:r>
              <a:rPr lang="en-US" dirty="0"/>
              <a:t>The gender fields are radio buttons and the HTML code looks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Form Element</a:t>
            </a:r>
          </a:p>
          <a:p>
            <a:r>
              <a:rPr lang="en-US" dirty="0"/>
              <a:t>The HTML code of the form looks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A187A-116B-3CDA-D30A-C0514327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8E59-90B5-2ED6-6ECA-AA94C939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BC446-CD8F-CFAB-58F3-BB312F7EF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22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0B89F0C7-06B4-BC08-DF48-83551804264B}"/>
              </a:ext>
            </a:extLst>
          </p:cNvPr>
          <p:cNvSpPr txBox="1"/>
          <p:nvPr/>
        </p:nvSpPr>
        <p:spPr>
          <a:xfrm>
            <a:off x="838200" y="2867670"/>
            <a:ext cx="10515600" cy="124649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2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label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spc="-5" dirty="0">
                <a:latin typeface="Consolas"/>
                <a:cs typeface="Consolas"/>
              </a:rPr>
              <a:t>Gender:</a:t>
            </a:r>
            <a:r>
              <a:rPr sz="2000" dirty="0"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spc="2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="radio"</a:t>
            </a:r>
            <a:r>
              <a:rPr sz="2000" spc="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spc="2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spc="3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value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="female"&gt;</a:t>
            </a:r>
            <a:r>
              <a:rPr sz="2000" spc="-5" dirty="0">
                <a:latin typeface="Consolas"/>
                <a:cs typeface="Consolas"/>
              </a:rPr>
              <a:t>Female</a:t>
            </a:r>
            <a:endParaRPr sz="200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="radio"</a:t>
            </a:r>
            <a:r>
              <a:rPr sz="2000" spc="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spc="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value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="male"&gt;</a:t>
            </a:r>
            <a:r>
              <a:rPr sz="2000" spc="-5" dirty="0">
                <a:latin typeface="Consolas"/>
                <a:cs typeface="Consolas"/>
              </a:rPr>
              <a:t>Male</a:t>
            </a:r>
            <a:endParaRPr sz="200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  <a:tabLst>
                <a:tab pos="3328035" algn="l"/>
              </a:tabLst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spc="1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="radio"</a:t>
            </a:r>
            <a:r>
              <a:rPr sz="2000" spc="3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</a:t>
            </a:r>
            <a:r>
              <a:rPr sz="2000" spc="2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="gender"	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value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="other"&gt;</a:t>
            </a:r>
            <a:r>
              <a:rPr sz="2000" spc="-5" dirty="0">
                <a:latin typeface="Consolas"/>
                <a:cs typeface="Consolas"/>
              </a:rPr>
              <a:t>Other</a:t>
            </a:r>
            <a:endParaRPr sz="2000">
              <a:latin typeface="Consolas"/>
              <a:cs typeface="Consolas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DE2D976D-D9BC-0AA1-EDCC-D68A44645EFF}"/>
              </a:ext>
            </a:extLst>
          </p:cNvPr>
          <p:cNvSpPr txBox="1"/>
          <p:nvPr/>
        </p:nvSpPr>
        <p:spPr>
          <a:xfrm>
            <a:off x="838199" y="5333409"/>
            <a:ext cx="10515599" cy="633507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4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form</a:t>
            </a:r>
            <a:r>
              <a:rPr sz="2000" spc="-2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="post"</a:t>
            </a:r>
            <a:r>
              <a:rPr sz="2000" spc="-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endParaRPr sz="200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echo </a:t>
            </a:r>
            <a:r>
              <a:rPr sz="2000" spc="-5" dirty="0">
                <a:latin typeface="Consolas"/>
                <a:cs typeface="Consolas"/>
              </a:rPr>
              <a:t>htmlspecialchars(</a:t>
            </a:r>
            <a:r>
              <a:rPr sz="2000" spc="-5" dirty="0">
                <a:solidFill>
                  <a:srgbClr val="DAA41F"/>
                </a:solidFill>
                <a:latin typeface="Consolas"/>
                <a:cs typeface="Consolas"/>
              </a:rPr>
              <a:t>$_SERVER</a:t>
            </a:r>
            <a:r>
              <a:rPr sz="2000" spc="-5" dirty="0">
                <a:latin typeface="Consolas"/>
                <a:cs typeface="Consolas"/>
              </a:rPr>
              <a:t>[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"PHP_SELF"</a:t>
            </a:r>
            <a:r>
              <a:rPr sz="2000" spc="-5" dirty="0">
                <a:latin typeface="Consolas"/>
                <a:cs typeface="Consolas"/>
              </a:rPr>
              <a:t>]);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"&gt;</a:t>
            </a:r>
            <a:endParaRPr sz="20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898854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CBA0E-92DF-F9DA-2579-EE8B504D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8FE8-05C4-F243-ECC2-7B9799189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</a:t>
            </a:r>
            <a:r>
              <a:rPr lang="en-US" b="1" dirty="0" err="1"/>
              <a:t>htmlspecialchars</a:t>
            </a:r>
            <a:r>
              <a:rPr lang="en-US" b="1" dirty="0"/>
              <a:t>() function?</a:t>
            </a:r>
          </a:p>
          <a:p>
            <a:r>
              <a:rPr lang="en-US" dirty="0"/>
              <a:t>The </a:t>
            </a:r>
            <a:r>
              <a:rPr lang="en-US" dirty="0" err="1"/>
              <a:t>htmlspecialchars</a:t>
            </a:r>
            <a:r>
              <a:rPr lang="en-US" dirty="0"/>
              <a:t>() function converts special characters to HTML  entities. This means that it will replace HTML characters like &lt; and &gt;  with &amp;</a:t>
            </a:r>
            <a:r>
              <a:rPr lang="en-US" dirty="0" err="1"/>
              <a:t>lt</a:t>
            </a:r>
            <a:r>
              <a:rPr lang="en-US" dirty="0"/>
              <a:t>; and &amp;</a:t>
            </a:r>
            <a:r>
              <a:rPr lang="en-US" dirty="0" err="1"/>
              <a:t>gt</a:t>
            </a:r>
            <a:r>
              <a:rPr lang="en-US" dirty="0"/>
              <a:t>;.</a:t>
            </a:r>
          </a:p>
          <a:p>
            <a:r>
              <a:rPr lang="en-US" dirty="0"/>
              <a:t>This prevents attackers from exploiting the code by injecting HTML or</a:t>
            </a:r>
          </a:p>
          <a:p>
            <a:r>
              <a:rPr lang="en-US" dirty="0" err="1"/>
              <a:t>Javascript</a:t>
            </a:r>
            <a:r>
              <a:rPr lang="en-US" dirty="0"/>
              <a:t> code (Cross-site Scripting attacks) in forms.</a:t>
            </a:r>
          </a:p>
          <a:p>
            <a:r>
              <a:rPr lang="en-US" dirty="0"/>
              <a:t>The $_SERVER["PHP_SELF"] variable can be used by hackers!</a:t>
            </a:r>
          </a:p>
          <a:p>
            <a:r>
              <a:rPr lang="en-US" dirty="0"/>
              <a:t>If PHP_SELF is used in your page then a user can enter a slash (/) and  then some Cross Site Scripting (XSS) commands to execute.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C6850-F2A5-C2D5-4133-17FFF9A9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DCF0A-3E3F-B553-2CCB-EFE2D320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F4AC9-D2FD-5A6C-AEDA-7AB14C3F2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11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5199B-1690-3A01-2E2D-11FA547F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EC662-2BFE-3871-3525-35B189AAF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Cross-site scripting (XSS) </a:t>
            </a:r>
            <a:r>
              <a:rPr lang="en-US" dirty="0"/>
              <a:t>is a type of computer security vulnerability  typically found in Web applications. XSS enables attackers to inject  client-side script into Web pages viewed by other users.</a:t>
            </a:r>
          </a:p>
          <a:p>
            <a:r>
              <a:rPr lang="en-US" dirty="0"/>
              <a:t>Assume we have the following form in a page named  "</a:t>
            </a:r>
            <a:r>
              <a:rPr lang="en-US" dirty="0" err="1"/>
              <a:t>test_form.php</a:t>
            </a:r>
            <a:r>
              <a:rPr lang="en-US" dirty="0"/>
              <a:t>":</a:t>
            </a:r>
          </a:p>
          <a:p>
            <a:endParaRPr lang="en-US" sz="1800" dirty="0"/>
          </a:p>
          <a:p>
            <a:pPr>
              <a:lnSpc>
                <a:spcPct val="100000"/>
              </a:lnSpc>
            </a:pPr>
            <a:r>
              <a:rPr lang="en-US" sz="2800" spc="-30" dirty="0">
                <a:latin typeface="Calibri"/>
                <a:cs typeface="Calibri"/>
              </a:rPr>
              <a:t>Now,</a:t>
            </a:r>
            <a:r>
              <a:rPr lang="en-US" sz="2800" spc="-2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if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a</a:t>
            </a:r>
            <a:r>
              <a:rPr lang="en-US" sz="2800" spc="-5" dirty="0">
                <a:latin typeface="Calibri"/>
                <a:cs typeface="Calibri"/>
              </a:rPr>
              <a:t> user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enters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normal </a:t>
            </a:r>
            <a:r>
              <a:rPr lang="en-US" sz="2800" dirty="0">
                <a:latin typeface="Calibri"/>
                <a:cs typeface="Calibri"/>
              </a:rPr>
              <a:t>URL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 the </a:t>
            </a:r>
            <a:r>
              <a:rPr lang="en-US" sz="2800" spc="-5" dirty="0">
                <a:latin typeface="Calibri"/>
                <a:cs typeface="Calibri"/>
              </a:rPr>
              <a:t>address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bar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5" dirty="0">
                <a:latin typeface="Calibri"/>
                <a:cs typeface="Calibri"/>
              </a:rPr>
              <a:t>like </a:t>
            </a:r>
            <a:r>
              <a:rPr lang="en-US" sz="2800" spc="-10" dirty="0">
                <a:latin typeface="Calibri"/>
                <a:cs typeface="Calibri"/>
              </a:rPr>
              <a:t> "http://www.example.com/test_form.php",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the</a:t>
            </a:r>
            <a:r>
              <a:rPr lang="en-US" sz="2800" spc="1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above </a:t>
            </a:r>
            <a:r>
              <a:rPr lang="en-US" sz="2800" spc="-10" dirty="0">
                <a:latin typeface="Calibri"/>
                <a:cs typeface="Calibri"/>
              </a:rPr>
              <a:t>code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will</a:t>
            </a: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be </a:t>
            </a:r>
            <a:r>
              <a:rPr lang="en-US" sz="2800" spc="-30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translated</a:t>
            </a:r>
            <a:r>
              <a:rPr lang="en-US" sz="2800" spc="-3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to: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6846-E890-47CB-FC05-D3D60CD79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A6FB1-E77B-2608-1FCD-21CB60C46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8828F-5058-A13A-F17B-43104E5E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24</a:t>
            </a:fld>
            <a:endParaRPr lang="en-US"/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7B2F743B-3E30-2584-9CDD-ABB4E87E3739}"/>
              </a:ext>
            </a:extLst>
          </p:cNvPr>
          <p:cNvSpPr txBox="1"/>
          <p:nvPr/>
        </p:nvSpPr>
        <p:spPr>
          <a:xfrm>
            <a:off x="838200" y="3945432"/>
            <a:ext cx="10515600" cy="325089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35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form</a:t>
            </a:r>
            <a:r>
              <a:rPr sz="2000" spc="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="post"</a:t>
            </a:r>
            <a:r>
              <a:rPr sz="2000" spc="1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r>
              <a:rPr sz="2000" spc="5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sz="2000" spc="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DAA41F"/>
                </a:solidFill>
                <a:latin typeface="Consolas"/>
                <a:cs typeface="Consolas"/>
              </a:rPr>
              <a:t>$_SERVER</a:t>
            </a:r>
            <a:r>
              <a:rPr sz="2000" spc="-5" dirty="0">
                <a:latin typeface="Consolas"/>
                <a:cs typeface="Consolas"/>
              </a:rPr>
              <a:t>[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"PHP_SELF"</a:t>
            </a:r>
            <a:r>
              <a:rPr sz="2000" spc="-5" dirty="0">
                <a:latin typeface="Consolas"/>
                <a:cs typeface="Consolas"/>
              </a:rPr>
              <a:t>];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"&gt;</a:t>
            </a:r>
            <a:endParaRPr sz="2000" dirty="0">
              <a:latin typeface="Consolas"/>
              <a:cs typeface="Consolas"/>
            </a:endParaRPr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B89AF430-7263-F58C-879F-EE805A43B76B}"/>
              </a:ext>
            </a:extLst>
          </p:cNvPr>
          <p:cNvSpPr txBox="1"/>
          <p:nvPr/>
        </p:nvSpPr>
        <p:spPr>
          <a:xfrm>
            <a:off x="838200" y="5852515"/>
            <a:ext cx="10515600" cy="324448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3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form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="post"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="test_form.php"&gt;</a:t>
            </a:r>
            <a:endParaRPr sz="20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74198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D0D5-76FF-D9F9-7E16-22A80D43C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89EBF-7E1C-1624-56BC-9DC63AAE0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 far, so good. However, consider that a user enters the following  URL in the address bar:</a:t>
            </a:r>
          </a:p>
          <a:p>
            <a:endParaRPr lang="en-US" dirty="0"/>
          </a:p>
          <a:p>
            <a:r>
              <a:rPr lang="en-US" sz="2800" spc="-5" dirty="0">
                <a:latin typeface="Calibri"/>
                <a:cs typeface="Calibri"/>
              </a:rPr>
              <a:t>In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this</a:t>
            </a:r>
            <a:r>
              <a:rPr lang="en-US" sz="2800" spc="1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case, the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above </a:t>
            </a:r>
            <a:r>
              <a:rPr lang="en-US" sz="2800" spc="-10" dirty="0">
                <a:latin typeface="Calibri"/>
                <a:cs typeface="Calibri"/>
              </a:rPr>
              <a:t>code</a:t>
            </a:r>
            <a:r>
              <a:rPr lang="en-US" sz="2800" dirty="0">
                <a:latin typeface="Calibri"/>
                <a:cs typeface="Calibri"/>
              </a:rPr>
              <a:t> will</a:t>
            </a:r>
            <a:r>
              <a:rPr lang="en-US" sz="2800" spc="-1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be</a:t>
            </a:r>
            <a:r>
              <a:rPr lang="en-US" sz="2800" spc="-10" dirty="0">
                <a:latin typeface="Calibri"/>
                <a:cs typeface="Calibri"/>
              </a:rPr>
              <a:t> translated </a:t>
            </a:r>
            <a:r>
              <a:rPr lang="en-US" sz="2800" spc="-5" dirty="0">
                <a:latin typeface="Calibri"/>
                <a:cs typeface="Calibri"/>
              </a:rPr>
              <a:t>to: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This code adds a script tag and an alert command. And when the  page loads, the JavaScript code will be executed (the user will see an  alert box).</a:t>
            </a:r>
          </a:p>
          <a:p>
            <a:r>
              <a:rPr lang="en-US" dirty="0"/>
              <a:t>This is just a simple and harmless example how the PHP_SELF variable  can be exploited.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93107-08EC-7141-3DDD-CAB14CFB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0EF52-46BC-1E1D-04B7-4426E5E27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14D6B-5C31-EA0C-8F20-2698BEA3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25</a:t>
            </a:fld>
            <a:endParaRPr lang="en-US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2496C997-F97A-42E1-2026-91AF860C82AB}"/>
              </a:ext>
            </a:extLst>
          </p:cNvPr>
          <p:cNvSpPr txBox="1"/>
          <p:nvPr/>
        </p:nvSpPr>
        <p:spPr>
          <a:xfrm>
            <a:off x="790771" y="2707300"/>
            <a:ext cx="10515599" cy="29367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45085">
              <a:spcBef>
                <a:spcPts val="130"/>
              </a:spcBef>
            </a:pPr>
            <a:r>
              <a:rPr spc="-5" dirty="0">
                <a:latin typeface="Consolas"/>
                <a:cs typeface="Consolas"/>
              </a:rPr>
              <a:t>http://www.example.com/test_form.php/%22%3E%3Cscript%3Ealert('hacked')%3C/script%3E</a:t>
            </a:r>
            <a:endParaRPr dirty="0">
              <a:latin typeface="Consolas"/>
              <a:cs typeface="Consolas"/>
            </a:endParaRPr>
          </a:p>
        </p:txBody>
      </p:sp>
      <p:sp>
        <p:nvSpPr>
          <p:cNvPr id="8" name="object 12">
            <a:extLst>
              <a:ext uri="{FF2B5EF4-FFF2-40B4-BE49-F238E27FC236}">
                <a16:creationId xmlns:a16="http://schemas.microsoft.com/office/drawing/2014/main" id="{29058EE8-F520-3FCC-90AB-10CC21B3888F}"/>
              </a:ext>
            </a:extLst>
          </p:cNvPr>
          <p:cNvSpPr txBox="1"/>
          <p:nvPr/>
        </p:nvSpPr>
        <p:spPr>
          <a:xfrm>
            <a:off x="809430" y="3691125"/>
            <a:ext cx="10515599" cy="294311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5085">
              <a:spcBef>
                <a:spcPts val="135"/>
              </a:spcBef>
            </a:pP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pc="-5" dirty="0">
                <a:solidFill>
                  <a:srgbClr val="A42A2A"/>
                </a:solidFill>
                <a:latin typeface="Consolas"/>
                <a:cs typeface="Consolas"/>
              </a:rPr>
              <a:t>form</a:t>
            </a:r>
            <a:r>
              <a:rPr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="post"</a:t>
            </a:r>
            <a:r>
              <a:rPr spc="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="test_form.php/"&gt;&lt;</a:t>
            </a:r>
            <a:r>
              <a:rPr spc="-5" dirty="0">
                <a:solidFill>
                  <a:srgbClr val="A42A2A"/>
                </a:solidFill>
                <a:latin typeface="Consolas"/>
                <a:cs typeface="Consolas"/>
              </a:rPr>
              <a:t>script</a:t>
            </a: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pc="-5" dirty="0">
                <a:latin typeface="Consolas"/>
                <a:cs typeface="Consolas"/>
              </a:rPr>
              <a:t>alert(</a:t>
            </a:r>
            <a:r>
              <a:rPr spc="-5" dirty="0">
                <a:solidFill>
                  <a:srgbClr val="A42A2A"/>
                </a:solidFill>
                <a:latin typeface="Consolas"/>
                <a:cs typeface="Consolas"/>
              </a:rPr>
              <a:t>'hacked'</a:t>
            </a:r>
            <a:r>
              <a:rPr spc="-5" dirty="0">
                <a:latin typeface="Consolas"/>
                <a:cs typeface="Consolas"/>
              </a:rPr>
              <a:t>)</a:t>
            </a: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pc="-5" dirty="0">
                <a:solidFill>
                  <a:srgbClr val="A42A2A"/>
                </a:solidFill>
                <a:latin typeface="Consolas"/>
                <a:cs typeface="Consolas"/>
              </a:rPr>
              <a:t>/script</a:t>
            </a:r>
            <a:r>
              <a:rPr spc="-5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429147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8369E-3EEF-8A17-6635-1B0DF61E0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4306D-AA0E-F0BA-6D57-0B17F1BBB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 aware of that </a:t>
            </a:r>
            <a:r>
              <a:rPr lang="en-US" sz="2400" b="1" dirty="0"/>
              <a:t>any JavaScript code can be added inside the &lt;script&gt; tag!</a:t>
            </a:r>
            <a:r>
              <a:rPr lang="en-US" sz="2400" dirty="0"/>
              <a:t> A  hacker can redirect the user to a file on another server, and that file can hold  malicious code that can alter the global variables or submit the form to another  address to save the user data.</a:t>
            </a:r>
          </a:p>
          <a:p>
            <a:r>
              <a:rPr lang="en-US" sz="2400" b="1" dirty="0"/>
              <a:t>How To Avoid $_SERVER["PHP_SELF"] Exploits?</a:t>
            </a:r>
          </a:p>
          <a:p>
            <a:pPr lvl="1"/>
            <a:r>
              <a:rPr lang="en-US" sz="2000" dirty="0"/>
              <a:t>$_SERVER["PHP_SELF"] exploits can be avoided by using the </a:t>
            </a:r>
            <a:r>
              <a:rPr lang="en-US" sz="2000" dirty="0" err="1"/>
              <a:t>htmlspecialchars</a:t>
            </a:r>
            <a:r>
              <a:rPr lang="en-US" sz="2000" dirty="0"/>
              <a:t>() function.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htmlspecialchars</a:t>
            </a:r>
            <a:r>
              <a:rPr lang="en-US" sz="2000" dirty="0"/>
              <a:t>() function converts special characters to HTML entities. Now if the user  tries to exploit the PHP_SELF variable, it will result in the following output: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The exploit attempt fails, and no harm is done!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03AED-1E4A-A9BA-2C8E-195FF01B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C44C0-E4A2-8E15-0FB9-744B957D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9B1D6-7259-3EC1-608B-8DDC73AD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26</a:t>
            </a:fld>
            <a:endParaRPr lang="en-US"/>
          </a:p>
        </p:txBody>
      </p:sp>
      <p:sp>
        <p:nvSpPr>
          <p:cNvPr id="7" name="object 21">
            <a:extLst>
              <a:ext uri="{FF2B5EF4-FFF2-40B4-BE49-F238E27FC236}">
                <a16:creationId xmlns:a16="http://schemas.microsoft.com/office/drawing/2014/main" id="{CE4D6E1F-2C33-3EB4-AD1C-0B851BB50837}"/>
              </a:ext>
            </a:extLst>
          </p:cNvPr>
          <p:cNvSpPr txBox="1"/>
          <p:nvPr/>
        </p:nvSpPr>
        <p:spPr>
          <a:xfrm>
            <a:off x="838200" y="4762596"/>
            <a:ext cx="10515600" cy="638636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45720" marR="71755">
              <a:spcBef>
                <a:spcPts val="180"/>
              </a:spcBef>
            </a:pP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form</a:t>
            </a:r>
            <a:r>
              <a:rPr sz="2000" spc="1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method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="post"</a:t>
            </a:r>
            <a:r>
              <a:rPr sz="2000" spc="3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onsolas"/>
                <a:cs typeface="Consolas"/>
              </a:rPr>
              <a:t>action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="test_form.php/&amp;quot;&amp;gt;&amp;lt;script&amp;gt;alert('h </a:t>
            </a:r>
            <a:r>
              <a:rPr sz="2000" spc="-5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acked')&amp;lt;/script&amp;gt;"&gt;</a:t>
            </a:r>
            <a:endParaRPr sz="20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067808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4A237-4F92-CB5E-D45F-5EF0BD2E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4108B-1DDC-7C27-4D71-00F08AE13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Validate Form Data With PHP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first thing we will do is to pass all variables through PHP's  </a:t>
            </a:r>
            <a:r>
              <a:rPr lang="en-US" dirty="0" err="1"/>
              <a:t>htmlspecialchars</a:t>
            </a:r>
            <a:r>
              <a:rPr lang="en-US" dirty="0"/>
              <a:t>() function.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Strip unnecessary characters (extra space, tab, newline) from the user input  data (with the PHP trim() function)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Remove backslashes (\) from the user input data (with the PHP </a:t>
            </a:r>
            <a:r>
              <a:rPr lang="en-US" dirty="0" err="1"/>
              <a:t>stripslashes</a:t>
            </a:r>
            <a:r>
              <a:rPr lang="en-US" dirty="0"/>
              <a:t>() function)</a:t>
            </a:r>
          </a:p>
          <a:p>
            <a:r>
              <a:rPr lang="en-US" dirty="0"/>
              <a:t>Create a function that will do all the checking for us (which is much  more convenient than writing the same code over and over again).</a:t>
            </a:r>
          </a:p>
          <a:p>
            <a:r>
              <a:rPr lang="en-US" dirty="0"/>
              <a:t>We will name the function </a:t>
            </a:r>
            <a:r>
              <a:rPr lang="en-US" dirty="0" err="1"/>
              <a:t>test_input</a:t>
            </a:r>
            <a:r>
              <a:rPr lang="en-US" dirty="0"/>
              <a:t>().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3D463-81C5-CAA0-9ABA-CF8E4497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77BFB-F517-111A-A7B3-F41B2FAF4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E3C45-BC17-E2EC-E0FA-28CE855B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429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3FA7A-63A1-2ECB-581C-5162D4BB7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Form</a:t>
            </a:r>
            <a:r>
              <a:rPr lang="en-US" spc="-60" dirty="0"/>
              <a:t> </a:t>
            </a:r>
            <a:r>
              <a:rPr lang="en-US" spc="-25" dirty="0"/>
              <a:t>Validation</a:t>
            </a:r>
            <a:r>
              <a:rPr lang="en-US" spc="-20" dirty="0"/>
              <a:t> </a:t>
            </a:r>
            <a:r>
              <a:rPr lang="en-US" spc="-5" dirty="0"/>
              <a:t>(Cont.)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91805-ECE8-E044-6CE8-87DAAC96F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F1C49-EA8E-3002-B067-60F7B488E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B4209-E620-96E1-762D-CF8EA64C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Diyar A. Abdulqader  - </a:t>
            </a:r>
            <a:r>
              <a:rPr lang="en-US" dirty="0" err="1"/>
              <a:t>diyar.abdlqadr@su.edu.krd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906BA-2C55-FB1F-1B01-F3BDC93A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28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674255-6919-2351-6079-D10BE824C92E}"/>
              </a:ext>
            </a:extLst>
          </p:cNvPr>
          <p:cNvSpPr txBox="1"/>
          <p:nvPr/>
        </p:nvSpPr>
        <p:spPr>
          <a:xfrm>
            <a:off x="838200" y="2739212"/>
            <a:ext cx="6115042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dirty="0"/>
            </a:b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define variables and set to empty values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$name = $email = $gender = $comment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$website 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$_SERVER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"REQUEST_METHOD"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 ==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"POST"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$name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$_POST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"name"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$email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$_POST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"email"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$website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$_POST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"website"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$comment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$_POST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"comment"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$gender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rgbClr val="DAA520"/>
                </a:solidFill>
                <a:effectLst/>
                <a:latin typeface="consolas" panose="020B0609020204030204" pitchFamily="49" charset="0"/>
              </a:rPr>
              <a:t>$_POST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"gender"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A7582-9AB8-298C-5929-E09B9D0AEC5C}"/>
              </a:ext>
            </a:extLst>
          </p:cNvPr>
          <p:cNvSpPr txBox="1"/>
          <p:nvPr/>
        </p:nvSpPr>
        <p:spPr>
          <a:xfrm>
            <a:off x="7034207" y="2739212"/>
            <a:ext cx="423862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test_input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($data)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$data = trim($data);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$data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stripslashes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($data);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$data =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htmlspecialchars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($data);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$data;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dirty="0"/>
            </a:b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782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F3C92-174E-9A07-2F73-6E7E2578D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8B035-47F2-7DEC-F25F-877FD896F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Validate Name</a:t>
            </a:r>
          </a:p>
          <a:p>
            <a:r>
              <a:rPr lang="en-US" dirty="0"/>
              <a:t>The code below shows a simple way to check if the name field only  contains letters, dashes, apostrophes and whitespaces.</a:t>
            </a:r>
          </a:p>
          <a:p>
            <a:r>
              <a:rPr lang="en-US" dirty="0"/>
              <a:t>If the value of the name field is not valid, then store an error message: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C42F-86B2-02BE-D634-4CFE510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2A884-430F-8744-AEAA-0FDA042A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080E7-AE93-E1C6-A2E5-7611FAE8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29</a:t>
            </a:fld>
            <a:endParaRPr lang="en-US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11871BEF-3E14-5E49-4979-842126C2C909}"/>
              </a:ext>
            </a:extLst>
          </p:cNvPr>
          <p:cNvSpPr txBox="1"/>
          <p:nvPr/>
        </p:nvSpPr>
        <p:spPr>
          <a:xfrm>
            <a:off x="958215" y="4199382"/>
            <a:ext cx="10395585" cy="1553629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14"/>
              </a:spcBef>
            </a:pPr>
            <a:r>
              <a:rPr sz="2000" dirty="0">
                <a:latin typeface="Consolas"/>
                <a:cs typeface="Consolas"/>
              </a:rPr>
              <a:t>$name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 test_input(</a:t>
            </a:r>
            <a:r>
              <a:rPr sz="2000" dirty="0">
                <a:solidFill>
                  <a:srgbClr val="DAA41F"/>
                </a:solidFill>
                <a:latin typeface="Consolas"/>
                <a:cs typeface="Consolas"/>
              </a:rPr>
              <a:t>$_POST</a:t>
            </a:r>
            <a:r>
              <a:rPr sz="2000" dirty="0">
                <a:latin typeface="Consolas"/>
                <a:cs typeface="Consolas"/>
              </a:rPr>
              <a:t>[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"name"</a:t>
            </a:r>
            <a:r>
              <a:rPr sz="2000" dirty="0">
                <a:latin typeface="Consolas"/>
                <a:cs typeface="Consolas"/>
              </a:rPr>
              <a:t>]);</a:t>
            </a:r>
            <a:endParaRPr sz="2000">
              <a:latin typeface="Consolas"/>
              <a:cs typeface="Consolas"/>
            </a:endParaRPr>
          </a:p>
          <a:p>
            <a:pPr marL="381000" marR="288925">
              <a:lnSpc>
                <a:spcPct val="100000"/>
              </a:lnSpc>
            </a:pP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check</a:t>
            </a:r>
            <a:r>
              <a:rPr sz="20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if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name</a:t>
            </a:r>
            <a:r>
              <a:rPr sz="20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only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contains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letters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and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whitespace </a:t>
            </a:r>
            <a:r>
              <a:rPr sz="2000" spc="-64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(!preg_match(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"/^[a-zA-Z-' ]*$/"</a:t>
            </a:r>
            <a:r>
              <a:rPr sz="2000" dirty="0">
                <a:latin typeface="Consolas"/>
                <a:cs typeface="Consolas"/>
              </a:rPr>
              <a:t>,$name))</a:t>
            </a:r>
            <a:r>
              <a:rPr sz="2000" spc="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{</a:t>
            </a:r>
            <a:endParaRPr sz="2000">
              <a:latin typeface="Consolas"/>
              <a:cs typeface="Consolas"/>
            </a:endParaRPr>
          </a:p>
          <a:p>
            <a:pPr marL="548640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$nameErr =</a:t>
            </a:r>
            <a:r>
              <a:rPr sz="2000" spc="10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"Only letters and</a:t>
            </a:r>
            <a:r>
              <a:rPr sz="2000" spc="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white space</a:t>
            </a:r>
            <a:r>
              <a:rPr sz="2000" spc="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allowed"</a:t>
            </a:r>
            <a:r>
              <a:rPr sz="2000" dirty="0">
                <a:latin typeface="Consolas"/>
                <a:cs typeface="Consolas"/>
              </a:rPr>
              <a:t>;</a:t>
            </a:r>
            <a:endParaRPr sz="2000">
              <a:latin typeface="Consolas"/>
              <a:cs typeface="Consolas"/>
            </a:endParaRPr>
          </a:p>
          <a:p>
            <a:pPr marL="381000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}</a:t>
            </a:r>
            <a:endParaRPr sz="20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24822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6870-770B-DF83-4CE2-2028E05C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77AFC-3D5C-3B01-B7E9-CA7B8EFC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regular expression is a sequence of characters that forms a search  pattern.</a:t>
            </a:r>
          </a:p>
          <a:p>
            <a:r>
              <a:rPr lang="en-US" dirty="0"/>
              <a:t>When you search for data in a text, you can use this search pattern to  describe what you are searching for.</a:t>
            </a:r>
          </a:p>
          <a:p>
            <a:r>
              <a:rPr lang="en-US" dirty="0"/>
              <a:t>A regular expression can be a single character, or a more complicated pattern.</a:t>
            </a:r>
          </a:p>
          <a:p>
            <a:r>
              <a:rPr lang="en-US" dirty="0"/>
              <a:t>Regular expressions can be used to perform all types of text search  and text replace operations.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978DD-C605-CF76-8EE1-0EDBCCA18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3E39E-4D88-B00B-F537-6A3D04C8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68E1A-4DBC-F12D-BA31-CEEBC427F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90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9E79F-4E10-CA93-A474-1EA4C176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AF33-ED25-FB44-1D54-4CBD59A1E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Validate E-mail</a:t>
            </a:r>
          </a:p>
          <a:p>
            <a:r>
              <a:rPr lang="en-US" dirty="0"/>
              <a:t>The easiest and safest way to check whether an email address is well-</a:t>
            </a:r>
          </a:p>
          <a:p>
            <a:r>
              <a:rPr lang="en-US" dirty="0"/>
              <a:t>formed is to use PHP's </a:t>
            </a:r>
            <a:r>
              <a:rPr lang="en-US" dirty="0" err="1"/>
              <a:t>filter_var</a:t>
            </a:r>
            <a:r>
              <a:rPr lang="en-US" dirty="0"/>
              <a:t>() function.</a:t>
            </a:r>
          </a:p>
          <a:p>
            <a:r>
              <a:rPr lang="en-US" dirty="0"/>
              <a:t>In the code below, if the e-mail address is not well-formed, then store  an error message: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53E82-1682-95B5-633C-2BF6368E7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D1B24-8A45-B775-65D3-6C1E83BD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DF60-7B03-6049-7BAA-C85DD5D4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30</a:t>
            </a:fld>
            <a:endParaRPr lang="en-US"/>
          </a:p>
        </p:txBody>
      </p:sp>
      <p:sp>
        <p:nvSpPr>
          <p:cNvPr id="7" name="object 17">
            <a:extLst>
              <a:ext uri="{FF2B5EF4-FFF2-40B4-BE49-F238E27FC236}">
                <a16:creationId xmlns:a16="http://schemas.microsoft.com/office/drawing/2014/main" id="{6EDD6B50-6121-AC84-26D6-4FA6AC3426D7}"/>
              </a:ext>
            </a:extLst>
          </p:cNvPr>
          <p:cNvSpPr txBox="1"/>
          <p:nvPr/>
        </p:nvSpPr>
        <p:spPr>
          <a:xfrm>
            <a:off x="838200" y="4343120"/>
            <a:ext cx="10515600" cy="1552989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10"/>
              </a:spcBef>
            </a:pPr>
            <a:r>
              <a:rPr sz="2000" dirty="0">
                <a:latin typeface="Consolas"/>
                <a:cs typeface="Consolas"/>
              </a:rPr>
              <a:t>$email</a:t>
            </a:r>
            <a:r>
              <a:rPr sz="2000" spc="-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test_input(</a:t>
            </a:r>
            <a:r>
              <a:rPr sz="2000" dirty="0">
                <a:solidFill>
                  <a:srgbClr val="DAA41F"/>
                </a:solidFill>
                <a:latin typeface="Consolas"/>
                <a:cs typeface="Consolas"/>
              </a:rPr>
              <a:t>$_POST</a:t>
            </a:r>
            <a:r>
              <a:rPr sz="2000" dirty="0">
                <a:latin typeface="Consolas"/>
                <a:cs typeface="Consolas"/>
              </a:rPr>
              <a:t>[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"email"</a:t>
            </a:r>
            <a:r>
              <a:rPr sz="2000" dirty="0">
                <a:latin typeface="Consolas"/>
                <a:cs typeface="Consolas"/>
              </a:rPr>
              <a:t>]);</a:t>
            </a:r>
          </a:p>
          <a:p>
            <a:pPr marL="381000">
              <a:lnSpc>
                <a:spcPct val="100000"/>
              </a:lnSpc>
            </a:pP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check</a:t>
            </a:r>
            <a:r>
              <a:rPr sz="20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if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e-mail</a:t>
            </a:r>
            <a:r>
              <a:rPr sz="20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address</a:t>
            </a:r>
            <a:r>
              <a:rPr sz="20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is</a:t>
            </a:r>
            <a:r>
              <a:rPr sz="20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8000"/>
                </a:solidFill>
                <a:latin typeface="Consolas"/>
                <a:cs typeface="Consolas"/>
              </a:rPr>
              <a:t>well-formed</a:t>
            </a:r>
            <a:endParaRPr sz="2000" dirty="0">
              <a:latin typeface="Consolas"/>
              <a:cs typeface="Consolas"/>
            </a:endParaRPr>
          </a:p>
          <a:p>
            <a:pPr marL="3810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sz="20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(!filter_var($email, FILTER_VALIDATE_EMAIL))</a:t>
            </a:r>
            <a:r>
              <a:rPr sz="2000" spc="10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{</a:t>
            </a:r>
          </a:p>
          <a:p>
            <a:pPr marL="548640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$emailErr</a:t>
            </a:r>
            <a:r>
              <a:rPr sz="2000" spc="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"Invalid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email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format"</a:t>
            </a:r>
            <a:r>
              <a:rPr sz="2000" dirty="0">
                <a:latin typeface="Consolas"/>
                <a:cs typeface="Consolas"/>
              </a:rPr>
              <a:t>;</a:t>
            </a:r>
          </a:p>
          <a:p>
            <a:pPr marL="381000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083282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3D76-02CE-BCE9-99E9-B0EFA3C5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DE60F-E222-5495-229B-54D1C7AD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Validate URL</a:t>
            </a:r>
          </a:p>
          <a:p>
            <a:r>
              <a:rPr lang="en-US" dirty="0"/>
              <a:t>The code below shows a way to check if a URL address syntax is valid. If the URL  address syntax is not valid, then store an error message: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43FCC-58E6-A534-F470-9FBF98A8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A7DC9-AEB7-A493-0F68-3FAAF400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A1BD6-FAE6-E4E8-0F3D-541003A6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31</a:t>
            </a:fld>
            <a:endParaRPr lang="en-US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DE4CDF63-6E48-7036-AEFF-EF2F3234E894}"/>
              </a:ext>
            </a:extLst>
          </p:cNvPr>
          <p:cNvSpPr txBox="1"/>
          <p:nvPr/>
        </p:nvSpPr>
        <p:spPr>
          <a:xfrm>
            <a:off x="838200" y="3866295"/>
            <a:ext cx="10515600" cy="1490793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381000"/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/*</a:t>
            </a:r>
            <a:r>
              <a:rPr lang="en-US" sz="2400" spc="-1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check</a:t>
            </a:r>
            <a:r>
              <a:rPr lang="en-US" sz="24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if URL</a:t>
            </a:r>
            <a:r>
              <a:rPr lang="en-US" sz="24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address</a:t>
            </a:r>
            <a:r>
              <a:rPr lang="en-US" sz="24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syntax</a:t>
            </a:r>
            <a:r>
              <a:rPr lang="en-US" sz="2400" spc="1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is</a:t>
            </a:r>
            <a:r>
              <a:rPr lang="en-US" sz="24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008000"/>
                </a:solidFill>
                <a:latin typeface="Consolas"/>
                <a:cs typeface="Consolas"/>
              </a:rPr>
              <a:t>valid</a:t>
            </a:r>
            <a:r>
              <a:rPr lang="en-US" sz="2400" spc="5" dirty="0">
                <a:solidFill>
                  <a:srgbClr val="008000"/>
                </a:solidFill>
                <a:latin typeface="Consolas"/>
                <a:cs typeface="Consolas"/>
              </a:rPr>
              <a:t> */</a:t>
            </a:r>
            <a:endParaRPr lang="en-US" sz="2400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381000">
              <a:lnSpc>
                <a:spcPct val="100000"/>
              </a:lnSpc>
              <a:spcBef>
                <a:spcPts val="5"/>
              </a:spcBef>
            </a:pPr>
            <a:r>
              <a:rPr lang="en-US" sz="24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lang="en-US" sz="2400" spc="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latin typeface="Consolas"/>
                <a:cs typeface="Consolas"/>
              </a:rPr>
              <a:t>(!</a:t>
            </a:r>
            <a:r>
              <a:rPr lang="en-US" sz="2400" dirty="0" err="1">
                <a:latin typeface="Consolas"/>
                <a:cs typeface="Consolas"/>
              </a:rPr>
              <a:t>filter_var</a:t>
            </a:r>
            <a:r>
              <a:rPr lang="en-US" sz="2400" dirty="0">
                <a:latin typeface="Consolas"/>
                <a:cs typeface="Consolas"/>
              </a:rPr>
              <a:t>($website, FILTER_VALIDATE_URL))</a:t>
            </a:r>
            <a:r>
              <a:rPr lang="en-US" sz="2400" spc="10" dirty="0">
                <a:latin typeface="Consolas"/>
                <a:cs typeface="Consolas"/>
              </a:rPr>
              <a:t> </a:t>
            </a:r>
            <a:r>
              <a:rPr lang="en-US" sz="2400" dirty="0">
                <a:latin typeface="Consolas"/>
                <a:cs typeface="Consolas"/>
              </a:rPr>
              <a:t>{</a:t>
            </a:r>
          </a:p>
          <a:p>
            <a:pPr marL="548640">
              <a:lnSpc>
                <a:spcPct val="100000"/>
              </a:lnSpc>
            </a:pPr>
            <a:r>
              <a:rPr lang="en-US" sz="2400" dirty="0">
                <a:latin typeface="Consolas"/>
                <a:cs typeface="Consolas"/>
              </a:rPr>
              <a:t>$</a:t>
            </a:r>
            <a:r>
              <a:rPr lang="en-US" sz="2400" dirty="0" err="1">
                <a:latin typeface="Consolas"/>
                <a:cs typeface="Consolas"/>
              </a:rPr>
              <a:t>websiteErr</a:t>
            </a:r>
            <a:r>
              <a:rPr lang="en-US" sz="2400" spc="5" dirty="0">
                <a:latin typeface="Consolas"/>
                <a:cs typeface="Consolas"/>
              </a:rPr>
              <a:t> </a:t>
            </a:r>
            <a:r>
              <a:rPr lang="en-US" sz="2400" dirty="0">
                <a:latin typeface="Consolas"/>
                <a:cs typeface="Consolas"/>
              </a:rPr>
              <a:t>= </a:t>
            </a:r>
            <a:r>
              <a:rPr lang="en-US" sz="2400" dirty="0">
                <a:solidFill>
                  <a:srgbClr val="A42A2A"/>
                </a:solidFill>
                <a:latin typeface="Consolas"/>
                <a:cs typeface="Consolas"/>
              </a:rPr>
              <a:t>"Invalid</a:t>
            </a:r>
            <a:r>
              <a:rPr lang="en-US" sz="24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2400" dirty="0">
                <a:solidFill>
                  <a:srgbClr val="A42A2A"/>
                </a:solidFill>
                <a:latin typeface="Consolas"/>
                <a:cs typeface="Consolas"/>
              </a:rPr>
              <a:t>URL format"</a:t>
            </a:r>
            <a:r>
              <a:rPr lang="en-US" sz="2400" dirty="0">
                <a:latin typeface="Consolas"/>
                <a:cs typeface="Consolas"/>
              </a:rPr>
              <a:t>;</a:t>
            </a:r>
          </a:p>
          <a:p>
            <a:pPr marL="381000">
              <a:lnSpc>
                <a:spcPct val="100000"/>
              </a:lnSpc>
            </a:pPr>
            <a:r>
              <a:rPr lang="en-US" sz="24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0915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585AC-EDC2-CD8E-7382-E7A9AD4D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5487C-C5F5-2EDE-4B4A-9D991DB22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Validate Numbers</a:t>
            </a:r>
          </a:p>
          <a:p>
            <a:r>
              <a:rPr lang="en-US" dirty="0"/>
              <a:t>The below code validates that the field will only contain a numeric</a:t>
            </a:r>
          </a:p>
          <a:p>
            <a:r>
              <a:rPr lang="en-US" dirty="0"/>
              <a:t>value.</a:t>
            </a:r>
          </a:p>
          <a:p>
            <a:r>
              <a:rPr lang="en-US" b="1" dirty="0"/>
              <a:t>For example </a:t>
            </a:r>
            <a:r>
              <a:rPr lang="en-US" dirty="0"/>
              <a:t>- Mobile no. If the Mobile no field does not receive  numeric data from the user, the code will display an error message: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A5A40-5AAE-4EEC-B7C4-53D1E73C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77A4E-E947-7C8C-6CD8-1D1FE43CF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FBAC6-1ACB-49B1-B0AD-91946A066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32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1EBFC4F7-8BF6-023A-DFDC-A2D4A05F50C3}"/>
              </a:ext>
            </a:extLst>
          </p:cNvPr>
          <p:cNvSpPr txBox="1"/>
          <p:nvPr/>
        </p:nvSpPr>
        <p:spPr>
          <a:xfrm>
            <a:off x="838200" y="4622710"/>
            <a:ext cx="10515600" cy="1119537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90"/>
              </a:spcBef>
            </a:pPr>
            <a:r>
              <a:rPr sz="2400" spc="-5" dirty="0">
                <a:latin typeface="Calibri"/>
                <a:cs typeface="Calibri"/>
              </a:rPr>
              <a:t>$mobileno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$_POST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[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"Mobile_no"</a:t>
            </a:r>
            <a:r>
              <a:rPr sz="2400" dirty="0">
                <a:latin typeface="Calibri"/>
                <a:cs typeface="Calibri"/>
              </a:rPr>
              <a:t>];</a:t>
            </a:r>
            <a:endParaRPr sz="2400">
              <a:latin typeface="Calibri"/>
              <a:cs typeface="Calibri"/>
            </a:endParaRPr>
          </a:p>
          <a:p>
            <a:pPr marL="45085">
              <a:lnSpc>
                <a:spcPct val="100000"/>
              </a:lnSpc>
            </a:pPr>
            <a:r>
              <a:rPr sz="2400" b="1" dirty="0">
                <a:solidFill>
                  <a:srgbClr val="006699"/>
                </a:solidFill>
                <a:latin typeface="Calibri"/>
                <a:cs typeface="Calibri"/>
              </a:rPr>
              <a:t>if</a:t>
            </a:r>
            <a:r>
              <a:rPr sz="2400" b="1" spc="-5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(!preg_match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"/^[0-9]*$/"</a:t>
            </a:r>
            <a:r>
              <a:rPr sz="2400" spc="-5" dirty="0">
                <a:latin typeface="Calibri"/>
                <a:cs typeface="Calibri"/>
              </a:rPr>
              <a:t>,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$mobileno)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){</a:t>
            </a:r>
            <a:endParaRPr sz="2400">
              <a:latin typeface="Calibri"/>
              <a:cs typeface="Calibri"/>
            </a:endParaRPr>
          </a:p>
          <a:p>
            <a:pPr marL="20637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$ErrMsg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"Only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numeric value</a:t>
            </a:r>
            <a:r>
              <a:rPr sz="2400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is</a:t>
            </a:r>
            <a:r>
              <a:rPr sz="2400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allowed."</a:t>
            </a:r>
            <a:r>
              <a:rPr sz="2400" dirty="0">
                <a:latin typeface="Calibri"/>
                <a:cs typeface="Calibri"/>
              </a:rPr>
              <a:t>;</a:t>
            </a:r>
            <a:r>
              <a:rPr sz="2400" spc="2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82339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7D55-3F5A-710D-7B97-E8B8834DB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Validation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EA20B-3B84-0474-C2C2-C9FCE7DFE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 Length Validation</a:t>
            </a:r>
          </a:p>
          <a:p>
            <a:r>
              <a:rPr lang="en-US" dirty="0"/>
              <a:t>The input length validation restricts the user to provide the value  between the specified range, for Example - Mobile Number. A valid  mobile number must have 10 digits.</a:t>
            </a:r>
          </a:p>
          <a:p>
            <a:r>
              <a:rPr lang="en-US" dirty="0"/>
              <a:t>The given code will help you to apply the length validation on user input: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051B7-13AF-94FB-B441-DB491DDC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20306-C3BD-A387-35DF-87F4AB61C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F66F1-3CB0-12FF-EFC8-84DA5A57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33</a:t>
            </a:fld>
            <a:endParaRPr lang="en-US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0BADEB42-ACF0-09E2-7B59-C2982261BD89}"/>
              </a:ext>
            </a:extLst>
          </p:cNvPr>
          <p:cNvSpPr txBox="1"/>
          <p:nvPr/>
        </p:nvSpPr>
        <p:spPr>
          <a:xfrm>
            <a:off x="838200" y="4612635"/>
            <a:ext cx="10685106" cy="1490152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$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length</a:t>
            </a:r>
            <a:r>
              <a:rPr sz="2400" spc="2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strlen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($_POST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[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"Mobile"</a:t>
            </a:r>
            <a:r>
              <a:rPr sz="2400" spc="-5" dirty="0">
                <a:latin typeface="Calibri"/>
                <a:cs typeface="Calibri"/>
              </a:rPr>
              <a:t>]);</a:t>
            </a:r>
            <a:r>
              <a:rPr lang="en-US" sz="2400" spc="-5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  <a:p>
            <a:pPr marL="45085">
              <a:lnSpc>
                <a:spcPct val="100000"/>
              </a:lnSpc>
            </a:pPr>
            <a:r>
              <a:rPr sz="2400" b="1" dirty="0">
                <a:solidFill>
                  <a:srgbClr val="006699"/>
                </a:solidFill>
                <a:latin typeface="Calibri"/>
                <a:cs typeface="Calibri"/>
              </a:rPr>
              <a:t>if</a:t>
            </a:r>
            <a:r>
              <a:rPr sz="2400" b="1" spc="-20" dirty="0">
                <a:solidFill>
                  <a:srgbClr val="006699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$length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!=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10)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</a:p>
          <a:p>
            <a:pPr marL="18224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$ErrMsg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"Mobile</a:t>
            </a:r>
            <a:r>
              <a:rPr sz="2400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must</a:t>
            </a:r>
            <a:r>
              <a:rPr sz="2400" spc="-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00FF"/>
                </a:solidFill>
                <a:latin typeface="Calibri"/>
                <a:cs typeface="Calibri"/>
              </a:rPr>
              <a:t>have</a:t>
            </a:r>
            <a:r>
              <a:rPr sz="2400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00FF"/>
                </a:solidFill>
                <a:latin typeface="Calibri"/>
                <a:cs typeface="Calibri"/>
              </a:rPr>
              <a:t>10</a:t>
            </a:r>
            <a:r>
              <a:rPr sz="2400" spc="-2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alibri"/>
                <a:cs typeface="Calibri"/>
              </a:rPr>
              <a:t>digits."</a:t>
            </a:r>
            <a:r>
              <a:rPr sz="2400" spc="-5" dirty="0">
                <a:latin typeface="Calibri"/>
                <a:cs typeface="Calibri"/>
              </a:rPr>
              <a:t>;</a:t>
            </a:r>
            <a:endParaRPr sz="2400" dirty="0">
              <a:latin typeface="Calibri"/>
              <a:cs typeface="Calibri"/>
            </a:endParaRPr>
          </a:p>
          <a:p>
            <a:pPr marL="7874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6677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A233-B468-8B11-037C-E13FE961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Required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BA3E-875C-676B-678C-5C6F1A03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fields cannot be empty and must be filled out in the HTML form.</a:t>
            </a:r>
          </a:p>
          <a:p>
            <a:r>
              <a:rPr lang="en-US" dirty="0"/>
              <a:t>Check each $_POST variables is empty (with the PHP empty() function).</a:t>
            </a:r>
          </a:p>
          <a:p>
            <a:r>
              <a:rPr lang="en-US" b="1" dirty="0"/>
              <a:t>Example:</a:t>
            </a:r>
          </a:p>
          <a:p>
            <a:endParaRPr lang="en-US" b="1" dirty="0"/>
          </a:p>
          <a:p>
            <a:r>
              <a:rPr lang="en-US" sz="2800" b="1" spc="-5" dirty="0">
                <a:latin typeface="Calibri"/>
                <a:cs typeface="Calibri"/>
              </a:rPr>
              <a:t>Display</a:t>
            </a:r>
            <a:r>
              <a:rPr lang="en-US" sz="2800" b="1" spc="-30" dirty="0">
                <a:latin typeface="Calibri"/>
                <a:cs typeface="Calibri"/>
              </a:rPr>
              <a:t> </a:t>
            </a:r>
            <a:r>
              <a:rPr lang="en-US" sz="2800" b="1" dirty="0">
                <a:latin typeface="Calibri"/>
                <a:cs typeface="Calibri"/>
              </a:rPr>
              <a:t>The</a:t>
            </a:r>
            <a:r>
              <a:rPr lang="en-US" sz="2800" b="1" spc="-30" dirty="0">
                <a:latin typeface="Calibri"/>
                <a:cs typeface="Calibri"/>
              </a:rPr>
              <a:t> </a:t>
            </a:r>
            <a:r>
              <a:rPr lang="en-US" sz="2800" b="1" spc="-5" dirty="0">
                <a:latin typeface="Calibri"/>
                <a:cs typeface="Calibri"/>
              </a:rPr>
              <a:t>Error</a:t>
            </a:r>
            <a:r>
              <a:rPr lang="en-US" sz="2800" b="1" spc="-40" dirty="0">
                <a:latin typeface="Calibri"/>
                <a:cs typeface="Calibri"/>
              </a:rPr>
              <a:t> </a:t>
            </a:r>
            <a:r>
              <a:rPr lang="en-US" sz="2800" b="1" spc="-5" dirty="0">
                <a:latin typeface="Calibri"/>
                <a:cs typeface="Calibri"/>
              </a:rPr>
              <a:t>Messages</a:t>
            </a:r>
            <a:endParaRPr lang="en-US" sz="2800" dirty="0">
              <a:latin typeface="Calibri"/>
              <a:cs typeface="Calibri"/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5A47D-56AB-416D-D049-500BE6C9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984B0-597D-DAF0-E15F-F33D3EF5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9363-C41D-E1F7-50F4-09AFE79A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34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07658A39-F3FE-8B56-14D8-2AD5995C8CDA}"/>
              </a:ext>
            </a:extLst>
          </p:cNvPr>
          <p:cNvSpPr txBox="1"/>
          <p:nvPr/>
        </p:nvSpPr>
        <p:spPr>
          <a:xfrm>
            <a:off x="2849926" y="3562878"/>
            <a:ext cx="7833625" cy="937436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10"/>
              </a:spcBef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sz="2000" spc="-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(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empty</a:t>
            </a:r>
            <a:r>
              <a:rPr sz="2000" dirty="0">
                <a:latin typeface="Consolas"/>
                <a:cs typeface="Consolas"/>
              </a:rPr>
              <a:t>(</a:t>
            </a:r>
            <a:r>
              <a:rPr sz="2000" dirty="0">
                <a:solidFill>
                  <a:srgbClr val="DAA41F"/>
                </a:solidFill>
                <a:latin typeface="Consolas"/>
                <a:cs typeface="Consolas"/>
              </a:rPr>
              <a:t>$_POST</a:t>
            </a:r>
            <a:r>
              <a:rPr sz="2000" dirty="0">
                <a:latin typeface="Consolas"/>
                <a:cs typeface="Consolas"/>
              </a:rPr>
              <a:t>[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"name"</a:t>
            </a:r>
            <a:r>
              <a:rPr sz="2000" dirty="0">
                <a:latin typeface="Consolas"/>
                <a:cs typeface="Consolas"/>
              </a:rPr>
              <a:t>]))</a:t>
            </a:r>
            <a:endParaRPr sz="2000">
              <a:latin typeface="Consolas"/>
              <a:cs typeface="Consolas"/>
            </a:endParaRPr>
          </a:p>
          <a:p>
            <a:pPr marL="380365" marR="1029969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$nameErr</a:t>
            </a:r>
            <a:r>
              <a:rPr sz="2000" spc="-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"Name</a:t>
            </a:r>
            <a:r>
              <a:rPr sz="20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is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required"</a:t>
            </a:r>
            <a:r>
              <a:rPr sz="2000" dirty="0">
                <a:latin typeface="Consolas"/>
                <a:cs typeface="Consolas"/>
              </a:rPr>
              <a:t>; </a:t>
            </a:r>
            <a:r>
              <a:rPr sz="2000" spc="-645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else</a:t>
            </a:r>
            <a:endParaRPr sz="2000">
              <a:latin typeface="Consolas"/>
              <a:cs typeface="Consolas"/>
            </a:endParaRPr>
          </a:p>
          <a:p>
            <a:pPr marL="380365">
              <a:lnSpc>
                <a:spcPct val="100000"/>
              </a:lnSpc>
            </a:pPr>
            <a:r>
              <a:rPr sz="2000" dirty="0">
                <a:latin typeface="Consolas"/>
                <a:cs typeface="Consolas"/>
              </a:rPr>
              <a:t>$name</a:t>
            </a:r>
            <a:r>
              <a:rPr sz="2000" spc="-30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=</a:t>
            </a:r>
            <a:r>
              <a:rPr sz="2000" spc="-15" dirty="0">
                <a:latin typeface="Consolas"/>
                <a:cs typeface="Consolas"/>
              </a:rPr>
              <a:t> </a:t>
            </a:r>
            <a:r>
              <a:rPr sz="2000" dirty="0">
                <a:latin typeface="Consolas"/>
                <a:cs typeface="Consolas"/>
              </a:rPr>
              <a:t>test_input(</a:t>
            </a:r>
            <a:r>
              <a:rPr sz="2000" dirty="0">
                <a:solidFill>
                  <a:srgbClr val="DAA41F"/>
                </a:solidFill>
                <a:latin typeface="Consolas"/>
                <a:cs typeface="Consolas"/>
              </a:rPr>
              <a:t>$_POST</a:t>
            </a:r>
            <a:r>
              <a:rPr sz="2000" dirty="0">
                <a:latin typeface="Consolas"/>
                <a:cs typeface="Consolas"/>
              </a:rPr>
              <a:t>[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"name"</a:t>
            </a:r>
            <a:r>
              <a:rPr sz="2000" dirty="0">
                <a:latin typeface="Consolas"/>
                <a:cs typeface="Consolas"/>
              </a:rPr>
              <a:t>]);</a:t>
            </a:r>
            <a:endParaRPr sz="2000">
              <a:latin typeface="Consolas"/>
              <a:cs typeface="Consolas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75A74A67-1CF3-6BF5-06BD-EA7BDD47D75D}"/>
              </a:ext>
            </a:extLst>
          </p:cNvPr>
          <p:cNvSpPr txBox="1"/>
          <p:nvPr/>
        </p:nvSpPr>
        <p:spPr>
          <a:xfrm>
            <a:off x="985328" y="5240168"/>
            <a:ext cx="8996872" cy="936795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label</a:t>
            </a:r>
            <a:r>
              <a:rPr sz="2000" spc="-1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for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="name"</a:t>
            </a:r>
            <a:r>
              <a:rPr sz="2000" spc="-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r>
              <a:rPr sz="2000" dirty="0">
                <a:latin typeface="Consolas"/>
                <a:cs typeface="Consolas"/>
              </a:rPr>
              <a:t>Name:</a:t>
            </a:r>
            <a:r>
              <a:rPr sz="2000" spc="-10" dirty="0"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&lt;/label&gt;</a:t>
            </a:r>
            <a:endParaRPr sz="2000" dirty="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input</a:t>
            </a:r>
            <a:r>
              <a:rPr sz="20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type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="text"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name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="name"</a:t>
            </a:r>
            <a:r>
              <a:rPr sz="2000" spc="-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id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="name"&gt;</a:t>
            </a:r>
            <a:endParaRPr sz="2000" dirty="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</a:pP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span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class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="error"&gt;</a:t>
            </a:r>
            <a:r>
              <a:rPr sz="2000" dirty="0">
                <a:latin typeface="Consolas"/>
                <a:cs typeface="Consolas"/>
              </a:rPr>
              <a:t>* 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&lt;?php 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echo </a:t>
            </a:r>
            <a:r>
              <a:rPr sz="2000" dirty="0">
                <a:latin typeface="Consolas"/>
                <a:cs typeface="Consolas"/>
              </a:rPr>
              <a:t>$nameErr;</a:t>
            </a:r>
            <a:r>
              <a:rPr sz="2000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&lt;</a:t>
            </a:r>
            <a:r>
              <a:rPr sz="2000" dirty="0">
                <a:solidFill>
                  <a:srgbClr val="A42A2A"/>
                </a:solidFill>
                <a:latin typeface="Consolas"/>
                <a:cs typeface="Consolas"/>
              </a:rPr>
              <a:t>/span</a:t>
            </a:r>
            <a:r>
              <a:rPr sz="2000" dirty="0">
                <a:solidFill>
                  <a:srgbClr val="0000CD"/>
                </a:solidFill>
                <a:latin typeface="Consolas"/>
                <a:cs typeface="Consolas"/>
              </a:rPr>
              <a:t>&gt;</a:t>
            </a:r>
            <a:endParaRPr sz="20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156575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DA906-C2E3-AF91-B121-E0459726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empty() and </a:t>
            </a:r>
            <a:r>
              <a:rPr lang="en-US" dirty="0" err="1"/>
              <a:t>isset</a:t>
            </a:r>
            <a:r>
              <a:rPr lang="en-US" dirty="0"/>
              <a:t>()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FF06A-9DD2-7B00-4818-B93E02BFA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empty() function checks whether a variable is empty or not.</a:t>
            </a:r>
          </a:p>
          <a:p>
            <a:r>
              <a:rPr lang="en-US" dirty="0"/>
              <a:t>This function returns false if the variable exists and is not empty, otherwise  it returns true.</a:t>
            </a:r>
          </a:p>
          <a:p>
            <a:r>
              <a:rPr lang="en-US" dirty="0"/>
              <a:t>The following values evaluates to empty: (0 , 0.0, "0", "" , NULL, FALSE,  array())</a:t>
            </a:r>
          </a:p>
          <a:p>
            <a:r>
              <a:rPr lang="en-US" dirty="0"/>
              <a:t>Syntax: empty(variable);</a:t>
            </a:r>
          </a:p>
          <a:p>
            <a:r>
              <a:rPr lang="en-US" dirty="0"/>
              <a:t>The </a:t>
            </a:r>
            <a:r>
              <a:rPr lang="en-US" dirty="0" err="1"/>
              <a:t>isset</a:t>
            </a:r>
            <a:r>
              <a:rPr lang="en-US" dirty="0"/>
              <a:t>() function checks whether a variable is set, which means that it  has to be declared and is not NULL.</a:t>
            </a:r>
          </a:p>
          <a:p>
            <a:r>
              <a:rPr lang="en-US" dirty="0"/>
              <a:t>This function returns true if the variable exists and is not NULL, otherwise it  returns false.</a:t>
            </a:r>
          </a:p>
          <a:p>
            <a:r>
              <a:rPr lang="en-US" dirty="0"/>
              <a:t>Tip: A variable can be unset with the unset() function.</a:t>
            </a:r>
          </a:p>
          <a:p>
            <a:r>
              <a:rPr lang="en-US" dirty="0"/>
              <a:t>Syntax: </a:t>
            </a:r>
            <a:r>
              <a:rPr lang="en-US" dirty="0" err="1"/>
              <a:t>isset</a:t>
            </a:r>
            <a:r>
              <a:rPr lang="en-US" dirty="0"/>
              <a:t>(variable, ....);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07FC5-4FE2-EE2A-4369-FF7746F6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A1AEE-4AF9-2A0D-7D89-FA17155C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0633-BC24-FE18-F542-13EBE347C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076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B216-A0D4-B3E7-5082-949BD134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empty() and </a:t>
            </a:r>
            <a:r>
              <a:rPr lang="en-US" dirty="0" err="1"/>
              <a:t>isset</a:t>
            </a:r>
            <a:r>
              <a:rPr lang="en-US" dirty="0"/>
              <a:t>() Function (Cont.)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978C0-42EB-1AA9-31D5-7F19AC5D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4E77-DCC5-CFBA-C5DD-7E61D554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Diyar A. Abdulqader  - </a:t>
            </a:r>
            <a:r>
              <a:rPr lang="en-US" dirty="0" err="1"/>
              <a:t>diyar.abdlqadr@su.edu.krd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C3062-B15B-5605-8B52-DAC66082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36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7BE193-53F9-F867-0139-4EC6191E3F61}"/>
              </a:ext>
            </a:extLst>
          </p:cNvPr>
          <p:cNvSpPr txBox="1"/>
          <p:nvPr/>
        </p:nvSpPr>
        <p:spPr>
          <a:xfrm>
            <a:off x="3864430" y="2000746"/>
            <a:ext cx="6097554" cy="4001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6355">
              <a:lnSpc>
                <a:spcPct val="100000"/>
              </a:lnSpc>
              <a:spcBef>
                <a:spcPts val="115"/>
              </a:spcBef>
            </a:pP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&lt;?</a:t>
            </a: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php</a:t>
            </a:r>
            <a:endParaRPr lang="en-US" sz="1800" dirty="0">
              <a:latin typeface="Consolas"/>
              <a:cs typeface="Consolas"/>
            </a:endParaRPr>
          </a:p>
          <a:p>
            <a:pPr marL="46355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$a</a:t>
            </a:r>
            <a:r>
              <a:rPr lang="en-US" sz="1800" spc="-40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=</a:t>
            </a:r>
            <a:r>
              <a:rPr lang="en-US" sz="1800" spc="-40" dirty="0"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0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  <a:p>
            <a:pPr>
              <a:lnSpc>
                <a:spcPct val="100000"/>
              </a:lnSpc>
            </a:pPr>
            <a:endParaRPr lang="en-US" sz="2000" dirty="0">
              <a:latin typeface="Times New Roman"/>
              <a:cs typeface="Times New Roman"/>
            </a:endParaRPr>
          </a:p>
          <a:p>
            <a:pPr marL="46355">
              <a:lnSpc>
                <a:spcPct val="100000"/>
              </a:lnSpc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lang="en-US" sz="1800" spc="-2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True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because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$a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is</a:t>
            </a:r>
            <a:r>
              <a:rPr lang="en-US" sz="1800" spc="-2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empty</a:t>
            </a:r>
            <a:endParaRPr lang="en-US" sz="1800" dirty="0">
              <a:latin typeface="Consolas"/>
              <a:cs typeface="Consolas"/>
            </a:endParaRPr>
          </a:p>
          <a:p>
            <a:pPr marL="46355">
              <a:lnSpc>
                <a:spcPct val="100000"/>
              </a:lnSpc>
              <a:spcBef>
                <a:spcPts val="5"/>
              </a:spcBef>
            </a:pPr>
            <a:r>
              <a:rPr lang="en-US" sz="18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lang="en-US" sz="1800" spc="-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>
                <a:solidFill>
                  <a:srgbClr val="0000CD"/>
                </a:solidFill>
                <a:latin typeface="Consolas"/>
                <a:cs typeface="Consolas"/>
              </a:rPr>
              <a:t>empty</a:t>
            </a:r>
            <a:r>
              <a:rPr lang="en-US" sz="1800" dirty="0">
                <a:latin typeface="Consolas"/>
                <a:cs typeface="Consolas"/>
              </a:rPr>
              <a:t>($a))</a:t>
            </a:r>
            <a:r>
              <a:rPr lang="en-US" sz="1800" spc="-30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{</a:t>
            </a:r>
          </a:p>
          <a:p>
            <a:pPr marL="213995">
              <a:lnSpc>
                <a:spcPct val="100000"/>
              </a:lnSpc>
            </a:pPr>
            <a:r>
              <a:rPr lang="en-US" sz="1800" dirty="0">
                <a:solidFill>
                  <a:srgbClr val="0000CD"/>
                </a:solidFill>
                <a:latin typeface="Consolas"/>
                <a:cs typeface="Consolas"/>
              </a:rPr>
              <a:t>echo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"Variable 'a'</a:t>
            </a:r>
            <a:r>
              <a:rPr lang="en-US" sz="18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is</a:t>
            </a:r>
            <a:r>
              <a:rPr lang="en-US" sz="18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empty.&lt;</a:t>
            </a:r>
            <a:r>
              <a:rPr lang="en-US" sz="1800" dirty="0" err="1">
                <a:solidFill>
                  <a:srgbClr val="A42A2A"/>
                </a:solidFill>
                <a:latin typeface="Consolas"/>
                <a:cs typeface="Consolas"/>
              </a:rPr>
              <a:t>br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&gt;"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  <a:p>
            <a:pPr marL="46355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  <a:p>
            <a:pPr marL="46355">
              <a:lnSpc>
                <a:spcPct val="100000"/>
              </a:lnSpc>
            </a:pP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lang="en-US" sz="1800" spc="-2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True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because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$a</a:t>
            </a:r>
            <a:r>
              <a:rPr lang="en-US" sz="1800" spc="-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is</a:t>
            </a:r>
            <a:r>
              <a:rPr lang="en-US" sz="1800" spc="-2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008000"/>
                </a:solidFill>
                <a:latin typeface="Consolas"/>
                <a:cs typeface="Consolas"/>
              </a:rPr>
              <a:t>set</a:t>
            </a:r>
          </a:p>
          <a:p>
            <a:pPr marL="46355"/>
            <a:r>
              <a:rPr lang="en-US" sz="1800" dirty="0">
                <a:solidFill>
                  <a:srgbClr val="0000CD"/>
                </a:solidFill>
                <a:latin typeface="Consolas"/>
                <a:cs typeface="Consolas"/>
              </a:rPr>
              <a:t>if</a:t>
            </a:r>
            <a:r>
              <a:rPr lang="en-US" sz="1800" spc="-3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solidFill>
                  <a:srgbClr val="0000CD"/>
                </a:solidFill>
                <a:latin typeface="Consolas"/>
                <a:cs typeface="Consolas"/>
              </a:rPr>
              <a:t>isset</a:t>
            </a:r>
            <a:r>
              <a:rPr lang="en-US" sz="1800" dirty="0">
                <a:latin typeface="Consolas"/>
                <a:cs typeface="Consolas"/>
              </a:rPr>
              <a:t>($a))</a:t>
            </a:r>
            <a:r>
              <a:rPr lang="en-US" sz="1800" spc="-30" dirty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{</a:t>
            </a:r>
          </a:p>
          <a:p>
            <a:pPr marL="46355"/>
            <a:r>
              <a:rPr lang="en-US" sz="1800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lang="en-US" sz="1800" spc="-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"Variable</a:t>
            </a:r>
            <a:r>
              <a:rPr lang="en-US" sz="18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'a'</a:t>
            </a:r>
            <a:r>
              <a:rPr lang="en-US" sz="1800" spc="-1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is</a:t>
            </a:r>
            <a:r>
              <a:rPr lang="en-US" sz="1800" spc="-1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A42A2A"/>
                </a:solidFill>
                <a:latin typeface="Consolas"/>
                <a:cs typeface="Consolas"/>
              </a:rPr>
              <a:t>set"</a:t>
            </a:r>
            <a:r>
              <a:rPr lang="en-US" sz="1800" dirty="0">
                <a:latin typeface="Consolas"/>
                <a:cs typeface="Consolas"/>
              </a:rPr>
              <a:t>;</a:t>
            </a:r>
          </a:p>
          <a:p>
            <a:pPr marL="46355"/>
            <a:r>
              <a:rPr lang="en-US" dirty="0">
                <a:latin typeface="Consolas"/>
                <a:cs typeface="Consolas"/>
              </a:rPr>
              <a:t>}</a:t>
            </a:r>
          </a:p>
          <a:p>
            <a:pPr marL="46355"/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endParaRPr lang="en-US" sz="1800" dirty="0">
              <a:latin typeface="Consolas"/>
              <a:cs typeface="Consolas"/>
            </a:endParaRPr>
          </a:p>
          <a:p>
            <a:pPr marL="46355"/>
            <a:endParaRPr lang="en-US" sz="1800" dirty="0">
              <a:latin typeface="Consolas"/>
              <a:cs typeface="Consolas"/>
            </a:endParaRPr>
          </a:p>
          <a:p>
            <a:pPr marL="46355">
              <a:lnSpc>
                <a:spcPct val="100000"/>
              </a:lnSpc>
            </a:pPr>
            <a:endParaRPr lang="en-US" sz="1800" dirty="0">
              <a:latin typeface="Consolas"/>
              <a:cs typeface="Consolas"/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04E5C2E-1C9F-F977-BE71-DF2E77958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</p:txBody>
      </p:sp>
      <p:pic>
        <p:nvPicPr>
          <p:cNvPr id="18" name="object 15">
            <a:extLst>
              <a:ext uri="{FF2B5EF4-FFF2-40B4-BE49-F238E27FC236}">
                <a16:creationId xmlns:a16="http://schemas.microsoft.com/office/drawing/2014/main" id="{99B36AAD-6201-4D52-9F4A-BB93417D0AC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0" y="5075666"/>
            <a:ext cx="1594103" cy="53492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67557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5B89-1EBA-5772-6FBC-1452CA0D5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How</a:t>
            </a:r>
            <a:r>
              <a:rPr lang="en-US" spc="5" dirty="0"/>
              <a:t> </a:t>
            </a:r>
            <a:r>
              <a:rPr lang="en-US" spc="-5" dirty="0"/>
              <a:t>to</a:t>
            </a:r>
            <a:r>
              <a:rPr lang="en-US" spc="-10" dirty="0"/>
              <a:t> </a:t>
            </a:r>
            <a:r>
              <a:rPr lang="en-US" spc="-5" dirty="0"/>
              <a:t>get multiple</a:t>
            </a:r>
            <a:r>
              <a:rPr lang="en-US" spc="10" dirty="0"/>
              <a:t> </a:t>
            </a:r>
            <a:r>
              <a:rPr lang="en-US" spc="-5" dirty="0"/>
              <a:t>selected</a:t>
            </a:r>
            <a:r>
              <a:rPr lang="en-US" spc="10" dirty="0"/>
              <a:t> </a:t>
            </a:r>
            <a:r>
              <a:rPr lang="en-US" spc="-5" dirty="0"/>
              <a:t>values</a:t>
            </a:r>
            <a:r>
              <a:rPr lang="en-US" spc="-10" dirty="0"/>
              <a:t> </a:t>
            </a:r>
            <a:r>
              <a:rPr lang="en-US" dirty="0"/>
              <a:t>of </a:t>
            </a:r>
            <a:r>
              <a:rPr lang="en-US" spc="-535" dirty="0"/>
              <a:t> </a:t>
            </a:r>
            <a:r>
              <a:rPr lang="en-US" spc="-5" dirty="0"/>
              <a:t>select</a:t>
            </a:r>
            <a:r>
              <a:rPr lang="en-US" spc="5" dirty="0"/>
              <a:t> </a:t>
            </a:r>
            <a:r>
              <a:rPr lang="en-US" spc="-5" dirty="0"/>
              <a:t>box in</a:t>
            </a:r>
            <a:r>
              <a:rPr lang="en-US" spc="10" dirty="0"/>
              <a:t> </a:t>
            </a:r>
            <a:r>
              <a:rPr lang="en-US" spc="-5" dirty="0" err="1"/>
              <a:t>php</a:t>
            </a:r>
            <a:r>
              <a:rPr lang="en-US" spc="-5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B82A-BF17-C7CE-65BC-1CC2980BF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multiple attribute </a:t>
            </a:r>
            <a:br>
              <a:rPr lang="en-US" dirty="0"/>
            </a:br>
            <a:r>
              <a:rPr lang="en-US" dirty="0"/>
              <a:t>in HTML to select </a:t>
            </a:r>
            <a:br>
              <a:rPr lang="en-US" dirty="0"/>
            </a:br>
            <a:r>
              <a:rPr lang="en-US" dirty="0"/>
              <a:t>multiple value from drop  </a:t>
            </a:r>
            <a:br>
              <a:rPr lang="en-US" dirty="0"/>
            </a:br>
            <a:r>
              <a:rPr lang="en-US" dirty="0"/>
              <a:t>down list. Selecting </a:t>
            </a:r>
            <a:br>
              <a:rPr lang="en-US" dirty="0"/>
            </a:br>
            <a:r>
              <a:rPr lang="en-US" dirty="0"/>
              <a:t>multiple values in HTML </a:t>
            </a:r>
            <a:br>
              <a:rPr lang="en-US" dirty="0"/>
            </a:br>
            <a:r>
              <a:rPr lang="en-US" dirty="0"/>
              <a:t>depends on operating  </a:t>
            </a:r>
            <a:br>
              <a:rPr lang="en-US" dirty="0"/>
            </a:br>
            <a:r>
              <a:rPr lang="en-US" dirty="0"/>
              <a:t>system and browser.</a:t>
            </a:r>
          </a:p>
          <a:p>
            <a:r>
              <a:rPr lang="en-US" b="1" dirty="0"/>
              <a:t>Example: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328B6-83E7-D1B3-27FF-D73D49FF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1B775-70EF-EAE6-67BF-0E9C926C3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6B657-E62D-BC63-FCE2-16AE9A78C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85FF5F-61DE-6A60-9035-AA1303EDA433}"/>
              </a:ext>
            </a:extLst>
          </p:cNvPr>
          <p:cNvSpPr txBox="1"/>
          <p:nvPr/>
        </p:nvSpPr>
        <p:spPr>
          <a:xfrm>
            <a:off x="4786609" y="1895007"/>
            <a:ext cx="6567191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&lt;form method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"post"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action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name.php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&lt;h4&gt;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SUBJECTS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&lt;/h4&gt;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&lt;select name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"subject[]"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multiple size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&lt;!--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multiple to select multiple value--&gt;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english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ENGLISH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maths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MATHS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"computer"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COMPUTER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"physics"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PHYSICS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"chemistry"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CHEMISTRY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&lt;option value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hindi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HINDI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&lt;/option&gt;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&lt;/select&gt;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&lt;input type =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"submit"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name=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"submit"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value=</a:t>
            </a:r>
            <a:r>
              <a:rPr lang="en-US" b="0" dirty="0">
                <a:solidFill>
                  <a:srgbClr val="008080"/>
                </a:solidFill>
                <a:effectLst/>
                <a:latin typeface="Consolas" panose="020B0609020204030204" pitchFamily="49" charset="0"/>
              </a:rPr>
              <a:t>Submit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&lt;/form&gt;</a:t>
            </a:r>
          </a:p>
        </p:txBody>
      </p:sp>
    </p:spTree>
    <p:extLst>
      <p:ext uri="{BB962C8B-B14F-4D97-AF65-F5344CB8AC3E}">
        <p14:creationId xmlns:p14="http://schemas.microsoft.com/office/powerpoint/2010/main" val="5915194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0404-5958-04CC-5CD5-8592D9C54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get multiple selected values of</a:t>
            </a:r>
            <a:br>
              <a:rPr lang="en-US" dirty="0"/>
            </a:br>
            <a:r>
              <a:rPr lang="en-US" dirty="0"/>
              <a:t>select box in </a:t>
            </a:r>
            <a:r>
              <a:rPr lang="en-US" dirty="0" err="1"/>
              <a:t>php</a:t>
            </a:r>
            <a:r>
              <a:rPr lang="en-US" dirty="0"/>
              <a:t>?	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85EE4-F1F1-E85F-1AC5-C59E62F94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pc="-5" dirty="0" err="1">
                <a:latin typeface="Calibri"/>
                <a:cs typeface="Calibri"/>
              </a:rPr>
              <a:t>name.php</a:t>
            </a:r>
            <a:endParaRPr lang="en-US" sz="28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45D56-779B-69E9-D3A7-DB5FFDCF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7C635-2315-FC9B-D97F-5B8D4518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9099C-106E-CEDA-0F24-BC32ECC31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38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02E7E095-6E8F-8386-6908-5F1FC0EE09DE}"/>
              </a:ext>
            </a:extLst>
          </p:cNvPr>
          <p:cNvSpPr txBox="1"/>
          <p:nvPr/>
        </p:nvSpPr>
        <p:spPr>
          <a:xfrm>
            <a:off x="4292081" y="1846434"/>
            <a:ext cx="7052387" cy="4437753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635">
              <a:lnSpc>
                <a:spcPct val="100000"/>
              </a:lnSpc>
              <a:spcBef>
                <a:spcPts val="45"/>
              </a:spcBef>
            </a:pPr>
            <a:r>
              <a:rPr sz="2400" spc="-5" dirty="0">
                <a:latin typeface="Consolas"/>
                <a:cs typeface="Consolas"/>
              </a:rPr>
              <a:t>&lt;?</a:t>
            </a:r>
            <a:r>
              <a:rPr sz="2400" spc="-5" dirty="0" err="1">
                <a:latin typeface="Consolas"/>
                <a:cs typeface="Consolas"/>
              </a:rPr>
              <a:t>php</a:t>
            </a:r>
            <a:endParaRPr lang="en-US" sz="2400" spc="-5" dirty="0">
              <a:latin typeface="Consolas"/>
              <a:cs typeface="Consolas"/>
            </a:endParaRPr>
          </a:p>
          <a:p>
            <a:pPr marL="635">
              <a:lnSpc>
                <a:spcPct val="100000"/>
              </a:lnSpc>
              <a:spcBef>
                <a:spcPts val="45"/>
              </a:spcBef>
            </a:pPr>
            <a:r>
              <a:rPr sz="2400" b="1" spc="-5" dirty="0">
                <a:solidFill>
                  <a:srgbClr val="006699"/>
                </a:solidFill>
                <a:latin typeface="Consolas"/>
                <a:cs typeface="Consolas"/>
              </a:rPr>
              <a:t>if</a:t>
            </a:r>
            <a:r>
              <a:rPr sz="2400" spc="-5" dirty="0">
                <a:latin typeface="Consolas"/>
                <a:cs typeface="Consolas"/>
              </a:rPr>
              <a:t>(isset(</a:t>
            </a:r>
            <a:r>
              <a:rPr sz="2400" spc="-5" dirty="0">
                <a:solidFill>
                  <a:srgbClr val="AA7700"/>
                </a:solidFill>
                <a:latin typeface="Consolas"/>
                <a:cs typeface="Consolas"/>
              </a:rPr>
              <a:t>$_POST</a:t>
            </a:r>
            <a:r>
              <a:rPr sz="2400" spc="-5" dirty="0">
                <a:latin typeface="Consolas"/>
                <a:cs typeface="Consolas"/>
              </a:rPr>
              <a:t>[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"submit"</a:t>
            </a:r>
            <a:r>
              <a:rPr sz="2400" spc="-5" dirty="0">
                <a:latin typeface="Consolas"/>
                <a:cs typeface="Consolas"/>
              </a:rPr>
              <a:t>]))</a:t>
            </a:r>
            <a:r>
              <a:rPr lang="en-US" sz="2400" spc="-5" dirty="0">
                <a:latin typeface="Consolas"/>
                <a:cs typeface="Consolas"/>
              </a:rPr>
              <a:t>{</a:t>
            </a:r>
          </a:p>
          <a:p>
            <a:pPr marL="281305">
              <a:lnSpc>
                <a:spcPct val="100000"/>
              </a:lnSpc>
            </a:pPr>
            <a:r>
              <a:rPr sz="2400" b="1" spc="-5" dirty="0">
                <a:solidFill>
                  <a:srgbClr val="006699"/>
                </a:solidFill>
                <a:latin typeface="Consolas"/>
                <a:cs typeface="Consolas"/>
              </a:rPr>
              <a:t>if</a:t>
            </a:r>
            <a:r>
              <a:rPr sz="2400" spc="-5" dirty="0">
                <a:latin typeface="Consolas"/>
                <a:cs typeface="Consolas"/>
              </a:rPr>
              <a:t>(isset(</a:t>
            </a:r>
            <a:r>
              <a:rPr sz="2400" spc="-5" dirty="0">
                <a:solidFill>
                  <a:srgbClr val="AA7700"/>
                </a:solidFill>
                <a:latin typeface="Consolas"/>
                <a:cs typeface="Consolas"/>
              </a:rPr>
              <a:t>$_POST</a:t>
            </a:r>
            <a:r>
              <a:rPr sz="2400" spc="-5" dirty="0">
                <a:latin typeface="Consolas"/>
                <a:cs typeface="Consolas"/>
              </a:rPr>
              <a:t>[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"subject"</a:t>
            </a:r>
            <a:r>
              <a:rPr sz="2400" spc="-5" dirty="0">
                <a:latin typeface="Consolas"/>
                <a:cs typeface="Consolas"/>
              </a:rPr>
              <a:t>]))</a:t>
            </a:r>
            <a:r>
              <a:rPr lang="en-US" sz="2400" spc="-5" dirty="0">
                <a:latin typeface="Consolas"/>
                <a:cs typeface="Consolas"/>
              </a:rPr>
              <a:t>{</a:t>
            </a:r>
          </a:p>
          <a:p>
            <a:pPr marL="281305">
              <a:lnSpc>
                <a:spcPct val="100000"/>
              </a:lnSpc>
            </a:pPr>
            <a:r>
              <a:rPr lang="en-US" sz="2400" b="1" spc="-5" dirty="0">
                <a:solidFill>
                  <a:srgbClr val="006699"/>
                </a:solidFill>
                <a:latin typeface="Consolas"/>
                <a:cs typeface="Consolas"/>
              </a:rPr>
              <a:t>	</a:t>
            </a:r>
            <a:r>
              <a:rPr sz="2400" b="1" spc="-5" dirty="0">
                <a:solidFill>
                  <a:srgbClr val="006699"/>
                </a:solidFill>
                <a:latin typeface="Consolas"/>
                <a:cs typeface="Consolas"/>
              </a:rPr>
              <a:t>foreach </a:t>
            </a:r>
            <a:r>
              <a:rPr sz="2400" spc="-5" dirty="0">
                <a:latin typeface="Consolas"/>
                <a:cs typeface="Consolas"/>
              </a:rPr>
              <a:t>(</a:t>
            </a:r>
            <a:r>
              <a:rPr sz="2400" spc="-5" dirty="0">
                <a:solidFill>
                  <a:srgbClr val="AA7700"/>
                </a:solidFill>
                <a:latin typeface="Consolas"/>
                <a:cs typeface="Consolas"/>
              </a:rPr>
              <a:t>$_POST</a:t>
            </a:r>
            <a:r>
              <a:rPr sz="2400" spc="-5" dirty="0">
                <a:latin typeface="Consolas"/>
                <a:cs typeface="Consolas"/>
              </a:rPr>
              <a:t>[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'subject'</a:t>
            </a:r>
            <a:r>
              <a:rPr sz="2400" spc="-5" dirty="0">
                <a:latin typeface="Consolas"/>
                <a:cs typeface="Consolas"/>
              </a:rPr>
              <a:t>] </a:t>
            </a:r>
            <a:r>
              <a:rPr sz="2400" b="1" spc="-5" dirty="0">
                <a:solidFill>
                  <a:srgbClr val="006699"/>
                </a:solidFill>
                <a:latin typeface="Consolas"/>
                <a:cs typeface="Consolas"/>
              </a:rPr>
              <a:t>as </a:t>
            </a:r>
            <a:r>
              <a:rPr sz="2400" spc="-5" dirty="0">
                <a:solidFill>
                  <a:srgbClr val="AA7700"/>
                </a:solidFill>
                <a:latin typeface="Consolas"/>
                <a:cs typeface="Consolas"/>
              </a:rPr>
              <a:t>$subject</a:t>
            </a:r>
            <a:r>
              <a:rPr sz="2400" spc="-5" dirty="0">
                <a:latin typeface="Consolas"/>
                <a:cs typeface="Consolas"/>
              </a:rPr>
              <a:t>) </a:t>
            </a:r>
            <a:r>
              <a:rPr sz="2400" spc="-535" dirty="0">
                <a:latin typeface="Consolas"/>
                <a:cs typeface="Consolas"/>
              </a:rPr>
              <a:t> </a:t>
            </a:r>
            <a:endParaRPr lang="en-US" sz="2400" spc="-535" dirty="0">
              <a:latin typeface="Consolas"/>
              <a:cs typeface="Consolas"/>
            </a:endParaRPr>
          </a:p>
          <a:p>
            <a:pPr marL="1119505" marR="478790" indent="-279400">
              <a:lnSpc>
                <a:spcPct val="100000"/>
              </a:lnSpc>
            </a:pPr>
            <a:r>
              <a:rPr sz="2400" spc="-5" dirty="0">
                <a:solidFill>
                  <a:srgbClr val="FF1392"/>
                </a:solidFill>
                <a:latin typeface="Consolas"/>
                <a:cs typeface="Consolas"/>
              </a:rPr>
              <a:t>print</a:t>
            </a:r>
            <a:r>
              <a:rPr sz="2400" spc="-35" dirty="0">
                <a:solidFill>
                  <a:srgbClr val="FF1392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"You</a:t>
            </a:r>
            <a:r>
              <a:rPr sz="2400" spc="-15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selected</a:t>
            </a:r>
            <a:r>
              <a:rPr sz="2400" spc="-1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$subject&lt;br/&gt;"</a:t>
            </a:r>
            <a:r>
              <a:rPr sz="2400" spc="-5" dirty="0">
                <a:latin typeface="Consolas"/>
                <a:cs typeface="Consolas"/>
              </a:rPr>
              <a:t>;</a:t>
            </a:r>
            <a:endParaRPr sz="2400" dirty="0">
              <a:latin typeface="Consolas"/>
              <a:cs typeface="Consolas"/>
            </a:endParaRPr>
          </a:p>
          <a:p>
            <a:pPr marL="561340">
              <a:lnSpc>
                <a:spcPct val="100000"/>
              </a:lnSpc>
            </a:pPr>
            <a:r>
              <a:rPr sz="2400" spc="-5" dirty="0">
                <a:latin typeface="Consolas"/>
                <a:cs typeface="Consolas"/>
              </a:rPr>
              <a:t>}</a:t>
            </a:r>
            <a:endParaRPr sz="2400" dirty="0">
              <a:latin typeface="Consolas"/>
              <a:cs typeface="Consolas"/>
            </a:endParaRPr>
          </a:p>
          <a:p>
            <a:pPr marL="281305">
              <a:lnSpc>
                <a:spcPct val="100000"/>
              </a:lnSpc>
            </a:pPr>
            <a:r>
              <a:rPr sz="2400" b="1" spc="-5" dirty="0">
                <a:solidFill>
                  <a:srgbClr val="006699"/>
                </a:solidFill>
                <a:latin typeface="Consolas"/>
                <a:cs typeface="Consolas"/>
              </a:rPr>
              <a:t>else</a:t>
            </a:r>
            <a:endParaRPr sz="2400" dirty="0">
              <a:latin typeface="Consolas"/>
              <a:cs typeface="Consolas"/>
            </a:endParaRPr>
          </a:p>
          <a:p>
            <a:pPr marL="561340">
              <a:lnSpc>
                <a:spcPct val="100000"/>
              </a:lnSpc>
            </a:pPr>
            <a:r>
              <a:rPr sz="2400" spc="-5" dirty="0">
                <a:solidFill>
                  <a:srgbClr val="FF1392"/>
                </a:solidFill>
                <a:latin typeface="Consolas"/>
                <a:cs typeface="Consolas"/>
              </a:rPr>
              <a:t>echo</a:t>
            </a:r>
            <a:r>
              <a:rPr sz="2400" dirty="0">
                <a:solidFill>
                  <a:srgbClr val="FF1392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"Select</a:t>
            </a:r>
            <a:r>
              <a:rPr sz="2400" spc="-2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sz="2400" spc="-10" dirty="0">
                <a:solidFill>
                  <a:srgbClr val="0000FF"/>
                </a:solidFill>
                <a:latin typeface="Consolas"/>
                <a:cs typeface="Consolas"/>
              </a:rPr>
              <a:t>an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option</a:t>
            </a:r>
            <a:r>
              <a:rPr sz="2400" spc="-2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00FF"/>
                </a:solidFill>
                <a:latin typeface="Consolas"/>
                <a:cs typeface="Consolas"/>
              </a:rPr>
              <a:t>first</a:t>
            </a:r>
            <a:r>
              <a:rPr sz="2400" spc="-20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sz="2400" spc="5" dirty="0">
                <a:solidFill>
                  <a:srgbClr val="0000FF"/>
                </a:solidFill>
                <a:latin typeface="Consolas"/>
                <a:cs typeface="Consolas"/>
              </a:rPr>
              <a:t>!!"</a:t>
            </a:r>
            <a:r>
              <a:rPr sz="2400" spc="5" dirty="0">
                <a:latin typeface="Consolas"/>
                <a:cs typeface="Consolas"/>
              </a:rPr>
              <a:t>;</a:t>
            </a:r>
            <a:endParaRPr sz="2400" dirty="0">
              <a:latin typeface="Consolas"/>
              <a:cs typeface="Consolas"/>
            </a:endParaRPr>
          </a:p>
          <a:p>
            <a:pPr marL="281305">
              <a:lnSpc>
                <a:spcPct val="100000"/>
              </a:lnSpc>
            </a:pPr>
            <a:r>
              <a:rPr sz="2400" spc="-5" dirty="0">
                <a:latin typeface="Consolas"/>
                <a:cs typeface="Consolas"/>
              </a:rPr>
              <a:t>}</a:t>
            </a:r>
            <a:endParaRPr sz="2400" dirty="0">
              <a:latin typeface="Consolas"/>
              <a:cs typeface="Consolas"/>
            </a:endParaRPr>
          </a:p>
          <a:p>
            <a:pPr marL="63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onsolas"/>
                <a:cs typeface="Consolas"/>
              </a:rPr>
              <a:t>?&gt;</a:t>
            </a:r>
            <a:endParaRPr sz="2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034904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latin typeface="Arial" pitchFamily="34" charset="0"/>
                <a:cs typeface="Arial" pitchFamily="34" charset="0"/>
              </a:rPr>
              <a:t>Questions</a:t>
            </a:r>
            <a:r>
              <a:rPr lang="en-US" altLang="zh-CN" dirty="0">
                <a:latin typeface="Arial" pitchFamily="34" charset="0"/>
                <a:cs typeface="Arial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 descr="https://encrypted-tbn0.gstatic.com/images?q=tbn:ANd9GcSsf-BYex4PqJ3sfs5_33CeFUP9tUw7zF_2hPJNrdWGTE7blMm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12" y="2357430"/>
            <a:ext cx="3643338" cy="3643338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6D13D-9277-C7A1-9A6D-234E8D4DD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608E5-79E5-4F1C-A344-3A3284B906F9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94AB8-555B-D90E-1244-D2965F09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1510B-04AA-EE29-79BD-3473E20B7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0158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F4C75-8955-E044-94DB-931CCA7BA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Regular Expressions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30BB8-F887-7D2C-FB72-E189456F5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Syntax: In PHP, regular expressions are strings composed of delimiters, a  pattern and optional modifiers.</a:t>
            </a:r>
          </a:p>
          <a:p>
            <a:endParaRPr lang="en-US" dirty="0"/>
          </a:p>
          <a:p>
            <a:r>
              <a:rPr lang="en-US" dirty="0"/>
              <a:t>In the above example, / is the delimiter, w3schools is the pattern that is  being searched for, and </a:t>
            </a:r>
            <a:r>
              <a:rPr lang="en-US" dirty="0" err="1"/>
              <a:t>i</a:t>
            </a:r>
            <a:r>
              <a:rPr lang="en-US" dirty="0"/>
              <a:t> is a modifier that makes the search case-  insensitive.</a:t>
            </a:r>
          </a:p>
          <a:p>
            <a:r>
              <a:rPr lang="en-US" dirty="0"/>
              <a:t>The delimiter can be any character that is not a letter, number, backslash  or space.</a:t>
            </a:r>
          </a:p>
          <a:p>
            <a:r>
              <a:rPr lang="en-US" dirty="0"/>
              <a:t>The most common delimiter is the forward slash (/), but when your  pattern contains forward slashes it is convenient to choose other  delimiters such as # or ~.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20CDB-F0EC-94F6-BC88-D8772A805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488B6-8806-C3D8-431C-502ACEB1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BA736-1B78-032E-F647-54F1029C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4</a:t>
            </a:fld>
            <a:endParaRPr lang="en-US"/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50C69472-0E63-D71A-C797-73B2F033C6E4}"/>
              </a:ext>
            </a:extLst>
          </p:cNvPr>
          <p:cNvSpPr txBox="1"/>
          <p:nvPr/>
        </p:nvSpPr>
        <p:spPr>
          <a:xfrm>
            <a:off x="1843774" y="2611343"/>
            <a:ext cx="4557025" cy="323165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20"/>
              </a:spcBef>
            </a:pPr>
            <a:r>
              <a:rPr sz="2000" spc="-5" dirty="0">
                <a:latin typeface="Consolas"/>
                <a:cs typeface="Consolas"/>
              </a:rPr>
              <a:t>$exp</a:t>
            </a:r>
            <a:r>
              <a:rPr sz="2000" spc="-20" dirty="0">
                <a:latin typeface="Consolas"/>
                <a:cs typeface="Consolas"/>
              </a:rPr>
              <a:t> </a:t>
            </a:r>
            <a:r>
              <a:rPr sz="2000" spc="-5" dirty="0">
                <a:latin typeface="Consolas"/>
                <a:cs typeface="Consolas"/>
              </a:rPr>
              <a:t>=</a:t>
            </a:r>
            <a:r>
              <a:rPr sz="2000" spc="-25" dirty="0">
                <a:latin typeface="Consolas"/>
                <a:cs typeface="Consolas"/>
              </a:rPr>
              <a:t> </a:t>
            </a:r>
            <a:r>
              <a:rPr sz="2000" spc="-5" dirty="0">
                <a:latin typeface="Consolas"/>
                <a:cs typeface="Consolas"/>
              </a:rPr>
              <a:t>"/w3schools/i";</a:t>
            </a:r>
            <a:endParaRPr sz="20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1719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F623A-2BC8-FA02-6422-DF2775027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83A8E-468F-2CC1-D85B-AC8C724A9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0" marR="28575" indent="-114300">
              <a:lnSpc>
                <a:spcPct val="100000"/>
              </a:lnSpc>
              <a:spcBef>
                <a:spcPts val="285"/>
              </a:spcBef>
              <a:buFont typeface="Arial MT"/>
              <a:buChar char="•"/>
              <a:tabLst>
                <a:tab pos="127000" algn="l"/>
              </a:tabLst>
            </a:pPr>
            <a:r>
              <a:rPr lang="en-US" sz="2800" dirty="0">
                <a:latin typeface="Verdana"/>
                <a:cs typeface="Verdana"/>
              </a:rPr>
              <a:t>PHP </a:t>
            </a:r>
            <a:r>
              <a:rPr lang="en-US" sz="2800" spc="-5" dirty="0">
                <a:latin typeface="Verdana"/>
                <a:cs typeface="Verdana"/>
              </a:rPr>
              <a:t>provides </a:t>
            </a:r>
            <a:r>
              <a:rPr lang="en-US" sz="2800" dirty="0">
                <a:latin typeface="Verdana"/>
                <a:cs typeface="Verdana"/>
              </a:rPr>
              <a:t>a </a:t>
            </a:r>
            <a:r>
              <a:rPr lang="en-US" sz="2800" spc="-5" dirty="0">
                <a:latin typeface="Verdana"/>
                <a:cs typeface="Verdana"/>
              </a:rPr>
              <a:t>variety </a:t>
            </a:r>
            <a:r>
              <a:rPr lang="en-US" sz="2800" dirty="0">
                <a:latin typeface="Verdana"/>
                <a:cs typeface="Verdana"/>
              </a:rPr>
              <a:t>of functions that </a:t>
            </a:r>
            <a:r>
              <a:rPr lang="en-US" sz="2800" spc="-5" dirty="0">
                <a:latin typeface="Verdana"/>
                <a:cs typeface="Verdana"/>
              </a:rPr>
              <a:t>allow you </a:t>
            </a:r>
            <a:r>
              <a:rPr lang="en-US" sz="2800" dirty="0">
                <a:latin typeface="Verdana"/>
                <a:cs typeface="Verdana"/>
              </a:rPr>
              <a:t>to use </a:t>
            </a:r>
            <a:r>
              <a:rPr lang="en-US" sz="2800" spc="-465" dirty="0">
                <a:latin typeface="Verdana"/>
                <a:cs typeface="Verdana"/>
              </a:rPr>
              <a:t> </a:t>
            </a:r>
            <a:r>
              <a:rPr lang="en-US" sz="2800" spc="-5" dirty="0">
                <a:latin typeface="Verdana"/>
                <a:cs typeface="Verdana"/>
              </a:rPr>
              <a:t>regular</a:t>
            </a:r>
            <a:r>
              <a:rPr lang="en-US" sz="2800" dirty="0">
                <a:latin typeface="Verdana"/>
                <a:cs typeface="Verdana"/>
              </a:rPr>
              <a:t> expressions.</a:t>
            </a:r>
          </a:p>
          <a:p>
            <a:pPr marL="127000" indent="-114300">
              <a:lnSpc>
                <a:spcPct val="100000"/>
              </a:lnSpc>
              <a:spcBef>
                <a:spcPts val="260"/>
              </a:spcBef>
              <a:buFont typeface="Arial MT"/>
              <a:buChar char="•"/>
              <a:tabLst>
                <a:tab pos="127000" algn="l"/>
              </a:tabLst>
            </a:pPr>
            <a:r>
              <a:rPr lang="en-US" sz="2800" dirty="0">
                <a:latin typeface="Verdana"/>
                <a:cs typeface="Verdana"/>
              </a:rPr>
              <a:t>The</a:t>
            </a:r>
            <a:r>
              <a:rPr lang="en-US" sz="2800" spc="-10" dirty="0">
                <a:latin typeface="Verdana"/>
                <a:cs typeface="Verdana"/>
              </a:rPr>
              <a:t> </a:t>
            </a:r>
            <a:r>
              <a:rPr lang="en-US" sz="2800" spc="-5" dirty="0" err="1">
                <a:solidFill>
                  <a:srgbClr val="DC133B"/>
                </a:solidFill>
                <a:latin typeface="Consolas"/>
                <a:cs typeface="Consolas"/>
              </a:rPr>
              <a:t>preg_match</a:t>
            </a:r>
            <a:r>
              <a:rPr lang="en-US" sz="2800" spc="-5" dirty="0">
                <a:solidFill>
                  <a:srgbClr val="DC133B"/>
                </a:solidFill>
                <a:latin typeface="Consolas"/>
                <a:cs typeface="Consolas"/>
              </a:rPr>
              <a:t>()</a:t>
            </a:r>
            <a:r>
              <a:rPr lang="en-US" sz="2800" spc="-5" dirty="0">
                <a:latin typeface="Verdana"/>
                <a:cs typeface="Verdana"/>
              </a:rPr>
              <a:t>,</a:t>
            </a:r>
            <a:r>
              <a:rPr lang="en-US" sz="2800" spc="15" dirty="0">
                <a:latin typeface="Verdana"/>
                <a:cs typeface="Verdana"/>
              </a:rPr>
              <a:t> </a:t>
            </a:r>
            <a:r>
              <a:rPr lang="en-US" sz="2800" spc="-5" dirty="0" err="1">
                <a:solidFill>
                  <a:srgbClr val="DC133B"/>
                </a:solidFill>
                <a:latin typeface="Consolas"/>
                <a:cs typeface="Consolas"/>
              </a:rPr>
              <a:t>preg_match_all</a:t>
            </a:r>
            <a:r>
              <a:rPr lang="en-US" sz="2800" spc="-5" dirty="0">
                <a:solidFill>
                  <a:srgbClr val="DC133B"/>
                </a:solidFill>
                <a:latin typeface="Consolas"/>
                <a:cs typeface="Consolas"/>
              </a:rPr>
              <a:t>()</a:t>
            </a:r>
            <a:r>
              <a:rPr lang="en-US" sz="2800" spc="-260" dirty="0">
                <a:solidFill>
                  <a:srgbClr val="DC133B"/>
                </a:solidFill>
                <a:latin typeface="Consolas"/>
                <a:cs typeface="Consolas"/>
              </a:rPr>
              <a:t> </a:t>
            </a:r>
            <a:r>
              <a:rPr lang="en-US" sz="2800" spc="5" dirty="0">
                <a:latin typeface="Verdana"/>
                <a:cs typeface="Verdana"/>
              </a:rPr>
              <a:t>and</a:t>
            </a:r>
            <a:r>
              <a:rPr lang="en-US" sz="2800" dirty="0">
                <a:latin typeface="Verdana"/>
                <a:cs typeface="Verdana"/>
              </a:rPr>
              <a:t> </a:t>
            </a:r>
            <a:r>
              <a:rPr lang="en-US" sz="2800" spc="-5" dirty="0" err="1">
                <a:solidFill>
                  <a:srgbClr val="DC133B"/>
                </a:solidFill>
                <a:latin typeface="Consolas"/>
                <a:cs typeface="Consolas"/>
              </a:rPr>
              <a:t>preg_replace</a:t>
            </a:r>
            <a:r>
              <a:rPr lang="en-US" sz="2800" spc="-5" dirty="0">
                <a:solidFill>
                  <a:srgbClr val="DC133B"/>
                </a:solidFill>
                <a:latin typeface="Consolas"/>
                <a:cs typeface="Consolas"/>
              </a:rPr>
              <a:t>()</a:t>
            </a:r>
            <a:endParaRPr lang="en-US" sz="2800" dirty="0">
              <a:latin typeface="Consolas"/>
              <a:cs typeface="Consolas"/>
            </a:endParaRPr>
          </a:p>
          <a:p>
            <a:pPr marL="127000">
              <a:lnSpc>
                <a:spcPct val="100000"/>
              </a:lnSpc>
            </a:pPr>
            <a:r>
              <a:rPr lang="en-US" sz="2800" dirty="0">
                <a:latin typeface="Verdana"/>
                <a:cs typeface="Verdana"/>
              </a:rPr>
              <a:t>functions</a:t>
            </a:r>
            <a:r>
              <a:rPr lang="en-US" sz="2800" spc="-3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are some</a:t>
            </a:r>
            <a:r>
              <a:rPr lang="en-US" sz="2800" spc="-2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of</a:t>
            </a:r>
            <a:r>
              <a:rPr lang="en-US" sz="2800" spc="-1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the</a:t>
            </a:r>
            <a:r>
              <a:rPr lang="en-US" sz="2800" spc="-1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most</a:t>
            </a:r>
            <a:r>
              <a:rPr lang="en-US" sz="2800" spc="-2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commonly</a:t>
            </a:r>
            <a:r>
              <a:rPr lang="en-US" sz="2800" spc="-2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used</a:t>
            </a:r>
            <a:r>
              <a:rPr lang="en-US" sz="2800" spc="-5" dirty="0">
                <a:latin typeface="Verdana"/>
                <a:cs typeface="Verdana"/>
              </a:rPr>
              <a:t> </a:t>
            </a:r>
            <a:r>
              <a:rPr lang="en-US" sz="2800" dirty="0">
                <a:latin typeface="Verdana"/>
                <a:cs typeface="Verdana"/>
              </a:rPr>
              <a:t>ones: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03051-A752-07C6-3D4D-ECBF54C43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0CD17-1034-6E7E-73EC-E97B34AD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D0103-3874-1A6A-D651-3C35643E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935C623A-51ED-FA6C-9BEB-7E54E0732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65525"/>
              </p:ext>
            </p:extLst>
          </p:nvPr>
        </p:nvGraphicFramePr>
        <p:xfrm>
          <a:off x="838200" y="4001294"/>
          <a:ext cx="10515600" cy="1960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3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Function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Description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3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preg_match()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Returns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 the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pattern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was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found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string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not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preg_match_all()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 marR="3670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Returns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number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times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pattern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was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found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 string, </a:t>
                      </a:r>
                      <a:r>
                        <a:rPr sz="20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which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may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also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preg_replace()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0861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Returns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 new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string where matched patterns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been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replaced </a:t>
                      </a:r>
                      <a:r>
                        <a:rPr sz="20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another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string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7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F08AC-19D5-B652-AD28-8D648A6C6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Using</a:t>
            </a:r>
            <a:r>
              <a:rPr lang="en-US" sz="4400" b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4400" b="1" spc="-5" dirty="0" err="1">
                <a:solidFill>
                  <a:srgbClr val="C00000"/>
                </a:solidFill>
                <a:latin typeface="Times New Roman"/>
                <a:cs typeface="Times New Roman"/>
              </a:rPr>
              <a:t>preg_match</a:t>
            </a:r>
            <a:r>
              <a:rPr lang="en-US" sz="44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()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008D5-EF18-3465-4A9C-E61815334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/>
              <a:t>preg_match</a:t>
            </a:r>
            <a:r>
              <a:rPr lang="en-US" b="1" dirty="0"/>
              <a:t>() </a:t>
            </a:r>
            <a:r>
              <a:rPr lang="en-US" dirty="0"/>
              <a:t>function will tell you whether a string contains  matches of a pattern.</a:t>
            </a:r>
          </a:p>
          <a:p>
            <a:r>
              <a:rPr lang="en-US" b="1" dirty="0"/>
              <a:t>Example</a:t>
            </a:r>
          </a:p>
          <a:p>
            <a:pPr lvl="1"/>
            <a:r>
              <a:rPr lang="en-US" dirty="0"/>
              <a:t>Use a regular expression to do a case-insensitive search for "w3schools" in a  string: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F5971-4E8C-52D9-43F2-14515219F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B7B8F-BE13-4160-7B66-AFB27A2F4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704A9-8927-6C1E-9E2E-8028DEC0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6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1E3B2E69-4D73-0C8A-93E0-66363B23CFFC}"/>
              </a:ext>
            </a:extLst>
          </p:cNvPr>
          <p:cNvSpPr txBox="1"/>
          <p:nvPr/>
        </p:nvSpPr>
        <p:spPr>
          <a:xfrm>
            <a:off x="1883410" y="4177251"/>
            <a:ext cx="8594868" cy="1861406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endParaRPr sz="2400" dirty="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400" dirty="0">
                <a:latin typeface="Consolas"/>
                <a:cs typeface="Consolas"/>
              </a:rPr>
              <a:t>$str</a:t>
            </a:r>
            <a:r>
              <a:rPr sz="2400" spc="-20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=</a:t>
            </a:r>
            <a:r>
              <a:rPr sz="2400" spc="-10" dirty="0"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"Visit</a:t>
            </a:r>
            <a:r>
              <a:rPr sz="2400" spc="-2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W3Schools"</a:t>
            </a:r>
            <a:r>
              <a:rPr sz="2400" dirty="0">
                <a:latin typeface="Consolas"/>
                <a:cs typeface="Consolas"/>
              </a:rPr>
              <a:t>;</a:t>
            </a:r>
          </a:p>
          <a:p>
            <a:pPr marL="45085">
              <a:lnSpc>
                <a:spcPct val="100000"/>
              </a:lnSpc>
            </a:pPr>
            <a:r>
              <a:rPr sz="2400" dirty="0">
                <a:latin typeface="Consolas"/>
                <a:cs typeface="Consolas"/>
              </a:rPr>
              <a:t>$pattern</a:t>
            </a:r>
            <a:r>
              <a:rPr sz="2400" spc="-25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=</a:t>
            </a:r>
            <a:r>
              <a:rPr sz="2400" spc="-10" dirty="0"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"/w3schools/i"</a:t>
            </a:r>
            <a:r>
              <a:rPr sz="2400" dirty="0">
                <a:latin typeface="Consolas"/>
                <a:cs typeface="Consolas"/>
              </a:rPr>
              <a:t>;</a:t>
            </a:r>
          </a:p>
          <a:p>
            <a:pPr marL="45085">
              <a:lnSpc>
                <a:spcPct val="100000"/>
              </a:lnSpc>
            </a:pPr>
            <a:r>
              <a:rPr sz="2400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sz="2400" spc="-1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preg_match($pattern, $str);</a:t>
            </a:r>
            <a:r>
              <a:rPr sz="2400" spc="-5" dirty="0">
                <a:latin typeface="Consolas"/>
                <a:cs typeface="Consolas"/>
              </a:rPr>
              <a:t> </a:t>
            </a:r>
            <a:r>
              <a:rPr sz="2400" spc="5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sz="2400" dirty="0">
                <a:solidFill>
                  <a:srgbClr val="008000"/>
                </a:solidFill>
                <a:latin typeface="Consolas"/>
                <a:cs typeface="Consolas"/>
              </a:rPr>
              <a:t> Outputs</a:t>
            </a:r>
            <a:r>
              <a:rPr sz="2400" spc="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8000"/>
                </a:solidFill>
                <a:latin typeface="Consolas"/>
                <a:cs typeface="Consolas"/>
              </a:rPr>
              <a:t>1</a:t>
            </a:r>
            <a:endParaRPr sz="2400" dirty="0">
              <a:latin typeface="Consolas"/>
              <a:cs typeface="Consolas"/>
            </a:endParaRPr>
          </a:p>
          <a:p>
            <a:pPr marL="45085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endParaRPr sz="24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4577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2A20D-AB82-AAC0-B14E-CB0A2E18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Using</a:t>
            </a:r>
            <a:r>
              <a:rPr lang="en-US" spc="-45" dirty="0"/>
              <a:t> </a:t>
            </a:r>
            <a:r>
              <a:rPr lang="en-US" spc="-5" dirty="0" err="1"/>
              <a:t>preg_match_all</a:t>
            </a:r>
            <a:r>
              <a:rPr lang="en-US" spc="-5" dirty="0"/>
              <a:t>()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61F94-C49E-1B98-87DF-F7BCB1AE2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5080">
              <a:lnSpc>
                <a:spcPct val="100000"/>
              </a:lnSpc>
              <a:spcBef>
                <a:spcPts val="295"/>
              </a:spcBef>
              <a:tabLst>
                <a:tab pos="114300" algn="l"/>
              </a:tabLst>
            </a:pPr>
            <a:r>
              <a:rPr lang="en-US" spc="-5" dirty="0">
                <a:latin typeface="Calibri"/>
                <a:cs typeface="Calibri"/>
              </a:rPr>
              <a:t>The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b="1" spc="-5" dirty="0" err="1">
                <a:latin typeface="Calibri"/>
                <a:cs typeface="Calibri"/>
              </a:rPr>
              <a:t>preg_match_all</a:t>
            </a:r>
            <a:r>
              <a:rPr lang="en-US" b="1" spc="-5" dirty="0">
                <a:latin typeface="Calibri"/>
                <a:cs typeface="Calibri"/>
              </a:rPr>
              <a:t>()</a:t>
            </a:r>
            <a:r>
              <a:rPr lang="en-US" b="1" spc="-20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function</a:t>
            </a:r>
            <a:r>
              <a:rPr lang="en-US" spc="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will</a:t>
            </a:r>
            <a:r>
              <a:rPr lang="en-US" spc="-25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tell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you</a:t>
            </a:r>
            <a:r>
              <a:rPr lang="en-US" spc="-15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how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many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matches</a:t>
            </a:r>
            <a:r>
              <a:rPr lang="en-US" spc="1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were </a:t>
            </a:r>
            <a:r>
              <a:rPr lang="en-US" spc="-305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found</a:t>
            </a:r>
            <a:r>
              <a:rPr lang="en-US" spc="-20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for</a:t>
            </a:r>
            <a:r>
              <a:rPr lang="en-US" spc="-1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a</a:t>
            </a:r>
            <a:r>
              <a:rPr lang="en-US" spc="-5" dirty="0">
                <a:latin typeface="Calibri"/>
                <a:cs typeface="Calibri"/>
              </a:rPr>
              <a:t> </a:t>
            </a:r>
            <a:r>
              <a:rPr lang="en-US" spc="-10" dirty="0">
                <a:latin typeface="Calibri"/>
                <a:cs typeface="Calibri"/>
              </a:rPr>
              <a:t>pattern</a:t>
            </a:r>
            <a:r>
              <a:rPr lang="en-US" dirty="0">
                <a:latin typeface="Calibri"/>
                <a:cs typeface="Calibri"/>
              </a:rPr>
              <a:t> in a </a:t>
            </a:r>
            <a:r>
              <a:rPr lang="en-US" spc="-5" dirty="0">
                <a:latin typeface="Calibri"/>
                <a:cs typeface="Calibri"/>
              </a:rPr>
              <a:t>string.</a:t>
            </a:r>
            <a:endParaRPr lang="en-US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15"/>
              </a:spcBef>
              <a:tabLst>
                <a:tab pos="114300" algn="l"/>
              </a:tabLst>
            </a:pPr>
            <a:r>
              <a:rPr lang="en-US" b="1" spc="-5" dirty="0">
                <a:latin typeface="Calibri"/>
                <a:cs typeface="Calibri"/>
              </a:rPr>
              <a:t>Example</a:t>
            </a:r>
            <a:endParaRPr lang="en-US" dirty="0">
              <a:latin typeface="Calibri"/>
              <a:cs typeface="Calibri"/>
            </a:endParaRPr>
          </a:p>
          <a:p>
            <a:pPr marL="571500" marR="227965" lvl="1" indent="-342900">
              <a:lnSpc>
                <a:spcPct val="100000"/>
              </a:lnSpc>
              <a:spcBef>
                <a:spcPts val="275"/>
              </a:spcBef>
              <a:tabLst>
                <a:tab pos="342900" algn="l"/>
              </a:tabLst>
            </a:pPr>
            <a:r>
              <a:rPr lang="en-US" spc="-5" dirty="0">
                <a:latin typeface="Calibri"/>
                <a:cs typeface="Calibri"/>
              </a:rPr>
              <a:t>Use </a:t>
            </a:r>
            <a:r>
              <a:rPr lang="en-US" dirty="0">
                <a:latin typeface="Calibri"/>
                <a:cs typeface="Calibri"/>
              </a:rPr>
              <a:t>a </a:t>
            </a:r>
            <a:r>
              <a:rPr lang="en-US" spc="-5" dirty="0">
                <a:latin typeface="Calibri"/>
                <a:cs typeface="Calibri"/>
              </a:rPr>
              <a:t>regular expression to </a:t>
            </a:r>
            <a:r>
              <a:rPr lang="en-US" dirty="0">
                <a:latin typeface="Calibri"/>
                <a:cs typeface="Calibri"/>
              </a:rPr>
              <a:t>do a </a:t>
            </a:r>
            <a:r>
              <a:rPr lang="en-US" spc="-5" dirty="0">
                <a:latin typeface="Calibri"/>
                <a:cs typeface="Calibri"/>
              </a:rPr>
              <a:t>case-insensitive count </a:t>
            </a:r>
            <a:r>
              <a:rPr lang="en-US" dirty="0">
                <a:latin typeface="Calibri"/>
                <a:cs typeface="Calibri"/>
              </a:rPr>
              <a:t>of the number of </a:t>
            </a:r>
            <a:r>
              <a:rPr lang="en-US" spc="-260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occurrences</a:t>
            </a:r>
            <a:r>
              <a:rPr lang="en-US" spc="-25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of</a:t>
            </a:r>
            <a:r>
              <a:rPr lang="en-US" dirty="0">
                <a:latin typeface="Calibri"/>
                <a:cs typeface="Calibri"/>
              </a:rPr>
              <a:t> "</a:t>
            </a:r>
            <a:r>
              <a:rPr lang="en-US" dirty="0" err="1">
                <a:latin typeface="Calibri"/>
                <a:cs typeface="Calibri"/>
              </a:rPr>
              <a:t>ain</a:t>
            </a:r>
            <a:r>
              <a:rPr lang="en-US" dirty="0">
                <a:latin typeface="Calibri"/>
                <a:cs typeface="Calibri"/>
              </a:rPr>
              <a:t>"</a:t>
            </a:r>
            <a:r>
              <a:rPr lang="en-US" spc="-10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in</a:t>
            </a:r>
            <a:r>
              <a:rPr lang="en-US" spc="-5" dirty="0"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a</a:t>
            </a:r>
            <a:r>
              <a:rPr lang="en-US" spc="-10" dirty="0">
                <a:latin typeface="Calibri"/>
                <a:cs typeface="Calibri"/>
              </a:rPr>
              <a:t> </a:t>
            </a:r>
            <a:r>
              <a:rPr lang="en-US" spc="-5" dirty="0">
                <a:latin typeface="Calibri"/>
                <a:cs typeface="Calibri"/>
              </a:rPr>
              <a:t>string:</a:t>
            </a:r>
            <a:endParaRPr lang="en-US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en-US" sz="4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3C2EB-6A45-8ACA-2757-22F35E60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F6B0A-34E3-51B0-0F80-DE30C12DA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C31F9-0A09-2860-1D62-F1CABEC9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7</a:t>
            </a:fld>
            <a:endParaRPr lang="en-US"/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F526A724-797F-38D3-15DB-4B04AFEEA305}"/>
              </a:ext>
            </a:extLst>
          </p:cNvPr>
          <p:cNvSpPr txBox="1"/>
          <p:nvPr/>
        </p:nvSpPr>
        <p:spPr>
          <a:xfrm>
            <a:off x="838201" y="4204731"/>
            <a:ext cx="10515599" cy="1859483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endParaRPr sz="240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</a:pPr>
            <a:r>
              <a:rPr sz="2400" dirty="0">
                <a:latin typeface="Consolas"/>
                <a:cs typeface="Consolas"/>
              </a:rPr>
              <a:t>$str</a:t>
            </a:r>
            <a:r>
              <a:rPr sz="2400" spc="-10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=</a:t>
            </a:r>
            <a:r>
              <a:rPr sz="2400" spc="5" dirty="0"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"The</a:t>
            </a:r>
            <a:r>
              <a:rPr sz="2400" spc="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rain</a:t>
            </a:r>
            <a:r>
              <a:rPr sz="2400" spc="5" dirty="0">
                <a:solidFill>
                  <a:srgbClr val="A42A2A"/>
                </a:solidFill>
                <a:latin typeface="Consolas"/>
                <a:cs typeface="Consolas"/>
              </a:rPr>
              <a:t> in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SPAIN</a:t>
            </a:r>
            <a:r>
              <a:rPr sz="2400" spc="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falls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mainly</a:t>
            </a:r>
            <a:r>
              <a:rPr sz="2400" spc="-1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on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the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spc="5" dirty="0">
                <a:solidFill>
                  <a:srgbClr val="A42A2A"/>
                </a:solidFill>
                <a:latin typeface="Consolas"/>
                <a:cs typeface="Consolas"/>
              </a:rPr>
              <a:t>plains."</a:t>
            </a:r>
            <a:r>
              <a:rPr sz="2400" spc="5" dirty="0">
                <a:latin typeface="Consolas"/>
                <a:cs typeface="Consolas"/>
              </a:rPr>
              <a:t>;</a:t>
            </a:r>
            <a:endParaRPr sz="240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</a:pPr>
            <a:r>
              <a:rPr sz="2400" dirty="0">
                <a:latin typeface="Consolas"/>
                <a:cs typeface="Consolas"/>
              </a:rPr>
              <a:t>$pattern</a:t>
            </a:r>
            <a:r>
              <a:rPr sz="2400" spc="-30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=</a:t>
            </a:r>
            <a:r>
              <a:rPr sz="2400" spc="-20" dirty="0"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A42A2A"/>
                </a:solidFill>
                <a:latin typeface="Consolas"/>
                <a:cs typeface="Consolas"/>
              </a:rPr>
              <a:t>"/ain/i"</a:t>
            </a:r>
            <a:r>
              <a:rPr sz="2400" dirty="0">
                <a:latin typeface="Consolas"/>
                <a:cs typeface="Consolas"/>
              </a:rPr>
              <a:t>;</a:t>
            </a:r>
            <a:endParaRPr sz="240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sz="2400" spc="-5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preg_match_all($pattern,</a:t>
            </a:r>
            <a:r>
              <a:rPr sz="2400" spc="5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$str);</a:t>
            </a:r>
            <a:r>
              <a:rPr sz="2400" spc="5" dirty="0"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8000"/>
                </a:solidFill>
                <a:latin typeface="Consolas"/>
                <a:cs typeface="Consolas"/>
              </a:rPr>
              <a:t>// Outputs</a:t>
            </a:r>
            <a:r>
              <a:rPr sz="2400" spc="1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8000"/>
                </a:solidFill>
                <a:latin typeface="Consolas"/>
                <a:cs typeface="Consolas"/>
              </a:rPr>
              <a:t>4</a:t>
            </a:r>
            <a:endParaRPr sz="2400">
              <a:latin typeface="Consolas"/>
              <a:cs typeface="Consolas"/>
            </a:endParaRPr>
          </a:p>
          <a:p>
            <a:pPr marL="44450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endParaRPr sz="24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9102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556C-77BF-E4E3-07A9-E58D4B71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preg_replace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A9325-2D4E-B5E6-35F3-81A45FFA8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/>
              <a:t>preg_replace</a:t>
            </a:r>
            <a:r>
              <a:rPr lang="en-US" b="1" dirty="0"/>
              <a:t>() </a:t>
            </a:r>
            <a:r>
              <a:rPr lang="en-US" dirty="0"/>
              <a:t>function will replace all of the matches of the  pattern in a string with another string.</a:t>
            </a:r>
          </a:p>
          <a:p>
            <a:r>
              <a:rPr lang="en-US" b="1" dirty="0"/>
              <a:t>Example</a:t>
            </a:r>
          </a:p>
          <a:p>
            <a:pPr lvl="1"/>
            <a:r>
              <a:rPr lang="en-US" dirty="0"/>
              <a:t>Use a case-insensitive regular expression to replace Microsoft with  W3Schools in a string: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E652F-1EC7-014F-9E98-1402128E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A2BA-3710-C9AE-E58B-8236B0381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6496A-E4DC-603B-9F51-8B53D347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8</a:t>
            </a:fld>
            <a:endParaRPr lang="en-US"/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6C17D02B-AC17-72AB-16BD-E2A7D013B628}"/>
              </a:ext>
            </a:extLst>
          </p:cNvPr>
          <p:cNvSpPr txBox="1"/>
          <p:nvPr/>
        </p:nvSpPr>
        <p:spPr>
          <a:xfrm>
            <a:off x="838201" y="3946225"/>
            <a:ext cx="10515599" cy="2230738"/>
          </a:xfrm>
          <a:prstGeom prst="rect">
            <a:avLst/>
          </a:prstGeom>
          <a:ln w="4572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44450">
              <a:spcBef>
                <a:spcPts val="114"/>
              </a:spcBef>
            </a:pPr>
            <a:r>
              <a:rPr sz="2400" spc="-5" dirty="0">
                <a:solidFill>
                  <a:srgbClr val="FF0000"/>
                </a:solidFill>
                <a:latin typeface="Consolas"/>
                <a:cs typeface="Consolas"/>
              </a:rPr>
              <a:t>&lt;?php</a:t>
            </a:r>
            <a:endParaRPr sz="2400">
              <a:latin typeface="Consolas"/>
              <a:cs typeface="Consolas"/>
            </a:endParaRPr>
          </a:p>
          <a:p>
            <a:pPr marL="44450"/>
            <a:r>
              <a:rPr sz="2400" spc="-5" dirty="0">
                <a:latin typeface="Consolas"/>
                <a:cs typeface="Consolas"/>
              </a:rPr>
              <a:t>$str</a:t>
            </a:r>
            <a:r>
              <a:rPr sz="2400" spc="-15" dirty="0">
                <a:latin typeface="Consolas"/>
                <a:cs typeface="Consolas"/>
              </a:rPr>
              <a:t> </a:t>
            </a:r>
            <a:r>
              <a:rPr sz="2400" spc="-5" dirty="0">
                <a:latin typeface="Consolas"/>
                <a:cs typeface="Consolas"/>
              </a:rPr>
              <a:t>=</a:t>
            </a:r>
            <a:r>
              <a:rPr sz="2400" spc="-15" dirty="0"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"Visit</a:t>
            </a:r>
            <a:r>
              <a:rPr sz="2400" spc="-20" dirty="0">
                <a:solidFill>
                  <a:srgbClr val="A42A2A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Microsoft!"</a:t>
            </a:r>
            <a:r>
              <a:rPr sz="2400" spc="-5" dirty="0">
                <a:latin typeface="Consolas"/>
                <a:cs typeface="Consolas"/>
              </a:rPr>
              <a:t>;</a:t>
            </a:r>
            <a:endParaRPr sz="2400">
              <a:latin typeface="Consolas"/>
              <a:cs typeface="Consolas"/>
            </a:endParaRPr>
          </a:p>
          <a:p>
            <a:pPr marL="44450"/>
            <a:r>
              <a:rPr sz="2400" spc="-5" dirty="0">
                <a:latin typeface="Consolas"/>
                <a:cs typeface="Consolas"/>
              </a:rPr>
              <a:t>$pattern</a:t>
            </a:r>
            <a:r>
              <a:rPr sz="2400" spc="-40" dirty="0">
                <a:latin typeface="Consolas"/>
                <a:cs typeface="Consolas"/>
              </a:rPr>
              <a:t> </a:t>
            </a:r>
            <a:r>
              <a:rPr sz="2400" spc="-5" dirty="0">
                <a:latin typeface="Consolas"/>
                <a:cs typeface="Consolas"/>
              </a:rPr>
              <a:t>=</a:t>
            </a:r>
            <a:r>
              <a:rPr sz="2400" spc="-20" dirty="0"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"/microsoft/i"</a:t>
            </a:r>
            <a:r>
              <a:rPr sz="2400" spc="-5" dirty="0">
                <a:latin typeface="Consolas"/>
                <a:cs typeface="Consolas"/>
              </a:rPr>
              <a:t>;</a:t>
            </a:r>
            <a:endParaRPr sz="2400">
              <a:latin typeface="Consolas"/>
              <a:cs typeface="Consolas"/>
            </a:endParaRPr>
          </a:p>
          <a:p>
            <a:pPr marL="44450">
              <a:spcBef>
                <a:spcPts val="10"/>
              </a:spcBef>
            </a:pPr>
            <a:r>
              <a:rPr sz="2400" spc="-5" dirty="0">
                <a:solidFill>
                  <a:srgbClr val="0000CD"/>
                </a:solidFill>
                <a:latin typeface="Consolas"/>
                <a:cs typeface="Consolas"/>
              </a:rPr>
              <a:t>echo</a:t>
            </a:r>
            <a:r>
              <a:rPr sz="2400" dirty="0">
                <a:solidFill>
                  <a:srgbClr val="0000CD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latin typeface="Consolas"/>
                <a:cs typeface="Consolas"/>
              </a:rPr>
              <a:t>preg_replace($pattern,</a:t>
            </a:r>
            <a:r>
              <a:rPr sz="2400" spc="15" dirty="0"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A42A2A"/>
                </a:solidFill>
                <a:latin typeface="Consolas"/>
                <a:cs typeface="Consolas"/>
              </a:rPr>
              <a:t>"W3Schools"</a:t>
            </a:r>
            <a:r>
              <a:rPr sz="2400" spc="-5" dirty="0">
                <a:latin typeface="Consolas"/>
                <a:cs typeface="Consolas"/>
              </a:rPr>
              <a:t>,</a:t>
            </a:r>
            <a:r>
              <a:rPr sz="2400" spc="5" dirty="0">
                <a:latin typeface="Consolas"/>
                <a:cs typeface="Consolas"/>
              </a:rPr>
              <a:t> </a:t>
            </a:r>
            <a:r>
              <a:rPr sz="2400" spc="-5" dirty="0">
                <a:latin typeface="Consolas"/>
                <a:cs typeface="Consolas"/>
              </a:rPr>
              <a:t>$str);</a:t>
            </a:r>
            <a:endParaRPr sz="2400">
              <a:latin typeface="Consolas"/>
              <a:cs typeface="Consolas"/>
            </a:endParaRPr>
          </a:p>
          <a:p>
            <a:pPr marL="44450"/>
            <a:r>
              <a:rPr sz="2400" spc="-5" dirty="0">
                <a:solidFill>
                  <a:srgbClr val="008000"/>
                </a:solidFill>
                <a:latin typeface="Consolas"/>
                <a:cs typeface="Consolas"/>
              </a:rPr>
              <a:t>//</a:t>
            </a:r>
            <a:r>
              <a:rPr sz="2400" spc="-1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8000"/>
                </a:solidFill>
                <a:latin typeface="Consolas"/>
                <a:cs typeface="Consolas"/>
              </a:rPr>
              <a:t>Outputs</a:t>
            </a:r>
            <a:r>
              <a:rPr sz="2400" spc="-15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8000"/>
                </a:solidFill>
                <a:latin typeface="Consolas"/>
                <a:cs typeface="Consolas"/>
              </a:rPr>
              <a:t>"Visit</a:t>
            </a:r>
            <a:r>
              <a:rPr sz="2400" spc="-10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sz="2400" spc="-5" dirty="0">
                <a:solidFill>
                  <a:srgbClr val="008000"/>
                </a:solidFill>
                <a:latin typeface="Consolas"/>
                <a:cs typeface="Consolas"/>
              </a:rPr>
              <a:t>W3Schools!"</a:t>
            </a:r>
            <a:endParaRPr sz="2400">
              <a:latin typeface="Consolas"/>
              <a:cs typeface="Consolas"/>
            </a:endParaRPr>
          </a:p>
          <a:p>
            <a:pPr marL="44450"/>
            <a:r>
              <a:rPr sz="2400" spc="-5" dirty="0">
                <a:solidFill>
                  <a:srgbClr val="FF0000"/>
                </a:solidFill>
                <a:latin typeface="Consolas"/>
                <a:cs typeface="Consolas"/>
              </a:rPr>
              <a:t>?&gt;</a:t>
            </a:r>
            <a:endParaRPr sz="240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05644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258FB-0418-FB6A-F2D3-208011F69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/>
              <a:t>Regular</a:t>
            </a:r>
            <a:r>
              <a:rPr lang="en-US" spc="-50" dirty="0"/>
              <a:t> </a:t>
            </a:r>
            <a:r>
              <a:rPr lang="en-US" spc="-10" dirty="0"/>
              <a:t>Expression</a:t>
            </a:r>
            <a:r>
              <a:rPr lang="en-US" spc="10" dirty="0"/>
              <a:t> </a:t>
            </a:r>
            <a:r>
              <a:rPr lang="en-US" spc="-5" dirty="0"/>
              <a:t>Patterns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32AF-382E-1B75-9D34-5B466D03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pc="-15" dirty="0">
                <a:latin typeface="Calibri"/>
                <a:cs typeface="Calibri"/>
              </a:rPr>
              <a:t>Brackets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are</a:t>
            </a:r>
            <a:r>
              <a:rPr lang="en-US" sz="2800" spc="-5" dirty="0">
                <a:latin typeface="Calibri"/>
                <a:cs typeface="Calibri"/>
              </a:rPr>
              <a:t> used</a:t>
            </a:r>
            <a:r>
              <a:rPr lang="en-US" sz="2800" spc="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to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spc="-5" dirty="0">
                <a:latin typeface="Calibri"/>
                <a:cs typeface="Calibri"/>
              </a:rPr>
              <a:t>find</a:t>
            </a:r>
            <a:r>
              <a:rPr lang="en-US" sz="2800" dirty="0">
                <a:latin typeface="Calibri"/>
                <a:cs typeface="Calibri"/>
              </a:rPr>
              <a:t> a</a:t>
            </a:r>
            <a:r>
              <a:rPr lang="en-US" sz="2800" spc="-5" dirty="0">
                <a:latin typeface="Calibri"/>
                <a:cs typeface="Calibri"/>
              </a:rPr>
              <a:t> </a:t>
            </a:r>
            <a:r>
              <a:rPr lang="en-US" sz="2800" spc="-10" dirty="0">
                <a:latin typeface="Calibri"/>
                <a:cs typeface="Calibri"/>
              </a:rPr>
              <a:t>range</a:t>
            </a:r>
            <a:r>
              <a:rPr lang="en-US" sz="2800" spc="-5" dirty="0">
                <a:latin typeface="Calibri"/>
                <a:cs typeface="Calibri"/>
              </a:rPr>
              <a:t> of </a:t>
            </a:r>
            <a:r>
              <a:rPr lang="en-US" sz="2800" spc="-10" dirty="0">
                <a:latin typeface="Calibri"/>
                <a:cs typeface="Calibri"/>
              </a:rPr>
              <a:t>characters: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7006F-3603-4C1E-832D-3421CF545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808A-503E-40E1-8CBA-3E9DCC4F0028}" type="datetime1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E4CE3-DAB7-96AE-3EAF-24B426FEB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Diyar A. Abdulqader  - diyar.abdlqadr@su.edu.krd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B879F-6B2A-5716-BEDB-0EC6D60C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65F83-4AFD-457B-88BB-148680B902D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97D9519A-2F68-79E7-CD89-5B2C27ABC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0207"/>
              </p:ext>
            </p:extLst>
          </p:nvPr>
        </p:nvGraphicFramePr>
        <p:xfrm>
          <a:off x="838200" y="2829506"/>
          <a:ext cx="10515600" cy="1401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0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04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5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Expression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Description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[abc]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character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options</a:t>
                      </a:r>
                      <a:r>
                        <a:rPr sz="20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between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brackets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[^abc]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 character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between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brackets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7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[0-9]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Find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character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range</a:t>
                      </a:r>
                      <a:r>
                        <a:rPr sz="20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9</a:t>
                      </a:r>
                    </a:p>
                  </a:txBody>
                  <a:tcPr marL="0" marR="0" marT="30480" marB="0">
                    <a:lnL w="6350">
                      <a:solidFill>
                        <a:srgbClr val="CCCCCC"/>
                      </a:solidFill>
                      <a:prstDash val="solid"/>
                    </a:lnL>
                    <a:lnR w="6350">
                      <a:solidFill>
                        <a:srgbClr val="CCCCCC"/>
                      </a:solidFill>
                      <a:prstDash val="solid"/>
                    </a:lnR>
                    <a:lnT w="6350">
                      <a:solidFill>
                        <a:srgbClr val="CCCCCC"/>
                      </a:solidFill>
                      <a:prstDash val="solid"/>
                    </a:lnT>
                    <a:lnB w="6350">
                      <a:solidFill>
                        <a:srgbClr val="DDDDDD"/>
                      </a:solidFill>
                      <a:prstDash val="soli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74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10674</TotalTime>
  <Words>4299</Words>
  <Application>Microsoft Office PowerPoint</Application>
  <PresentationFormat>Widescreen</PresentationFormat>
  <Paragraphs>491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</vt:lpstr>
      <vt:lpstr>Arial MT</vt:lpstr>
      <vt:lpstr>Calibri</vt:lpstr>
      <vt:lpstr>Calibri Light</vt:lpstr>
      <vt:lpstr>Carlito</vt:lpstr>
      <vt:lpstr>consolas</vt:lpstr>
      <vt:lpstr>consolas</vt:lpstr>
      <vt:lpstr>Times New Roman</vt:lpstr>
      <vt:lpstr>Verdana</vt:lpstr>
      <vt:lpstr>Wingdings</vt:lpstr>
      <vt:lpstr>Office Theme</vt:lpstr>
      <vt:lpstr>Web Applications Development I</vt:lpstr>
      <vt:lpstr>Outline</vt:lpstr>
      <vt:lpstr>PHP Regular Expressions</vt:lpstr>
      <vt:lpstr>PHP Regular Expressions (Cont.)</vt:lpstr>
      <vt:lpstr>Regular Expression Functions</vt:lpstr>
      <vt:lpstr>Using preg_match()</vt:lpstr>
      <vt:lpstr>Using preg_match_all()</vt:lpstr>
      <vt:lpstr>Using preg_replace()</vt:lpstr>
      <vt:lpstr>Regular Expression Patterns</vt:lpstr>
      <vt:lpstr>Metacharacters</vt:lpstr>
      <vt:lpstr>Quantifiers</vt:lpstr>
      <vt:lpstr>Grouping</vt:lpstr>
      <vt:lpstr>Form Handling</vt:lpstr>
      <vt:lpstr>When to use GET?</vt:lpstr>
      <vt:lpstr>When to use POST?</vt:lpstr>
      <vt:lpstr>What is HTTP</vt:lpstr>
      <vt:lpstr>Example</vt:lpstr>
      <vt:lpstr>Example (Cont.)</vt:lpstr>
      <vt:lpstr>Form Validation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Form Validation (Cont.)</vt:lpstr>
      <vt:lpstr>Required Fields</vt:lpstr>
      <vt:lpstr>empty() and isset() Function</vt:lpstr>
      <vt:lpstr>empty() and isset() Function (Cont.)</vt:lpstr>
      <vt:lpstr>How to get multiple selected values of  select box in php?</vt:lpstr>
      <vt:lpstr>How to get multiple selected values of select box in php? (Cont.)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Fundamentals I</dc:title>
  <dc:creator>Microsoft account</dc:creator>
  <cp:lastModifiedBy>Nawzad Ahmad</cp:lastModifiedBy>
  <cp:revision>308</cp:revision>
  <dcterms:created xsi:type="dcterms:W3CDTF">2020-11-17T16:17:30Z</dcterms:created>
  <dcterms:modified xsi:type="dcterms:W3CDTF">2024-10-14T06:55:20Z</dcterms:modified>
</cp:coreProperties>
</file>