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90" r:id="rId1"/>
  </p:sldMasterIdLst>
  <p:notesMasterIdLst>
    <p:notesMasterId r:id="rId21"/>
  </p:notesMasterIdLst>
  <p:sldIdLst>
    <p:sldId id="256" r:id="rId2"/>
    <p:sldId id="258" r:id="rId3"/>
    <p:sldId id="259" r:id="rId4"/>
    <p:sldId id="296" r:id="rId5"/>
    <p:sldId id="293" r:id="rId6"/>
    <p:sldId id="297" r:id="rId7"/>
    <p:sldId id="298" r:id="rId8"/>
    <p:sldId id="299" r:id="rId9"/>
    <p:sldId id="300" r:id="rId10"/>
    <p:sldId id="301" r:id="rId11"/>
    <p:sldId id="294" r:id="rId12"/>
    <p:sldId id="302" r:id="rId13"/>
    <p:sldId id="303" r:id="rId14"/>
    <p:sldId id="304" r:id="rId15"/>
    <p:sldId id="306" r:id="rId16"/>
    <p:sldId id="307" r:id="rId17"/>
    <p:sldId id="305" r:id="rId18"/>
    <p:sldId id="308" r:id="rId19"/>
    <p:sldId id="29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3B482-DA8C-4AE4-9C9C-5F7E7FE773E2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62448-CECA-4894-87CB-401EAD3E8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7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62448-CECA-4894-87CB-401EAD3E82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2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F977-EFC5-4154-B9F8-E6A9C35203F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864E-94ED-4A8B-B114-570B8C9022BB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846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820B-CB8E-4FB4-B4D3-E39F2BBCDFF5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5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293F-A13E-47F3-96F1-7FB665292B4D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082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75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9D32-632E-415F-A785-5C92011CCCD1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42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 b="1" kern="120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CF86-879B-40AC-B226-0202A84388DB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31CBC9-3B20-1E0B-F510-FCAE462786AE}"/>
              </a:ext>
            </a:extLst>
          </p:cNvPr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567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4AD-8C0F-4AB4-90D3-422F8122806B}" type="datetime1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383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ED53-C50C-4707-87E4-60AC6C723A48}" type="datetime1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20FB-C980-4B71-9FB4-F68FE3FD59D8}" type="datetime1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6C9E-4E32-4893-847B-000EBAEAD883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237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89FB-43AD-43ED-82F6-D8A7B54F982C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8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278D0-6B4F-485F-9EA8-C527990E1062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Diyar A. Abdulqader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6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1" r:id="rId1"/>
    <p:sldLayoutId id="2147484592" r:id="rId2"/>
    <p:sldLayoutId id="2147484593" r:id="rId3"/>
    <p:sldLayoutId id="2147484594" r:id="rId4"/>
    <p:sldLayoutId id="2147484595" r:id="rId5"/>
    <p:sldLayoutId id="2147484596" r:id="rId6"/>
    <p:sldLayoutId id="2147484597" r:id="rId7"/>
    <p:sldLayoutId id="2147484598" r:id="rId8"/>
    <p:sldLayoutId id="2147484599" r:id="rId9"/>
    <p:sldLayoutId id="2147484600" r:id="rId10"/>
    <p:sldLayoutId id="214748460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tags/ref_httpmessages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3212" y="1394558"/>
            <a:ext cx="9791114" cy="1025085"/>
          </a:xfrm>
        </p:spPr>
        <p:txBody>
          <a:bodyPr>
            <a:normAutofit/>
          </a:bodyPr>
          <a:lstStyle/>
          <a:p>
            <a:r>
              <a:rPr lang="en-US" sz="4400" b="1" dirty="0"/>
              <a:t>Web Applications Development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5" y="2813538"/>
            <a:ext cx="6831673" cy="2630659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Lecture 16: Ajax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6F2BDD1D-0834-AA1B-F954-FA2B8E3E96C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17829" y="3663695"/>
            <a:ext cx="3755824" cy="309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1F861-8010-9017-8EDD-A2ED8D520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53108-EDC0-1829-E6B7-7DD586B89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/>
              <a:t>The </a:t>
            </a:r>
            <a:r>
              <a:rPr lang="en-US" sz="2300" dirty="0" err="1"/>
              <a:t>readyState</a:t>
            </a:r>
            <a:r>
              <a:rPr lang="en-US" sz="2300" dirty="0"/>
              <a:t> property holds the status of the </a:t>
            </a:r>
            <a:r>
              <a:rPr lang="en-US" sz="2300" dirty="0" err="1"/>
              <a:t>XMLHttpRequest</a:t>
            </a:r>
            <a:r>
              <a:rPr lang="en-US" sz="2300" dirty="0"/>
              <a:t>.</a:t>
            </a:r>
          </a:p>
          <a:p>
            <a:r>
              <a:rPr lang="en-US" sz="2300" dirty="0"/>
              <a:t>The </a:t>
            </a:r>
            <a:r>
              <a:rPr lang="en-US" sz="2300" dirty="0" err="1"/>
              <a:t>onreadystatechange</a:t>
            </a:r>
            <a:r>
              <a:rPr lang="en-US" sz="2300" dirty="0"/>
              <a:t> property defines a function to be executed when the </a:t>
            </a:r>
            <a:r>
              <a:rPr lang="en-US" sz="2300" dirty="0" err="1"/>
              <a:t>readyState</a:t>
            </a:r>
            <a:r>
              <a:rPr lang="en-US" sz="2300" dirty="0"/>
              <a:t> changes.</a:t>
            </a:r>
          </a:p>
          <a:p>
            <a:r>
              <a:rPr lang="en-US" sz="2300" dirty="0"/>
              <a:t>The status property and the </a:t>
            </a:r>
            <a:r>
              <a:rPr lang="en-US" sz="2300" dirty="0" err="1"/>
              <a:t>statusText</a:t>
            </a:r>
            <a:r>
              <a:rPr lang="en-US" sz="2300" dirty="0"/>
              <a:t> property holds the status of the </a:t>
            </a:r>
            <a:r>
              <a:rPr lang="en-US" sz="2300" dirty="0" err="1"/>
              <a:t>XMLHttpRequest</a:t>
            </a:r>
            <a:r>
              <a:rPr lang="en-US" sz="2300" dirty="0"/>
              <a:t> object.</a:t>
            </a:r>
          </a:p>
          <a:p>
            <a:r>
              <a:rPr lang="en-US" sz="2300" dirty="0"/>
              <a:t>When </a:t>
            </a:r>
            <a:r>
              <a:rPr lang="en-US" sz="2300" dirty="0" err="1"/>
              <a:t>readyState</a:t>
            </a:r>
            <a:r>
              <a:rPr lang="en-US" sz="2300" dirty="0"/>
              <a:t> is 4 and status is 200, the response is ready:</a:t>
            </a:r>
          </a:p>
          <a:p>
            <a:endParaRPr lang="en-US" sz="2300" dirty="0"/>
          </a:p>
          <a:p>
            <a:endParaRPr lang="en-US" sz="2300" dirty="0"/>
          </a:p>
          <a:p>
            <a:endParaRPr lang="en-US" sz="2300" dirty="0"/>
          </a:p>
          <a:p>
            <a:endParaRPr lang="en-US" sz="23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62123-DEC7-8187-E78D-A5DC77AA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1B067-66AD-F056-457C-96F001EF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F87A8-67C0-DEA5-A723-C6D75B3AB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722802-7D0E-470E-C145-41DAD3E94850}"/>
              </a:ext>
            </a:extLst>
          </p:cNvPr>
          <p:cNvSpPr txBox="1"/>
          <p:nvPr/>
        </p:nvSpPr>
        <p:spPr>
          <a:xfrm>
            <a:off x="838200" y="4158047"/>
            <a:ext cx="105156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XMLHttpRequest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xhttp.onreadystatechange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.readyState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==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&amp;&amp; 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.status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==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200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document.getElementById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"demo"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innerHTML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.responseText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}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xhttp.open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"GET"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"ajax_info.txt"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xhttp.send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9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914DF-20FD-FB2F-0260-36A6D316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Response (Cont.)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812C77C-B032-706E-8409-34B44DA5C7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246384"/>
              </p:ext>
            </p:extLst>
          </p:nvPr>
        </p:nvGraphicFramePr>
        <p:xfrm>
          <a:off x="838200" y="1825625"/>
          <a:ext cx="10515599" cy="4351338"/>
        </p:xfrm>
        <a:graphic>
          <a:graphicData uri="http://schemas.openxmlformats.org/drawingml/2006/table">
            <a:tbl>
              <a:tblPr/>
              <a:tblGrid>
                <a:gridCol w="2191840">
                  <a:extLst>
                    <a:ext uri="{9D8B030D-6E8A-4147-A177-3AD203B41FA5}">
                      <a16:colId xmlns:a16="http://schemas.microsoft.com/office/drawing/2014/main" val="1920462916"/>
                    </a:ext>
                  </a:extLst>
                </a:gridCol>
                <a:gridCol w="8323759">
                  <a:extLst>
                    <a:ext uri="{9D8B030D-6E8A-4147-A177-3AD203B41FA5}">
                      <a16:colId xmlns:a16="http://schemas.microsoft.com/office/drawing/2014/main" val="698662448"/>
                    </a:ext>
                  </a:extLst>
                </a:gridCol>
              </a:tblGrid>
              <a:tr h="403435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Property</a:t>
                      </a:r>
                    </a:p>
                  </a:txBody>
                  <a:tcPr marL="144084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Description</a:t>
                      </a:r>
                    </a:p>
                  </a:txBody>
                  <a:tcPr marL="72042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232390"/>
                  </a:ext>
                </a:extLst>
              </a:tr>
              <a:tr h="662787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onreadystatechange</a:t>
                      </a:r>
                    </a:p>
                  </a:txBody>
                  <a:tcPr marL="144084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Defines a function to be called when the readyState property changes</a:t>
                      </a:r>
                    </a:p>
                  </a:txBody>
                  <a:tcPr marL="72042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73226"/>
                  </a:ext>
                </a:extLst>
              </a:tr>
              <a:tr h="1700192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readyState</a:t>
                      </a:r>
                    </a:p>
                  </a:txBody>
                  <a:tcPr marL="144084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Holds the status of the XMLHttpRequest.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0: request not initialized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1: server connection established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2: request received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3: processing request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4: request finished and response is ready</a:t>
                      </a:r>
                    </a:p>
                  </a:txBody>
                  <a:tcPr marL="72042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11511"/>
                  </a:ext>
                </a:extLst>
              </a:tr>
              <a:tr h="1181489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status</a:t>
                      </a:r>
                    </a:p>
                  </a:txBody>
                  <a:tcPr marL="144084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200: "OK"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403: "Forbidden"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404: "Page not found"</a:t>
                      </a:r>
                      <a:br>
                        <a:rPr lang="en-US" sz="1700">
                          <a:effectLst/>
                        </a:rPr>
                      </a:br>
                      <a:r>
                        <a:rPr lang="en-US" sz="1700">
                          <a:effectLst/>
                        </a:rPr>
                        <a:t>For a complete list go to the </a:t>
                      </a:r>
                      <a:r>
                        <a:rPr lang="en-US" sz="1700">
                          <a:effectLst/>
                          <a:hlinkClick r:id="rId2"/>
                        </a:rPr>
                        <a:t>Http Messages Reference</a:t>
                      </a:r>
                      <a:endParaRPr lang="en-US" sz="1700">
                        <a:effectLst/>
                      </a:endParaRPr>
                    </a:p>
                  </a:txBody>
                  <a:tcPr marL="72042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5885"/>
                  </a:ext>
                </a:extLst>
              </a:tr>
              <a:tr h="403435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effectLst/>
                        </a:rPr>
                        <a:t>statusText</a:t>
                      </a:r>
                    </a:p>
                  </a:txBody>
                  <a:tcPr marL="144084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effectLst/>
                        </a:rPr>
                        <a:t>Returns the status-text (e.g. "OK" or "Not Found")</a:t>
                      </a:r>
                    </a:p>
                  </a:txBody>
                  <a:tcPr marL="72042" marR="72042" marT="72042" marB="7204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31620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E7156-7C95-DECF-E0AF-C9DC04F0A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79803-3D22-AB80-3B68-114F66182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0C368-0D28-19CD-776E-9B306D9AF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40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3B2FD-5830-39C9-9157-FBD8814B0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PHP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7B457-2F5C-6FCF-93BE-A43358D4392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head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script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showHint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length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document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getElementById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txtHint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innerHTML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xmlhttp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XMLHttpRequest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xmlhttp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onreadystatechange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readyState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&amp;&amp;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200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document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getElementById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txtHint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innerHTML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responseText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6CB7E-E2BF-412F-56DE-59DC7C4C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77AA2-80E7-3911-960C-48F8591F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803F-E3F8-4F08-1522-E376CA703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12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4777E96-3727-85AB-2D69-34C3660FB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137" y="3551376"/>
            <a:ext cx="4048125" cy="11334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6000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3B2FD-5830-39C9-9157-FBD8814B0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PHP Example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7B457-2F5C-6FCF-93BE-A43358D4392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xmlhttp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"GET"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gethint.php?q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xmlhttp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script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head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Start typing a name in the input field below: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form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action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=""&gt;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label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 name: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input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text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onkeyup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showHint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)"&gt;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form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Suggestions: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span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txtHint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"&gt;&lt;/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span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6CB7E-E2BF-412F-56DE-59DC7C4C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77AA2-80E7-3911-960C-48F8591F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803F-E3F8-4F08-1522-E376CA703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99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C776E-607E-E094-6BE8-BACA5208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PHP Example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0B111-0B5A-495C-9BBF-7D840FBB26D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Array with names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[]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array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"Anna"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"Brittany"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"Cinderella"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"Diana"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"Eva"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"Fiona"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Gunda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"Hege"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"Inga"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"Johanna"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"Kitty"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"Linda"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"Nina"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"Ophelia"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"Petunia"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"Amanda"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"Raquel"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"Cindy"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"Doris"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"Eve"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"Evita"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Sunniva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Tove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Unni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"Violet"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"Liza"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"Elizabeth"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"Ellen"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Wenche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"Vicky"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get the q parameter from URL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$q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$_REQUEST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"q"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];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$hint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lookup all hints from array if $q is different from ""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$q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!==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CA24D-F488-ACB3-2356-D00640E4B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D98AB-73F7-FFA8-08E5-BC4134BA2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83DB-7211-E11D-BBF3-8CA09BBF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5C34C-1372-A5DE-7100-54CB83BFCE0E}"/>
              </a:ext>
            </a:extLst>
          </p:cNvPr>
          <p:cNvSpPr txBox="1"/>
          <p:nvPr/>
        </p:nvSpPr>
        <p:spPr>
          <a:xfrm>
            <a:off x="7938052" y="4487588"/>
            <a:ext cx="341574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000" b="1" dirty="0"/>
              <a:t>The PHP File - "</a:t>
            </a:r>
            <a:r>
              <a:rPr lang="en-US" sz="2000" b="1" dirty="0" err="1"/>
              <a:t>gethint.php</a:t>
            </a:r>
            <a:r>
              <a:rPr lang="en-US" sz="2000" b="1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70630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C776E-607E-E094-6BE8-BACA5208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PHP Example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0B111-0B5A-495C-9BBF-7D840FBB26D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$q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strtolower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$q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strlen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$q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foreach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$name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stristr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$q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substr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$name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)))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$hint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===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$hint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$name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$hint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.=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$name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Output "no suggestion" if no hint was found or output correct values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$hint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===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?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"no suggestion"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$hint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CA24D-F488-ACB3-2356-D00640E4B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D98AB-73F7-FFA8-08E5-BC4134BA2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83DB-7211-E11D-BBF3-8CA09BBF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5C34C-1372-A5DE-7100-54CB83BFCE0E}"/>
              </a:ext>
            </a:extLst>
          </p:cNvPr>
          <p:cNvSpPr txBox="1"/>
          <p:nvPr/>
        </p:nvSpPr>
        <p:spPr>
          <a:xfrm>
            <a:off x="7673009" y="2128701"/>
            <a:ext cx="341574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000" b="1" dirty="0"/>
              <a:t>The PHP File - "</a:t>
            </a:r>
            <a:r>
              <a:rPr lang="en-US" sz="2000" b="1" dirty="0" err="1"/>
              <a:t>gethint.php</a:t>
            </a:r>
            <a:r>
              <a:rPr lang="en-US" sz="2000" b="1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67572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9CAF-B743-27BB-D785-226CBBE70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and MySQL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BAD82-583C-E81F-E548-2AE4FEC4E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3D477-6F96-B403-0680-E44DD821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BE8F0-F3EF-ECE7-0C31-028CB90A2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16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23F4ED0-8596-C4AA-8760-5652DD73413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524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html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&gt;&lt;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head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&gt;&lt;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script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function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showUser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str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str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==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""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document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getElementById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txtHint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).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innerHTML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""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xmlhttp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XMLHttpRequest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();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xmlhttp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onreadystatechange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function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  </a:t>
            </a:r>
            <a:r>
              <a:rPr lang="en-US" sz="1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readyState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==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&amp;&amp;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status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==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200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document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getElementById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txtHint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).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innerHTML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responseText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 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};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xmlhttp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open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"GET"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family.php?q</a:t>
            </a:r>
            <a:r>
              <a:rPr lang="en-US" sz="1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1800" dirty="0">
                <a:solidFill>
                  <a:srgbClr val="9A6E3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+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str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sz="1800" dirty="0" err="1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xmlhttp</a:t>
            </a:r>
            <a:r>
              <a:rPr lang="en-US" sz="1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send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();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}}</a:t>
            </a:r>
            <a:b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script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&gt;&lt;/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head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&gt;&lt;</a:t>
            </a:r>
            <a:r>
              <a:rPr lang="en-US" sz="1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body</a:t>
            </a:r>
            <a:r>
              <a:rPr lang="en-US" sz="1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US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717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6BE73-612F-9E87-18AE-4ACED3F1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and MySQL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A4083-2E68-900B-0C36-57619EB6E7E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form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select </a:t>
            </a:r>
            <a:r>
              <a:rPr lang="en-US" sz="2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name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2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users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onchange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2800" dirty="0" err="1">
                <a:solidFill>
                  <a:srgbClr val="DD4A68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showUser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this</a:t>
            </a:r>
            <a:r>
              <a:rPr lang="en-US" sz="2800" dirty="0" err="1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sz="2800" dirty="0" err="1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value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)"&gt;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 </a:t>
            </a:r>
            <a:r>
              <a:rPr lang="en-US" sz="2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value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=""&gt;</a:t>
            </a: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Select a person: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 </a:t>
            </a:r>
            <a:r>
              <a:rPr lang="en-US" sz="2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value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2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"&gt;</a:t>
            </a: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Peter Griffin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 </a:t>
            </a:r>
            <a:r>
              <a:rPr lang="en-US" sz="2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value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2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"&gt;</a:t>
            </a: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Lois Griffin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 </a:t>
            </a:r>
            <a:r>
              <a:rPr lang="en-US" sz="2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value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2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"&gt;</a:t>
            </a: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Joseph Swanson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 </a:t>
            </a:r>
            <a:r>
              <a:rPr lang="en-US" sz="2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value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2800" dirty="0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"&gt;</a:t>
            </a: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Glenn Quagmire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option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select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form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 err="1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br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div </a:t>
            </a:r>
            <a:r>
              <a:rPr lang="en-US" sz="2800" dirty="0">
                <a:solidFill>
                  <a:srgbClr val="6699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id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="</a:t>
            </a:r>
            <a:r>
              <a:rPr lang="en-US" sz="2800" dirty="0" err="1">
                <a:solidFill>
                  <a:srgbClr val="0077AA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txtHint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"&gt;&lt;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Person info will be listed here...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div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body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b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&lt;/</a:t>
            </a:r>
            <a:r>
              <a:rPr lang="en-US" sz="2800" dirty="0">
                <a:solidFill>
                  <a:srgbClr val="990055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html</a:t>
            </a:r>
            <a:r>
              <a:rPr lang="en-US" sz="2800" dirty="0">
                <a:solidFill>
                  <a:srgbClr val="999999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US" sz="2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C9294-2CAF-F079-CBBE-294AEFE24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61324-788D-BA7D-9F5E-5E720069D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23678-8760-7209-FA58-3660DE55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4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FE191-F11B-F408-4A7C-00F67EBE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AJAX and MySQL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24AAD-B72C-197C-EAA5-B2CD296F7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307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$q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intval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$_GET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[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'q’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]);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$con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mysqli_connect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'localhost'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'peter'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'abc123'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'mydb’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);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$con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{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die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'Could not connect: '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mysqli_error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$con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));}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</a:t>
            </a: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sql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"SELECT * FROM user WHERE id = '"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$q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'"'"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b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$result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mysqli_query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$con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</a:t>
            </a: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sql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);</a:t>
            </a:r>
            <a:b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"&lt;table&gt;</a:t>
            </a:r>
            <a:b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&lt;tr&gt; </a:t>
            </a:r>
            <a:b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Firstname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&lt;/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 </a:t>
            </a:r>
            <a:b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Lastname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&lt;/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</a:t>
            </a:r>
            <a:b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&gt;Age&lt;/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</a:t>
            </a:r>
            <a:b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&gt;Hometown&lt;/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</a:t>
            </a:r>
            <a:b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&gt;Job&lt;/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&gt; </a:t>
            </a:r>
            <a:b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&lt;/tr&gt;"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3FEF92-D850-BB4F-923A-D6C7E161B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307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while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$row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mysqli_fetch_array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$result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))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{</a:t>
            </a:r>
            <a:b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"&lt;tr&gt;"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"&lt;td&gt;"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$row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[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'FirstName'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"&lt;/td&gt;"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b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"&lt;td&gt;"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$row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[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</a:t>
            </a:r>
            <a:r>
              <a:rPr lang="en-US" sz="1800" dirty="0" err="1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LastName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"&lt;/td&gt;"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"&lt;td&gt;"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$row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[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'Age'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"&lt;/td&gt;"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"&lt;td&gt;"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$row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[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'Hometown'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"&lt;/td&gt;"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"&lt;td&gt;"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$row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[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'Job'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9A6E3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"&lt;/td&gt;"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"&lt;/tr&gt;"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}</a:t>
            </a:r>
            <a:b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77A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699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"&lt;/table&gt;"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b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 err="1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mysqli_close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800" dirty="0">
                <a:solidFill>
                  <a:srgbClr val="DD4A6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$con</a:t>
            </a:r>
            <a:r>
              <a:rPr lang="en-US" sz="1800" dirty="0">
                <a:solidFill>
                  <a:srgbClr val="9999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062F1-5867-8A01-578C-93193FEF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0DF7A-7A53-DDFF-5D5B-69C33C7F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965E9-63BB-37ED-A3B3-9AEAB584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95210A-62C2-DADD-EC8F-1707952DECA3}"/>
              </a:ext>
            </a:extLst>
          </p:cNvPr>
          <p:cNvSpPr txBox="1"/>
          <p:nvPr/>
        </p:nvSpPr>
        <p:spPr>
          <a:xfrm>
            <a:off x="7646505" y="5705923"/>
            <a:ext cx="328653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dirty="0"/>
              <a:t>The PHP File </a:t>
            </a:r>
            <a:r>
              <a:rPr lang="en-US" b="0" i="0" dirty="0" err="1"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family.php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66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latin typeface="Arial" pitchFamily="34" charset="0"/>
                <a:cs typeface="Arial" pitchFamily="34" charset="0"/>
              </a:rPr>
              <a:t>Questions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 descr="https://encrypted-tbn0.gstatic.com/images?q=tbn:ANd9GcSsf-BYex4PqJ3sfs5_33CeFUP9tUw7zF_2hPJNrdWGTE7blMm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12" y="2357430"/>
            <a:ext cx="3643338" cy="3643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4301581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2381224" y="1571612"/>
            <a:ext cx="7572428" cy="47863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Outline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What is AJAX?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How AJAX Works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Send a Request To a Server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url</a:t>
            </a:r>
            <a:r>
              <a:rPr lang="en-US" dirty="0">
                <a:latin typeface="Arial" pitchFamily="34" charset="0"/>
                <a:cs typeface="Arial" pitchFamily="34" charset="0"/>
              </a:rPr>
              <a:t> - A File On a Server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Asynchronous - True or False?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Server Response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AJAX PHP Example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AJAX and MySQL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01768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AJAX?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AJAX = Asynchronous JavaScript and XML.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AJAX is a technique for creating fast and dynamic web pages.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AJAX allows web pages to be updated asynchronously by exchanging small amounts of data with the server behind the scenes. 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This means that it is possible to update parts of a web page, without reloading the whole page.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Classic web pages, (which do not use AJAX) must reload the entire page if the content should change.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AJAX was made popular in 2005 by Google, with Google Suggest.</a:t>
            </a:r>
          </a:p>
          <a:p>
            <a:pPr lvl="1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When you start typing in Google's search box, a JavaScript sends the letters off to a server and the server returns a list of suggestions.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809720" y="1643050"/>
            <a:ext cx="8501122" cy="45720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2129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4C6A3-A0E7-4664-4B06-47346D1A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AJAX?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79F2-2B2F-FA6D-9CAD-699FA7302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Examples of applications using AJAX: Google Maps, Gmail,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Facebook tabs.</a:t>
            </a:r>
          </a:p>
          <a:p>
            <a:r>
              <a:rPr lang="en-US" dirty="0"/>
              <a:t>AJAX is based on internet standards, and uses a combination of:</a:t>
            </a:r>
          </a:p>
          <a:p>
            <a:pPr lvl="1"/>
            <a:r>
              <a:rPr lang="en-US" dirty="0" err="1"/>
              <a:t>XMLHttpRequest</a:t>
            </a:r>
            <a:r>
              <a:rPr lang="en-US" dirty="0"/>
              <a:t> object (to exchange data asynchronously with a server)</a:t>
            </a:r>
          </a:p>
          <a:p>
            <a:pPr lvl="1"/>
            <a:r>
              <a:rPr lang="en-US" dirty="0"/>
              <a:t>JavaScript/DOM (to display/interact with the information)</a:t>
            </a:r>
          </a:p>
          <a:p>
            <a:pPr lvl="1"/>
            <a:r>
              <a:rPr lang="en-US" dirty="0"/>
              <a:t>CSS (to style the data)</a:t>
            </a:r>
          </a:p>
          <a:p>
            <a:pPr lvl="1"/>
            <a:r>
              <a:rPr lang="en-US" dirty="0"/>
              <a:t>XML (often used as the format for transferring data)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79331-692D-7ACD-EF86-652E3D41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62153-BA23-5444-F08C-9B75DEF5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B22E6-95B3-E892-FA47-13BB3CAB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1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2BC08-890F-A3B2-E267-14923F6D4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AJAX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F7035-F78C-6131-F1E0-CAAA92312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C14F7-DC55-4718-5B29-495D08A9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73008-D264-F1E3-9BE5-62CCEC7E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30835-A82A-825F-F20D-8165CDF5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DBBD7F-F782-6CD5-53C5-A906F826B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1870075"/>
            <a:ext cx="7739063" cy="440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6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F2DA-9704-839F-3BEF-38F338AD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a Request To a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363A0-2589-1E0A-9BA5-D235D3E1F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send a request to a server, we use the open() and send() methods of the </a:t>
            </a:r>
            <a:r>
              <a:rPr lang="en-US" dirty="0" err="1"/>
              <a:t>XMLHttpRequest</a:t>
            </a:r>
            <a:r>
              <a:rPr lang="en-US" dirty="0"/>
              <a:t> object: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37DBF-D2D8-8ADC-6D20-163FCF5D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2E621-B3EB-6951-FF40-49F4E6824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D4EB0-2B69-592A-225D-C71A3F496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BE1C94-849A-DECE-08F7-4F1D9E8F424E}"/>
              </a:ext>
            </a:extLst>
          </p:cNvPr>
          <p:cNvSpPr txBox="1"/>
          <p:nvPr/>
        </p:nvSpPr>
        <p:spPr>
          <a:xfrm>
            <a:off x="838199" y="2663401"/>
            <a:ext cx="105156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xhttp.open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"GET"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"demo_get2.php?fname=</a:t>
            </a:r>
            <a:r>
              <a:rPr lang="en-US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Henry&amp;lname</a:t>
            </a:r>
            <a:r>
              <a:rPr lang="en-US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=Ford"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2000" dirty="0"/>
            </a:br>
            <a:r>
              <a:rPr lang="en-US" sz="20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xhttp.send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lang="en-US" sz="20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CF4CDB2-C0B5-3E1C-348F-6E43CC4FC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559971"/>
              </p:ext>
            </p:extLst>
          </p:nvPr>
        </p:nvGraphicFramePr>
        <p:xfrm>
          <a:off x="838200" y="3512434"/>
          <a:ext cx="10515599" cy="2804160"/>
        </p:xfrm>
        <a:graphic>
          <a:graphicData uri="http://schemas.openxmlformats.org/drawingml/2006/table">
            <a:tbl>
              <a:tblPr/>
              <a:tblGrid>
                <a:gridCol w="3150843">
                  <a:extLst>
                    <a:ext uri="{9D8B030D-6E8A-4147-A177-3AD203B41FA5}">
                      <a16:colId xmlns:a16="http://schemas.microsoft.com/office/drawing/2014/main" val="1227341852"/>
                    </a:ext>
                  </a:extLst>
                </a:gridCol>
                <a:gridCol w="7364756">
                  <a:extLst>
                    <a:ext uri="{9D8B030D-6E8A-4147-A177-3AD203B41FA5}">
                      <a16:colId xmlns:a16="http://schemas.microsoft.com/office/drawing/2014/main" val="26442911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Method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842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open(</a:t>
                      </a:r>
                      <a:r>
                        <a:rPr lang="en-US" i="1">
                          <a:effectLst/>
                        </a:rPr>
                        <a:t>method, url, async</a:t>
                      </a:r>
                      <a:r>
                        <a:rPr lang="en-US">
                          <a:effectLst/>
                        </a:rPr>
                        <a:t>)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Specifies the type of request</a:t>
                      </a:r>
                      <a:br>
                        <a:rPr lang="en-US" dirty="0">
                          <a:effectLst/>
                        </a:rPr>
                      </a:br>
                      <a:br>
                        <a:rPr lang="en-US" dirty="0">
                          <a:effectLst/>
                        </a:rPr>
                      </a:br>
                      <a:r>
                        <a:rPr lang="en-US" i="1" dirty="0">
                          <a:effectLst/>
                        </a:rPr>
                        <a:t>method</a:t>
                      </a:r>
                      <a:r>
                        <a:rPr lang="en-US" dirty="0">
                          <a:effectLst/>
                        </a:rPr>
                        <a:t>: the type of request: GET or POST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i="1" dirty="0">
                          <a:effectLst/>
                        </a:rPr>
                        <a:t>url</a:t>
                      </a:r>
                      <a:r>
                        <a:rPr lang="en-US" dirty="0">
                          <a:effectLst/>
                        </a:rPr>
                        <a:t>: the server (file) location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i="1" dirty="0">
                          <a:effectLst/>
                        </a:rPr>
                        <a:t>async</a:t>
                      </a:r>
                      <a:r>
                        <a:rPr lang="en-US" dirty="0">
                          <a:effectLst/>
                        </a:rPr>
                        <a:t>: true (asynchronous) or false (synchronous)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146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send()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Sends the request to the server (used for GET)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876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send(</a:t>
                      </a:r>
                      <a:r>
                        <a:rPr lang="en-US" i="1">
                          <a:effectLst/>
                        </a:rPr>
                        <a:t>string</a:t>
                      </a:r>
                      <a:r>
                        <a:rPr lang="en-US">
                          <a:effectLst/>
                        </a:rPr>
                        <a:t>)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Sends the request to the server (used for POST)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522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069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AC78E-0D23-F21C-6552-106CE6E1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a Request To a Server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0FC12-A503-6B2A-E79C-A1E8A11DE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POST data like an HTML form, add an HTTP header with </a:t>
            </a:r>
            <a:r>
              <a:rPr lang="en-US" dirty="0" err="1"/>
              <a:t>setRequestHeader</a:t>
            </a:r>
            <a:r>
              <a:rPr lang="en-US" dirty="0"/>
              <a:t>(). Specify the data you want to send in the send() method: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5421A-8F38-1DCC-D882-5FFB40216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1F086-815B-05E0-6EB9-8D232EC7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9D331-2335-616F-4E02-594BC6A3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093DC6-EBD2-C03D-163B-0C88B9C4F5C6}"/>
              </a:ext>
            </a:extLst>
          </p:cNvPr>
          <p:cNvSpPr txBox="1"/>
          <p:nvPr/>
        </p:nvSpPr>
        <p:spPr>
          <a:xfrm>
            <a:off x="838201" y="3044183"/>
            <a:ext cx="1051559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xhttp.open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"POST"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"demo_post2.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php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xhttp.setRequestHeader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"Content-type"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"application/x-www-form-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urlencoded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xhttp.send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Henry&amp;lname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=Ford"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0FB03A0-D2DB-76CA-9C5B-B2C5EC8EB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75030"/>
              </p:ext>
            </p:extLst>
          </p:nvPr>
        </p:nvGraphicFramePr>
        <p:xfrm>
          <a:off x="838199" y="4463223"/>
          <a:ext cx="10638184" cy="1676400"/>
        </p:xfrm>
        <a:graphic>
          <a:graphicData uri="http://schemas.openxmlformats.org/drawingml/2006/table">
            <a:tbl>
              <a:tblPr/>
              <a:tblGrid>
                <a:gridCol w="4250157">
                  <a:extLst>
                    <a:ext uri="{9D8B030D-6E8A-4147-A177-3AD203B41FA5}">
                      <a16:colId xmlns:a16="http://schemas.microsoft.com/office/drawing/2014/main" val="662506976"/>
                    </a:ext>
                  </a:extLst>
                </a:gridCol>
                <a:gridCol w="6388027">
                  <a:extLst>
                    <a:ext uri="{9D8B030D-6E8A-4147-A177-3AD203B41FA5}">
                      <a16:colId xmlns:a16="http://schemas.microsoft.com/office/drawing/2014/main" val="2771508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Method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417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setRequestHeader</a:t>
                      </a:r>
                      <a:r>
                        <a:rPr lang="en-US" dirty="0">
                          <a:effectLst/>
                        </a:rPr>
                        <a:t>(</a:t>
                      </a:r>
                      <a:r>
                        <a:rPr lang="en-US" i="1" dirty="0">
                          <a:effectLst/>
                        </a:rPr>
                        <a:t>header, value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Adds HTTP headers to the request</a:t>
                      </a:r>
                      <a:br>
                        <a:rPr lang="en-US" dirty="0">
                          <a:effectLst/>
                        </a:rPr>
                      </a:br>
                      <a:br>
                        <a:rPr lang="en-US" dirty="0">
                          <a:effectLst/>
                        </a:rPr>
                      </a:br>
                      <a:r>
                        <a:rPr lang="en-US" i="1" dirty="0">
                          <a:effectLst/>
                        </a:rPr>
                        <a:t>header</a:t>
                      </a:r>
                      <a:r>
                        <a:rPr lang="en-US" dirty="0">
                          <a:effectLst/>
                        </a:rPr>
                        <a:t>: specifies the header name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i="1" dirty="0">
                          <a:effectLst/>
                        </a:rPr>
                        <a:t>value</a:t>
                      </a:r>
                      <a:r>
                        <a:rPr lang="en-US" dirty="0">
                          <a:effectLst/>
                        </a:rPr>
                        <a:t>: specifies the header value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743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244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8053E-70D7-8DD3-4194-0C9CD469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url</a:t>
            </a:r>
            <a:r>
              <a:rPr lang="en-US" dirty="0"/>
              <a:t> - A File On a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718B8-0F23-D5F5-A132-3AC4588F6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url</a:t>
            </a:r>
            <a:r>
              <a:rPr lang="en-US" dirty="0"/>
              <a:t> parameter of the open() method, is an address to a file on a server: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file can be any kind of file, like .txt and .xml, or server scripting files like .asp and .</a:t>
            </a:r>
            <a:r>
              <a:rPr lang="en-US" dirty="0" err="1"/>
              <a:t>php</a:t>
            </a:r>
            <a:r>
              <a:rPr lang="en-US" dirty="0"/>
              <a:t> (which can perform actions on the server before sending the response back).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FA35C-9875-87B5-CEB0-24F5E3984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54008-6B49-4BB1-61DA-FD163710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0BF59-18A9-5E18-58E0-FF025DD8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91782A-D930-C895-11F2-CCAA9AD8CEE2}"/>
              </a:ext>
            </a:extLst>
          </p:cNvPr>
          <p:cNvSpPr txBox="1"/>
          <p:nvPr/>
        </p:nvSpPr>
        <p:spPr>
          <a:xfrm>
            <a:off x="993913" y="2758614"/>
            <a:ext cx="1035988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4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xhttp.open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"GET"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4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ajax_test.</a:t>
            </a:r>
            <a:r>
              <a:rPr lang="en-US" sz="2400" dirty="0" err="1">
                <a:solidFill>
                  <a:srgbClr val="A52A2A"/>
                </a:solidFill>
                <a:latin typeface="Consolas" panose="020B0609020204030204" pitchFamily="49" charset="0"/>
              </a:rPr>
              <a:t>php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4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276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D6AD7-4953-55BF-B713-F11499D7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- True or False?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E8AB0-BD64-A001-1884-01672A22D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requests should be sent asynchronously.</a:t>
            </a:r>
          </a:p>
          <a:p>
            <a:r>
              <a:rPr lang="en-US" dirty="0"/>
              <a:t>The async parameter of the open() method should be set to true: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 sending asynchronously, the JavaScript does not have to wait for the server response, but can instead:</a:t>
            </a:r>
          </a:p>
          <a:p>
            <a:pPr lvl="1"/>
            <a:r>
              <a:rPr lang="en-US" dirty="0"/>
              <a:t>execute other scripts while waiting for server response</a:t>
            </a:r>
          </a:p>
          <a:p>
            <a:pPr lvl="1"/>
            <a:r>
              <a:rPr lang="en-US" dirty="0"/>
              <a:t>deal with the response after the response is ready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F31D7-6DAF-4FC9-5AA2-9EBA8ED0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9C41-2430-4E1C-9062-302972DBAC0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C1D8-6F8B-422C-CEEF-E0DFBFB78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C1E4F-B7AF-634A-C15C-390254CC3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58BBFC-43E6-F1C8-DAC3-39C80B4C4D45}"/>
              </a:ext>
            </a:extLst>
          </p:cNvPr>
          <p:cNvSpPr txBox="1"/>
          <p:nvPr/>
        </p:nvSpPr>
        <p:spPr>
          <a:xfrm>
            <a:off x="838200" y="2970648"/>
            <a:ext cx="105156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4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xhttp.open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"GET"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4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ajax_test.</a:t>
            </a:r>
            <a:r>
              <a:rPr lang="en-US" sz="2400" dirty="0" err="1">
                <a:solidFill>
                  <a:srgbClr val="A52A2A"/>
                </a:solidFill>
                <a:latin typeface="Consolas" panose="020B0609020204030204" pitchFamily="49" charset="0"/>
              </a:rPr>
              <a:t>php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4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96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7919</TotalTime>
  <Words>1963</Words>
  <Application>Microsoft Office PowerPoint</Application>
  <PresentationFormat>Widescreen</PresentationFormat>
  <Paragraphs>181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Times New Roman</vt:lpstr>
      <vt:lpstr>Wingdings</vt:lpstr>
      <vt:lpstr>Office Theme</vt:lpstr>
      <vt:lpstr>Web Applications Development II</vt:lpstr>
      <vt:lpstr>Outline</vt:lpstr>
      <vt:lpstr>What is AJAX?</vt:lpstr>
      <vt:lpstr>What is AJAX? (Cont.)</vt:lpstr>
      <vt:lpstr>How AJAX Works</vt:lpstr>
      <vt:lpstr>Send a Request To a Server</vt:lpstr>
      <vt:lpstr>Send a Request To a Server (Cont.)</vt:lpstr>
      <vt:lpstr>The url - A File On a Server</vt:lpstr>
      <vt:lpstr>Asynchronous - True or False?</vt:lpstr>
      <vt:lpstr>Server Response</vt:lpstr>
      <vt:lpstr>Server Response (Cont.)</vt:lpstr>
      <vt:lpstr>AJAX PHP Example</vt:lpstr>
      <vt:lpstr>AJAX PHP Example (Cont.)</vt:lpstr>
      <vt:lpstr>AJAX PHP Example (Cont.)</vt:lpstr>
      <vt:lpstr>AJAX PHP Example (Cont.)</vt:lpstr>
      <vt:lpstr>AJAX and MySQL</vt:lpstr>
      <vt:lpstr>AJAX and MySQL (Cont.)</vt:lpstr>
      <vt:lpstr>AJAX and MySQL (Cont.)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Fundamentals I</dc:title>
  <dc:creator>Microsoft account</dc:creator>
  <cp:lastModifiedBy>diyar Abdulqader</cp:lastModifiedBy>
  <cp:revision>159</cp:revision>
  <dcterms:created xsi:type="dcterms:W3CDTF">2020-11-17T16:17:30Z</dcterms:created>
  <dcterms:modified xsi:type="dcterms:W3CDTF">2024-04-22T04:37:51Z</dcterms:modified>
</cp:coreProperties>
</file>