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71317" y="1654556"/>
            <a:ext cx="661797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38961" y="1690877"/>
            <a:ext cx="10515600" cy="0"/>
          </a:xfrm>
          <a:custGeom>
            <a:avLst/>
            <a:gdLst/>
            <a:ahLst/>
            <a:cxnLst/>
            <a:rect l="l" t="t" r="r" b="b"/>
            <a:pathLst>
              <a:path w="10515600" h="0">
                <a:moveTo>
                  <a:pt x="0" y="0"/>
                </a:moveTo>
                <a:lnTo>
                  <a:pt x="1051560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626440"/>
            <a:ext cx="7427595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3231" y="2738704"/>
            <a:ext cx="9965537" cy="3989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068811" y="6465214"/>
            <a:ext cx="2444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524761" y="3510534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88718" y="3764675"/>
            <a:ext cx="7049641" cy="272447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60" b="0">
                <a:solidFill>
                  <a:srgbClr val="000000"/>
                </a:solidFill>
                <a:latin typeface="Calibri Light"/>
                <a:cs typeface="Calibri Light"/>
              </a:rPr>
              <a:t>Programming</a:t>
            </a:r>
            <a:r>
              <a:rPr dirty="0" spc="-185" b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pc="-45" b="0">
                <a:solidFill>
                  <a:srgbClr val="000000"/>
                </a:solidFill>
                <a:latin typeface="Calibri Light"/>
                <a:cs typeface="Calibri Light"/>
              </a:rPr>
              <a:t>Fundamentals</a:t>
            </a:r>
            <a:r>
              <a:rPr dirty="0" spc="-170" b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pc="-35" b="0">
                <a:solidFill>
                  <a:srgbClr val="000000"/>
                </a:solidFill>
                <a:latin typeface="Calibri Light"/>
                <a:cs typeface="Calibri Light"/>
              </a:rPr>
              <a:t>II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4838191" y="2793872"/>
            <a:ext cx="251841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C00000"/>
                </a:solidFill>
                <a:latin typeface="Arial"/>
                <a:cs typeface="Arial"/>
              </a:rPr>
              <a:t>Lecture</a:t>
            </a:r>
            <a:r>
              <a:rPr dirty="0" sz="2400" spc="-6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C00000"/>
                </a:solidFill>
                <a:latin typeface="Arial"/>
                <a:cs typeface="Arial"/>
              </a:rPr>
              <a:t>5:</a:t>
            </a:r>
            <a:r>
              <a:rPr dirty="0" sz="2400" spc="-14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C00000"/>
                </a:solidFill>
                <a:latin typeface="Arial"/>
                <a:cs typeface="Arial"/>
              </a:rPr>
              <a:t>Arrays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2-D</a:t>
            </a:r>
            <a:r>
              <a:rPr dirty="0" spc="-265"/>
              <a:t> </a:t>
            </a:r>
            <a:r>
              <a:rPr dirty="0"/>
              <a:t>Array</a:t>
            </a:r>
            <a:r>
              <a:rPr dirty="0" spc="-25"/>
              <a:t> </a:t>
            </a:r>
            <a:r>
              <a:rPr dirty="0" spc="-10"/>
              <a:t>Declaration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748002"/>
            <a:ext cx="8759825" cy="4117975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484"/>
              </a:spcBef>
              <a:buClr>
                <a:srgbClr val="A4A4A4"/>
              </a:buClr>
              <a:buSzPct val="93750"/>
              <a:buFont typeface="Wingdings"/>
              <a:buChar char=""/>
              <a:tabLst>
                <a:tab pos="469900" algn="l"/>
              </a:tabLst>
            </a:pPr>
            <a:r>
              <a:rPr dirty="0" sz="3200">
                <a:latin typeface="Times New Roman"/>
                <a:cs typeface="Times New Roman"/>
              </a:rPr>
              <a:t>An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array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must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be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declared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before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use.</a:t>
            </a:r>
            <a:endParaRPr sz="32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85"/>
              </a:spcBef>
              <a:buClr>
                <a:srgbClr val="A4A4A4"/>
              </a:buClr>
              <a:buSzPct val="93750"/>
              <a:buFont typeface="Wingdings"/>
              <a:buChar char=""/>
              <a:tabLst>
                <a:tab pos="469900" algn="l"/>
              </a:tabLst>
            </a:pPr>
            <a:r>
              <a:rPr dirty="0" sz="3200" spc="-10">
                <a:latin typeface="Times New Roman"/>
                <a:cs typeface="Times New Roman"/>
              </a:rPr>
              <a:t>Syntax</a:t>
            </a:r>
            <a:endParaRPr sz="3200">
              <a:latin typeface="Times New Roman"/>
              <a:cs typeface="Times New Roman"/>
            </a:endParaRPr>
          </a:p>
          <a:p>
            <a:pPr marL="875030" indent="-862330">
              <a:lnSpc>
                <a:spcPct val="100000"/>
              </a:lnSpc>
              <a:spcBef>
                <a:spcPts val="459"/>
              </a:spcBef>
              <a:buClr>
                <a:srgbClr val="A4A4A4"/>
              </a:buClr>
              <a:buSzPct val="101923"/>
              <a:buFont typeface="Arial MT"/>
              <a:buChar char="•"/>
              <a:tabLst>
                <a:tab pos="875030" algn="l"/>
                <a:tab pos="2647950" algn="l"/>
              </a:tabLst>
            </a:pPr>
            <a:r>
              <a:rPr dirty="0" sz="2600" spc="-10" i="1">
                <a:latin typeface="Times New Roman"/>
                <a:cs typeface="Times New Roman"/>
              </a:rPr>
              <a:t>DataType</a:t>
            </a:r>
            <a:r>
              <a:rPr dirty="0" sz="2600" i="1">
                <a:latin typeface="Times New Roman"/>
                <a:cs typeface="Times New Roman"/>
              </a:rPr>
              <a:t>	</a:t>
            </a:r>
            <a:r>
              <a:rPr dirty="0" sz="2600" spc="-10" i="1">
                <a:latin typeface="Times New Roman"/>
                <a:cs typeface="Times New Roman"/>
              </a:rPr>
              <a:t>identifier[integerConstant][integerConstant];</a:t>
            </a:r>
            <a:endParaRPr sz="2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00"/>
              </a:spcBef>
              <a:buClr>
                <a:srgbClr val="A4A4A4"/>
              </a:buClr>
              <a:buSzPct val="93750"/>
              <a:buFont typeface="Wingdings"/>
              <a:buChar char=""/>
              <a:tabLst>
                <a:tab pos="469900" algn="l"/>
              </a:tabLst>
            </a:pPr>
            <a:r>
              <a:rPr dirty="0" sz="3200" spc="-20" i="1">
                <a:latin typeface="Times New Roman"/>
                <a:cs typeface="Times New Roman"/>
              </a:rPr>
              <a:t>DataType</a:t>
            </a:r>
            <a:r>
              <a:rPr dirty="0" sz="3200" spc="-55" i="1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is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-5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type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of</a:t>
            </a:r>
            <a:r>
              <a:rPr dirty="0" sz="3200" spc="-5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each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element</a:t>
            </a:r>
            <a:endParaRPr sz="3200">
              <a:latin typeface="Times New Roman"/>
              <a:cs typeface="Times New Roman"/>
            </a:endParaRPr>
          </a:p>
          <a:p>
            <a:pPr lvl="1" marL="927100" indent="-457200">
              <a:lnSpc>
                <a:spcPct val="100000"/>
              </a:lnSpc>
              <a:spcBef>
                <a:spcPts val="345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927100" algn="l"/>
              </a:tabLst>
            </a:pPr>
            <a:r>
              <a:rPr dirty="0" sz="2800">
                <a:latin typeface="Times New Roman"/>
                <a:cs typeface="Times New Roman"/>
              </a:rPr>
              <a:t>Can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be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simple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or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complex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type,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doesn't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matter</a:t>
            </a:r>
            <a:endParaRPr sz="2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80"/>
              </a:spcBef>
              <a:buClr>
                <a:srgbClr val="A4A4A4"/>
              </a:buClr>
              <a:buSzPct val="93750"/>
              <a:buFont typeface="Wingdings"/>
              <a:buChar char=""/>
              <a:tabLst>
                <a:tab pos="469900" algn="l"/>
              </a:tabLst>
            </a:pPr>
            <a:r>
              <a:rPr dirty="0" sz="3200" i="1">
                <a:latin typeface="Times New Roman"/>
                <a:cs typeface="Times New Roman"/>
              </a:rPr>
              <a:t>identifier</a:t>
            </a:r>
            <a:r>
              <a:rPr dirty="0" sz="3200" spc="-35" i="1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is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name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used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to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access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array</a:t>
            </a:r>
            <a:endParaRPr sz="32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84"/>
              </a:spcBef>
              <a:buClr>
                <a:srgbClr val="A4A4A4"/>
              </a:buClr>
              <a:buSzPct val="93750"/>
              <a:buFont typeface="Wingdings"/>
              <a:buChar char=""/>
              <a:tabLst>
                <a:tab pos="469900" algn="l"/>
              </a:tabLst>
            </a:pPr>
            <a:r>
              <a:rPr dirty="0" sz="3200" i="1">
                <a:latin typeface="Times New Roman"/>
                <a:cs typeface="Times New Roman"/>
              </a:rPr>
              <a:t>integerConstant</a:t>
            </a:r>
            <a:r>
              <a:rPr dirty="0" sz="3200" spc="-50" i="1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is a literal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or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named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constant</a:t>
            </a:r>
            <a:endParaRPr sz="3200">
              <a:latin typeface="Times New Roman"/>
              <a:cs typeface="Times New Roman"/>
            </a:endParaRPr>
          </a:p>
          <a:p>
            <a:pPr lvl="1" marL="927100" indent="-457200">
              <a:lnSpc>
                <a:spcPct val="100000"/>
              </a:lnSpc>
              <a:spcBef>
                <a:spcPts val="34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927100" algn="l"/>
              </a:tabLst>
            </a:pPr>
            <a:r>
              <a:rPr dirty="0" sz="2800">
                <a:latin typeface="Times New Roman"/>
                <a:cs typeface="Times New Roman"/>
              </a:rPr>
              <a:t>Defines</a:t>
            </a:r>
            <a:r>
              <a:rPr dirty="0" sz="2800" spc="-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number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elements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in</a:t>
            </a:r>
            <a:r>
              <a:rPr dirty="0" sz="2800" spc="-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array.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2-D</a:t>
            </a:r>
            <a:r>
              <a:rPr dirty="0" spc="-265"/>
              <a:t> </a:t>
            </a:r>
            <a:r>
              <a:rPr dirty="0"/>
              <a:t>Array</a:t>
            </a:r>
            <a:r>
              <a:rPr dirty="0" spc="-25"/>
              <a:t> </a:t>
            </a:r>
            <a:r>
              <a:rPr dirty="0" spc="-10"/>
              <a:t>Initialization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746250"/>
            <a:ext cx="72605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A4A4A4"/>
              </a:buClr>
              <a:buSzPct val="93750"/>
              <a:buFont typeface="Wingdings"/>
              <a:buChar char=""/>
              <a:tabLst>
                <a:tab pos="469900" algn="l"/>
              </a:tabLst>
            </a:pPr>
            <a:r>
              <a:rPr dirty="0" sz="2400">
                <a:latin typeface="Times New Roman"/>
                <a:cs typeface="Times New Roman"/>
              </a:rPr>
              <a:t>Using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two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loops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to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initialize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2-</a:t>
            </a:r>
            <a:r>
              <a:rPr dirty="0" sz="2400">
                <a:latin typeface="Times New Roman"/>
                <a:cs typeface="Times New Roman"/>
              </a:rPr>
              <a:t>D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arrays,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like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following: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413662" y="2112543"/>
            <a:ext cx="2268855" cy="684530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415"/>
              </a:spcBef>
            </a:pPr>
            <a:r>
              <a:rPr dirty="0" sz="1900">
                <a:latin typeface="Times New Roman"/>
                <a:cs typeface="Times New Roman"/>
              </a:rPr>
              <a:t>//</a:t>
            </a:r>
            <a:r>
              <a:rPr dirty="0" sz="1900" spc="-5">
                <a:latin typeface="Times New Roman"/>
                <a:cs typeface="Times New Roman"/>
              </a:rPr>
              <a:t> </a:t>
            </a:r>
            <a:r>
              <a:rPr dirty="0" sz="1900" b="1" i="1">
                <a:latin typeface="Times New Roman"/>
                <a:cs typeface="Times New Roman"/>
              </a:rPr>
              <a:t>Number</a:t>
            </a:r>
            <a:r>
              <a:rPr dirty="0" sz="1900" spc="-10" b="1" i="1">
                <a:latin typeface="Times New Roman"/>
                <a:cs typeface="Times New Roman"/>
              </a:rPr>
              <a:t> </a:t>
            </a:r>
            <a:r>
              <a:rPr dirty="0" sz="1900" b="1" i="1">
                <a:latin typeface="Times New Roman"/>
                <a:cs typeface="Times New Roman"/>
              </a:rPr>
              <a:t>of</a:t>
            </a:r>
            <a:r>
              <a:rPr dirty="0" sz="1900" spc="-10" b="1" i="1">
                <a:latin typeface="Times New Roman"/>
                <a:cs typeface="Times New Roman"/>
              </a:rPr>
              <a:t> </a:t>
            </a:r>
            <a:r>
              <a:rPr dirty="0" sz="1900" spc="-20" b="1" i="1">
                <a:latin typeface="Times New Roman"/>
                <a:cs typeface="Times New Roman"/>
              </a:rPr>
              <a:t>rows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1900">
                <a:latin typeface="Times New Roman"/>
                <a:cs typeface="Times New Roman"/>
              </a:rPr>
              <a:t>//</a:t>
            </a:r>
            <a:r>
              <a:rPr dirty="0" sz="1900" spc="459">
                <a:latin typeface="Times New Roman"/>
                <a:cs typeface="Times New Roman"/>
              </a:rPr>
              <a:t> </a:t>
            </a:r>
            <a:r>
              <a:rPr dirty="0" sz="1900" b="1" i="1">
                <a:latin typeface="Times New Roman"/>
                <a:cs typeface="Times New Roman"/>
              </a:rPr>
              <a:t>Number</a:t>
            </a:r>
            <a:r>
              <a:rPr dirty="0" sz="1900" spc="-5" b="1" i="1">
                <a:latin typeface="Times New Roman"/>
                <a:cs typeface="Times New Roman"/>
              </a:rPr>
              <a:t> </a:t>
            </a:r>
            <a:r>
              <a:rPr dirty="0" sz="1900" b="1" i="1">
                <a:latin typeface="Times New Roman"/>
                <a:cs typeface="Times New Roman"/>
              </a:rPr>
              <a:t>of</a:t>
            </a:r>
            <a:r>
              <a:rPr dirty="0" sz="1900" spc="-5" b="1" i="1">
                <a:latin typeface="Times New Roman"/>
                <a:cs typeface="Times New Roman"/>
              </a:rPr>
              <a:t> </a:t>
            </a:r>
            <a:r>
              <a:rPr dirty="0" sz="1900" spc="-10" b="1" i="1">
                <a:latin typeface="Times New Roman"/>
                <a:cs typeface="Times New Roman"/>
              </a:rPr>
              <a:t>columns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781301" y="2112543"/>
            <a:ext cx="3263900" cy="10153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3340" marR="514350" indent="-41275">
              <a:lnSpc>
                <a:spcPct val="113799"/>
              </a:lnSpc>
              <a:spcBef>
                <a:spcPts val="100"/>
              </a:spcBef>
              <a:tabLst>
                <a:tab pos="1076325" algn="l"/>
                <a:tab pos="1116965" algn="l"/>
              </a:tabLst>
            </a:pPr>
            <a:r>
              <a:rPr dirty="0" sz="1900">
                <a:latin typeface="Times New Roman"/>
                <a:cs typeface="Times New Roman"/>
              </a:rPr>
              <a:t>const</a:t>
            </a:r>
            <a:r>
              <a:rPr dirty="0" sz="1900" spc="459">
                <a:latin typeface="Times New Roman"/>
                <a:cs typeface="Times New Roman"/>
              </a:rPr>
              <a:t> </a:t>
            </a:r>
            <a:r>
              <a:rPr dirty="0" sz="1900" spc="-25">
                <a:latin typeface="Times New Roman"/>
                <a:cs typeface="Times New Roman"/>
              </a:rPr>
              <a:t>int</a:t>
            </a:r>
            <a:r>
              <a:rPr dirty="0" sz="1900">
                <a:latin typeface="Times New Roman"/>
                <a:cs typeface="Times New Roman"/>
              </a:rPr>
              <a:t>	ROWS</a:t>
            </a:r>
            <a:r>
              <a:rPr dirty="0" sz="1900" spc="-4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=</a:t>
            </a:r>
            <a:r>
              <a:rPr dirty="0" sz="1900" spc="-20">
                <a:latin typeface="Times New Roman"/>
                <a:cs typeface="Times New Roman"/>
              </a:rPr>
              <a:t> </a:t>
            </a:r>
            <a:r>
              <a:rPr dirty="0" sz="1900" spc="-25">
                <a:latin typeface="Times New Roman"/>
                <a:cs typeface="Times New Roman"/>
              </a:rPr>
              <a:t>3; </a:t>
            </a:r>
            <a:r>
              <a:rPr dirty="0" sz="1900">
                <a:latin typeface="Times New Roman"/>
                <a:cs typeface="Times New Roman"/>
              </a:rPr>
              <a:t>const</a:t>
            </a:r>
            <a:r>
              <a:rPr dirty="0" sz="1900" spc="459">
                <a:latin typeface="Times New Roman"/>
                <a:cs typeface="Times New Roman"/>
              </a:rPr>
              <a:t> </a:t>
            </a:r>
            <a:r>
              <a:rPr dirty="0" sz="1900" spc="-25">
                <a:latin typeface="Times New Roman"/>
                <a:cs typeface="Times New Roman"/>
              </a:rPr>
              <a:t>int</a:t>
            </a:r>
            <a:r>
              <a:rPr dirty="0" sz="1900">
                <a:latin typeface="Times New Roman"/>
                <a:cs typeface="Times New Roman"/>
              </a:rPr>
              <a:t>		COLUMNS</a:t>
            </a:r>
            <a:r>
              <a:rPr dirty="0" sz="1900" spc="-3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=</a:t>
            </a:r>
            <a:r>
              <a:rPr dirty="0" sz="1900" spc="-60">
                <a:latin typeface="Times New Roman"/>
                <a:cs typeface="Times New Roman"/>
              </a:rPr>
              <a:t> </a:t>
            </a:r>
            <a:r>
              <a:rPr dirty="0" sz="1900" spc="-25">
                <a:latin typeface="Times New Roman"/>
                <a:cs typeface="Times New Roman"/>
              </a:rPr>
              <a:t>2;</a:t>
            </a:r>
            <a:endParaRPr sz="1900">
              <a:latin typeface="Times New Roman"/>
              <a:cs typeface="Times New Roman"/>
            </a:endParaRPr>
          </a:p>
          <a:p>
            <a:pPr marL="53340">
              <a:lnSpc>
                <a:spcPct val="100000"/>
              </a:lnSpc>
              <a:spcBef>
                <a:spcPts val="325"/>
              </a:spcBef>
              <a:tabLst>
                <a:tab pos="487680" algn="l"/>
              </a:tabLst>
            </a:pPr>
            <a:r>
              <a:rPr dirty="0" sz="1900" spc="-25">
                <a:latin typeface="Times New Roman"/>
                <a:cs typeface="Times New Roman"/>
              </a:rPr>
              <a:t>int</a:t>
            </a:r>
            <a:r>
              <a:rPr dirty="0" sz="1900">
                <a:latin typeface="Times New Roman"/>
                <a:cs typeface="Times New Roman"/>
              </a:rPr>
              <a:t>	</a:t>
            </a:r>
            <a:r>
              <a:rPr dirty="0" sz="1900" spc="-10">
                <a:latin typeface="Times New Roman"/>
                <a:cs typeface="Times New Roman"/>
              </a:rPr>
              <a:t>array[ROWS][COLUMNS];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16939" y="3102381"/>
            <a:ext cx="10359390" cy="2919095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918210">
              <a:lnSpc>
                <a:spcPct val="100000"/>
              </a:lnSpc>
              <a:spcBef>
                <a:spcPts val="409"/>
              </a:spcBef>
            </a:pPr>
            <a:r>
              <a:rPr dirty="0" sz="1900">
                <a:latin typeface="Times New Roman"/>
                <a:cs typeface="Times New Roman"/>
              </a:rPr>
              <a:t>for</a:t>
            </a:r>
            <a:r>
              <a:rPr dirty="0" sz="1900" spc="-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(int</a:t>
            </a:r>
            <a:r>
              <a:rPr dirty="0" sz="1900" spc="-2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i</a:t>
            </a:r>
            <a:r>
              <a:rPr dirty="0" sz="1900" spc="-2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=</a:t>
            </a:r>
            <a:r>
              <a:rPr dirty="0" sz="1900" spc="-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0;</a:t>
            </a:r>
            <a:r>
              <a:rPr dirty="0" sz="1900" spc="-20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i</a:t>
            </a:r>
            <a:r>
              <a:rPr dirty="0" sz="1900" spc="-20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&lt; ROWS;</a:t>
            </a:r>
            <a:r>
              <a:rPr dirty="0" sz="1900" spc="-3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i++) </a:t>
            </a:r>
            <a:r>
              <a:rPr dirty="0" sz="1900" spc="-50">
                <a:latin typeface="Times New Roman"/>
                <a:cs typeface="Times New Roman"/>
              </a:rPr>
              <a:t>{</a:t>
            </a:r>
            <a:endParaRPr sz="1900">
              <a:latin typeface="Times New Roman"/>
              <a:cs typeface="Times New Roman"/>
            </a:endParaRPr>
          </a:p>
          <a:p>
            <a:pPr marL="1219835">
              <a:lnSpc>
                <a:spcPct val="100000"/>
              </a:lnSpc>
              <a:spcBef>
                <a:spcPts val="315"/>
              </a:spcBef>
            </a:pPr>
            <a:r>
              <a:rPr dirty="0" sz="1900">
                <a:latin typeface="Times New Roman"/>
                <a:cs typeface="Times New Roman"/>
              </a:rPr>
              <a:t>for</a:t>
            </a:r>
            <a:r>
              <a:rPr dirty="0" sz="1900" spc="-1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(int</a:t>
            </a:r>
            <a:r>
              <a:rPr dirty="0" sz="1900" spc="-30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j</a:t>
            </a:r>
            <a:r>
              <a:rPr dirty="0" sz="1900" spc="-30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=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0;</a:t>
            </a:r>
            <a:r>
              <a:rPr dirty="0" sz="1900" spc="-2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j</a:t>
            </a:r>
            <a:r>
              <a:rPr dirty="0" sz="1900" spc="-3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&lt;</a:t>
            </a:r>
            <a:r>
              <a:rPr dirty="0" sz="1900" spc="-1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COLUMNS;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j++){</a:t>
            </a:r>
            <a:endParaRPr sz="1900">
              <a:latin typeface="Times New Roman"/>
              <a:cs typeface="Times New Roman"/>
            </a:endParaRPr>
          </a:p>
          <a:p>
            <a:pPr marL="1642110">
              <a:lnSpc>
                <a:spcPct val="100000"/>
              </a:lnSpc>
              <a:spcBef>
                <a:spcPts val="320"/>
              </a:spcBef>
            </a:pPr>
            <a:r>
              <a:rPr dirty="0" sz="1900">
                <a:latin typeface="Times New Roman"/>
                <a:cs typeface="Times New Roman"/>
              </a:rPr>
              <a:t>//</a:t>
            </a:r>
            <a:r>
              <a:rPr dirty="0" sz="1900" spc="-1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set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initial</a:t>
            </a:r>
            <a:r>
              <a:rPr dirty="0" sz="1900" spc="-1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value</a:t>
            </a:r>
            <a:r>
              <a:rPr dirty="0" sz="1900" spc="-1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to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0">
                <a:latin typeface="Times New Roman"/>
                <a:cs typeface="Times New Roman"/>
              </a:rPr>
              <a:t>0</a:t>
            </a:r>
            <a:endParaRPr sz="1900">
              <a:latin typeface="Times New Roman"/>
              <a:cs typeface="Times New Roman"/>
            </a:endParaRPr>
          </a:p>
          <a:p>
            <a:pPr marL="1642110">
              <a:lnSpc>
                <a:spcPct val="100000"/>
              </a:lnSpc>
              <a:spcBef>
                <a:spcPts val="315"/>
              </a:spcBef>
            </a:pPr>
            <a:r>
              <a:rPr dirty="0" sz="1900">
                <a:latin typeface="Times New Roman"/>
                <a:cs typeface="Times New Roman"/>
              </a:rPr>
              <a:t>array[i][j]</a:t>
            </a:r>
            <a:r>
              <a:rPr dirty="0" sz="1900" spc="-50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= </a:t>
            </a:r>
            <a:r>
              <a:rPr dirty="0" sz="1900" spc="-25">
                <a:latin typeface="Times New Roman"/>
                <a:cs typeface="Times New Roman"/>
              </a:rPr>
              <a:t>0;</a:t>
            </a:r>
            <a:endParaRPr sz="1900">
              <a:latin typeface="Times New Roman"/>
              <a:cs typeface="Times New Roman"/>
            </a:endParaRPr>
          </a:p>
          <a:p>
            <a:pPr marL="1219835">
              <a:lnSpc>
                <a:spcPct val="100000"/>
              </a:lnSpc>
              <a:spcBef>
                <a:spcPts val="315"/>
              </a:spcBef>
            </a:pPr>
            <a:r>
              <a:rPr dirty="0" sz="1900" spc="-50">
                <a:latin typeface="Times New Roman"/>
                <a:cs typeface="Times New Roman"/>
              </a:rPr>
              <a:t>}</a:t>
            </a:r>
            <a:endParaRPr sz="1900">
              <a:latin typeface="Times New Roman"/>
              <a:cs typeface="Times New Roman"/>
            </a:endParaRPr>
          </a:p>
          <a:p>
            <a:pPr marL="977265">
              <a:lnSpc>
                <a:spcPts val="2130"/>
              </a:lnSpc>
              <a:spcBef>
                <a:spcPts val="320"/>
              </a:spcBef>
            </a:pPr>
            <a:r>
              <a:rPr dirty="0" sz="1900" spc="-50">
                <a:latin typeface="Times New Roman"/>
                <a:cs typeface="Times New Roman"/>
              </a:rPr>
              <a:t>}</a:t>
            </a:r>
            <a:endParaRPr sz="1900">
              <a:latin typeface="Times New Roman"/>
              <a:cs typeface="Times New Roman"/>
            </a:endParaRPr>
          </a:p>
          <a:p>
            <a:pPr marL="469900" indent="-457200">
              <a:lnSpc>
                <a:spcPts val="2300"/>
              </a:lnSpc>
              <a:buClr>
                <a:srgbClr val="A4A4A4"/>
              </a:buClr>
              <a:buSzPct val="93750"/>
              <a:buFont typeface="Wingdings"/>
              <a:buChar char=""/>
              <a:tabLst>
                <a:tab pos="469900" algn="l"/>
              </a:tabLst>
            </a:pPr>
            <a:r>
              <a:rPr dirty="0" sz="2400">
                <a:latin typeface="Times New Roman"/>
                <a:cs typeface="Times New Roman"/>
              </a:rPr>
              <a:t>Initializing</a:t>
            </a:r>
            <a:r>
              <a:rPr dirty="0" sz="2400" spc="1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arrays</a:t>
            </a:r>
            <a:r>
              <a:rPr dirty="0" sz="2400" spc="2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</a:t>
            </a:r>
            <a:r>
              <a:rPr dirty="0" sz="2400" spc="2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declaration</a:t>
            </a:r>
            <a:r>
              <a:rPr dirty="0" sz="2400" spc="20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with</a:t>
            </a:r>
            <a:r>
              <a:rPr dirty="0" sz="2400" spc="20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same</a:t>
            </a:r>
            <a:r>
              <a:rPr dirty="0" sz="2400" spc="2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size</a:t>
            </a:r>
            <a:r>
              <a:rPr dirty="0" sz="2400" spc="1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and</a:t>
            </a:r>
            <a:r>
              <a:rPr dirty="0" sz="2400" spc="20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number</a:t>
            </a:r>
            <a:r>
              <a:rPr dirty="0" sz="2400" spc="2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</a:t>
            </a:r>
            <a:r>
              <a:rPr dirty="0" sz="2400" spc="2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elements</a:t>
            </a:r>
            <a:r>
              <a:rPr dirty="0" sz="2400" spc="2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</a:t>
            </a:r>
            <a:r>
              <a:rPr dirty="0" sz="2400" spc="204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the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ts val="2450"/>
              </a:lnSpc>
            </a:pPr>
            <a:r>
              <a:rPr dirty="0" sz="2400" spc="-10">
                <a:latin typeface="Times New Roman"/>
                <a:cs typeface="Times New Roman"/>
              </a:rPr>
              <a:t>array:</a:t>
            </a:r>
            <a:endParaRPr sz="2400">
              <a:latin typeface="Times New Roman"/>
              <a:cs typeface="Times New Roman"/>
            </a:endParaRPr>
          </a:p>
          <a:p>
            <a:pPr marL="821690">
              <a:lnSpc>
                <a:spcPct val="100000"/>
              </a:lnSpc>
              <a:spcBef>
                <a:spcPts val="320"/>
              </a:spcBef>
            </a:pPr>
            <a:r>
              <a:rPr dirty="0" sz="1900">
                <a:latin typeface="Times New Roman"/>
                <a:cs typeface="Times New Roman"/>
              </a:rPr>
              <a:t>int </a:t>
            </a:r>
            <a:r>
              <a:rPr dirty="0" sz="1900" spc="-10">
                <a:latin typeface="Times New Roman"/>
                <a:cs typeface="Times New Roman"/>
              </a:rPr>
              <a:t>array[ROWS][COLUMNS]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=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{{3,5},{7,4},{1,6}};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2-D</a:t>
            </a:r>
            <a:r>
              <a:rPr dirty="0" spc="-265"/>
              <a:t> </a:t>
            </a:r>
            <a:r>
              <a:rPr dirty="0"/>
              <a:t>Array</a:t>
            </a:r>
            <a:r>
              <a:rPr dirty="0" spc="-25"/>
              <a:t> </a:t>
            </a:r>
            <a:r>
              <a:rPr dirty="0" spc="-10"/>
              <a:t>Initialization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673778"/>
            <a:ext cx="9559925" cy="3913504"/>
          </a:xfrm>
          <a:prstGeom prst="rect">
            <a:avLst/>
          </a:prstGeom>
        </p:spPr>
        <p:txBody>
          <a:bodyPr wrap="square" lIns="0" tIns="135890" rIns="0" bIns="0" rtlCol="0" vert="horz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70"/>
              </a:spcBef>
              <a:buClr>
                <a:srgbClr val="A4A4A4"/>
              </a:buClr>
              <a:buSzPct val="93750"/>
              <a:buFont typeface="Wingdings"/>
              <a:buChar char=""/>
              <a:tabLst>
                <a:tab pos="469900" algn="l"/>
              </a:tabLst>
            </a:pPr>
            <a:r>
              <a:rPr dirty="0" sz="3200">
                <a:latin typeface="Times New Roman"/>
                <a:cs typeface="Times New Roman"/>
              </a:rPr>
              <a:t>Unassigned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elements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are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initialized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to</a:t>
            </a:r>
            <a:r>
              <a:rPr dirty="0" sz="3200" spc="-25">
                <a:latin typeface="Times New Roman"/>
                <a:cs typeface="Times New Roman"/>
              </a:rPr>
              <a:t> 0:</a:t>
            </a:r>
            <a:endParaRPr sz="3200">
              <a:latin typeface="Times New Roman"/>
              <a:cs typeface="Times New Roman"/>
            </a:endParaRPr>
          </a:p>
          <a:p>
            <a:pPr marL="1155700">
              <a:lnSpc>
                <a:spcPct val="100000"/>
              </a:lnSpc>
              <a:spcBef>
                <a:spcPts val="725"/>
              </a:spcBef>
            </a:pPr>
            <a:r>
              <a:rPr dirty="0" sz="2400">
                <a:latin typeface="Times New Roman"/>
                <a:cs typeface="Times New Roman"/>
              </a:rPr>
              <a:t>int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array[ROWS][COLUMNS]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{{3,5},{7,4}};</a:t>
            </a:r>
            <a:endParaRPr sz="2400">
              <a:latin typeface="Times New Roman"/>
              <a:cs typeface="Times New Roman"/>
            </a:endParaRPr>
          </a:p>
          <a:p>
            <a:pPr marL="1155700">
              <a:lnSpc>
                <a:spcPct val="100000"/>
              </a:lnSpc>
              <a:spcBef>
                <a:spcPts val="725"/>
              </a:spcBef>
            </a:pPr>
            <a:r>
              <a:rPr dirty="0" sz="2400">
                <a:latin typeface="Times New Roman"/>
                <a:cs typeface="Times New Roman"/>
              </a:rPr>
              <a:t>//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array[0][0]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3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,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array[0][1]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50">
                <a:latin typeface="Times New Roman"/>
                <a:cs typeface="Times New Roman"/>
              </a:rPr>
              <a:t>5</a:t>
            </a:r>
            <a:endParaRPr sz="2400">
              <a:latin typeface="Times New Roman"/>
              <a:cs typeface="Times New Roman"/>
            </a:endParaRPr>
          </a:p>
          <a:p>
            <a:pPr marL="1155700">
              <a:lnSpc>
                <a:spcPct val="100000"/>
              </a:lnSpc>
              <a:spcBef>
                <a:spcPts val="710"/>
              </a:spcBef>
            </a:pPr>
            <a:r>
              <a:rPr dirty="0" sz="2400">
                <a:latin typeface="Times New Roman"/>
                <a:cs typeface="Times New Roman"/>
              </a:rPr>
              <a:t>//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array[1][0]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7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,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array[1][1]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5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  <a:p>
            <a:pPr marL="1155700">
              <a:lnSpc>
                <a:spcPct val="100000"/>
              </a:lnSpc>
              <a:spcBef>
                <a:spcPts val="705"/>
              </a:spcBef>
            </a:pPr>
            <a:r>
              <a:rPr dirty="0" sz="2400">
                <a:latin typeface="Times New Roman"/>
                <a:cs typeface="Times New Roman"/>
              </a:rPr>
              <a:t>//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array[2][0] =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0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,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array[2][1]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5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65"/>
              </a:spcBef>
              <a:buClr>
                <a:srgbClr val="A4A4A4"/>
              </a:buClr>
              <a:buSzPct val="93750"/>
              <a:buFont typeface="Wingdings"/>
              <a:buChar char=""/>
              <a:tabLst>
                <a:tab pos="469900" algn="l"/>
              </a:tabLst>
            </a:pPr>
            <a:r>
              <a:rPr dirty="0" sz="3200">
                <a:latin typeface="Times New Roman"/>
                <a:cs typeface="Times New Roman"/>
              </a:rPr>
              <a:t>Providing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too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many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initial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values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is </a:t>
            </a:r>
            <a:r>
              <a:rPr dirty="0" sz="3200" spc="-10" i="1">
                <a:latin typeface="Times New Roman"/>
                <a:cs typeface="Times New Roman"/>
              </a:rPr>
              <a:t>compile-</a:t>
            </a:r>
            <a:r>
              <a:rPr dirty="0" sz="3200" i="1">
                <a:latin typeface="Times New Roman"/>
                <a:cs typeface="Times New Roman"/>
              </a:rPr>
              <a:t>time</a:t>
            </a:r>
            <a:r>
              <a:rPr dirty="0" sz="3200" spc="-45" i="1">
                <a:latin typeface="Times New Roman"/>
                <a:cs typeface="Times New Roman"/>
              </a:rPr>
              <a:t> </a:t>
            </a:r>
            <a:r>
              <a:rPr dirty="0" sz="3200" spc="-10" i="1">
                <a:latin typeface="Times New Roman"/>
                <a:cs typeface="Times New Roman"/>
              </a:rPr>
              <a:t>error</a:t>
            </a:r>
            <a:r>
              <a:rPr dirty="0" sz="3200" spc="-1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838835">
              <a:lnSpc>
                <a:spcPct val="100000"/>
              </a:lnSpc>
              <a:spcBef>
                <a:spcPts val="740"/>
              </a:spcBef>
            </a:pPr>
            <a:r>
              <a:rPr dirty="0" sz="2400">
                <a:latin typeface="Times New Roman"/>
                <a:cs typeface="Times New Roman"/>
              </a:rPr>
              <a:t>//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10" b="1">
                <a:latin typeface="Times New Roman"/>
                <a:cs typeface="Times New Roman"/>
              </a:rPr>
              <a:t>ERROR!</a:t>
            </a:r>
            <a:endParaRPr sz="2400">
              <a:latin typeface="Times New Roman"/>
              <a:cs typeface="Times New Roman"/>
            </a:endParaRPr>
          </a:p>
          <a:p>
            <a:pPr marL="850900">
              <a:lnSpc>
                <a:spcPct val="100000"/>
              </a:lnSpc>
              <a:spcBef>
                <a:spcPts val="710"/>
              </a:spcBef>
            </a:pPr>
            <a:r>
              <a:rPr dirty="0" sz="2400">
                <a:latin typeface="Times New Roman"/>
                <a:cs typeface="Times New Roman"/>
              </a:rPr>
              <a:t>int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array[ROWS][COLUMNS]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{{3,5},{7,4},{1,6},{8,9}};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Reading</a:t>
            </a:r>
            <a:r>
              <a:rPr dirty="0" spc="-45"/>
              <a:t> </a:t>
            </a:r>
            <a:r>
              <a:rPr dirty="0"/>
              <a:t>&amp;</a:t>
            </a:r>
            <a:r>
              <a:rPr dirty="0" spc="-110"/>
              <a:t> </a:t>
            </a:r>
            <a:r>
              <a:rPr dirty="0"/>
              <a:t>Writing</a:t>
            </a:r>
            <a:r>
              <a:rPr dirty="0" spc="-15"/>
              <a:t> </a:t>
            </a:r>
            <a:r>
              <a:rPr dirty="0" spc="-20"/>
              <a:t>2-</a:t>
            </a:r>
            <a:r>
              <a:rPr dirty="0"/>
              <a:t>D</a:t>
            </a:r>
            <a:r>
              <a:rPr dirty="0" spc="-275"/>
              <a:t> </a:t>
            </a:r>
            <a:r>
              <a:rPr dirty="0" spc="-10"/>
              <a:t>Arrays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891539" y="1804161"/>
            <a:ext cx="10407015" cy="83566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495300" marR="30480" indent="-457834">
              <a:lnSpc>
                <a:spcPts val="3020"/>
              </a:lnSpc>
              <a:spcBef>
                <a:spcPts val="48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495300" algn="l"/>
              </a:tabLst>
            </a:pPr>
            <a:r>
              <a:rPr dirty="0" sz="2800" b="1">
                <a:latin typeface="Times New Roman"/>
                <a:cs typeface="Times New Roman"/>
              </a:rPr>
              <a:t>Example</a:t>
            </a:r>
            <a:r>
              <a:rPr dirty="0" sz="2800" spc="225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1</a:t>
            </a:r>
            <a:r>
              <a:rPr dirty="0" sz="2800">
                <a:latin typeface="Times New Roman"/>
                <a:cs typeface="Times New Roman"/>
              </a:rPr>
              <a:t>:-</a:t>
            </a:r>
            <a:r>
              <a:rPr dirty="0" sz="2800" spc="229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Write</a:t>
            </a:r>
            <a:r>
              <a:rPr dirty="0" sz="2800" spc="2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2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C++</a:t>
            </a:r>
            <a:r>
              <a:rPr dirty="0" sz="2800" spc="2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program</a:t>
            </a:r>
            <a:r>
              <a:rPr dirty="0" sz="2800" spc="2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that</a:t>
            </a:r>
            <a:r>
              <a:rPr dirty="0" sz="2800" spc="229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reads</a:t>
            </a:r>
            <a:r>
              <a:rPr dirty="0" sz="2800" spc="229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and</a:t>
            </a:r>
            <a:r>
              <a:rPr dirty="0" sz="2800" spc="2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prints</a:t>
            </a:r>
            <a:r>
              <a:rPr dirty="0" sz="2800" spc="2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out</a:t>
            </a:r>
            <a:r>
              <a:rPr dirty="0" sz="2800" spc="22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matrix (A</a:t>
            </a:r>
            <a:r>
              <a:rPr dirty="0" baseline="-21021" sz="2775" spc="-15">
                <a:latin typeface="Times New Roman"/>
                <a:cs typeface="Times New Roman"/>
              </a:rPr>
              <a:t>nxm</a:t>
            </a:r>
            <a:r>
              <a:rPr dirty="0" sz="2800" spc="-10">
                <a:latin typeface="Times New Roman"/>
                <a:cs typeface="Times New Roman"/>
              </a:rPr>
              <a:t>).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38200" y="2785872"/>
            <a:ext cx="5186680" cy="378587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00"/>
              </a:spcBef>
            </a:pP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 b="1" i="1">
                <a:latin typeface="Times New Roman"/>
                <a:cs typeface="Times New Roman"/>
              </a:rPr>
              <a:t>Declaration</a:t>
            </a:r>
            <a:r>
              <a:rPr dirty="0" sz="2000" spc="-35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of</a:t>
            </a:r>
            <a:r>
              <a:rPr dirty="0" sz="2000" spc="-15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the</a:t>
            </a:r>
            <a:r>
              <a:rPr dirty="0" sz="2000" spc="-10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Matrix</a:t>
            </a:r>
            <a:r>
              <a:rPr dirty="0" sz="2000" spc="-10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and</a:t>
            </a:r>
            <a:r>
              <a:rPr dirty="0" sz="2000" spc="-10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its</a:t>
            </a:r>
            <a:r>
              <a:rPr dirty="0" sz="2000" spc="-5" b="1" i="1">
                <a:latin typeface="Times New Roman"/>
                <a:cs typeface="Times New Roman"/>
              </a:rPr>
              <a:t> </a:t>
            </a:r>
            <a:r>
              <a:rPr dirty="0" sz="2000" spc="-20" b="1" i="1">
                <a:latin typeface="Times New Roman"/>
                <a:cs typeface="Times New Roman"/>
              </a:rPr>
              <a:t>size</a:t>
            </a:r>
            <a:endParaRPr sz="2000">
              <a:latin typeface="Times New Roman"/>
              <a:cs typeface="Times New Roman"/>
            </a:endParaRPr>
          </a:p>
          <a:p>
            <a:pPr marL="91440" marR="2262505">
              <a:lnSpc>
                <a:spcPct val="100000"/>
              </a:lnSpc>
              <a:tabLst>
                <a:tab pos="2510155" algn="l"/>
              </a:tabLst>
            </a:pPr>
            <a:r>
              <a:rPr dirty="0" sz="2000">
                <a:latin typeface="Times New Roman"/>
                <a:cs typeface="Times New Roman"/>
              </a:rPr>
              <a:t>const</a:t>
            </a:r>
            <a:r>
              <a:rPr dirty="0" sz="2000" spc="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int</a:t>
            </a:r>
            <a:r>
              <a:rPr dirty="0" sz="2000" spc="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ROW_SIZE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3; </a:t>
            </a:r>
            <a:r>
              <a:rPr dirty="0" sz="2000">
                <a:latin typeface="Times New Roman"/>
                <a:cs typeface="Times New Roman"/>
              </a:rPr>
              <a:t>const</a:t>
            </a:r>
            <a:r>
              <a:rPr dirty="0" sz="2000" spc="48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int</a:t>
            </a:r>
            <a:r>
              <a:rPr dirty="0" sz="2000" spc="484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COL_SIZE</a:t>
            </a:r>
            <a:r>
              <a:rPr dirty="0" sz="2000">
                <a:latin typeface="Times New Roman"/>
                <a:cs typeface="Times New Roman"/>
              </a:rPr>
              <a:t>	= </a:t>
            </a:r>
            <a:r>
              <a:rPr dirty="0" sz="2000" spc="-25">
                <a:latin typeface="Times New Roman"/>
                <a:cs typeface="Times New Roman"/>
              </a:rPr>
              <a:t>3;</a:t>
            </a:r>
            <a:endParaRPr sz="20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int</a:t>
            </a:r>
            <a:r>
              <a:rPr dirty="0" sz="2000" spc="49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array[ROW_SIZE][COL_SIZE];</a:t>
            </a:r>
            <a:endParaRPr sz="20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cout&lt;&lt;"Enter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Matrix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elements\n";</a:t>
            </a:r>
            <a:endParaRPr sz="20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dirty="0" sz="2000" i="1">
                <a:latin typeface="Times New Roman"/>
                <a:cs typeface="Times New Roman"/>
              </a:rPr>
              <a:t>//</a:t>
            </a:r>
            <a:r>
              <a:rPr dirty="0" sz="2000" b="1" i="1">
                <a:latin typeface="Times New Roman"/>
                <a:cs typeface="Times New Roman"/>
              </a:rPr>
              <a:t>Reading</a:t>
            </a:r>
            <a:r>
              <a:rPr dirty="0" sz="2000" spc="-30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the</a:t>
            </a:r>
            <a:r>
              <a:rPr dirty="0" sz="2000" spc="-10" b="1" i="1">
                <a:latin typeface="Times New Roman"/>
                <a:cs typeface="Times New Roman"/>
              </a:rPr>
              <a:t> Matrix</a:t>
            </a:r>
            <a:endParaRPr sz="2000">
              <a:latin typeface="Times New Roman"/>
              <a:cs typeface="Times New Roman"/>
            </a:endParaRPr>
          </a:p>
          <a:p>
            <a:pPr marL="598805" marR="1185545" indent="-5080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for(int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0;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i&lt;ROW_SIZE;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i++){ </a:t>
            </a:r>
            <a:r>
              <a:rPr dirty="0" sz="2000">
                <a:latin typeface="Times New Roman"/>
                <a:cs typeface="Times New Roman"/>
              </a:rPr>
              <a:t>for(int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0;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j&lt;COL_SIZE;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j++){</a:t>
            </a:r>
            <a:endParaRPr sz="2000">
              <a:latin typeface="Times New Roman"/>
              <a:cs typeface="Times New Roman"/>
            </a:endParaRPr>
          </a:p>
          <a:p>
            <a:pPr marL="853440">
              <a:lnSpc>
                <a:spcPct val="100000"/>
              </a:lnSpc>
            </a:pPr>
            <a:r>
              <a:rPr dirty="0" sz="2000" spc="-10">
                <a:latin typeface="Times New Roman"/>
                <a:cs typeface="Times New Roman"/>
              </a:rPr>
              <a:t>cin&gt;&gt;array[i][j];</a:t>
            </a:r>
            <a:endParaRPr sz="2000">
              <a:latin typeface="Times New Roman"/>
              <a:cs typeface="Times New Roman"/>
            </a:endParaRPr>
          </a:p>
          <a:p>
            <a:pPr marL="598805">
              <a:lnSpc>
                <a:spcPct val="100000"/>
              </a:lnSpc>
              <a:spcBef>
                <a:spcPts val="5"/>
              </a:spcBef>
            </a:pPr>
            <a:r>
              <a:rPr dirty="0" sz="2000" spc="-5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dirty="0" sz="2000" spc="-5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dirty="0" sz="2000" spc="-5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167628" y="2785872"/>
            <a:ext cx="5186680" cy="22466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00"/>
              </a:spcBef>
            </a:pPr>
            <a:r>
              <a:rPr dirty="0" sz="2000" i="1">
                <a:latin typeface="Times New Roman"/>
                <a:cs typeface="Times New Roman"/>
              </a:rPr>
              <a:t>//</a:t>
            </a:r>
            <a:r>
              <a:rPr dirty="0" sz="2000" b="1" i="1">
                <a:latin typeface="Times New Roman"/>
                <a:cs typeface="Times New Roman"/>
              </a:rPr>
              <a:t>Printing</a:t>
            </a:r>
            <a:r>
              <a:rPr dirty="0" sz="2000" spc="-40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the</a:t>
            </a:r>
            <a:r>
              <a:rPr dirty="0" sz="2000" spc="-20" b="1" i="1">
                <a:latin typeface="Times New Roman"/>
                <a:cs typeface="Times New Roman"/>
              </a:rPr>
              <a:t> </a:t>
            </a:r>
            <a:r>
              <a:rPr dirty="0" sz="2000" spc="-10" b="1" i="1">
                <a:latin typeface="Times New Roman"/>
                <a:cs typeface="Times New Roman"/>
              </a:rPr>
              <a:t>Matrix</a:t>
            </a:r>
            <a:endParaRPr sz="2000">
              <a:latin typeface="Times New Roman"/>
              <a:cs typeface="Times New Roman"/>
            </a:endParaRPr>
          </a:p>
          <a:p>
            <a:pPr marL="599440" marR="1184910" indent="-5080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for(int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0;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i&lt;ROW_SIZE;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i++){ </a:t>
            </a:r>
            <a:r>
              <a:rPr dirty="0" sz="2000">
                <a:latin typeface="Times New Roman"/>
                <a:cs typeface="Times New Roman"/>
              </a:rPr>
              <a:t>for(int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 0;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j&lt;COL_SIZE;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j++){</a:t>
            </a:r>
            <a:endParaRPr sz="2000">
              <a:latin typeface="Times New Roman"/>
              <a:cs typeface="Times New Roman"/>
            </a:endParaRPr>
          </a:p>
          <a:p>
            <a:pPr marL="854075">
              <a:lnSpc>
                <a:spcPct val="100000"/>
              </a:lnSpc>
            </a:pPr>
            <a:r>
              <a:rPr dirty="0" sz="2000" spc="-10">
                <a:latin typeface="Times New Roman"/>
                <a:cs typeface="Times New Roman"/>
              </a:rPr>
              <a:t>cout&lt;&lt;array[i][j];</a:t>
            </a:r>
            <a:endParaRPr sz="2000">
              <a:latin typeface="Times New Roman"/>
              <a:cs typeface="Times New Roman"/>
            </a:endParaRPr>
          </a:p>
          <a:p>
            <a:pPr marL="599440">
              <a:lnSpc>
                <a:spcPct val="100000"/>
              </a:lnSpc>
            </a:pPr>
            <a:r>
              <a:rPr dirty="0" sz="2000" spc="-5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599440">
              <a:lnSpc>
                <a:spcPct val="100000"/>
              </a:lnSpc>
            </a:pPr>
            <a:r>
              <a:rPr dirty="0" sz="2000" spc="-10">
                <a:latin typeface="Times New Roman"/>
                <a:cs typeface="Times New Roman"/>
              </a:rPr>
              <a:t>cout&lt;&lt;endl;</a:t>
            </a:r>
            <a:endParaRPr sz="2000">
              <a:latin typeface="Times New Roman"/>
              <a:cs typeface="Times New Roman"/>
            </a:endParaRPr>
          </a:p>
          <a:p>
            <a:pPr marL="92075">
              <a:lnSpc>
                <a:spcPct val="100000"/>
              </a:lnSpc>
            </a:pPr>
            <a:r>
              <a:rPr dirty="0" sz="2000" spc="-5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Reading</a:t>
            </a:r>
            <a:r>
              <a:rPr dirty="0" spc="-45"/>
              <a:t> </a:t>
            </a:r>
            <a:r>
              <a:rPr dirty="0"/>
              <a:t>&amp;</a:t>
            </a:r>
            <a:r>
              <a:rPr dirty="0" spc="-110"/>
              <a:t> </a:t>
            </a:r>
            <a:r>
              <a:rPr dirty="0"/>
              <a:t>Writing</a:t>
            </a:r>
            <a:r>
              <a:rPr dirty="0" spc="-15"/>
              <a:t> </a:t>
            </a:r>
            <a:r>
              <a:rPr dirty="0" spc="-20"/>
              <a:t>2-</a:t>
            </a:r>
            <a:r>
              <a:rPr dirty="0"/>
              <a:t>D</a:t>
            </a:r>
            <a:r>
              <a:rPr dirty="0" spc="-275"/>
              <a:t> </a:t>
            </a:r>
            <a:r>
              <a:rPr dirty="0" spc="-10"/>
              <a:t>Arrays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91539" y="1804161"/>
            <a:ext cx="10407015" cy="13017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495300" marR="30480" indent="-457834">
              <a:lnSpc>
                <a:spcPts val="3020"/>
              </a:lnSpc>
              <a:spcBef>
                <a:spcPts val="48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495300" algn="l"/>
              </a:tabLst>
            </a:pPr>
            <a:r>
              <a:rPr dirty="0" sz="2800" b="1">
                <a:latin typeface="Times New Roman"/>
                <a:cs typeface="Times New Roman"/>
              </a:rPr>
              <a:t>Example</a:t>
            </a:r>
            <a:r>
              <a:rPr dirty="0" sz="2800" spc="225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1</a:t>
            </a:r>
            <a:r>
              <a:rPr dirty="0" sz="2800">
                <a:latin typeface="Times New Roman"/>
                <a:cs typeface="Times New Roman"/>
              </a:rPr>
              <a:t>:-</a:t>
            </a:r>
            <a:r>
              <a:rPr dirty="0" sz="2800" spc="229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Write</a:t>
            </a:r>
            <a:r>
              <a:rPr dirty="0" sz="2800" spc="2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2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C++</a:t>
            </a:r>
            <a:r>
              <a:rPr dirty="0" sz="2800" spc="2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program</a:t>
            </a:r>
            <a:r>
              <a:rPr dirty="0" sz="2800" spc="2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that</a:t>
            </a:r>
            <a:r>
              <a:rPr dirty="0" sz="2800" spc="229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reads</a:t>
            </a:r>
            <a:r>
              <a:rPr dirty="0" sz="2800" spc="229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and</a:t>
            </a:r>
            <a:r>
              <a:rPr dirty="0" sz="2800" spc="2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prints</a:t>
            </a:r>
            <a:r>
              <a:rPr dirty="0" sz="2800" spc="2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out</a:t>
            </a:r>
            <a:r>
              <a:rPr dirty="0" sz="2800" spc="22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matrix (A</a:t>
            </a:r>
            <a:r>
              <a:rPr dirty="0" baseline="-21021" sz="2775" spc="-15">
                <a:latin typeface="Times New Roman"/>
                <a:cs typeface="Times New Roman"/>
              </a:rPr>
              <a:t>nxm</a:t>
            </a:r>
            <a:r>
              <a:rPr dirty="0" sz="2800" spc="-10">
                <a:latin typeface="Times New Roman"/>
                <a:cs typeface="Times New Roman"/>
              </a:rPr>
              <a:t>).</a:t>
            </a:r>
            <a:endParaRPr sz="2800">
              <a:latin typeface="Times New Roman"/>
              <a:cs typeface="Times New Roman"/>
            </a:endParaRPr>
          </a:p>
          <a:p>
            <a:pPr marL="1938655">
              <a:lnSpc>
                <a:spcPts val="3625"/>
              </a:lnSpc>
            </a:pPr>
            <a:r>
              <a:rPr dirty="0" sz="3200" spc="-10" b="1">
                <a:latin typeface="Times New Roman"/>
                <a:cs typeface="Times New Roman"/>
              </a:rPr>
              <a:t>Output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31007" y="3142487"/>
            <a:ext cx="6937247" cy="3287268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04239" y="1826513"/>
            <a:ext cx="10382885" cy="83566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482600" marR="17780" indent="-457834">
              <a:lnSpc>
                <a:spcPts val="3020"/>
              </a:lnSpc>
              <a:spcBef>
                <a:spcPts val="480"/>
              </a:spcBef>
              <a:buClr>
                <a:srgbClr val="A4A4A4"/>
              </a:buClr>
              <a:buSzPct val="94642"/>
              <a:buFont typeface="Arial MT"/>
              <a:buChar char="•"/>
              <a:tabLst>
                <a:tab pos="482600" algn="l"/>
                <a:tab pos="1413510" algn="l"/>
                <a:tab pos="1706245" algn="l"/>
                <a:tab pos="2477135" algn="l"/>
                <a:tab pos="3818890" algn="l"/>
                <a:tab pos="4488180" algn="l"/>
                <a:tab pos="5373370" algn="l"/>
                <a:tab pos="6435725" algn="l"/>
                <a:tab pos="7577455" algn="l"/>
                <a:tab pos="8326120" algn="l"/>
                <a:tab pos="9036050" algn="l"/>
                <a:tab pos="9684385" algn="l"/>
              </a:tabLst>
            </a:pPr>
            <a:r>
              <a:rPr dirty="0" sz="2800" spc="-10">
                <a:latin typeface="Times New Roman"/>
                <a:cs typeface="Times New Roman"/>
              </a:rPr>
              <a:t>Write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50">
                <a:latin typeface="Times New Roman"/>
                <a:cs typeface="Times New Roman"/>
              </a:rPr>
              <a:t>a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C++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program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that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reads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matrix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(A</a:t>
            </a:r>
            <a:r>
              <a:rPr dirty="0" baseline="-21021" sz="2775" spc="-15">
                <a:latin typeface="Times New Roman"/>
                <a:cs typeface="Times New Roman"/>
              </a:rPr>
              <a:t>nxm</a:t>
            </a:r>
            <a:r>
              <a:rPr dirty="0" sz="2800" spc="-10">
                <a:latin typeface="Times New Roman"/>
                <a:cs typeface="Times New Roman"/>
              </a:rPr>
              <a:t>),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then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find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and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print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sum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elements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i="1">
                <a:latin typeface="Times New Roman"/>
                <a:cs typeface="Times New Roman"/>
              </a:rPr>
              <a:t>main</a:t>
            </a:r>
            <a:r>
              <a:rPr dirty="0" sz="2800" spc="-15" i="1">
                <a:latin typeface="Times New Roman"/>
                <a:cs typeface="Times New Roman"/>
              </a:rPr>
              <a:t> </a:t>
            </a:r>
            <a:r>
              <a:rPr dirty="0" sz="2800" spc="-10" i="1">
                <a:latin typeface="Times New Roman"/>
                <a:cs typeface="Times New Roman"/>
              </a:rPr>
              <a:t>diagonal</a:t>
            </a:r>
            <a:r>
              <a:rPr dirty="0" sz="2800" spc="-1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094211" y="642711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888888"/>
                </a:solidFill>
                <a:latin typeface="Calibri"/>
                <a:cs typeface="Calibri"/>
              </a:rPr>
              <a:t>15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034796" y="2714242"/>
            <a:ext cx="8214359" cy="4093845"/>
          </a:xfrm>
          <a:custGeom>
            <a:avLst/>
            <a:gdLst/>
            <a:ahLst/>
            <a:cxnLst/>
            <a:rect l="l" t="t" r="r" b="b"/>
            <a:pathLst>
              <a:path w="8214359" h="4093845">
                <a:moveTo>
                  <a:pt x="0" y="4093464"/>
                </a:moveTo>
                <a:lnTo>
                  <a:pt x="8214359" y="4093464"/>
                </a:lnTo>
                <a:lnTo>
                  <a:pt x="8214359" y="0"/>
                </a:lnTo>
                <a:lnTo>
                  <a:pt x="0" y="0"/>
                </a:lnTo>
                <a:lnTo>
                  <a:pt x="0" y="409346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0"/>
              <a:t>…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0"/>
              <a:t>…</a:t>
            </a:r>
          </a:p>
          <a:p>
            <a:pPr marL="12700">
              <a:lnSpc>
                <a:spcPct val="100000"/>
              </a:lnSpc>
            </a:pPr>
            <a:r>
              <a:rPr dirty="0"/>
              <a:t>//</a:t>
            </a:r>
            <a:r>
              <a:rPr dirty="0" b="1" i="1">
                <a:latin typeface="Times New Roman"/>
                <a:cs typeface="Times New Roman"/>
              </a:rPr>
              <a:t>Find</a:t>
            </a:r>
            <a:r>
              <a:rPr dirty="0" spc="-10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sum</a:t>
            </a:r>
            <a:r>
              <a:rPr dirty="0" spc="-25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of</a:t>
            </a:r>
            <a:r>
              <a:rPr dirty="0" spc="-20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elements</a:t>
            </a:r>
            <a:r>
              <a:rPr dirty="0" spc="-35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of</a:t>
            </a:r>
            <a:r>
              <a:rPr dirty="0" spc="-20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main</a:t>
            </a:r>
            <a:r>
              <a:rPr dirty="0" spc="-25" b="1" i="1">
                <a:latin typeface="Times New Roman"/>
                <a:cs typeface="Times New Roman"/>
              </a:rPr>
              <a:t> </a:t>
            </a:r>
            <a:r>
              <a:rPr dirty="0" spc="-10" b="1" i="1">
                <a:latin typeface="Times New Roman"/>
                <a:cs typeface="Times New Roman"/>
              </a:rPr>
              <a:t>diagonal</a:t>
            </a:r>
          </a:p>
          <a:p>
            <a:pPr marL="12700">
              <a:lnSpc>
                <a:spcPct val="100000"/>
              </a:lnSpc>
            </a:pPr>
            <a:r>
              <a:rPr dirty="0"/>
              <a:t>int</a:t>
            </a:r>
            <a:r>
              <a:rPr dirty="0" spc="490"/>
              <a:t> </a:t>
            </a:r>
            <a:r>
              <a:rPr dirty="0"/>
              <a:t>sum</a:t>
            </a:r>
            <a:r>
              <a:rPr dirty="0" spc="-35"/>
              <a:t> </a:t>
            </a:r>
            <a:r>
              <a:rPr dirty="0"/>
              <a:t>=</a:t>
            </a:r>
            <a:r>
              <a:rPr dirty="0" spc="-15"/>
              <a:t> </a:t>
            </a:r>
            <a:r>
              <a:rPr dirty="0" spc="-25"/>
              <a:t>0;</a:t>
            </a:r>
          </a:p>
          <a:p>
            <a:pPr marL="12700">
              <a:lnSpc>
                <a:spcPct val="100000"/>
              </a:lnSpc>
            </a:pPr>
            <a:r>
              <a:rPr dirty="0"/>
              <a:t>for(int</a:t>
            </a:r>
            <a:r>
              <a:rPr dirty="0" spc="-40"/>
              <a:t> 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=</a:t>
            </a:r>
            <a:r>
              <a:rPr dirty="0" spc="5"/>
              <a:t> </a:t>
            </a:r>
            <a:r>
              <a:rPr dirty="0"/>
              <a:t>0;</a:t>
            </a:r>
            <a:r>
              <a:rPr dirty="0" spc="-15"/>
              <a:t> </a:t>
            </a:r>
            <a:r>
              <a:rPr dirty="0"/>
              <a:t>i&lt;ROW_SIZE;</a:t>
            </a:r>
            <a:r>
              <a:rPr dirty="0" spc="-40"/>
              <a:t> </a:t>
            </a:r>
            <a:r>
              <a:rPr dirty="0" spc="-10"/>
              <a:t>i++){</a:t>
            </a:r>
          </a:p>
          <a:p>
            <a:pPr marL="520065">
              <a:lnSpc>
                <a:spcPct val="100000"/>
              </a:lnSpc>
            </a:pPr>
            <a:r>
              <a:rPr dirty="0"/>
              <a:t>for(int</a:t>
            </a:r>
            <a:r>
              <a:rPr dirty="0" spc="-40"/>
              <a:t> </a:t>
            </a:r>
            <a:r>
              <a:rPr dirty="0"/>
              <a:t>j</a:t>
            </a:r>
            <a:r>
              <a:rPr dirty="0" spc="-15"/>
              <a:t> </a:t>
            </a:r>
            <a:r>
              <a:rPr dirty="0"/>
              <a:t>=</a:t>
            </a:r>
            <a:r>
              <a:rPr dirty="0" spc="5"/>
              <a:t> </a:t>
            </a:r>
            <a:r>
              <a:rPr dirty="0"/>
              <a:t>0;</a:t>
            </a:r>
            <a:r>
              <a:rPr dirty="0" spc="-10"/>
              <a:t> </a:t>
            </a:r>
            <a:r>
              <a:rPr dirty="0"/>
              <a:t>j&lt;COL_SIZE;</a:t>
            </a:r>
            <a:r>
              <a:rPr dirty="0" spc="-35"/>
              <a:t> </a:t>
            </a:r>
            <a:r>
              <a:rPr dirty="0" spc="-10"/>
              <a:t>j++){</a:t>
            </a:r>
          </a:p>
          <a:p>
            <a:pPr marL="774700">
              <a:lnSpc>
                <a:spcPct val="100000"/>
              </a:lnSpc>
            </a:pPr>
            <a:r>
              <a:rPr dirty="0"/>
              <a:t>if(i</a:t>
            </a:r>
            <a:r>
              <a:rPr dirty="0" spc="-25"/>
              <a:t> </a:t>
            </a:r>
            <a:r>
              <a:rPr dirty="0"/>
              <a:t>==</a:t>
            </a:r>
            <a:r>
              <a:rPr dirty="0" spc="-5"/>
              <a:t> </a:t>
            </a:r>
            <a:r>
              <a:rPr dirty="0" spc="-25"/>
              <a:t>j){</a:t>
            </a:r>
          </a:p>
          <a:p>
            <a:pPr marL="1028700">
              <a:lnSpc>
                <a:spcPct val="100000"/>
              </a:lnSpc>
            </a:pPr>
            <a:r>
              <a:rPr dirty="0"/>
              <a:t>sum</a:t>
            </a:r>
            <a:r>
              <a:rPr dirty="0" spc="-35"/>
              <a:t> </a:t>
            </a:r>
            <a:r>
              <a:rPr dirty="0"/>
              <a:t>= sum</a:t>
            </a:r>
            <a:r>
              <a:rPr dirty="0" spc="-25"/>
              <a:t> </a:t>
            </a:r>
            <a:r>
              <a:rPr dirty="0"/>
              <a:t>+</a:t>
            </a:r>
            <a:r>
              <a:rPr dirty="0" spc="-5"/>
              <a:t> </a:t>
            </a:r>
            <a:r>
              <a:rPr dirty="0" spc="-10"/>
              <a:t>array[i][j];</a:t>
            </a:r>
          </a:p>
          <a:p>
            <a:pPr marL="774700">
              <a:lnSpc>
                <a:spcPct val="100000"/>
              </a:lnSpc>
            </a:pPr>
            <a:r>
              <a:rPr dirty="0" spc="-50"/>
              <a:t>}</a:t>
            </a:r>
          </a:p>
          <a:p>
            <a:pPr marL="520065">
              <a:lnSpc>
                <a:spcPct val="100000"/>
              </a:lnSpc>
            </a:pPr>
            <a:r>
              <a:rPr dirty="0" spc="-50"/>
              <a:t>}</a:t>
            </a:r>
          </a:p>
          <a:p>
            <a:pPr marL="12700">
              <a:lnSpc>
                <a:spcPct val="100000"/>
              </a:lnSpc>
            </a:pPr>
            <a:r>
              <a:rPr dirty="0" spc="-50"/>
              <a:t>}</a:t>
            </a:r>
          </a:p>
          <a:p>
            <a:pPr marL="12700">
              <a:lnSpc>
                <a:spcPct val="100000"/>
              </a:lnSpc>
            </a:pPr>
            <a:r>
              <a:rPr dirty="0"/>
              <a:t>cout</a:t>
            </a:r>
            <a:r>
              <a:rPr dirty="0" spc="-30"/>
              <a:t> </a:t>
            </a:r>
            <a:r>
              <a:rPr dirty="0"/>
              <a:t>&lt;&lt;</a:t>
            </a:r>
            <a:r>
              <a:rPr dirty="0" spc="-20"/>
              <a:t> </a:t>
            </a:r>
            <a:r>
              <a:rPr dirty="0"/>
              <a:t>"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/>
              <a:t>sum</a:t>
            </a:r>
            <a:r>
              <a:rPr dirty="0" spc="-35"/>
              <a:t> </a:t>
            </a:r>
            <a:r>
              <a:rPr dirty="0"/>
              <a:t>of elements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/>
              <a:t>main</a:t>
            </a:r>
            <a:r>
              <a:rPr dirty="0" spc="5"/>
              <a:t> </a:t>
            </a:r>
            <a:r>
              <a:rPr dirty="0"/>
              <a:t>diagonal</a:t>
            </a:r>
            <a:r>
              <a:rPr dirty="0" spc="-40"/>
              <a:t> </a:t>
            </a:r>
            <a:r>
              <a:rPr dirty="0"/>
              <a:t>=</a:t>
            </a:r>
            <a:r>
              <a:rPr dirty="0" spc="-20"/>
              <a:t> </a:t>
            </a:r>
            <a:r>
              <a:rPr dirty="0"/>
              <a:t>" &lt;&lt;</a:t>
            </a:r>
            <a:r>
              <a:rPr dirty="0" spc="-20"/>
              <a:t> </a:t>
            </a:r>
            <a:r>
              <a:rPr dirty="0"/>
              <a:t>sum</a:t>
            </a:r>
            <a:r>
              <a:rPr dirty="0" spc="-40"/>
              <a:t> </a:t>
            </a:r>
            <a:r>
              <a:rPr dirty="0"/>
              <a:t>&lt;&lt;</a:t>
            </a:r>
            <a:r>
              <a:rPr dirty="0" spc="15"/>
              <a:t> </a:t>
            </a:r>
            <a:r>
              <a:rPr dirty="0" spc="-10"/>
              <a:t>endl;</a:t>
            </a:r>
          </a:p>
          <a:p>
            <a:pPr marL="12700">
              <a:lnSpc>
                <a:spcPct val="100000"/>
              </a:lnSpc>
            </a:pPr>
            <a:r>
              <a:rPr dirty="0" spc="-50"/>
              <a:t>…</a:t>
            </a: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81115" y="3643884"/>
            <a:ext cx="4683251" cy="164287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</a:t>
            </a:r>
            <a:r>
              <a:rPr dirty="0" spc="-15"/>
              <a:t> </a:t>
            </a:r>
            <a:r>
              <a:rPr dirty="0" spc="-50"/>
              <a:t>3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04239" y="1804161"/>
            <a:ext cx="10382885" cy="83566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482600" marR="17780" indent="-457834">
              <a:lnSpc>
                <a:spcPts val="3020"/>
              </a:lnSpc>
              <a:spcBef>
                <a:spcPts val="480"/>
              </a:spcBef>
              <a:buClr>
                <a:srgbClr val="A4A4A4"/>
              </a:buClr>
              <a:buSzPct val="94642"/>
              <a:buFont typeface="Arial MT"/>
              <a:buChar char="•"/>
              <a:tabLst>
                <a:tab pos="482600" algn="l"/>
                <a:tab pos="1413510" algn="l"/>
                <a:tab pos="1706245" algn="l"/>
                <a:tab pos="2477135" algn="l"/>
                <a:tab pos="3818890" algn="l"/>
                <a:tab pos="4488180" algn="l"/>
                <a:tab pos="5373370" algn="l"/>
                <a:tab pos="6435725" algn="l"/>
                <a:tab pos="7577455" algn="l"/>
                <a:tab pos="8326120" algn="l"/>
                <a:tab pos="9036050" algn="l"/>
                <a:tab pos="9684385" algn="l"/>
              </a:tabLst>
            </a:pPr>
            <a:r>
              <a:rPr dirty="0" sz="2800" spc="-10">
                <a:latin typeface="Times New Roman"/>
                <a:cs typeface="Times New Roman"/>
              </a:rPr>
              <a:t>Write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50">
                <a:latin typeface="Times New Roman"/>
                <a:cs typeface="Times New Roman"/>
              </a:rPr>
              <a:t>a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C++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program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that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reads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matrix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(A</a:t>
            </a:r>
            <a:r>
              <a:rPr dirty="0" baseline="-21021" sz="2775" spc="-15">
                <a:latin typeface="Times New Roman"/>
                <a:cs typeface="Times New Roman"/>
              </a:rPr>
              <a:t>nxm</a:t>
            </a:r>
            <a:r>
              <a:rPr dirty="0" sz="2800" spc="-10">
                <a:latin typeface="Times New Roman"/>
                <a:cs typeface="Times New Roman"/>
              </a:rPr>
              <a:t>),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then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find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and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print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sum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elements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above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 i="1">
                <a:latin typeface="Times New Roman"/>
                <a:cs typeface="Times New Roman"/>
              </a:rPr>
              <a:t>main</a:t>
            </a:r>
            <a:r>
              <a:rPr dirty="0" sz="2800" spc="-15" i="1">
                <a:latin typeface="Times New Roman"/>
                <a:cs typeface="Times New Roman"/>
              </a:rPr>
              <a:t> </a:t>
            </a:r>
            <a:r>
              <a:rPr dirty="0" sz="2800" spc="-10" i="1">
                <a:latin typeface="Times New Roman"/>
                <a:cs typeface="Times New Roman"/>
              </a:rPr>
              <a:t>diagonal</a:t>
            </a:r>
            <a:r>
              <a:rPr dirty="0" sz="2800" spc="-1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094211" y="642711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888888"/>
                </a:solidFill>
                <a:latin typeface="Calibri"/>
                <a:cs typeface="Calibri"/>
              </a:rPr>
              <a:t>16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766316" y="2714242"/>
            <a:ext cx="8216265" cy="4093845"/>
          </a:xfrm>
          <a:custGeom>
            <a:avLst/>
            <a:gdLst/>
            <a:ahLst/>
            <a:cxnLst/>
            <a:rect l="l" t="t" r="r" b="b"/>
            <a:pathLst>
              <a:path w="8216265" h="4093845">
                <a:moveTo>
                  <a:pt x="0" y="4093464"/>
                </a:moveTo>
                <a:lnTo>
                  <a:pt x="8215883" y="4093464"/>
                </a:lnTo>
                <a:lnTo>
                  <a:pt x="8215883" y="0"/>
                </a:lnTo>
                <a:lnTo>
                  <a:pt x="0" y="0"/>
                </a:lnTo>
                <a:lnTo>
                  <a:pt x="0" y="409346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744855">
              <a:lnSpc>
                <a:spcPct val="100000"/>
              </a:lnSpc>
              <a:spcBef>
                <a:spcPts val="105"/>
              </a:spcBef>
            </a:pPr>
            <a:r>
              <a:rPr dirty="0" spc="-50"/>
              <a:t>…</a:t>
            </a:r>
          </a:p>
          <a:p>
            <a:pPr marL="744855">
              <a:lnSpc>
                <a:spcPct val="100000"/>
              </a:lnSpc>
              <a:spcBef>
                <a:spcPts val="5"/>
              </a:spcBef>
            </a:pPr>
            <a:r>
              <a:rPr dirty="0" spc="-50"/>
              <a:t>…</a:t>
            </a:r>
          </a:p>
          <a:p>
            <a:pPr marL="744855">
              <a:lnSpc>
                <a:spcPct val="100000"/>
              </a:lnSpc>
            </a:pPr>
            <a:r>
              <a:rPr dirty="0"/>
              <a:t>//</a:t>
            </a:r>
            <a:r>
              <a:rPr dirty="0" b="1" i="1">
                <a:latin typeface="Times New Roman"/>
                <a:cs typeface="Times New Roman"/>
              </a:rPr>
              <a:t>Find</a:t>
            </a:r>
            <a:r>
              <a:rPr dirty="0" spc="-10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sum</a:t>
            </a:r>
            <a:r>
              <a:rPr dirty="0" spc="-25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of</a:t>
            </a:r>
            <a:r>
              <a:rPr dirty="0" spc="-20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elements</a:t>
            </a:r>
            <a:r>
              <a:rPr dirty="0" spc="-35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of</a:t>
            </a:r>
            <a:r>
              <a:rPr dirty="0" spc="-20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main</a:t>
            </a:r>
            <a:r>
              <a:rPr dirty="0" spc="-25" b="1" i="1">
                <a:latin typeface="Times New Roman"/>
                <a:cs typeface="Times New Roman"/>
              </a:rPr>
              <a:t> </a:t>
            </a:r>
            <a:r>
              <a:rPr dirty="0" spc="-10" b="1" i="1">
                <a:latin typeface="Times New Roman"/>
                <a:cs typeface="Times New Roman"/>
              </a:rPr>
              <a:t>diagonal</a:t>
            </a:r>
          </a:p>
          <a:p>
            <a:pPr marL="744855">
              <a:lnSpc>
                <a:spcPct val="100000"/>
              </a:lnSpc>
            </a:pPr>
            <a:r>
              <a:rPr dirty="0"/>
              <a:t>int</a:t>
            </a:r>
            <a:r>
              <a:rPr dirty="0" spc="490"/>
              <a:t> </a:t>
            </a:r>
            <a:r>
              <a:rPr dirty="0"/>
              <a:t>sum</a:t>
            </a:r>
            <a:r>
              <a:rPr dirty="0" spc="-35"/>
              <a:t> </a:t>
            </a:r>
            <a:r>
              <a:rPr dirty="0"/>
              <a:t>=</a:t>
            </a:r>
            <a:r>
              <a:rPr dirty="0" spc="-15"/>
              <a:t> </a:t>
            </a:r>
            <a:r>
              <a:rPr dirty="0" spc="-25"/>
              <a:t>0;</a:t>
            </a:r>
          </a:p>
          <a:p>
            <a:pPr marL="744855">
              <a:lnSpc>
                <a:spcPct val="100000"/>
              </a:lnSpc>
            </a:pPr>
            <a:r>
              <a:rPr dirty="0"/>
              <a:t>for(int</a:t>
            </a:r>
            <a:r>
              <a:rPr dirty="0" spc="-40"/>
              <a:t> 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=</a:t>
            </a:r>
            <a:r>
              <a:rPr dirty="0" spc="5"/>
              <a:t> </a:t>
            </a:r>
            <a:r>
              <a:rPr dirty="0"/>
              <a:t>0;</a:t>
            </a:r>
            <a:r>
              <a:rPr dirty="0" spc="-20"/>
              <a:t> </a:t>
            </a:r>
            <a:r>
              <a:rPr dirty="0"/>
              <a:t>i&lt;ROW_SIZE;</a:t>
            </a:r>
            <a:r>
              <a:rPr dirty="0" spc="-35"/>
              <a:t> </a:t>
            </a:r>
            <a:r>
              <a:rPr dirty="0" spc="-10"/>
              <a:t>i++){</a:t>
            </a:r>
          </a:p>
          <a:p>
            <a:pPr marL="1252220">
              <a:lnSpc>
                <a:spcPct val="100000"/>
              </a:lnSpc>
            </a:pPr>
            <a:r>
              <a:rPr dirty="0"/>
              <a:t>for(int</a:t>
            </a:r>
            <a:r>
              <a:rPr dirty="0" spc="-45"/>
              <a:t> </a:t>
            </a:r>
            <a:r>
              <a:rPr dirty="0"/>
              <a:t>j</a:t>
            </a:r>
            <a:r>
              <a:rPr dirty="0" spc="-20"/>
              <a:t> </a:t>
            </a:r>
            <a:r>
              <a:rPr dirty="0"/>
              <a:t>=</a:t>
            </a:r>
            <a:r>
              <a:rPr dirty="0" spc="-5"/>
              <a:t> </a:t>
            </a:r>
            <a:r>
              <a:rPr dirty="0"/>
              <a:t>0;</a:t>
            </a:r>
            <a:r>
              <a:rPr dirty="0" spc="-15"/>
              <a:t> </a:t>
            </a:r>
            <a:r>
              <a:rPr dirty="0"/>
              <a:t>j&lt;COL_SIZE;</a:t>
            </a:r>
            <a:r>
              <a:rPr dirty="0" spc="-40"/>
              <a:t> </a:t>
            </a:r>
            <a:r>
              <a:rPr dirty="0" spc="-10"/>
              <a:t>j++){</a:t>
            </a:r>
          </a:p>
          <a:p>
            <a:pPr marL="1506855">
              <a:lnSpc>
                <a:spcPct val="100000"/>
              </a:lnSpc>
            </a:pPr>
            <a:r>
              <a:rPr dirty="0"/>
              <a:t>if(i</a:t>
            </a:r>
            <a:r>
              <a:rPr dirty="0" spc="-25"/>
              <a:t> </a:t>
            </a:r>
            <a:r>
              <a:rPr dirty="0"/>
              <a:t>&lt;</a:t>
            </a:r>
            <a:r>
              <a:rPr dirty="0" spc="-10"/>
              <a:t> </a:t>
            </a:r>
            <a:r>
              <a:rPr dirty="0" spc="-25"/>
              <a:t>j){</a:t>
            </a:r>
          </a:p>
          <a:p>
            <a:pPr marL="1760855">
              <a:lnSpc>
                <a:spcPct val="100000"/>
              </a:lnSpc>
            </a:pPr>
            <a:r>
              <a:rPr dirty="0"/>
              <a:t>sum</a:t>
            </a:r>
            <a:r>
              <a:rPr dirty="0" spc="-35"/>
              <a:t> </a:t>
            </a:r>
            <a:r>
              <a:rPr dirty="0"/>
              <a:t>= sum</a:t>
            </a:r>
            <a:r>
              <a:rPr dirty="0" spc="-25"/>
              <a:t> </a:t>
            </a:r>
            <a:r>
              <a:rPr dirty="0"/>
              <a:t>+</a:t>
            </a:r>
            <a:r>
              <a:rPr dirty="0" spc="-5"/>
              <a:t> </a:t>
            </a:r>
            <a:r>
              <a:rPr dirty="0" spc="-10"/>
              <a:t>array[i][j];</a:t>
            </a:r>
          </a:p>
          <a:p>
            <a:pPr marL="1506855">
              <a:lnSpc>
                <a:spcPct val="100000"/>
              </a:lnSpc>
            </a:pPr>
            <a:r>
              <a:rPr dirty="0" spc="-50"/>
              <a:t>}</a:t>
            </a:r>
          </a:p>
          <a:p>
            <a:pPr marL="1252220">
              <a:lnSpc>
                <a:spcPct val="100000"/>
              </a:lnSpc>
            </a:pPr>
            <a:r>
              <a:rPr dirty="0" spc="-50"/>
              <a:t>}</a:t>
            </a:r>
          </a:p>
          <a:p>
            <a:pPr marL="744855">
              <a:lnSpc>
                <a:spcPct val="100000"/>
              </a:lnSpc>
            </a:pPr>
            <a:r>
              <a:rPr dirty="0" spc="-50"/>
              <a:t>}</a:t>
            </a:r>
          </a:p>
          <a:p>
            <a:pPr marL="744855">
              <a:lnSpc>
                <a:spcPct val="100000"/>
              </a:lnSpc>
            </a:pPr>
            <a:r>
              <a:rPr dirty="0"/>
              <a:t>cout</a:t>
            </a:r>
            <a:r>
              <a:rPr dirty="0" spc="-30"/>
              <a:t> </a:t>
            </a:r>
            <a:r>
              <a:rPr dirty="0"/>
              <a:t>&lt;&lt;</a:t>
            </a:r>
            <a:r>
              <a:rPr dirty="0" spc="-20"/>
              <a:t> </a:t>
            </a:r>
            <a:r>
              <a:rPr dirty="0"/>
              <a:t>"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/>
              <a:t>sum</a:t>
            </a:r>
            <a:r>
              <a:rPr dirty="0" spc="-35"/>
              <a:t> </a:t>
            </a:r>
            <a:r>
              <a:rPr dirty="0"/>
              <a:t>of elements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/>
              <a:t>main</a:t>
            </a:r>
            <a:r>
              <a:rPr dirty="0" spc="5"/>
              <a:t> </a:t>
            </a:r>
            <a:r>
              <a:rPr dirty="0"/>
              <a:t>diagonal</a:t>
            </a:r>
            <a:r>
              <a:rPr dirty="0" spc="-40"/>
              <a:t> </a:t>
            </a:r>
            <a:r>
              <a:rPr dirty="0"/>
              <a:t>=</a:t>
            </a:r>
            <a:r>
              <a:rPr dirty="0" spc="-20"/>
              <a:t> </a:t>
            </a:r>
            <a:r>
              <a:rPr dirty="0"/>
              <a:t>" &lt;&lt;</a:t>
            </a:r>
            <a:r>
              <a:rPr dirty="0" spc="-20"/>
              <a:t> </a:t>
            </a:r>
            <a:r>
              <a:rPr dirty="0"/>
              <a:t>sum</a:t>
            </a:r>
            <a:r>
              <a:rPr dirty="0" spc="-40"/>
              <a:t> </a:t>
            </a:r>
            <a:r>
              <a:rPr dirty="0"/>
              <a:t>&lt;&lt;</a:t>
            </a:r>
            <a:r>
              <a:rPr dirty="0" spc="15"/>
              <a:t> </a:t>
            </a:r>
            <a:r>
              <a:rPr dirty="0" spc="-10"/>
              <a:t>endl;</a:t>
            </a:r>
          </a:p>
          <a:p>
            <a:pPr marL="744855">
              <a:lnSpc>
                <a:spcPct val="100000"/>
              </a:lnSpc>
            </a:pPr>
            <a:r>
              <a:rPr dirty="0" spc="-50"/>
              <a:t>…</a:t>
            </a: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29400" y="3339084"/>
            <a:ext cx="4587240" cy="221437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</a:t>
            </a:r>
            <a:r>
              <a:rPr dirty="0" spc="-15"/>
              <a:t> </a:t>
            </a:r>
            <a:r>
              <a:rPr dirty="0" spc="-50"/>
              <a:t>4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04239" y="1804161"/>
            <a:ext cx="10382885" cy="83566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482600" marR="17780" indent="-457834">
              <a:lnSpc>
                <a:spcPts val="3020"/>
              </a:lnSpc>
              <a:spcBef>
                <a:spcPts val="480"/>
              </a:spcBef>
              <a:buClr>
                <a:srgbClr val="A4A4A4"/>
              </a:buClr>
              <a:buSzPct val="94642"/>
              <a:buFont typeface="Arial MT"/>
              <a:buChar char="•"/>
              <a:tabLst>
                <a:tab pos="482600" algn="l"/>
                <a:tab pos="1413510" algn="l"/>
                <a:tab pos="1706245" algn="l"/>
                <a:tab pos="2477135" algn="l"/>
                <a:tab pos="3818890" algn="l"/>
                <a:tab pos="4488180" algn="l"/>
                <a:tab pos="5373370" algn="l"/>
                <a:tab pos="6435725" algn="l"/>
                <a:tab pos="7577455" algn="l"/>
                <a:tab pos="8326120" algn="l"/>
                <a:tab pos="9036050" algn="l"/>
                <a:tab pos="9684385" algn="l"/>
              </a:tabLst>
            </a:pPr>
            <a:r>
              <a:rPr dirty="0" sz="2800" spc="-10">
                <a:latin typeface="Times New Roman"/>
                <a:cs typeface="Times New Roman"/>
              </a:rPr>
              <a:t>Write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50">
                <a:latin typeface="Times New Roman"/>
                <a:cs typeface="Times New Roman"/>
              </a:rPr>
              <a:t>a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C++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program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that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reads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matrix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(A</a:t>
            </a:r>
            <a:r>
              <a:rPr dirty="0" baseline="-21021" sz="2775" spc="-15">
                <a:latin typeface="Times New Roman"/>
                <a:cs typeface="Times New Roman"/>
              </a:rPr>
              <a:t>nxm</a:t>
            </a:r>
            <a:r>
              <a:rPr dirty="0" sz="2800" spc="-10">
                <a:latin typeface="Times New Roman"/>
                <a:cs typeface="Times New Roman"/>
              </a:rPr>
              <a:t>),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then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find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and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print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sum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elements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below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i="1">
                <a:latin typeface="Times New Roman"/>
                <a:cs typeface="Times New Roman"/>
              </a:rPr>
              <a:t>main</a:t>
            </a:r>
            <a:r>
              <a:rPr dirty="0" sz="2800" spc="-15" i="1">
                <a:latin typeface="Times New Roman"/>
                <a:cs typeface="Times New Roman"/>
              </a:rPr>
              <a:t> </a:t>
            </a:r>
            <a:r>
              <a:rPr dirty="0" sz="2800" spc="-10" i="1">
                <a:latin typeface="Times New Roman"/>
                <a:cs typeface="Times New Roman"/>
              </a:rPr>
              <a:t>diagonal</a:t>
            </a:r>
            <a:r>
              <a:rPr dirty="0" sz="2800" spc="-1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094211" y="642711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888888"/>
                </a:solidFill>
                <a:latin typeface="Calibri"/>
                <a:cs typeface="Calibri"/>
              </a:rPr>
              <a:t>17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229867" y="2714242"/>
            <a:ext cx="8216265" cy="4093845"/>
          </a:xfrm>
          <a:custGeom>
            <a:avLst/>
            <a:gdLst/>
            <a:ahLst/>
            <a:cxnLst/>
            <a:rect l="l" t="t" r="r" b="b"/>
            <a:pathLst>
              <a:path w="8216265" h="4093845">
                <a:moveTo>
                  <a:pt x="0" y="4093464"/>
                </a:moveTo>
                <a:lnTo>
                  <a:pt x="8215883" y="4093464"/>
                </a:lnTo>
                <a:lnTo>
                  <a:pt x="8215883" y="0"/>
                </a:lnTo>
                <a:lnTo>
                  <a:pt x="0" y="0"/>
                </a:lnTo>
                <a:lnTo>
                  <a:pt x="0" y="409346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08279">
              <a:lnSpc>
                <a:spcPct val="100000"/>
              </a:lnSpc>
              <a:spcBef>
                <a:spcPts val="105"/>
              </a:spcBef>
            </a:pPr>
            <a:r>
              <a:rPr dirty="0" spc="-50"/>
              <a:t>…</a:t>
            </a:r>
          </a:p>
          <a:p>
            <a:pPr marL="208279">
              <a:lnSpc>
                <a:spcPct val="100000"/>
              </a:lnSpc>
              <a:spcBef>
                <a:spcPts val="5"/>
              </a:spcBef>
            </a:pPr>
            <a:r>
              <a:rPr dirty="0" spc="-50"/>
              <a:t>…</a:t>
            </a:r>
          </a:p>
          <a:p>
            <a:pPr marL="208279">
              <a:lnSpc>
                <a:spcPct val="100000"/>
              </a:lnSpc>
            </a:pPr>
            <a:r>
              <a:rPr dirty="0"/>
              <a:t>//</a:t>
            </a:r>
            <a:r>
              <a:rPr dirty="0" b="1" i="1">
                <a:latin typeface="Times New Roman"/>
                <a:cs typeface="Times New Roman"/>
              </a:rPr>
              <a:t>Find</a:t>
            </a:r>
            <a:r>
              <a:rPr dirty="0" spc="-10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sum</a:t>
            </a:r>
            <a:r>
              <a:rPr dirty="0" spc="-25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of</a:t>
            </a:r>
            <a:r>
              <a:rPr dirty="0" spc="-20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elements</a:t>
            </a:r>
            <a:r>
              <a:rPr dirty="0" spc="-35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of</a:t>
            </a:r>
            <a:r>
              <a:rPr dirty="0" spc="-20" b="1" i="1">
                <a:latin typeface="Times New Roman"/>
                <a:cs typeface="Times New Roman"/>
              </a:rPr>
              <a:t> </a:t>
            </a:r>
            <a:r>
              <a:rPr dirty="0" b="1" i="1">
                <a:latin typeface="Times New Roman"/>
                <a:cs typeface="Times New Roman"/>
              </a:rPr>
              <a:t>main</a:t>
            </a:r>
            <a:r>
              <a:rPr dirty="0" spc="-25" b="1" i="1">
                <a:latin typeface="Times New Roman"/>
                <a:cs typeface="Times New Roman"/>
              </a:rPr>
              <a:t> </a:t>
            </a:r>
            <a:r>
              <a:rPr dirty="0" spc="-10" b="1" i="1">
                <a:latin typeface="Times New Roman"/>
                <a:cs typeface="Times New Roman"/>
              </a:rPr>
              <a:t>diagonal</a:t>
            </a:r>
          </a:p>
          <a:p>
            <a:pPr marL="208279">
              <a:lnSpc>
                <a:spcPct val="100000"/>
              </a:lnSpc>
            </a:pPr>
            <a:r>
              <a:rPr dirty="0"/>
              <a:t>int</a:t>
            </a:r>
            <a:r>
              <a:rPr dirty="0" spc="490"/>
              <a:t> </a:t>
            </a:r>
            <a:r>
              <a:rPr dirty="0"/>
              <a:t>sum</a:t>
            </a:r>
            <a:r>
              <a:rPr dirty="0" spc="-35"/>
              <a:t> </a:t>
            </a:r>
            <a:r>
              <a:rPr dirty="0"/>
              <a:t>=</a:t>
            </a:r>
            <a:r>
              <a:rPr dirty="0" spc="-15"/>
              <a:t> </a:t>
            </a:r>
            <a:r>
              <a:rPr dirty="0" spc="-25"/>
              <a:t>0;</a:t>
            </a:r>
          </a:p>
          <a:p>
            <a:pPr marL="208279">
              <a:lnSpc>
                <a:spcPct val="100000"/>
              </a:lnSpc>
            </a:pPr>
            <a:r>
              <a:rPr dirty="0"/>
              <a:t>for(int</a:t>
            </a:r>
            <a:r>
              <a:rPr dirty="0" spc="-40"/>
              <a:t> 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=</a:t>
            </a:r>
            <a:r>
              <a:rPr dirty="0" spc="5"/>
              <a:t> </a:t>
            </a:r>
            <a:r>
              <a:rPr dirty="0"/>
              <a:t>0;</a:t>
            </a:r>
            <a:r>
              <a:rPr dirty="0" spc="-20"/>
              <a:t> </a:t>
            </a:r>
            <a:r>
              <a:rPr dirty="0"/>
              <a:t>i&lt;ROW_SIZE;</a:t>
            </a:r>
            <a:r>
              <a:rPr dirty="0" spc="-40"/>
              <a:t> </a:t>
            </a:r>
            <a:r>
              <a:rPr dirty="0" spc="-10"/>
              <a:t>i++){</a:t>
            </a:r>
          </a:p>
          <a:p>
            <a:pPr marL="715645">
              <a:lnSpc>
                <a:spcPct val="100000"/>
              </a:lnSpc>
            </a:pPr>
            <a:r>
              <a:rPr dirty="0"/>
              <a:t>for(int</a:t>
            </a:r>
            <a:r>
              <a:rPr dirty="0" spc="-45"/>
              <a:t> </a:t>
            </a:r>
            <a:r>
              <a:rPr dirty="0"/>
              <a:t>j</a:t>
            </a:r>
            <a:r>
              <a:rPr dirty="0" spc="-20"/>
              <a:t> </a:t>
            </a:r>
            <a:r>
              <a:rPr dirty="0"/>
              <a:t>=</a:t>
            </a:r>
            <a:r>
              <a:rPr dirty="0" spc="-5"/>
              <a:t> </a:t>
            </a:r>
            <a:r>
              <a:rPr dirty="0"/>
              <a:t>0;</a:t>
            </a:r>
            <a:r>
              <a:rPr dirty="0" spc="-15"/>
              <a:t> </a:t>
            </a:r>
            <a:r>
              <a:rPr dirty="0"/>
              <a:t>j&lt;COL_SIZE;</a:t>
            </a:r>
            <a:r>
              <a:rPr dirty="0" spc="-40"/>
              <a:t> </a:t>
            </a:r>
            <a:r>
              <a:rPr dirty="0" spc="-10"/>
              <a:t>j++){</a:t>
            </a:r>
          </a:p>
          <a:p>
            <a:pPr marL="970280">
              <a:lnSpc>
                <a:spcPct val="100000"/>
              </a:lnSpc>
            </a:pPr>
            <a:r>
              <a:rPr dirty="0"/>
              <a:t>if(i</a:t>
            </a:r>
            <a:r>
              <a:rPr dirty="0" spc="-25"/>
              <a:t> </a:t>
            </a:r>
            <a:r>
              <a:rPr dirty="0"/>
              <a:t>&gt;</a:t>
            </a:r>
            <a:r>
              <a:rPr dirty="0" spc="-10"/>
              <a:t> </a:t>
            </a:r>
            <a:r>
              <a:rPr dirty="0" spc="-25"/>
              <a:t>j){</a:t>
            </a:r>
          </a:p>
          <a:p>
            <a:pPr marL="1224280">
              <a:lnSpc>
                <a:spcPct val="100000"/>
              </a:lnSpc>
            </a:pPr>
            <a:r>
              <a:rPr dirty="0"/>
              <a:t>sum</a:t>
            </a:r>
            <a:r>
              <a:rPr dirty="0" spc="-35"/>
              <a:t> </a:t>
            </a:r>
            <a:r>
              <a:rPr dirty="0"/>
              <a:t>= sum</a:t>
            </a:r>
            <a:r>
              <a:rPr dirty="0" spc="-25"/>
              <a:t> </a:t>
            </a:r>
            <a:r>
              <a:rPr dirty="0"/>
              <a:t>+</a:t>
            </a:r>
            <a:r>
              <a:rPr dirty="0" spc="-5"/>
              <a:t> </a:t>
            </a:r>
            <a:r>
              <a:rPr dirty="0" spc="-10"/>
              <a:t>array[i][j];</a:t>
            </a:r>
          </a:p>
          <a:p>
            <a:pPr marL="970280">
              <a:lnSpc>
                <a:spcPct val="100000"/>
              </a:lnSpc>
            </a:pPr>
            <a:r>
              <a:rPr dirty="0" spc="-50"/>
              <a:t>}</a:t>
            </a:r>
          </a:p>
          <a:p>
            <a:pPr marL="715645">
              <a:lnSpc>
                <a:spcPct val="100000"/>
              </a:lnSpc>
            </a:pPr>
            <a:r>
              <a:rPr dirty="0" spc="-50"/>
              <a:t>}</a:t>
            </a:r>
          </a:p>
          <a:p>
            <a:pPr marL="208279">
              <a:lnSpc>
                <a:spcPct val="100000"/>
              </a:lnSpc>
            </a:pPr>
            <a:r>
              <a:rPr dirty="0" spc="-50"/>
              <a:t>}</a:t>
            </a:r>
          </a:p>
          <a:p>
            <a:pPr marL="208279">
              <a:lnSpc>
                <a:spcPct val="100000"/>
              </a:lnSpc>
            </a:pPr>
            <a:r>
              <a:rPr dirty="0"/>
              <a:t>cout</a:t>
            </a:r>
            <a:r>
              <a:rPr dirty="0" spc="-30"/>
              <a:t> </a:t>
            </a:r>
            <a:r>
              <a:rPr dirty="0"/>
              <a:t>&lt;&lt;</a:t>
            </a:r>
            <a:r>
              <a:rPr dirty="0" spc="-20"/>
              <a:t> </a:t>
            </a:r>
            <a:r>
              <a:rPr dirty="0"/>
              <a:t>"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/>
              <a:t>sum</a:t>
            </a:r>
            <a:r>
              <a:rPr dirty="0" spc="-35"/>
              <a:t> </a:t>
            </a:r>
            <a:r>
              <a:rPr dirty="0"/>
              <a:t>of elements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/>
              <a:t>main</a:t>
            </a:r>
            <a:r>
              <a:rPr dirty="0" spc="5"/>
              <a:t> </a:t>
            </a:r>
            <a:r>
              <a:rPr dirty="0"/>
              <a:t>diagonal</a:t>
            </a:r>
            <a:r>
              <a:rPr dirty="0" spc="-40"/>
              <a:t> </a:t>
            </a:r>
            <a:r>
              <a:rPr dirty="0"/>
              <a:t>=</a:t>
            </a:r>
            <a:r>
              <a:rPr dirty="0" spc="-20"/>
              <a:t> </a:t>
            </a:r>
            <a:r>
              <a:rPr dirty="0"/>
              <a:t>" &lt;&lt;</a:t>
            </a:r>
            <a:r>
              <a:rPr dirty="0" spc="-20"/>
              <a:t> </a:t>
            </a:r>
            <a:r>
              <a:rPr dirty="0"/>
              <a:t>sum</a:t>
            </a:r>
            <a:r>
              <a:rPr dirty="0" spc="-40"/>
              <a:t> </a:t>
            </a:r>
            <a:r>
              <a:rPr dirty="0"/>
              <a:t>&lt;&lt;</a:t>
            </a:r>
            <a:r>
              <a:rPr dirty="0" spc="15"/>
              <a:t> </a:t>
            </a:r>
            <a:r>
              <a:rPr dirty="0" spc="-10"/>
              <a:t>endl;</a:t>
            </a:r>
          </a:p>
          <a:p>
            <a:pPr marL="208279">
              <a:lnSpc>
                <a:spcPct val="100000"/>
              </a:lnSpc>
            </a:pPr>
            <a:r>
              <a:rPr dirty="0" spc="-50"/>
              <a:t>…</a:t>
            </a: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09488" y="3357371"/>
            <a:ext cx="4654296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</a:t>
            </a:r>
            <a:r>
              <a:rPr dirty="0" spc="-15"/>
              <a:t> </a:t>
            </a:r>
            <a:r>
              <a:rPr dirty="0" spc="-50"/>
              <a:t>5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255775" y="2889504"/>
            <a:ext cx="8216265" cy="3169920"/>
          </a:xfrm>
          <a:custGeom>
            <a:avLst/>
            <a:gdLst/>
            <a:ahLst/>
            <a:cxnLst/>
            <a:rect l="l" t="t" r="r" b="b"/>
            <a:pathLst>
              <a:path w="8216265" h="3169920">
                <a:moveTo>
                  <a:pt x="0" y="3169920"/>
                </a:moveTo>
                <a:lnTo>
                  <a:pt x="8215883" y="3169920"/>
                </a:lnTo>
                <a:lnTo>
                  <a:pt x="8215883" y="0"/>
                </a:lnTo>
                <a:lnTo>
                  <a:pt x="0" y="0"/>
                </a:lnTo>
                <a:lnTo>
                  <a:pt x="0" y="316992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878839" y="1804161"/>
            <a:ext cx="10433685" cy="418401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508000" marR="43180" indent="-457834">
              <a:lnSpc>
                <a:spcPts val="3020"/>
              </a:lnSpc>
              <a:spcBef>
                <a:spcPts val="480"/>
              </a:spcBef>
              <a:buClr>
                <a:srgbClr val="A4A4A4"/>
              </a:buClr>
              <a:buSzPct val="94642"/>
              <a:buFont typeface="Arial MT"/>
              <a:buChar char="•"/>
              <a:tabLst>
                <a:tab pos="508000" algn="l"/>
                <a:tab pos="1438910" algn="l"/>
                <a:tab pos="1731645" algn="l"/>
                <a:tab pos="2502535" algn="l"/>
                <a:tab pos="3844290" algn="l"/>
                <a:tab pos="4513580" algn="l"/>
                <a:tab pos="5398770" algn="l"/>
                <a:tab pos="6461125" algn="l"/>
                <a:tab pos="7602855" algn="l"/>
                <a:tab pos="8351520" algn="l"/>
                <a:tab pos="9061450" algn="l"/>
                <a:tab pos="9709785" algn="l"/>
              </a:tabLst>
            </a:pPr>
            <a:r>
              <a:rPr dirty="0" sz="2800" spc="-10">
                <a:latin typeface="Times New Roman"/>
                <a:cs typeface="Times New Roman"/>
              </a:rPr>
              <a:t>Write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50">
                <a:latin typeface="Times New Roman"/>
                <a:cs typeface="Times New Roman"/>
              </a:rPr>
              <a:t>a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C++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program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that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reads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matrix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(A</a:t>
            </a:r>
            <a:r>
              <a:rPr dirty="0" baseline="-21021" sz="2775" spc="-15">
                <a:latin typeface="Times New Roman"/>
                <a:cs typeface="Times New Roman"/>
              </a:rPr>
              <a:t>nxm</a:t>
            </a:r>
            <a:r>
              <a:rPr dirty="0" sz="2800" spc="-10">
                <a:latin typeface="Times New Roman"/>
                <a:cs typeface="Times New Roman"/>
              </a:rPr>
              <a:t>),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then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find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and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print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sum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elements of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first</a:t>
            </a:r>
            <a:r>
              <a:rPr dirty="0" u="sng" sz="2800" spc="-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8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column</a:t>
            </a:r>
            <a:r>
              <a:rPr dirty="0" sz="2800" spc="-1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467995">
              <a:lnSpc>
                <a:spcPct val="100000"/>
              </a:lnSpc>
              <a:spcBef>
                <a:spcPts val="2315"/>
              </a:spcBef>
            </a:pPr>
            <a:r>
              <a:rPr dirty="0" sz="2000" spc="-5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  <a:p>
            <a:pPr marL="467995">
              <a:lnSpc>
                <a:spcPct val="100000"/>
              </a:lnSpc>
            </a:pPr>
            <a:r>
              <a:rPr dirty="0" sz="2000" spc="-5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  <a:p>
            <a:pPr marL="467995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 b="1" i="1">
                <a:latin typeface="Times New Roman"/>
                <a:cs typeface="Times New Roman"/>
              </a:rPr>
              <a:t>Find</a:t>
            </a:r>
            <a:r>
              <a:rPr dirty="0" sz="2000" spc="-10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sum</a:t>
            </a:r>
            <a:r>
              <a:rPr dirty="0" sz="2000" spc="-25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of</a:t>
            </a:r>
            <a:r>
              <a:rPr dirty="0" sz="2000" spc="-20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elements</a:t>
            </a:r>
            <a:r>
              <a:rPr dirty="0" sz="2000" spc="-35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of</a:t>
            </a:r>
            <a:r>
              <a:rPr dirty="0" sz="2000" spc="-20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main</a:t>
            </a:r>
            <a:r>
              <a:rPr dirty="0" sz="2000" spc="-25" b="1" i="1">
                <a:latin typeface="Times New Roman"/>
                <a:cs typeface="Times New Roman"/>
              </a:rPr>
              <a:t> </a:t>
            </a:r>
            <a:r>
              <a:rPr dirty="0" sz="2000" spc="-10" b="1" i="1">
                <a:latin typeface="Times New Roman"/>
                <a:cs typeface="Times New Roman"/>
              </a:rPr>
              <a:t>diagonal</a:t>
            </a:r>
            <a:endParaRPr sz="2000">
              <a:latin typeface="Times New Roman"/>
              <a:cs typeface="Times New Roman"/>
            </a:endParaRPr>
          </a:p>
          <a:p>
            <a:pPr marL="467995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int</a:t>
            </a:r>
            <a:r>
              <a:rPr dirty="0" sz="2000" spc="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sum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0;</a:t>
            </a:r>
            <a:endParaRPr sz="2000">
              <a:latin typeface="Times New Roman"/>
              <a:cs typeface="Times New Roman"/>
            </a:endParaRPr>
          </a:p>
          <a:p>
            <a:pPr marL="975994" marR="6479540" indent="-508000">
              <a:lnSpc>
                <a:spcPct val="100000"/>
              </a:lnSpc>
              <a:spcBef>
                <a:spcPts val="5"/>
              </a:spcBef>
            </a:pPr>
            <a:r>
              <a:rPr dirty="0" sz="2000">
                <a:latin typeface="Times New Roman"/>
                <a:cs typeface="Times New Roman"/>
              </a:rPr>
              <a:t>for(int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0;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i&lt;ROW_SIZE;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i++){ </a:t>
            </a:r>
            <a:r>
              <a:rPr dirty="0" sz="2000">
                <a:latin typeface="Times New Roman"/>
                <a:cs typeface="Times New Roman"/>
              </a:rPr>
              <a:t>sum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sum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 </a:t>
            </a:r>
            <a:r>
              <a:rPr dirty="0" sz="2000" spc="-10">
                <a:latin typeface="Times New Roman"/>
                <a:cs typeface="Times New Roman"/>
              </a:rPr>
              <a:t>array[i][0];</a:t>
            </a:r>
            <a:endParaRPr sz="2000">
              <a:latin typeface="Times New Roman"/>
              <a:cs typeface="Times New Roman"/>
            </a:endParaRPr>
          </a:p>
          <a:p>
            <a:pPr marL="467995">
              <a:lnSpc>
                <a:spcPct val="100000"/>
              </a:lnSpc>
            </a:pPr>
            <a:r>
              <a:rPr dirty="0" sz="2000" spc="-5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467995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cout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&lt;&lt;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sum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 elements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main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diagonal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 &lt;&lt;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sum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&lt;&lt;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endl;</a:t>
            </a:r>
            <a:endParaRPr sz="2000">
              <a:latin typeface="Times New Roman"/>
              <a:cs typeface="Times New Roman"/>
            </a:endParaRPr>
          </a:p>
          <a:p>
            <a:pPr marL="467995">
              <a:lnSpc>
                <a:spcPct val="100000"/>
              </a:lnSpc>
            </a:pPr>
            <a:r>
              <a:rPr dirty="0" sz="2000" spc="-5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80276" y="2933700"/>
            <a:ext cx="4361687" cy="2142744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18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</a:t>
            </a:r>
            <a:r>
              <a:rPr dirty="0" spc="-15"/>
              <a:t> </a:t>
            </a:r>
            <a:r>
              <a:rPr dirty="0" spc="-50"/>
              <a:t>6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16963" y="3002279"/>
            <a:ext cx="8214359" cy="3169920"/>
          </a:xfrm>
          <a:custGeom>
            <a:avLst/>
            <a:gdLst/>
            <a:ahLst/>
            <a:cxnLst/>
            <a:rect l="l" t="t" r="r" b="b"/>
            <a:pathLst>
              <a:path w="8214359" h="3169920">
                <a:moveTo>
                  <a:pt x="0" y="3169920"/>
                </a:moveTo>
                <a:lnTo>
                  <a:pt x="8214359" y="3169920"/>
                </a:lnTo>
                <a:lnTo>
                  <a:pt x="8214359" y="0"/>
                </a:lnTo>
                <a:lnTo>
                  <a:pt x="0" y="0"/>
                </a:lnTo>
                <a:lnTo>
                  <a:pt x="0" y="316992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878839" y="1804161"/>
            <a:ext cx="10433685" cy="429704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508000" marR="43180" indent="-457834">
              <a:lnSpc>
                <a:spcPts val="3020"/>
              </a:lnSpc>
              <a:spcBef>
                <a:spcPts val="480"/>
              </a:spcBef>
              <a:buClr>
                <a:srgbClr val="A4A4A4"/>
              </a:buClr>
              <a:buSzPct val="94642"/>
              <a:buFont typeface="Arial MT"/>
              <a:buChar char="•"/>
              <a:tabLst>
                <a:tab pos="508000" algn="l"/>
                <a:tab pos="1438910" algn="l"/>
                <a:tab pos="1731645" algn="l"/>
                <a:tab pos="2502535" algn="l"/>
                <a:tab pos="3844290" algn="l"/>
                <a:tab pos="4513580" algn="l"/>
                <a:tab pos="5398770" algn="l"/>
                <a:tab pos="6461125" algn="l"/>
                <a:tab pos="7602855" algn="l"/>
                <a:tab pos="8351520" algn="l"/>
                <a:tab pos="9061450" algn="l"/>
                <a:tab pos="9709785" algn="l"/>
              </a:tabLst>
            </a:pPr>
            <a:r>
              <a:rPr dirty="0" sz="2800" spc="-10">
                <a:latin typeface="Times New Roman"/>
                <a:cs typeface="Times New Roman"/>
              </a:rPr>
              <a:t>Write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50">
                <a:latin typeface="Times New Roman"/>
                <a:cs typeface="Times New Roman"/>
              </a:rPr>
              <a:t>a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C++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program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that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reads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matrix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(A</a:t>
            </a:r>
            <a:r>
              <a:rPr dirty="0" baseline="-21021" sz="2775" spc="-15">
                <a:latin typeface="Times New Roman"/>
                <a:cs typeface="Times New Roman"/>
              </a:rPr>
              <a:t>nxm</a:t>
            </a:r>
            <a:r>
              <a:rPr dirty="0" sz="2800" spc="-10">
                <a:latin typeface="Times New Roman"/>
                <a:cs typeface="Times New Roman"/>
              </a:rPr>
              <a:t>),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then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find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and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print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sum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elements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second</a:t>
            </a:r>
            <a:r>
              <a:rPr dirty="0" u="sng" sz="2800" spc="-2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800" spc="-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row</a:t>
            </a:r>
            <a:r>
              <a:rPr dirty="0" sz="2800" spc="-2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829310">
              <a:lnSpc>
                <a:spcPct val="100000"/>
              </a:lnSpc>
              <a:spcBef>
                <a:spcPts val="3204"/>
              </a:spcBef>
            </a:pPr>
            <a:r>
              <a:rPr dirty="0" sz="2000" spc="-5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  <a:p>
            <a:pPr marL="829310">
              <a:lnSpc>
                <a:spcPct val="100000"/>
              </a:lnSpc>
            </a:pPr>
            <a:r>
              <a:rPr dirty="0" sz="2000" spc="-5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  <a:p>
            <a:pPr marL="82931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 b="1" i="1">
                <a:latin typeface="Times New Roman"/>
                <a:cs typeface="Times New Roman"/>
              </a:rPr>
              <a:t>Find</a:t>
            </a:r>
            <a:r>
              <a:rPr dirty="0" sz="2000" spc="-10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sum</a:t>
            </a:r>
            <a:r>
              <a:rPr dirty="0" sz="2000" spc="-25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of</a:t>
            </a:r>
            <a:r>
              <a:rPr dirty="0" sz="2000" spc="-20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elements</a:t>
            </a:r>
            <a:r>
              <a:rPr dirty="0" sz="2000" spc="-35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of</a:t>
            </a:r>
            <a:r>
              <a:rPr dirty="0" sz="2000" spc="-20" b="1" i="1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Times New Roman"/>
                <a:cs typeface="Times New Roman"/>
              </a:rPr>
              <a:t>main</a:t>
            </a:r>
            <a:r>
              <a:rPr dirty="0" sz="2000" spc="-25" b="1" i="1">
                <a:latin typeface="Times New Roman"/>
                <a:cs typeface="Times New Roman"/>
              </a:rPr>
              <a:t> </a:t>
            </a:r>
            <a:r>
              <a:rPr dirty="0" sz="2000" spc="-10" b="1" i="1">
                <a:latin typeface="Times New Roman"/>
                <a:cs typeface="Times New Roman"/>
              </a:rPr>
              <a:t>diagonal</a:t>
            </a:r>
            <a:endParaRPr sz="2000">
              <a:latin typeface="Times New Roman"/>
              <a:cs typeface="Times New Roman"/>
            </a:endParaRPr>
          </a:p>
          <a:p>
            <a:pPr marL="82931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int</a:t>
            </a:r>
            <a:r>
              <a:rPr dirty="0" sz="2000" spc="4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sum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0;</a:t>
            </a:r>
            <a:endParaRPr sz="2000">
              <a:latin typeface="Times New Roman"/>
              <a:cs typeface="Times New Roman"/>
            </a:endParaRPr>
          </a:p>
          <a:p>
            <a:pPr marL="1336675" marR="6203315" indent="-5080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for(int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0;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j&lt;COL_SIZE;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j++){ </a:t>
            </a:r>
            <a:r>
              <a:rPr dirty="0" sz="2000">
                <a:latin typeface="Times New Roman"/>
                <a:cs typeface="Times New Roman"/>
              </a:rPr>
              <a:t>sum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sum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 </a:t>
            </a:r>
            <a:r>
              <a:rPr dirty="0" sz="2000" spc="-10">
                <a:latin typeface="Times New Roman"/>
                <a:cs typeface="Times New Roman"/>
              </a:rPr>
              <a:t>array[1][j];</a:t>
            </a:r>
            <a:endParaRPr sz="2000">
              <a:latin typeface="Times New Roman"/>
              <a:cs typeface="Times New Roman"/>
            </a:endParaRPr>
          </a:p>
          <a:p>
            <a:pPr marL="829310">
              <a:lnSpc>
                <a:spcPct val="100000"/>
              </a:lnSpc>
            </a:pPr>
            <a:r>
              <a:rPr dirty="0" sz="2000" spc="-5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2000">
              <a:latin typeface="Times New Roman"/>
              <a:cs typeface="Times New Roman"/>
            </a:endParaRPr>
          </a:p>
          <a:p>
            <a:pPr marL="82931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cout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&lt;&lt;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sum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 elements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main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diagonal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 &lt;&lt;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sum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&lt;&lt;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endl;</a:t>
            </a:r>
            <a:endParaRPr sz="2000">
              <a:latin typeface="Times New Roman"/>
              <a:cs typeface="Times New Roman"/>
            </a:endParaRPr>
          </a:p>
          <a:p>
            <a:pPr marL="829310">
              <a:lnSpc>
                <a:spcPct val="100000"/>
              </a:lnSpc>
            </a:pPr>
            <a:r>
              <a:rPr dirty="0" sz="2000" spc="-5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72300" y="3092195"/>
            <a:ext cx="4276344" cy="2214372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18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Outline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746766"/>
            <a:ext cx="6034405" cy="318135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318770" indent="-306070">
              <a:lnSpc>
                <a:spcPct val="100000"/>
              </a:lnSpc>
              <a:spcBef>
                <a:spcPts val="505"/>
              </a:spcBef>
              <a:buClr>
                <a:srgbClr val="A4A4A4"/>
              </a:buClr>
              <a:buSzPct val="90625"/>
              <a:buFont typeface="Wingdings"/>
              <a:buChar char=""/>
              <a:tabLst>
                <a:tab pos="318770" algn="l"/>
              </a:tabLst>
            </a:pPr>
            <a:r>
              <a:rPr dirty="0" sz="3200">
                <a:latin typeface="Arial MT"/>
                <a:cs typeface="Arial MT"/>
              </a:rPr>
              <a:t>Types</a:t>
            </a:r>
            <a:r>
              <a:rPr dirty="0" sz="3200" spc="-18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of</a:t>
            </a:r>
            <a:r>
              <a:rPr dirty="0" sz="3200" spc="-220">
                <a:latin typeface="Arial MT"/>
                <a:cs typeface="Arial MT"/>
              </a:rPr>
              <a:t> </a:t>
            </a:r>
            <a:r>
              <a:rPr dirty="0" sz="3200" spc="-10">
                <a:latin typeface="Arial MT"/>
                <a:cs typeface="Arial MT"/>
              </a:rPr>
              <a:t>Arrays</a:t>
            </a:r>
            <a:endParaRPr sz="3200">
              <a:latin typeface="Arial MT"/>
              <a:cs typeface="Arial MT"/>
            </a:endParaRPr>
          </a:p>
          <a:p>
            <a:pPr lvl="1" marL="743585" indent="-273685">
              <a:lnSpc>
                <a:spcPct val="100000"/>
              </a:lnSpc>
              <a:spcBef>
                <a:spcPts val="355"/>
              </a:spcBef>
              <a:buClr>
                <a:srgbClr val="A4A4A4"/>
              </a:buClr>
              <a:buSzPct val="91071"/>
              <a:buFont typeface="Wingdings"/>
              <a:buChar char=""/>
              <a:tabLst>
                <a:tab pos="743585" algn="l"/>
              </a:tabLst>
            </a:pPr>
            <a:r>
              <a:rPr dirty="0" sz="2800" spc="-20">
                <a:latin typeface="Arial MT"/>
                <a:cs typeface="Arial MT"/>
              </a:rPr>
              <a:t>2-Dimensional</a:t>
            </a:r>
            <a:r>
              <a:rPr dirty="0" sz="2800" spc="-70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Array</a:t>
            </a:r>
            <a:endParaRPr sz="2800">
              <a:latin typeface="Arial MT"/>
              <a:cs typeface="Arial MT"/>
            </a:endParaRPr>
          </a:p>
          <a:p>
            <a:pPr marL="318770" indent="-306070">
              <a:lnSpc>
                <a:spcPct val="100000"/>
              </a:lnSpc>
              <a:spcBef>
                <a:spcPts val="370"/>
              </a:spcBef>
              <a:buClr>
                <a:srgbClr val="A4A4A4"/>
              </a:buClr>
              <a:buSzPct val="90625"/>
              <a:buFont typeface="Wingdings"/>
              <a:buChar char=""/>
              <a:tabLst>
                <a:tab pos="318770" algn="l"/>
              </a:tabLst>
            </a:pPr>
            <a:r>
              <a:rPr dirty="0" sz="3200" spc="-10">
                <a:latin typeface="Arial MT"/>
                <a:cs typeface="Arial MT"/>
              </a:rPr>
              <a:t>2-</a:t>
            </a:r>
            <a:r>
              <a:rPr dirty="0" sz="3200">
                <a:latin typeface="Arial MT"/>
                <a:cs typeface="Arial MT"/>
              </a:rPr>
              <a:t>D</a:t>
            </a:r>
            <a:r>
              <a:rPr dirty="0" sz="3200" spc="-19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Array</a:t>
            </a:r>
            <a:r>
              <a:rPr dirty="0" sz="3200" spc="-5">
                <a:latin typeface="Arial MT"/>
                <a:cs typeface="Arial MT"/>
              </a:rPr>
              <a:t> </a:t>
            </a:r>
            <a:r>
              <a:rPr dirty="0" sz="3200" spc="-10">
                <a:latin typeface="Arial MT"/>
                <a:cs typeface="Arial MT"/>
              </a:rPr>
              <a:t>Declarations</a:t>
            </a:r>
            <a:endParaRPr sz="3200">
              <a:latin typeface="Arial MT"/>
              <a:cs typeface="Arial MT"/>
            </a:endParaRPr>
          </a:p>
          <a:p>
            <a:pPr marL="318770" indent="-306070">
              <a:lnSpc>
                <a:spcPct val="100000"/>
              </a:lnSpc>
              <a:spcBef>
                <a:spcPts val="384"/>
              </a:spcBef>
              <a:buClr>
                <a:srgbClr val="A4A4A4"/>
              </a:buClr>
              <a:buSzPct val="90625"/>
              <a:buFont typeface="Wingdings"/>
              <a:buChar char=""/>
              <a:tabLst>
                <a:tab pos="318770" algn="l"/>
              </a:tabLst>
            </a:pPr>
            <a:r>
              <a:rPr dirty="0" sz="3200" spc="-10">
                <a:latin typeface="Arial MT"/>
                <a:cs typeface="Arial MT"/>
              </a:rPr>
              <a:t>2-</a:t>
            </a:r>
            <a:r>
              <a:rPr dirty="0" sz="3200">
                <a:latin typeface="Arial MT"/>
                <a:cs typeface="Arial MT"/>
              </a:rPr>
              <a:t>D</a:t>
            </a:r>
            <a:r>
              <a:rPr dirty="0" sz="3200" spc="-19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Array</a:t>
            </a:r>
            <a:r>
              <a:rPr dirty="0" sz="3200" spc="-10">
                <a:latin typeface="Arial MT"/>
                <a:cs typeface="Arial MT"/>
              </a:rPr>
              <a:t> Initialization</a:t>
            </a:r>
            <a:endParaRPr sz="3200">
              <a:latin typeface="Arial MT"/>
              <a:cs typeface="Arial MT"/>
            </a:endParaRPr>
          </a:p>
          <a:p>
            <a:pPr marL="318770" indent="-306070">
              <a:lnSpc>
                <a:spcPct val="100000"/>
              </a:lnSpc>
              <a:spcBef>
                <a:spcPts val="385"/>
              </a:spcBef>
              <a:buClr>
                <a:srgbClr val="A4A4A4"/>
              </a:buClr>
              <a:buSzPct val="90625"/>
              <a:buFont typeface="Wingdings"/>
              <a:buChar char=""/>
              <a:tabLst>
                <a:tab pos="318770" algn="l"/>
              </a:tabLst>
            </a:pPr>
            <a:r>
              <a:rPr dirty="0" sz="3200">
                <a:latin typeface="Arial MT"/>
                <a:cs typeface="Arial MT"/>
              </a:rPr>
              <a:t>Reading</a:t>
            </a:r>
            <a:r>
              <a:rPr dirty="0" sz="3200" spc="-7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and</a:t>
            </a:r>
            <a:r>
              <a:rPr dirty="0" sz="3200" spc="-6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Writing</a:t>
            </a:r>
            <a:r>
              <a:rPr dirty="0" sz="3200" spc="-45">
                <a:latin typeface="Arial MT"/>
                <a:cs typeface="Arial MT"/>
              </a:rPr>
              <a:t> </a:t>
            </a:r>
            <a:r>
              <a:rPr dirty="0" sz="3200" spc="-10">
                <a:latin typeface="Arial MT"/>
                <a:cs typeface="Arial MT"/>
              </a:rPr>
              <a:t>2-</a:t>
            </a:r>
            <a:r>
              <a:rPr dirty="0" sz="3200">
                <a:latin typeface="Arial MT"/>
                <a:cs typeface="Arial MT"/>
              </a:rPr>
              <a:t>D</a:t>
            </a:r>
            <a:r>
              <a:rPr dirty="0" sz="3200" spc="-225">
                <a:latin typeface="Arial MT"/>
                <a:cs typeface="Arial MT"/>
              </a:rPr>
              <a:t> </a:t>
            </a:r>
            <a:r>
              <a:rPr dirty="0" sz="3200" spc="-10">
                <a:latin typeface="Arial MT"/>
                <a:cs typeface="Arial MT"/>
              </a:rPr>
              <a:t>Arrays</a:t>
            </a:r>
            <a:endParaRPr sz="3200">
              <a:latin typeface="Arial MT"/>
              <a:cs typeface="Arial MT"/>
            </a:endParaRPr>
          </a:p>
          <a:p>
            <a:pPr marL="318770" indent="-306070">
              <a:lnSpc>
                <a:spcPct val="100000"/>
              </a:lnSpc>
              <a:spcBef>
                <a:spcPts val="384"/>
              </a:spcBef>
              <a:buClr>
                <a:srgbClr val="A4A4A4"/>
              </a:buClr>
              <a:buSzPct val="90625"/>
              <a:buFont typeface="Wingdings"/>
              <a:buChar char=""/>
              <a:tabLst>
                <a:tab pos="318770" algn="l"/>
              </a:tabLst>
            </a:pPr>
            <a:r>
              <a:rPr dirty="0" sz="3200" spc="-10">
                <a:latin typeface="Arial MT"/>
                <a:cs typeface="Arial MT"/>
              </a:rPr>
              <a:t>Examples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Questions?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8339" y="2357627"/>
            <a:ext cx="3028472" cy="3643884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18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Arrays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3744214" y="1766316"/>
            <a:ext cx="4274820" cy="1633855"/>
            <a:chOff x="3744214" y="1766316"/>
            <a:chExt cx="4274820" cy="1633855"/>
          </a:xfrm>
        </p:grpSpPr>
        <p:sp>
          <p:nvSpPr>
            <p:cNvPr id="4" name="object 4" descr=""/>
            <p:cNvSpPr/>
            <p:nvPr/>
          </p:nvSpPr>
          <p:spPr>
            <a:xfrm>
              <a:off x="3750564" y="2772155"/>
              <a:ext cx="4262120" cy="621665"/>
            </a:xfrm>
            <a:custGeom>
              <a:avLst/>
              <a:gdLst/>
              <a:ahLst/>
              <a:cxnLst/>
              <a:rect l="l" t="t" r="r" b="b"/>
              <a:pathLst>
                <a:path w="4262120" h="621664">
                  <a:moveTo>
                    <a:pt x="2130552" y="0"/>
                  </a:moveTo>
                  <a:lnTo>
                    <a:pt x="2130552" y="357378"/>
                  </a:lnTo>
                  <a:lnTo>
                    <a:pt x="4261739" y="357378"/>
                  </a:lnTo>
                  <a:lnTo>
                    <a:pt x="4261739" y="621411"/>
                  </a:lnTo>
                </a:path>
                <a:path w="4262120" h="621664">
                  <a:moveTo>
                    <a:pt x="2131187" y="0"/>
                  </a:moveTo>
                  <a:lnTo>
                    <a:pt x="2131187" y="357378"/>
                  </a:lnTo>
                  <a:lnTo>
                    <a:pt x="0" y="357378"/>
                  </a:lnTo>
                  <a:lnTo>
                    <a:pt x="0" y="621411"/>
                  </a:lnTo>
                </a:path>
              </a:pathLst>
            </a:custGeom>
            <a:ln w="12192">
              <a:solidFill>
                <a:srgbClr val="467AA9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34612" y="1766316"/>
              <a:ext cx="3547872" cy="1037843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43172" y="1766316"/>
              <a:ext cx="3729228" cy="1127760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4166616" y="1853184"/>
              <a:ext cx="3429000" cy="919480"/>
            </a:xfrm>
            <a:custGeom>
              <a:avLst/>
              <a:gdLst/>
              <a:ahLst/>
              <a:cxnLst/>
              <a:rect l="l" t="t" r="r" b="b"/>
              <a:pathLst>
                <a:path w="3429000" h="919480">
                  <a:moveTo>
                    <a:pt x="0" y="918972"/>
                  </a:moveTo>
                  <a:lnTo>
                    <a:pt x="3428999" y="918972"/>
                  </a:lnTo>
                  <a:lnTo>
                    <a:pt x="3428999" y="0"/>
                  </a:lnTo>
                  <a:lnTo>
                    <a:pt x="0" y="0"/>
                  </a:lnTo>
                  <a:lnTo>
                    <a:pt x="0" y="918972"/>
                  </a:lnTo>
                  <a:close/>
                </a:path>
              </a:pathLst>
            </a:custGeom>
            <a:ln w="12192">
              <a:solidFill>
                <a:srgbClr val="4453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4349622" y="1946274"/>
            <a:ext cx="306324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30">
                <a:latin typeface="Times New Roman"/>
                <a:cs typeface="Times New Roman"/>
              </a:rPr>
              <a:t>Types</a:t>
            </a:r>
            <a:r>
              <a:rPr dirty="0" sz="4000" spc="-204">
                <a:latin typeface="Times New Roman"/>
                <a:cs typeface="Times New Roman"/>
              </a:rPr>
              <a:t> </a:t>
            </a:r>
            <a:r>
              <a:rPr dirty="0" sz="4000" spc="-10">
                <a:latin typeface="Times New Roman"/>
                <a:cs typeface="Times New Roman"/>
              </a:rPr>
              <a:t>of</a:t>
            </a:r>
            <a:r>
              <a:rPr dirty="0" sz="4000" spc="-240">
                <a:latin typeface="Times New Roman"/>
                <a:cs typeface="Times New Roman"/>
              </a:rPr>
              <a:t> </a:t>
            </a:r>
            <a:r>
              <a:rPr dirty="0" sz="4000" spc="-10">
                <a:latin typeface="Times New Roman"/>
                <a:cs typeface="Times New Roman"/>
              </a:rPr>
              <a:t>Array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883664" y="3392423"/>
            <a:ext cx="3733800" cy="1257300"/>
          </a:xfrm>
          <a:custGeom>
            <a:avLst/>
            <a:gdLst/>
            <a:ahLst/>
            <a:cxnLst/>
            <a:rect l="l" t="t" r="r" b="b"/>
            <a:pathLst>
              <a:path w="3733800" h="1257300">
                <a:moveTo>
                  <a:pt x="0" y="1257300"/>
                </a:moveTo>
                <a:lnTo>
                  <a:pt x="3733800" y="1257300"/>
                </a:lnTo>
                <a:lnTo>
                  <a:pt x="3733800" y="0"/>
                </a:lnTo>
                <a:lnTo>
                  <a:pt x="0" y="0"/>
                </a:lnTo>
                <a:lnTo>
                  <a:pt x="0" y="1257300"/>
                </a:lnTo>
                <a:close/>
              </a:path>
            </a:pathLst>
          </a:custGeom>
          <a:ln w="1219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2067560" y="3422141"/>
            <a:ext cx="3367404" cy="6051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800">
                <a:latin typeface="Times New Roman"/>
                <a:cs typeface="Times New Roman"/>
              </a:rPr>
              <a:t>One</a:t>
            </a:r>
            <a:r>
              <a:rPr dirty="0" sz="3800" spc="-15">
                <a:latin typeface="Times New Roman"/>
                <a:cs typeface="Times New Roman"/>
              </a:rPr>
              <a:t> </a:t>
            </a:r>
            <a:r>
              <a:rPr dirty="0" sz="3800" spc="-10">
                <a:latin typeface="Times New Roman"/>
                <a:cs typeface="Times New Roman"/>
              </a:rPr>
              <a:t>Dimentional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6146291" y="3392423"/>
            <a:ext cx="3733800" cy="890269"/>
          </a:xfrm>
          <a:custGeom>
            <a:avLst/>
            <a:gdLst/>
            <a:ahLst/>
            <a:cxnLst/>
            <a:rect l="l" t="t" r="r" b="b"/>
            <a:pathLst>
              <a:path w="3733800" h="890270">
                <a:moveTo>
                  <a:pt x="0" y="890015"/>
                </a:moveTo>
                <a:lnTo>
                  <a:pt x="3733800" y="890015"/>
                </a:lnTo>
                <a:lnTo>
                  <a:pt x="3733800" y="0"/>
                </a:lnTo>
                <a:lnTo>
                  <a:pt x="0" y="0"/>
                </a:lnTo>
                <a:lnTo>
                  <a:pt x="0" y="890015"/>
                </a:lnTo>
                <a:close/>
              </a:path>
            </a:pathLst>
          </a:custGeom>
          <a:ln w="12192">
            <a:solidFill>
              <a:srgbClr val="44536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6188455" y="3487927"/>
            <a:ext cx="3649345" cy="6051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800" spc="-10" b="1">
                <a:latin typeface="Times New Roman"/>
                <a:cs typeface="Times New Roman"/>
              </a:rPr>
              <a:t>Multidimentional</a:t>
            </a:r>
            <a:endParaRPr sz="3800">
              <a:latin typeface="Times New Roman"/>
              <a:cs typeface="Times New Roman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4303776" y="4291584"/>
            <a:ext cx="6227445" cy="1144905"/>
            <a:chOff x="4303776" y="4291584"/>
            <a:chExt cx="6227445" cy="1144905"/>
          </a:xfrm>
        </p:grpSpPr>
        <p:sp>
          <p:nvSpPr>
            <p:cNvPr id="14" name="object 14" descr=""/>
            <p:cNvSpPr/>
            <p:nvPr/>
          </p:nvSpPr>
          <p:spPr>
            <a:xfrm>
              <a:off x="4309872" y="4858512"/>
              <a:ext cx="2857500" cy="571500"/>
            </a:xfrm>
            <a:custGeom>
              <a:avLst/>
              <a:gdLst/>
              <a:ahLst/>
              <a:cxnLst/>
              <a:rect l="l" t="t" r="r" b="b"/>
              <a:pathLst>
                <a:path w="2857500" h="571500">
                  <a:moveTo>
                    <a:pt x="0" y="571500"/>
                  </a:moveTo>
                  <a:lnTo>
                    <a:pt x="2857500" y="571500"/>
                  </a:lnTo>
                  <a:lnTo>
                    <a:pt x="2857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ln w="12192">
              <a:solidFill>
                <a:srgbClr val="44536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310883" y="4297680"/>
              <a:ext cx="3919854" cy="571500"/>
            </a:xfrm>
            <a:custGeom>
              <a:avLst/>
              <a:gdLst/>
              <a:ahLst/>
              <a:cxnLst/>
              <a:rect l="l" t="t" r="r" b="b"/>
              <a:pathLst>
                <a:path w="3919854" h="571500">
                  <a:moveTo>
                    <a:pt x="1959864" y="0"/>
                  </a:moveTo>
                  <a:lnTo>
                    <a:pt x="1959864" y="328676"/>
                  </a:lnTo>
                  <a:lnTo>
                    <a:pt x="3919727" y="328676"/>
                  </a:lnTo>
                  <a:lnTo>
                    <a:pt x="3919727" y="571500"/>
                  </a:lnTo>
                </a:path>
                <a:path w="3919854" h="571500">
                  <a:moveTo>
                    <a:pt x="1959864" y="0"/>
                  </a:moveTo>
                  <a:lnTo>
                    <a:pt x="1959864" y="328676"/>
                  </a:lnTo>
                  <a:lnTo>
                    <a:pt x="0" y="328676"/>
                  </a:lnTo>
                  <a:lnTo>
                    <a:pt x="0" y="571500"/>
                  </a:lnTo>
                </a:path>
              </a:pathLst>
            </a:custGeom>
            <a:ln w="12192">
              <a:solidFill>
                <a:srgbClr val="467AA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667244" y="4858512"/>
              <a:ext cx="2857500" cy="571500"/>
            </a:xfrm>
            <a:custGeom>
              <a:avLst/>
              <a:gdLst/>
              <a:ahLst/>
              <a:cxnLst/>
              <a:rect l="l" t="t" r="r" b="b"/>
              <a:pathLst>
                <a:path w="2857500" h="571500">
                  <a:moveTo>
                    <a:pt x="0" y="571500"/>
                  </a:moveTo>
                  <a:lnTo>
                    <a:pt x="2857500" y="571500"/>
                  </a:lnTo>
                  <a:lnTo>
                    <a:pt x="2857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ln w="12192">
              <a:solidFill>
                <a:srgbClr val="4453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4355338" y="4822901"/>
            <a:ext cx="4978400" cy="560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519295" algn="l"/>
              </a:tabLst>
            </a:pPr>
            <a:r>
              <a:rPr dirty="0" sz="3500" spc="-10" b="1">
                <a:latin typeface="Times New Roman"/>
                <a:cs typeface="Times New Roman"/>
              </a:rPr>
              <a:t>2-Dimensional</a:t>
            </a:r>
            <a:r>
              <a:rPr dirty="0" sz="3500" b="1">
                <a:latin typeface="Times New Roman"/>
                <a:cs typeface="Times New Roman"/>
              </a:rPr>
              <a:t>	</a:t>
            </a:r>
            <a:r>
              <a:rPr dirty="0" sz="3500" spc="-50" b="1">
                <a:latin typeface="Times New Roman"/>
                <a:cs typeface="Times New Roman"/>
              </a:rPr>
              <a:t>…</a:t>
            </a:r>
            <a:endParaRPr sz="3500">
              <a:latin typeface="Times New Roman"/>
              <a:cs typeface="Times New Roman"/>
            </a:endParaRPr>
          </a:p>
        </p:txBody>
      </p:sp>
      <p:sp>
        <p:nvSpPr>
          <p:cNvPr id="19" name="object 1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  <p:sp>
        <p:nvSpPr>
          <p:cNvPr id="18" name="object 18" descr=""/>
          <p:cNvSpPr txBox="1"/>
          <p:nvPr/>
        </p:nvSpPr>
        <p:spPr>
          <a:xfrm>
            <a:off x="2006219" y="3185617"/>
            <a:ext cx="2574925" cy="148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22569" sz="14400" spc="-37">
                <a:latin typeface="Arial MT"/>
                <a:cs typeface="Arial MT"/>
              </a:rPr>
              <a:t>🗸</a:t>
            </a:r>
            <a:r>
              <a:rPr dirty="0" sz="3800" spc="-25">
                <a:latin typeface="Times New Roman"/>
                <a:cs typeface="Times New Roman"/>
              </a:rPr>
              <a:t>(Vector)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40"/>
              <a:t>Two</a:t>
            </a:r>
            <a:r>
              <a:rPr dirty="0" spc="-204"/>
              <a:t> </a:t>
            </a:r>
            <a:r>
              <a:rPr dirty="0"/>
              <a:t>Dimensional</a:t>
            </a:r>
            <a:r>
              <a:rPr dirty="0" spc="-275"/>
              <a:t> </a:t>
            </a:r>
            <a:r>
              <a:rPr dirty="0" spc="-10"/>
              <a:t>Arrays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804161"/>
            <a:ext cx="10360025" cy="3951604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469900" marR="5080" indent="-457834">
              <a:lnSpc>
                <a:spcPts val="3020"/>
              </a:lnSpc>
              <a:spcBef>
                <a:spcPts val="48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469900" algn="l"/>
              </a:tabLst>
            </a:pP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19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arrays</a:t>
            </a:r>
            <a:r>
              <a:rPr dirty="0" sz="2800" spc="21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we</a:t>
            </a:r>
            <a:r>
              <a:rPr dirty="0" sz="2800" spc="20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have</a:t>
            </a:r>
            <a:r>
              <a:rPr dirty="0" sz="2800" spc="229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used</a:t>
            </a:r>
            <a:r>
              <a:rPr dirty="0" sz="2800" spc="204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previously</a:t>
            </a:r>
            <a:r>
              <a:rPr dirty="0" sz="2800" spc="2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have</a:t>
            </a:r>
            <a:r>
              <a:rPr dirty="0" sz="2800" spc="204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all</a:t>
            </a:r>
            <a:r>
              <a:rPr dirty="0" sz="2800" spc="204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been</a:t>
            </a:r>
            <a:r>
              <a:rPr dirty="0" sz="2800" spc="200">
                <a:latin typeface="Times New Roman"/>
                <a:cs typeface="Times New Roman"/>
              </a:rPr>
              <a:t> </a:t>
            </a:r>
            <a:r>
              <a:rPr dirty="0" sz="2800" spc="-10" i="1">
                <a:latin typeface="Times New Roman"/>
                <a:cs typeface="Times New Roman"/>
              </a:rPr>
              <a:t>one-dimensional</a:t>
            </a:r>
            <a:r>
              <a:rPr dirty="0" sz="2800" spc="-10">
                <a:latin typeface="Times New Roman"/>
                <a:cs typeface="Times New Roman"/>
              </a:rPr>
              <a:t>, </a:t>
            </a:r>
            <a:r>
              <a:rPr dirty="0" sz="2800">
                <a:latin typeface="Times New Roman"/>
                <a:cs typeface="Times New Roman"/>
              </a:rPr>
              <a:t>which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means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that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they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are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 i="1">
                <a:latin typeface="Times New Roman"/>
                <a:cs typeface="Times New Roman"/>
              </a:rPr>
              <a:t>linear</a:t>
            </a:r>
            <a:r>
              <a:rPr dirty="0" sz="2800" spc="-35" i="1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or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 spc="-10" i="1">
                <a:latin typeface="Times New Roman"/>
                <a:cs typeface="Times New Roman"/>
              </a:rPr>
              <a:t>sequential</a:t>
            </a:r>
            <a:r>
              <a:rPr dirty="0" sz="2800" spc="-1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538480" indent="-525780">
              <a:lnSpc>
                <a:spcPct val="100000"/>
              </a:lnSpc>
              <a:spcBef>
                <a:spcPts val="30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538480" algn="l"/>
              </a:tabLst>
            </a:pPr>
            <a:r>
              <a:rPr dirty="0" sz="2800">
                <a:latin typeface="Times New Roman"/>
                <a:cs typeface="Times New Roman"/>
              </a:rPr>
              <a:t>An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array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arrays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is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called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 spc="-10" i="1">
                <a:latin typeface="Times New Roman"/>
                <a:cs typeface="Times New Roman"/>
              </a:rPr>
              <a:t>multidimensional</a:t>
            </a:r>
            <a:r>
              <a:rPr dirty="0" sz="2800" spc="-50" i="1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array.</a:t>
            </a:r>
            <a:endParaRPr sz="2800">
              <a:latin typeface="Times New Roman"/>
              <a:cs typeface="Times New Roman"/>
            </a:endParaRPr>
          </a:p>
          <a:p>
            <a:pPr marL="469900" marR="8890" indent="-457834">
              <a:lnSpc>
                <a:spcPts val="3020"/>
              </a:lnSpc>
              <a:spcBef>
                <a:spcPts val="72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469900" algn="l"/>
                <a:tab pos="882650" algn="l"/>
                <a:tab pos="3425190" algn="l"/>
                <a:tab pos="4330700" algn="l"/>
                <a:tab pos="4806315" algn="l"/>
                <a:tab pos="7350125" algn="l"/>
                <a:tab pos="8255634" algn="l"/>
                <a:tab pos="8668385" algn="l"/>
                <a:tab pos="9691370" algn="l"/>
              </a:tabLst>
            </a:pPr>
            <a:r>
              <a:rPr dirty="0" sz="2800" spc="-50">
                <a:latin typeface="Times New Roman"/>
                <a:cs typeface="Times New Roman"/>
              </a:rPr>
              <a:t>A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one-</a:t>
            </a:r>
            <a:r>
              <a:rPr dirty="0" sz="2800" spc="-10">
                <a:latin typeface="Times New Roman"/>
                <a:cs typeface="Times New Roman"/>
              </a:rPr>
              <a:t>dimensional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array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of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one-</a:t>
            </a:r>
            <a:r>
              <a:rPr dirty="0" sz="2800" spc="-10">
                <a:latin typeface="Times New Roman"/>
                <a:cs typeface="Times New Roman"/>
              </a:rPr>
              <a:t>dimensional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array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is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called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two- </a:t>
            </a:r>
            <a:r>
              <a:rPr dirty="0" sz="2800">
                <a:latin typeface="Times New Roman"/>
                <a:cs typeface="Times New Roman"/>
              </a:rPr>
              <a:t>dimensional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array</a:t>
            </a:r>
            <a:endParaRPr sz="2800">
              <a:latin typeface="Times New Roman"/>
              <a:cs typeface="Times New Roman"/>
            </a:endParaRPr>
          </a:p>
          <a:p>
            <a:pPr lvl="1" marL="927100" indent="-457200">
              <a:lnSpc>
                <a:spcPct val="100000"/>
              </a:lnSpc>
              <a:spcBef>
                <a:spcPts val="295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927100" algn="l"/>
                <a:tab pos="2673985" algn="l"/>
              </a:tabLst>
            </a:pPr>
            <a:r>
              <a:rPr dirty="0" sz="2800" spc="-10">
                <a:latin typeface="Times New Roman"/>
                <a:cs typeface="Times New Roman"/>
              </a:rPr>
              <a:t>Example:-</a:t>
            </a:r>
            <a:r>
              <a:rPr dirty="0" sz="2800">
                <a:latin typeface="Times New Roman"/>
                <a:cs typeface="Times New Roman"/>
              </a:rPr>
              <a:t>	double</a:t>
            </a:r>
            <a:r>
              <a:rPr dirty="0" sz="2800" spc="-6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a[5][6]</a:t>
            </a:r>
            <a:endParaRPr sz="2800">
              <a:latin typeface="Times New Roman"/>
              <a:cs typeface="Times New Roman"/>
            </a:endParaRPr>
          </a:p>
          <a:p>
            <a:pPr marL="469900" marR="8890" indent="-457834">
              <a:lnSpc>
                <a:spcPts val="3020"/>
              </a:lnSpc>
              <a:spcBef>
                <a:spcPts val="72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469900" algn="l"/>
                <a:tab pos="3344545" algn="l"/>
                <a:tab pos="4206875" algn="l"/>
                <a:tab pos="4638040" algn="l"/>
                <a:tab pos="7162800" algn="l"/>
                <a:tab pos="8164195" algn="l"/>
                <a:tab pos="8535670" algn="l"/>
                <a:tab pos="9514205" algn="l"/>
              </a:tabLst>
            </a:pP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210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Times New Roman"/>
                <a:cs typeface="Times New Roman"/>
              </a:rPr>
              <a:t>one-</a:t>
            </a:r>
            <a:r>
              <a:rPr dirty="0" sz="2800" spc="-10">
                <a:latin typeface="Times New Roman"/>
                <a:cs typeface="Times New Roman"/>
              </a:rPr>
              <a:t>dimensional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array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of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two-dimensional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arrays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is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called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three- </a:t>
            </a:r>
            <a:r>
              <a:rPr dirty="0" sz="2800">
                <a:latin typeface="Times New Roman"/>
                <a:cs typeface="Times New Roman"/>
              </a:rPr>
              <a:t>dimensional</a:t>
            </a:r>
            <a:r>
              <a:rPr dirty="0" sz="2800" spc="-95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Times New Roman"/>
                <a:cs typeface="Times New Roman"/>
              </a:rPr>
              <a:t>array,</a:t>
            </a:r>
            <a:r>
              <a:rPr dirty="0" sz="2800" spc="-7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…etc.</a:t>
            </a:r>
            <a:endParaRPr sz="2800">
              <a:latin typeface="Times New Roman"/>
              <a:cs typeface="Times New Roman"/>
            </a:endParaRPr>
          </a:p>
          <a:p>
            <a:pPr lvl="1" marL="927100" indent="-457200">
              <a:lnSpc>
                <a:spcPct val="100000"/>
              </a:lnSpc>
              <a:spcBef>
                <a:spcPts val="30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927100" algn="l"/>
              </a:tabLst>
            </a:pPr>
            <a:r>
              <a:rPr dirty="0" sz="2800">
                <a:latin typeface="Times New Roman"/>
                <a:cs typeface="Times New Roman"/>
              </a:rPr>
              <a:t>Example:-</a:t>
            </a:r>
            <a:r>
              <a:rPr dirty="0" sz="2800" spc="-7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double</a:t>
            </a:r>
            <a:r>
              <a:rPr dirty="0" sz="2800" spc="-9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a[5][6][3]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838961" y="1690877"/>
            <a:ext cx="10515600" cy="0"/>
          </a:xfrm>
          <a:custGeom>
            <a:avLst/>
            <a:gdLst/>
            <a:ahLst/>
            <a:cxnLst/>
            <a:rect l="l" t="t" r="r" b="b"/>
            <a:pathLst>
              <a:path w="10515600" h="0">
                <a:moveTo>
                  <a:pt x="0" y="0"/>
                </a:moveTo>
                <a:lnTo>
                  <a:pt x="1051560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6939" y="626440"/>
            <a:ext cx="5952490" cy="697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40" b="1">
                <a:solidFill>
                  <a:srgbClr val="C00000"/>
                </a:solidFill>
                <a:latin typeface="Times New Roman"/>
                <a:cs typeface="Times New Roman"/>
              </a:rPr>
              <a:t>Two</a:t>
            </a:r>
            <a:r>
              <a:rPr dirty="0" sz="4400" spc="-204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4400" b="1">
                <a:solidFill>
                  <a:srgbClr val="C00000"/>
                </a:solidFill>
                <a:latin typeface="Times New Roman"/>
                <a:cs typeface="Times New Roman"/>
              </a:rPr>
              <a:t>Dimensional</a:t>
            </a:r>
            <a:r>
              <a:rPr dirty="0" sz="4400" spc="-27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4400" spc="-10" b="1">
                <a:solidFill>
                  <a:srgbClr val="C00000"/>
                </a:solidFill>
                <a:latin typeface="Times New Roman"/>
                <a:cs typeface="Times New Roman"/>
              </a:rPr>
              <a:t>Arrays</a:t>
            </a:r>
            <a:endParaRPr sz="44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52116" y="2714244"/>
            <a:ext cx="7296911" cy="3257109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818126" y="1732915"/>
            <a:ext cx="1701164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 b="1">
                <a:solidFill>
                  <a:srgbClr val="44536A"/>
                </a:solidFill>
                <a:latin typeface="Times New Roman"/>
                <a:cs typeface="Times New Roman"/>
              </a:rPr>
              <a:t>(Matrix)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40"/>
              <a:t>Two</a:t>
            </a:r>
            <a:r>
              <a:rPr dirty="0" spc="-204"/>
              <a:t> </a:t>
            </a:r>
            <a:r>
              <a:rPr dirty="0"/>
              <a:t>Dimensional</a:t>
            </a:r>
            <a:r>
              <a:rPr dirty="0" spc="-275"/>
              <a:t> </a:t>
            </a:r>
            <a:r>
              <a:rPr dirty="0" spc="-10"/>
              <a:t>Arrays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34655" y="1825396"/>
            <a:ext cx="6654659" cy="4435844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40"/>
              <a:t>Two</a:t>
            </a:r>
            <a:r>
              <a:rPr dirty="0" spc="-204"/>
              <a:t> </a:t>
            </a:r>
            <a:r>
              <a:rPr dirty="0"/>
              <a:t>Dimensional</a:t>
            </a:r>
            <a:r>
              <a:rPr dirty="0" spc="-275"/>
              <a:t> </a:t>
            </a:r>
            <a:r>
              <a:rPr dirty="0" spc="-10"/>
              <a:t>Arrays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941576" y="2802620"/>
          <a:ext cx="3522979" cy="2761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3725"/>
                <a:gridCol w="946150"/>
                <a:gridCol w="946150"/>
                <a:gridCol w="946150"/>
              </a:tblGrid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dirty="0" sz="14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dirty="0" sz="14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dirty="0" sz="14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38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R="52069">
                        <a:lnSpc>
                          <a:spcPct val="10000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Row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350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0,0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0,1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0,2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39469">
                <a:tc>
                  <a:txBody>
                    <a:bodyPr/>
                    <a:lstStyle/>
                    <a:p>
                      <a:pPr algn="ctr" marR="5206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Row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64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1,0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1,1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1,2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38835">
                <a:tc>
                  <a:txBody>
                    <a:bodyPr/>
                    <a:lstStyle/>
                    <a:p>
                      <a:pPr algn="ctr" marR="5206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Row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64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2,0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2,1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2,2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6922643" y="2763265"/>
          <a:ext cx="3328035" cy="2872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760"/>
                <a:gridCol w="1000125"/>
                <a:gridCol w="1000125"/>
                <a:gridCol w="1000125"/>
              </a:tblGrid>
              <a:tr h="301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964"/>
                        </a:lnSpc>
                      </a:pPr>
                      <a:r>
                        <a:rPr dirty="0" sz="1800" spc="-5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964"/>
                        </a:lnSpc>
                      </a:pPr>
                      <a:r>
                        <a:rPr dirty="0" sz="18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964"/>
                        </a:lnSpc>
                      </a:pPr>
                      <a:r>
                        <a:rPr dirty="0" sz="18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R="52705">
                        <a:lnSpc>
                          <a:spcPct val="100000"/>
                        </a:lnSpc>
                      </a:pPr>
                      <a:r>
                        <a:rPr dirty="0" sz="1800" spc="-5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Times New Roman"/>
                          <a:cs typeface="Times New Roman"/>
                        </a:rPr>
                        <a:t>a[0][0]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Times New Roman"/>
                          <a:cs typeface="Times New Roman"/>
                        </a:rPr>
                        <a:t>a[0][1]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Times New Roman"/>
                          <a:cs typeface="Times New Roman"/>
                        </a:rPr>
                        <a:t>a[0][2]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algn="ctr" marR="527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73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Times New Roman"/>
                          <a:cs typeface="Times New Roman"/>
                        </a:rPr>
                        <a:t>a[1][0]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Times New Roman"/>
                          <a:cs typeface="Times New Roman"/>
                        </a:rPr>
                        <a:t>a[1][1]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Times New Roman"/>
                          <a:cs typeface="Times New Roman"/>
                        </a:rPr>
                        <a:t>a[1][2]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6615">
                <a:tc>
                  <a:txBody>
                    <a:bodyPr/>
                    <a:lstStyle/>
                    <a:p>
                      <a:pPr algn="ctr" marR="5270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18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9369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Times New Roman"/>
                          <a:cs typeface="Times New Roman"/>
                        </a:rPr>
                        <a:t>a[2][0]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Times New Roman"/>
                          <a:cs typeface="Times New Roman"/>
                        </a:rPr>
                        <a:t>a[2][1]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Times New Roman"/>
                          <a:cs typeface="Times New Roman"/>
                        </a:rPr>
                        <a:t>a[2][2]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5" name="object 5" descr=""/>
          <p:cNvGrpSpPr/>
          <p:nvPr/>
        </p:nvGrpSpPr>
        <p:grpSpPr>
          <a:xfrm>
            <a:off x="2636758" y="3157267"/>
            <a:ext cx="2651760" cy="2367280"/>
            <a:chOff x="2636758" y="3157267"/>
            <a:chExt cx="2651760" cy="2367280"/>
          </a:xfrm>
        </p:grpSpPr>
        <p:sp>
          <p:nvSpPr>
            <p:cNvPr id="6" name="object 6" descr=""/>
            <p:cNvSpPr/>
            <p:nvPr/>
          </p:nvSpPr>
          <p:spPr>
            <a:xfrm>
              <a:off x="2643108" y="3163617"/>
              <a:ext cx="2639060" cy="2354580"/>
            </a:xfrm>
            <a:custGeom>
              <a:avLst/>
              <a:gdLst/>
              <a:ahLst/>
              <a:cxnLst/>
              <a:rect l="l" t="t" r="r" b="b"/>
              <a:pathLst>
                <a:path w="2639060" h="2354579">
                  <a:moveTo>
                    <a:pt x="236997" y="28781"/>
                  </a:moveTo>
                  <a:lnTo>
                    <a:pt x="263086" y="8443"/>
                  </a:lnTo>
                  <a:lnTo>
                    <a:pt x="293878" y="0"/>
                  </a:lnTo>
                  <a:lnTo>
                    <a:pt x="325598" y="3724"/>
                  </a:lnTo>
                  <a:lnTo>
                    <a:pt x="354472" y="19891"/>
                  </a:lnTo>
                  <a:lnTo>
                    <a:pt x="2609611" y="1954736"/>
                  </a:lnTo>
                  <a:lnTo>
                    <a:pt x="2629969" y="1980844"/>
                  </a:lnTo>
                  <a:lnTo>
                    <a:pt x="2638456" y="2011680"/>
                  </a:lnTo>
                  <a:lnTo>
                    <a:pt x="2634775" y="2043443"/>
                  </a:lnTo>
                  <a:lnTo>
                    <a:pt x="2618628" y="2072338"/>
                  </a:lnTo>
                  <a:lnTo>
                    <a:pt x="2401585" y="2325322"/>
                  </a:lnTo>
                  <a:lnTo>
                    <a:pt x="2375477" y="2345680"/>
                  </a:lnTo>
                  <a:lnTo>
                    <a:pt x="2344642" y="2354167"/>
                  </a:lnTo>
                  <a:lnTo>
                    <a:pt x="2312878" y="2350486"/>
                  </a:lnTo>
                  <a:lnTo>
                    <a:pt x="2283983" y="2334339"/>
                  </a:lnTo>
                  <a:lnTo>
                    <a:pt x="28844" y="399367"/>
                  </a:lnTo>
                  <a:lnTo>
                    <a:pt x="8487" y="373278"/>
                  </a:lnTo>
                  <a:lnTo>
                    <a:pt x="0" y="342487"/>
                  </a:lnTo>
                  <a:lnTo>
                    <a:pt x="3681" y="310767"/>
                  </a:lnTo>
                  <a:lnTo>
                    <a:pt x="19827" y="281892"/>
                  </a:lnTo>
                  <a:lnTo>
                    <a:pt x="236997" y="28781"/>
                  </a:lnTo>
                  <a:close/>
                </a:path>
              </a:pathLst>
            </a:custGeom>
            <a:ln w="12699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738627" y="3214115"/>
              <a:ext cx="2429510" cy="2144395"/>
            </a:xfrm>
            <a:custGeom>
              <a:avLst/>
              <a:gdLst/>
              <a:ahLst/>
              <a:cxnLst/>
              <a:rect l="l" t="t" r="r" b="b"/>
              <a:pathLst>
                <a:path w="2429510" h="2144395">
                  <a:moveTo>
                    <a:pt x="0" y="2144268"/>
                  </a:moveTo>
                  <a:lnTo>
                    <a:pt x="0" y="714756"/>
                  </a:lnTo>
                  <a:lnTo>
                    <a:pt x="1642872" y="2144268"/>
                  </a:lnTo>
                  <a:lnTo>
                    <a:pt x="0" y="2144268"/>
                  </a:lnTo>
                  <a:close/>
                </a:path>
                <a:path w="2429510" h="2144395">
                  <a:moveTo>
                    <a:pt x="2429256" y="0"/>
                  </a:moveTo>
                  <a:lnTo>
                    <a:pt x="2429256" y="1572768"/>
                  </a:lnTo>
                  <a:lnTo>
                    <a:pt x="643127" y="0"/>
                  </a:lnTo>
                  <a:lnTo>
                    <a:pt x="2429256" y="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2006219" y="1950211"/>
            <a:ext cx="325247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solidFill>
                  <a:srgbClr val="44536A"/>
                </a:solidFill>
                <a:latin typeface="Times New Roman"/>
                <a:cs typeface="Times New Roman"/>
              </a:rPr>
              <a:t>Square</a:t>
            </a:r>
            <a:r>
              <a:rPr dirty="0" sz="2800" spc="-100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2800" b="1">
                <a:solidFill>
                  <a:srgbClr val="44536A"/>
                </a:solidFill>
                <a:latin typeface="Times New Roman"/>
                <a:cs typeface="Times New Roman"/>
              </a:rPr>
              <a:t>Matrix</a:t>
            </a:r>
            <a:r>
              <a:rPr dirty="0" sz="2800" spc="-95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2800" spc="-10" b="1">
                <a:solidFill>
                  <a:srgbClr val="44536A"/>
                </a:solidFill>
                <a:latin typeface="Times New Roman"/>
                <a:cs typeface="Times New Roman"/>
              </a:rPr>
              <a:t>(A</a:t>
            </a:r>
            <a:r>
              <a:rPr dirty="0" baseline="-21021" sz="2775" spc="-15" b="1">
                <a:solidFill>
                  <a:srgbClr val="44536A"/>
                </a:solidFill>
                <a:latin typeface="Times New Roman"/>
                <a:cs typeface="Times New Roman"/>
              </a:rPr>
              <a:t>3x3</a:t>
            </a:r>
            <a:r>
              <a:rPr dirty="0" sz="2800" spc="-10" b="1">
                <a:solidFill>
                  <a:srgbClr val="44536A"/>
                </a:solidFill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5021326" y="5494654"/>
            <a:ext cx="718185" cy="434340"/>
          </a:xfrm>
          <a:custGeom>
            <a:avLst/>
            <a:gdLst/>
            <a:ahLst/>
            <a:cxnLst/>
            <a:rect l="l" t="t" r="r" b="b"/>
            <a:pathLst>
              <a:path w="718185" h="434339">
                <a:moveTo>
                  <a:pt x="615314" y="420141"/>
                </a:moveTo>
                <a:lnTo>
                  <a:pt x="612394" y="422948"/>
                </a:lnTo>
                <a:lnTo>
                  <a:pt x="612394" y="426453"/>
                </a:lnTo>
                <a:lnTo>
                  <a:pt x="612266" y="429958"/>
                </a:lnTo>
                <a:lnTo>
                  <a:pt x="615061" y="432841"/>
                </a:lnTo>
                <a:lnTo>
                  <a:pt x="717676" y="434098"/>
                </a:lnTo>
                <a:lnTo>
                  <a:pt x="717112" y="433070"/>
                </a:lnTo>
                <a:lnTo>
                  <a:pt x="703579" y="433070"/>
                </a:lnTo>
                <a:lnTo>
                  <a:pt x="683431" y="420981"/>
                </a:lnTo>
                <a:lnTo>
                  <a:pt x="615314" y="420141"/>
                </a:lnTo>
                <a:close/>
              </a:path>
              <a:path w="718185" h="434339">
                <a:moveTo>
                  <a:pt x="683431" y="420981"/>
                </a:moveTo>
                <a:lnTo>
                  <a:pt x="703579" y="433070"/>
                </a:lnTo>
                <a:lnTo>
                  <a:pt x="705027" y="430682"/>
                </a:lnTo>
                <a:lnTo>
                  <a:pt x="701294" y="430682"/>
                </a:lnTo>
                <a:lnTo>
                  <a:pt x="696057" y="421136"/>
                </a:lnTo>
                <a:lnTo>
                  <a:pt x="683431" y="420981"/>
                </a:lnTo>
                <a:close/>
              </a:path>
              <a:path w="718185" h="434339">
                <a:moveTo>
                  <a:pt x="664463" y="343052"/>
                </a:moveTo>
                <a:lnTo>
                  <a:pt x="661415" y="344741"/>
                </a:lnTo>
                <a:lnTo>
                  <a:pt x="658240" y="346417"/>
                </a:lnTo>
                <a:lnTo>
                  <a:pt x="657225" y="350278"/>
                </a:lnTo>
                <a:lnTo>
                  <a:pt x="658876" y="353352"/>
                </a:lnTo>
                <a:lnTo>
                  <a:pt x="689975" y="410047"/>
                </a:lnTo>
                <a:lnTo>
                  <a:pt x="710184" y="422173"/>
                </a:lnTo>
                <a:lnTo>
                  <a:pt x="703579" y="433070"/>
                </a:lnTo>
                <a:lnTo>
                  <a:pt x="717112" y="433070"/>
                </a:lnTo>
                <a:lnTo>
                  <a:pt x="670051" y="347243"/>
                </a:lnTo>
                <a:lnTo>
                  <a:pt x="668274" y="344170"/>
                </a:lnTo>
                <a:lnTo>
                  <a:pt x="664463" y="343052"/>
                </a:lnTo>
                <a:close/>
              </a:path>
              <a:path w="718185" h="434339">
                <a:moveTo>
                  <a:pt x="696057" y="421136"/>
                </a:moveTo>
                <a:lnTo>
                  <a:pt x="701294" y="430682"/>
                </a:lnTo>
                <a:lnTo>
                  <a:pt x="707009" y="421271"/>
                </a:lnTo>
                <a:lnTo>
                  <a:pt x="696057" y="421136"/>
                </a:lnTo>
                <a:close/>
              </a:path>
              <a:path w="718185" h="434339">
                <a:moveTo>
                  <a:pt x="689975" y="410047"/>
                </a:moveTo>
                <a:lnTo>
                  <a:pt x="696057" y="421136"/>
                </a:lnTo>
                <a:lnTo>
                  <a:pt x="707009" y="421271"/>
                </a:lnTo>
                <a:lnTo>
                  <a:pt x="701294" y="430682"/>
                </a:lnTo>
                <a:lnTo>
                  <a:pt x="705027" y="430682"/>
                </a:lnTo>
                <a:lnTo>
                  <a:pt x="710184" y="422173"/>
                </a:lnTo>
                <a:lnTo>
                  <a:pt x="689975" y="410047"/>
                </a:lnTo>
                <a:close/>
              </a:path>
              <a:path w="718185" h="434339">
                <a:moveTo>
                  <a:pt x="6603" y="0"/>
                </a:moveTo>
                <a:lnTo>
                  <a:pt x="0" y="10922"/>
                </a:lnTo>
                <a:lnTo>
                  <a:pt x="683431" y="420981"/>
                </a:lnTo>
                <a:lnTo>
                  <a:pt x="696057" y="421136"/>
                </a:lnTo>
                <a:lnTo>
                  <a:pt x="689975" y="410047"/>
                </a:lnTo>
                <a:lnTo>
                  <a:pt x="6603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5667755" y="5929884"/>
            <a:ext cx="3142615" cy="4622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80"/>
              </a:spcBef>
              <a:tabLst>
                <a:tab pos="2239010" algn="l"/>
              </a:tabLst>
            </a:pPr>
            <a:r>
              <a:rPr dirty="0" sz="2400">
                <a:latin typeface="Times New Roman"/>
                <a:cs typeface="Times New Roman"/>
              </a:rPr>
              <a:t>Main</a:t>
            </a:r>
            <a:r>
              <a:rPr dirty="0" sz="2400" spc="-10">
                <a:latin typeface="Times New Roman"/>
                <a:cs typeface="Times New Roman"/>
              </a:rPr>
              <a:t> diagonal</a:t>
            </a:r>
            <a:r>
              <a:rPr dirty="0" sz="2400">
                <a:latin typeface="Times New Roman"/>
                <a:cs typeface="Times New Roman"/>
              </a:rPr>
              <a:t>	i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0">
                <a:latin typeface="Times New Roman"/>
                <a:cs typeface="Times New Roman"/>
              </a:rPr>
              <a:t>j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5163439" y="2500883"/>
            <a:ext cx="861694" cy="861694"/>
          </a:xfrm>
          <a:custGeom>
            <a:avLst/>
            <a:gdLst/>
            <a:ahLst/>
            <a:cxnLst/>
            <a:rect l="l" t="t" r="r" b="b"/>
            <a:pathLst>
              <a:path w="861695" h="861695">
                <a:moveTo>
                  <a:pt x="843938" y="17756"/>
                </a:moveTo>
                <a:lnTo>
                  <a:pt x="831870" y="20934"/>
                </a:lnTo>
                <a:lnTo>
                  <a:pt x="0" y="852804"/>
                </a:lnTo>
                <a:lnTo>
                  <a:pt x="8889" y="861694"/>
                </a:lnTo>
                <a:lnTo>
                  <a:pt x="840760" y="29824"/>
                </a:lnTo>
                <a:lnTo>
                  <a:pt x="843938" y="17756"/>
                </a:lnTo>
                <a:close/>
              </a:path>
              <a:path w="861695" h="861695">
                <a:moveTo>
                  <a:pt x="860528" y="4444"/>
                </a:moveTo>
                <a:lnTo>
                  <a:pt x="848360" y="4444"/>
                </a:lnTo>
                <a:lnTo>
                  <a:pt x="857250" y="13335"/>
                </a:lnTo>
                <a:lnTo>
                  <a:pt x="840760" y="29824"/>
                </a:lnTo>
                <a:lnTo>
                  <a:pt x="824230" y="92582"/>
                </a:lnTo>
                <a:lnTo>
                  <a:pt x="823340" y="96012"/>
                </a:lnTo>
                <a:lnTo>
                  <a:pt x="825373" y="99440"/>
                </a:lnTo>
                <a:lnTo>
                  <a:pt x="832103" y="101218"/>
                </a:lnTo>
                <a:lnTo>
                  <a:pt x="835660" y="99187"/>
                </a:lnTo>
                <a:lnTo>
                  <a:pt x="860528" y="4444"/>
                </a:lnTo>
                <a:close/>
              </a:path>
              <a:path w="861695" h="861695">
                <a:moveTo>
                  <a:pt x="861695" y="0"/>
                </a:moveTo>
                <a:lnTo>
                  <a:pt x="762508" y="26035"/>
                </a:lnTo>
                <a:lnTo>
                  <a:pt x="760476" y="29590"/>
                </a:lnTo>
                <a:lnTo>
                  <a:pt x="761364" y="33019"/>
                </a:lnTo>
                <a:lnTo>
                  <a:pt x="762253" y="36321"/>
                </a:lnTo>
                <a:lnTo>
                  <a:pt x="765683" y="38353"/>
                </a:lnTo>
                <a:lnTo>
                  <a:pt x="831870" y="20934"/>
                </a:lnTo>
                <a:lnTo>
                  <a:pt x="848360" y="4444"/>
                </a:lnTo>
                <a:lnTo>
                  <a:pt x="860528" y="4444"/>
                </a:lnTo>
                <a:lnTo>
                  <a:pt x="861695" y="0"/>
                </a:lnTo>
                <a:close/>
              </a:path>
              <a:path w="861695" h="861695">
                <a:moveTo>
                  <a:pt x="851154" y="7238"/>
                </a:moveTo>
                <a:lnTo>
                  <a:pt x="846709" y="7238"/>
                </a:lnTo>
                <a:lnTo>
                  <a:pt x="854456" y="14986"/>
                </a:lnTo>
                <a:lnTo>
                  <a:pt x="843938" y="17756"/>
                </a:lnTo>
                <a:lnTo>
                  <a:pt x="840760" y="29824"/>
                </a:lnTo>
                <a:lnTo>
                  <a:pt x="857250" y="13335"/>
                </a:lnTo>
                <a:lnTo>
                  <a:pt x="851154" y="7238"/>
                </a:lnTo>
                <a:close/>
              </a:path>
              <a:path w="861695" h="861695">
                <a:moveTo>
                  <a:pt x="848360" y="4444"/>
                </a:moveTo>
                <a:lnTo>
                  <a:pt x="831870" y="20934"/>
                </a:lnTo>
                <a:lnTo>
                  <a:pt x="843938" y="17756"/>
                </a:lnTo>
                <a:lnTo>
                  <a:pt x="846709" y="7238"/>
                </a:lnTo>
                <a:lnTo>
                  <a:pt x="851154" y="7238"/>
                </a:lnTo>
                <a:lnTo>
                  <a:pt x="848360" y="4444"/>
                </a:lnTo>
                <a:close/>
              </a:path>
              <a:path w="861695" h="861695">
                <a:moveTo>
                  <a:pt x="846709" y="7238"/>
                </a:moveTo>
                <a:lnTo>
                  <a:pt x="843938" y="17756"/>
                </a:lnTo>
                <a:lnTo>
                  <a:pt x="854456" y="14986"/>
                </a:lnTo>
                <a:lnTo>
                  <a:pt x="846709" y="7238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5739384" y="1999488"/>
            <a:ext cx="3571240" cy="4622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619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85"/>
              </a:spcBef>
            </a:pPr>
            <a:r>
              <a:rPr dirty="0" sz="2400">
                <a:latin typeface="Times New Roman"/>
                <a:cs typeface="Times New Roman"/>
              </a:rPr>
              <a:t>Above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Main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diagonal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&lt;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60">
                <a:latin typeface="Times New Roman"/>
                <a:cs typeface="Times New Roman"/>
              </a:rPr>
              <a:t>j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2649727" y="5356097"/>
            <a:ext cx="237490" cy="574040"/>
          </a:xfrm>
          <a:custGeom>
            <a:avLst/>
            <a:gdLst/>
            <a:ahLst/>
            <a:cxnLst/>
            <a:rect l="l" t="t" r="r" b="b"/>
            <a:pathLst>
              <a:path w="237489" h="574039">
                <a:moveTo>
                  <a:pt x="9271" y="468210"/>
                </a:moveTo>
                <a:lnTo>
                  <a:pt x="2286" y="469391"/>
                </a:lnTo>
                <a:lnTo>
                  <a:pt x="0" y="472668"/>
                </a:lnTo>
                <a:lnTo>
                  <a:pt x="508" y="476122"/>
                </a:lnTo>
                <a:lnTo>
                  <a:pt x="17272" y="573811"/>
                </a:lnTo>
                <a:lnTo>
                  <a:pt x="29007" y="564248"/>
                </a:lnTo>
                <a:lnTo>
                  <a:pt x="27686" y="564248"/>
                </a:lnTo>
                <a:lnTo>
                  <a:pt x="15748" y="559790"/>
                </a:lnTo>
                <a:lnTo>
                  <a:pt x="23987" y="537818"/>
                </a:lnTo>
                <a:lnTo>
                  <a:pt x="13081" y="473989"/>
                </a:lnTo>
                <a:lnTo>
                  <a:pt x="12446" y="470534"/>
                </a:lnTo>
                <a:lnTo>
                  <a:pt x="9271" y="468210"/>
                </a:lnTo>
                <a:close/>
              </a:path>
              <a:path w="237489" h="574039">
                <a:moveTo>
                  <a:pt x="23987" y="537818"/>
                </a:moveTo>
                <a:lnTo>
                  <a:pt x="15748" y="559790"/>
                </a:lnTo>
                <a:lnTo>
                  <a:pt x="27686" y="564248"/>
                </a:lnTo>
                <a:lnTo>
                  <a:pt x="28923" y="560946"/>
                </a:lnTo>
                <a:lnTo>
                  <a:pt x="27940" y="560946"/>
                </a:lnTo>
                <a:lnTo>
                  <a:pt x="17653" y="557098"/>
                </a:lnTo>
                <a:lnTo>
                  <a:pt x="26106" y="550214"/>
                </a:lnTo>
                <a:lnTo>
                  <a:pt x="23987" y="537818"/>
                </a:lnTo>
                <a:close/>
              </a:path>
              <a:path w="237489" h="574039">
                <a:moveTo>
                  <a:pt x="88773" y="499135"/>
                </a:moveTo>
                <a:lnTo>
                  <a:pt x="86106" y="501357"/>
                </a:lnTo>
                <a:lnTo>
                  <a:pt x="35952" y="542197"/>
                </a:lnTo>
                <a:lnTo>
                  <a:pt x="27686" y="564248"/>
                </a:lnTo>
                <a:lnTo>
                  <a:pt x="29007" y="564248"/>
                </a:lnTo>
                <a:lnTo>
                  <a:pt x="94107" y="511200"/>
                </a:lnTo>
                <a:lnTo>
                  <a:pt x="96774" y="508977"/>
                </a:lnTo>
                <a:lnTo>
                  <a:pt x="97155" y="504977"/>
                </a:lnTo>
                <a:lnTo>
                  <a:pt x="94996" y="502259"/>
                </a:lnTo>
                <a:lnTo>
                  <a:pt x="92710" y="499541"/>
                </a:lnTo>
                <a:lnTo>
                  <a:pt x="88773" y="499135"/>
                </a:lnTo>
                <a:close/>
              </a:path>
              <a:path w="237489" h="574039">
                <a:moveTo>
                  <a:pt x="26106" y="550214"/>
                </a:moveTo>
                <a:lnTo>
                  <a:pt x="17653" y="557098"/>
                </a:lnTo>
                <a:lnTo>
                  <a:pt x="27940" y="560946"/>
                </a:lnTo>
                <a:lnTo>
                  <a:pt x="26106" y="550214"/>
                </a:lnTo>
                <a:close/>
              </a:path>
              <a:path w="237489" h="574039">
                <a:moveTo>
                  <a:pt x="35952" y="542197"/>
                </a:moveTo>
                <a:lnTo>
                  <a:pt x="26106" y="550214"/>
                </a:lnTo>
                <a:lnTo>
                  <a:pt x="27940" y="560946"/>
                </a:lnTo>
                <a:lnTo>
                  <a:pt x="28923" y="560946"/>
                </a:lnTo>
                <a:lnTo>
                  <a:pt x="35952" y="542197"/>
                </a:lnTo>
                <a:close/>
              </a:path>
              <a:path w="237489" h="574039">
                <a:moveTo>
                  <a:pt x="225679" y="0"/>
                </a:moveTo>
                <a:lnTo>
                  <a:pt x="23987" y="537818"/>
                </a:lnTo>
                <a:lnTo>
                  <a:pt x="26106" y="550214"/>
                </a:lnTo>
                <a:lnTo>
                  <a:pt x="35952" y="542197"/>
                </a:lnTo>
                <a:lnTo>
                  <a:pt x="237490" y="4571"/>
                </a:lnTo>
                <a:lnTo>
                  <a:pt x="22567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1808988" y="5929884"/>
            <a:ext cx="3572510" cy="4622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280"/>
              </a:spcBef>
              <a:tabLst>
                <a:tab pos="2882900" algn="l"/>
              </a:tabLst>
            </a:pPr>
            <a:r>
              <a:rPr dirty="0" sz="2400">
                <a:latin typeface="Times New Roman"/>
                <a:cs typeface="Times New Roman"/>
              </a:rPr>
              <a:t>Below Main </a:t>
            </a:r>
            <a:r>
              <a:rPr dirty="0" sz="2400" spc="-10">
                <a:latin typeface="Times New Roman"/>
                <a:cs typeface="Times New Roman"/>
              </a:rPr>
              <a:t>diagonal</a:t>
            </a:r>
            <a:r>
              <a:rPr dirty="0" sz="2400">
                <a:latin typeface="Times New Roman"/>
                <a:cs typeface="Times New Roman"/>
              </a:rPr>
              <a:t>	i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&gt; </a:t>
            </a:r>
            <a:r>
              <a:rPr dirty="0" sz="2400" spc="-50">
                <a:latin typeface="Times New Roman"/>
                <a:cs typeface="Times New Roman"/>
              </a:rPr>
              <a:t>j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24993"/>
            <a:ext cx="5952490" cy="1300480"/>
          </a:xfrm>
          <a:prstGeom prst="rect"/>
        </p:spPr>
        <p:txBody>
          <a:bodyPr wrap="square" lIns="0" tIns="88900" rIns="0" bIns="0" rtlCol="0" vert="horz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0"/>
              </a:spcBef>
            </a:pPr>
            <a:r>
              <a:rPr dirty="0" spc="-40"/>
              <a:t>Two</a:t>
            </a:r>
            <a:r>
              <a:rPr dirty="0" spc="-165"/>
              <a:t> </a:t>
            </a:r>
            <a:r>
              <a:rPr dirty="0" spc="-10"/>
              <a:t>Dimensional</a:t>
            </a:r>
            <a:r>
              <a:rPr dirty="0" spc="-280"/>
              <a:t> </a:t>
            </a:r>
            <a:r>
              <a:rPr dirty="0" spc="-10"/>
              <a:t>Arrays </a:t>
            </a:r>
            <a:r>
              <a:rPr dirty="0"/>
              <a:t>2-D</a:t>
            </a:r>
            <a:r>
              <a:rPr dirty="0" spc="-285"/>
              <a:t> </a:t>
            </a:r>
            <a:r>
              <a:rPr dirty="0" spc="-80"/>
              <a:t>ARRAY</a:t>
            </a:r>
            <a:r>
              <a:rPr dirty="0" spc="-175"/>
              <a:t> </a:t>
            </a:r>
            <a:r>
              <a:rPr dirty="0" spc="-10"/>
              <a:t>STORAGE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4660900" y="2994025"/>
          <a:ext cx="2589530" cy="2213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3119"/>
                <a:gridCol w="833119"/>
                <a:gridCol w="833119"/>
              </a:tblGrid>
              <a:tr h="7378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0,0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0,1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0,2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78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1,0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1,1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1,2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78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2,0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2,1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2,2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2874898" y="5780100"/>
          <a:ext cx="6184900" cy="370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7545"/>
                <a:gridCol w="677545"/>
                <a:gridCol w="677545"/>
                <a:gridCol w="677544"/>
                <a:gridCol w="677544"/>
                <a:gridCol w="677545"/>
                <a:gridCol w="677545"/>
                <a:gridCol w="677545"/>
                <a:gridCol w="677545"/>
              </a:tblGrid>
              <a:tr h="370205">
                <a:tc>
                  <a:txBody>
                    <a:bodyPr/>
                    <a:lstStyle/>
                    <a:p>
                      <a:pPr marL="192405">
                        <a:lnSpc>
                          <a:spcPts val="2045"/>
                        </a:lnSpc>
                        <a:spcBef>
                          <a:spcPts val="775"/>
                        </a:spcBef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0,0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84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ts val="2045"/>
                        </a:lnSpc>
                        <a:spcBef>
                          <a:spcPts val="775"/>
                        </a:spcBef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0,1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84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ts val="2045"/>
                        </a:lnSpc>
                        <a:spcBef>
                          <a:spcPts val="775"/>
                        </a:spcBef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0,2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84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ts val="2045"/>
                        </a:lnSpc>
                        <a:spcBef>
                          <a:spcPts val="775"/>
                        </a:spcBef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1,0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84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040">
                        <a:lnSpc>
                          <a:spcPts val="2045"/>
                        </a:lnSpc>
                        <a:spcBef>
                          <a:spcPts val="775"/>
                        </a:spcBef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1,1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84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040">
                        <a:lnSpc>
                          <a:spcPts val="2045"/>
                        </a:lnSpc>
                        <a:spcBef>
                          <a:spcPts val="775"/>
                        </a:spcBef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1,2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84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040">
                        <a:lnSpc>
                          <a:spcPts val="2045"/>
                        </a:lnSpc>
                        <a:spcBef>
                          <a:spcPts val="775"/>
                        </a:spcBef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2,0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84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040">
                        <a:lnSpc>
                          <a:spcPts val="2045"/>
                        </a:lnSpc>
                        <a:spcBef>
                          <a:spcPts val="775"/>
                        </a:spcBef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2,1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84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040">
                        <a:lnSpc>
                          <a:spcPts val="2045"/>
                        </a:lnSpc>
                        <a:spcBef>
                          <a:spcPts val="775"/>
                        </a:spcBef>
                      </a:pPr>
                      <a:r>
                        <a:rPr dirty="0" baseline="13888" sz="2700" spc="-3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2,2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84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772659" y="5308498"/>
            <a:ext cx="228854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solidFill>
                  <a:srgbClr val="44536A"/>
                </a:solidFill>
                <a:latin typeface="Times New Roman"/>
                <a:cs typeface="Times New Roman"/>
              </a:rPr>
              <a:t>Actual</a:t>
            </a:r>
            <a:r>
              <a:rPr dirty="0" sz="2800" spc="-65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2800" spc="-10" b="1">
                <a:solidFill>
                  <a:srgbClr val="44536A"/>
                </a:solidFill>
                <a:latin typeface="Times New Roman"/>
                <a:cs typeface="Times New Roman"/>
              </a:rPr>
              <a:t>Storage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164584" y="2450337"/>
            <a:ext cx="378841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solidFill>
                  <a:srgbClr val="44536A"/>
                </a:solidFill>
                <a:latin typeface="Times New Roman"/>
                <a:cs typeface="Times New Roman"/>
              </a:rPr>
              <a:t>Conception</a:t>
            </a:r>
            <a:r>
              <a:rPr dirty="0" sz="2800" spc="-65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2800" b="1">
                <a:solidFill>
                  <a:srgbClr val="44536A"/>
                </a:solidFill>
                <a:latin typeface="Times New Roman"/>
                <a:cs typeface="Times New Roman"/>
              </a:rPr>
              <a:t>of</a:t>
            </a:r>
            <a:r>
              <a:rPr dirty="0" sz="2800" spc="-35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2800" spc="-10" b="1">
                <a:solidFill>
                  <a:srgbClr val="44536A"/>
                </a:solidFill>
                <a:latin typeface="Times New Roman"/>
                <a:cs typeface="Times New Roman"/>
              </a:rPr>
              <a:t>2-</a:t>
            </a:r>
            <a:r>
              <a:rPr dirty="0" sz="2800" spc="-30" b="1">
                <a:solidFill>
                  <a:srgbClr val="44536A"/>
                </a:solidFill>
                <a:latin typeface="Times New Roman"/>
                <a:cs typeface="Times New Roman"/>
              </a:rPr>
              <a:t>D</a:t>
            </a:r>
            <a:r>
              <a:rPr dirty="0" sz="2800" spc="-155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2800" spc="-10" b="1">
                <a:solidFill>
                  <a:srgbClr val="44536A"/>
                </a:solidFill>
                <a:latin typeface="Times New Roman"/>
                <a:cs typeface="Times New Roman"/>
              </a:rPr>
              <a:t>Array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Three</a:t>
            </a:r>
            <a:r>
              <a:rPr dirty="0" spc="-85"/>
              <a:t> </a:t>
            </a:r>
            <a:r>
              <a:rPr dirty="0"/>
              <a:t>Dimensional</a:t>
            </a:r>
            <a:r>
              <a:rPr dirty="0" spc="-275"/>
              <a:t> </a:t>
            </a:r>
            <a:r>
              <a:rPr dirty="0" spc="-10"/>
              <a:t>Arrays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38755" y="2071116"/>
            <a:ext cx="7801356" cy="3572255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 account</dc:creator>
  <dc:title>Programming Fundamentals I</dc:title>
  <dcterms:created xsi:type="dcterms:W3CDTF">2024-10-21T07:35:57Z</dcterms:created>
  <dcterms:modified xsi:type="dcterms:W3CDTF">2024-10-21T07:35:57Z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2024-10-21T00:00:00Z</vt:filetime>
  </property>
  <property fmtid="{D5CDD505-2E9C-101B-9397-08002B2CF9AE}" pid="5" name="Producer">
    <vt:lpwstr>Microsoft® PowerPoint® 2013</vt:lpwstr>
  </property>
</Properties>
</file>