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png" ContentType="image/pn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761" y="3510534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88718" y="3764675"/>
            <a:ext cx="7049641" cy="27244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71317" y="1654556"/>
            <a:ext cx="684936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8961" y="1690877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 h="0">
                <a:moveTo>
                  <a:pt x="0" y="0"/>
                </a:moveTo>
                <a:lnTo>
                  <a:pt x="1051560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324993"/>
            <a:ext cx="10358120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64538"/>
            <a:ext cx="7509509" cy="181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068811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1317" y="1654556"/>
            <a:ext cx="6618605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60">
                <a:latin typeface="Calibri Light"/>
                <a:cs typeface="Calibri Light"/>
              </a:rPr>
              <a:t>Programming</a:t>
            </a:r>
            <a:r>
              <a:rPr dirty="0" sz="4400" spc="-100">
                <a:latin typeface="Calibri Light"/>
                <a:cs typeface="Calibri Light"/>
              </a:rPr>
              <a:t> </a:t>
            </a:r>
            <a:r>
              <a:rPr dirty="0" sz="4400" spc="-50">
                <a:latin typeface="Calibri Light"/>
                <a:cs typeface="Calibri Light"/>
              </a:rPr>
              <a:t>Fundamentals</a:t>
            </a:r>
            <a:r>
              <a:rPr dirty="0" sz="4400" spc="-95">
                <a:latin typeface="Calibri Light"/>
                <a:cs typeface="Calibri Light"/>
              </a:rPr>
              <a:t> </a:t>
            </a:r>
            <a:r>
              <a:rPr dirty="0" sz="4400" spc="-5">
                <a:latin typeface="Calibri Light"/>
                <a:cs typeface="Calibri Light"/>
              </a:rPr>
              <a:t>II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31511" y="2792348"/>
            <a:ext cx="27292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C00000"/>
                </a:solidFill>
                <a:latin typeface="Times New Roman"/>
                <a:cs typeface="Times New Roman"/>
              </a:rPr>
              <a:t>Lecture</a:t>
            </a:r>
            <a:r>
              <a:rPr dirty="0" sz="2400" spc="-25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C00000"/>
                </a:solidFill>
                <a:latin typeface="Times New Roman"/>
                <a:cs typeface="Times New Roman"/>
              </a:rPr>
              <a:t>6:</a:t>
            </a:r>
            <a:r>
              <a:rPr dirty="0" sz="2400" spc="-1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C00000"/>
                </a:solidFill>
                <a:latin typeface="Times New Roman"/>
                <a:cs typeface="Times New Roman"/>
              </a:rPr>
              <a:t>Functions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567182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User-Defined</a:t>
            </a:r>
            <a:r>
              <a:rPr dirty="0" spc="-80"/>
              <a:t> </a:t>
            </a:r>
            <a:r>
              <a:rPr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804161"/>
            <a:ext cx="10358755" cy="409638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just" marL="469900" marR="5080" indent="-457834">
              <a:lnSpc>
                <a:spcPct val="90000"/>
              </a:lnSpc>
              <a:spcBef>
                <a:spcPts val="43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70534" algn="l"/>
              </a:tabLst>
            </a:pPr>
            <a:r>
              <a:rPr dirty="0" sz="2800" spc="-5">
                <a:latin typeface="Times New Roman"/>
                <a:cs typeface="Times New Roman"/>
              </a:rPr>
              <a:t>Despite the great variety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functions provided </a:t>
            </a:r>
            <a:r>
              <a:rPr dirty="0" sz="2800" spc="-10">
                <a:latin typeface="Times New Roman"/>
                <a:cs typeface="Times New Roman"/>
              </a:rPr>
              <a:t>by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Standard </a:t>
            </a:r>
            <a:r>
              <a:rPr dirty="0" sz="2800" spc="-10">
                <a:latin typeface="Times New Roman"/>
                <a:cs typeface="Times New Roman"/>
              </a:rPr>
              <a:t>C++ 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Library,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programmers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still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need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to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be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able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to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define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their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own </a:t>
            </a:r>
            <a:r>
              <a:rPr dirty="0" sz="2800">
                <a:latin typeface="Times New Roman"/>
                <a:cs typeface="Times New Roman"/>
              </a:rPr>
              <a:t> functions.</a:t>
            </a:r>
            <a:endParaRPr sz="2800">
              <a:latin typeface="Times New Roman"/>
              <a:cs typeface="Times New Roman"/>
            </a:endParaRPr>
          </a:p>
          <a:p>
            <a:pPr algn="just" marL="469900" marR="5080" indent="-457834">
              <a:lnSpc>
                <a:spcPts val="3020"/>
              </a:lnSpc>
              <a:spcBef>
                <a:spcPts val="72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70534" algn="l"/>
              </a:tabLst>
            </a:pPr>
            <a:r>
              <a:rPr dirty="0" sz="2800" spc="-5">
                <a:latin typeface="Times New Roman"/>
                <a:cs typeface="Times New Roman"/>
              </a:rPr>
              <a:t>Three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important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concepts</a:t>
            </a:r>
            <a:r>
              <a:rPr dirty="0" sz="2800" i="1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about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functions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(either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Standard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C++ </a:t>
            </a:r>
            <a:r>
              <a:rPr dirty="0" sz="2800" spc="-5">
                <a:latin typeface="Times New Roman"/>
                <a:cs typeface="Times New Roman"/>
              </a:rPr>
              <a:t> Library</a:t>
            </a:r>
            <a:r>
              <a:rPr dirty="0" sz="2800">
                <a:latin typeface="Times New Roman"/>
                <a:cs typeface="Times New Roman"/>
              </a:rPr>
              <a:t> or </a:t>
            </a:r>
            <a:r>
              <a:rPr dirty="0" sz="2800" spc="-10">
                <a:latin typeface="Times New Roman"/>
                <a:cs typeface="Times New Roman"/>
              </a:rPr>
              <a:t>User-Defined):</a:t>
            </a:r>
            <a:endParaRPr sz="2800">
              <a:latin typeface="Times New Roman"/>
              <a:cs typeface="Times New Roman"/>
            </a:endParaRPr>
          </a:p>
          <a:p>
            <a:pPr algn="just" lvl="1" marL="927100" indent="-457834">
              <a:lnSpc>
                <a:spcPct val="100000"/>
              </a:lnSpc>
              <a:spcBef>
                <a:spcPts val="284"/>
              </a:spcBef>
              <a:buClr>
                <a:srgbClr val="A4A4A4"/>
              </a:buClr>
              <a:buSzPct val="94230"/>
              <a:buFont typeface="Wingdings"/>
              <a:buChar char=""/>
              <a:tabLst>
                <a:tab pos="927735" algn="l"/>
              </a:tabLst>
            </a:pPr>
            <a:r>
              <a:rPr dirty="0" sz="2600" i="1">
                <a:latin typeface="Times New Roman"/>
                <a:cs typeface="Times New Roman"/>
              </a:rPr>
              <a:t>Function</a:t>
            </a:r>
            <a:r>
              <a:rPr dirty="0" sz="2600" spc="-30" i="1">
                <a:latin typeface="Times New Roman"/>
                <a:cs typeface="Times New Roman"/>
              </a:rPr>
              <a:t> </a:t>
            </a:r>
            <a:r>
              <a:rPr dirty="0" sz="2600" i="1">
                <a:latin typeface="Times New Roman"/>
                <a:cs typeface="Times New Roman"/>
              </a:rPr>
              <a:t>call</a:t>
            </a:r>
            <a:r>
              <a:rPr dirty="0" sz="2600" spc="10" i="1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or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 i="1">
                <a:latin typeface="Times New Roman"/>
                <a:cs typeface="Times New Roman"/>
              </a:rPr>
              <a:t>invocation</a:t>
            </a:r>
            <a:r>
              <a:rPr dirty="0" sz="2600">
                <a:latin typeface="Times New Roman"/>
                <a:cs typeface="Times New Roman"/>
              </a:rPr>
              <a:t>,</a:t>
            </a:r>
            <a:r>
              <a:rPr dirty="0" sz="2600" spc="-2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tells</a:t>
            </a:r>
            <a:r>
              <a:rPr dirty="0" sz="2600" spc="1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the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program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when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to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use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a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function.</a:t>
            </a:r>
            <a:endParaRPr sz="2600">
              <a:latin typeface="Times New Roman"/>
              <a:cs typeface="Times New Roman"/>
            </a:endParaRPr>
          </a:p>
          <a:p>
            <a:pPr algn="just" lvl="1" marL="927100" marR="5080" indent="-457200">
              <a:lnSpc>
                <a:spcPts val="2810"/>
              </a:lnSpc>
              <a:spcBef>
                <a:spcPts val="660"/>
              </a:spcBef>
              <a:buClr>
                <a:srgbClr val="A4A4A4"/>
              </a:buClr>
              <a:buSzPct val="94230"/>
              <a:buFont typeface="Wingdings"/>
              <a:buChar char=""/>
              <a:tabLst>
                <a:tab pos="927735" algn="l"/>
              </a:tabLst>
            </a:pPr>
            <a:r>
              <a:rPr dirty="0" sz="2600" spc="-5" i="1">
                <a:latin typeface="Times New Roman"/>
                <a:cs typeface="Times New Roman"/>
              </a:rPr>
              <a:t>Function</a:t>
            </a:r>
            <a:r>
              <a:rPr dirty="0" sz="2600" i="1">
                <a:latin typeface="Times New Roman"/>
                <a:cs typeface="Times New Roman"/>
              </a:rPr>
              <a:t> </a:t>
            </a:r>
            <a:r>
              <a:rPr dirty="0" sz="2600" spc="-15" i="1">
                <a:latin typeface="Times New Roman"/>
                <a:cs typeface="Times New Roman"/>
              </a:rPr>
              <a:t>prototype</a:t>
            </a:r>
            <a:r>
              <a:rPr dirty="0" sz="2600" spc="-10" i="1">
                <a:latin typeface="Times New Roman"/>
                <a:cs typeface="Times New Roman"/>
              </a:rPr>
              <a:t> </a:t>
            </a:r>
            <a:r>
              <a:rPr dirty="0" sz="2600" spc="-5" i="1">
                <a:latin typeface="Times New Roman"/>
                <a:cs typeface="Times New Roman"/>
              </a:rPr>
              <a:t>or</a:t>
            </a:r>
            <a:r>
              <a:rPr dirty="0" sz="2600" i="1">
                <a:latin typeface="Times New Roman"/>
                <a:cs typeface="Times New Roman"/>
              </a:rPr>
              <a:t> declaration</a:t>
            </a:r>
            <a:r>
              <a:rPr dirty="0" sz="2600">
                <a:latin typeface="Times New Roman"/>
                <a:cs typeface="Times New Roman"/>
              </a:rPr>
              <a:t>,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describes</a:t>
            </a:r>
            <a:r>
              <a:rPr dirty="0" sz="2600">
                <a:latin typeface="Times New Roman"/>
                <a:cs typeface="Times New Roman"/>
              </a:rPr>
              <a:t> the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interface</a:t>
            </a:r>
            <a:r>
              <a:rPr dirty="0" sz="2600">
                <a:latin typeface="Times New Roman"/>
                <a:cs typeface="Times New Roman"/>
              </a:rPr>
              <a:t> of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the 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function.</a:t>
            </a:r>
            <a:endParaRPr sz="2600">
              <a:latin typeface="Times New Roman"/>
              <a:cs typeface="Times New Roman"/>
            </a:endParaRPr>
          </a:p>
          <a:p>
            <a:pPr algn="just" lvl="1" marL="927100" marR="5080" indent="-457200">
              <a:lnSpc>
                <a:spcPts val="2810"/>
              </a:lnSpc>
              <a:spcBef>
                <a:spcPts val="620"/>
              </a:spcBef>
              <a:buClr>
                <a:srgbClr val="A4A4A4"/>
              </a:buClr>
              <a:buSzPct val="94230"/>
              <a:buFont typeface="Wingdings"/>
              <a:buChar char=""/>
              <a:tabLst>
                <a:tab pos="927735" algn="l"/>
              </a:tabLst>
            </a:pPr>
            <a:r>
              <a:rPr dirty="0" sz="2600" spc="-5" i="1">
                <a:latin typeface="Times New Roman"/>
                <a:cs typeface="Times New Roman"/>
              </a:rPr>
              <a:t>Function</a:t>
            </a:r>
            <a:r>
              <a:rPr dirty="0" sz="2600" i="1">
                <a:latin typeface="Times New Roman"/>
                <a:cs typeface="Times New Roman"/>
              </a:rPr>
              <a:t> definition</a:t>
            </a:r>
            <a:r>
              <a:rPr dirty="0" sz="2600">
                <a:latin typeface="Times New Roman"/>
                <a:cs typeface="Times New Roman"/>
              </a:rPr>
              <a:t>,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describes</a:t>
            </a:r>
            <a:r>
              <a:rPr dirty="0" sz="260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what</a:t>
            </a:r>
            <a:r>
              <a:rPr dirty="0" sz="260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statements</a:t>
            </a:r>
            <a:r>
              <a:rPr dirty="0" sz="2600">
                <a:latin typeface="Times New Roman"/>
                <a:cs typeface="Times New Roman"/>
              </a:rPr>
              <a:t> </a:t>
            </a:r>
            <a:r>
              <a:rPr dirty="0" sz="2600" spc="5">
                <a:latin typeface="Times New Roman"/>
                <a:cs typeface="Times New Roman"/>
              </a:rPr>
              <a:t>the</a:t>
            </a:r>
            <a:r>
              <a:rPr dirty="0" sz="2600" spc="1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function</a:t>
            </a:r>
            <a:r>
              <a:rPr dirty="0" sz="2600" spc="64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can </a:t>
            </a:r>
            <a:r>
              <a:rPr dirty="0" sz="2600">
                <a:latin typeface="Times New Roman"/>
                <a:cs typeface="Times New Roman"/>
              </a:rPr>
              <a:t> execute.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567182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User-Defined</a:t>
            </a:r>
            <a:r>
              <a:rPr dirty="0" spc="-80"/>
              <a:t> </a:t>
            </a: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04161"/>
            <a:ext cx="10358755" cy="295338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469900" marR="5080" indent="-457834">
              <a:lnSpc>
                <a:spcPts val="3020"/>
              </a:lnSpc>
              <a:spcBef>
                <a:spcPts val="48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2800" spc="-5">
                <a:latin typeface="Times New Roman"/>
                <a:cs typeface="Times New Roman"/>
              </a:rPr>
              <a:t>A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function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definition</a:t>
            </a:r>
            <a:r>
              <a:rPr dirty="0" sz="2800" spc="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typically</a:t>
            </a:r>
            <a:r>
              <a:rPr dirty="0" sz="2800" spc="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consists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</a:t>
            </a:r>
            <a:r>
              <a:rPr dirty="0" sz="2800" spc="20">
                <a:latin typeface="Times New Roman"/>
                <a:cs typeface="Times New Roman"/>
              </a:rPr>
              <a:t> </a:t>
            </a:r>
            <a:r>
              <a:rPr dirty="0" sz="2800" spc="-20" i="1">
                <a:latin typeface="Times New Roman"/>
                <a:cs typeface="Times New Roman"/>
              </a:rPr>
              <a:t>return</a:t>
            </a:r>
            <a:r>
              <a:rPr dirty="0" sz="2800" spc="30" i="1">
                <a:latin typeface="Times New Roman"/>
                <a:cs typeface="Times New Roman"/>
              </a:rPr>
              <a:t> </a:t>
            </a:r>
            <a:r>
              <a:rPr dirty="0" sz="2800" spc="-10" i="1">
                <a:latin typeface="Times New Roman"/>
                <a:cs typeface="Times New Roman"/>
              </a:rPr>
              <a:t>type</a:t>
            </a:r>
            <a:r>
              <a:rPr dirty="0" sz="2800" spc="-10">
                <a:latin typeface="Times New Roman"/>
                <a:cs typeface="Times New Roman"/>
              </a:rPr>
              <a:t>,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</a:t>
            </a:r>
            <a:r>
              <a:rPr dirty="0" sz="2800" spc="25">
                <a:latin typeface="Times New Roman"/>
                <a:cs typeface="Times New Roman"/>
              </a:rPr>
              <a:t> </a:t>
            </a:r>
            <a:r>
              <a:rPr dirty="0" sz="2800" i="1">
                <a:latin typeface="Times New Roman"/>
                <a:cs typeface="Times New Roman"/>
              </a:rPr>
              <a:t>name</a:t>
            </a:r>
            <a:r>
              <a:rPr dirty="0" sz="2800">
                <a:latin typeface="Times New Roman"/>
                <a:cs typeface="Times New Roman"/>
              </a:rPr>
              <a:t>,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</a:t>
            </a:r>
            <a:r>
              <a:rPr dirty="0" sz="2800" spc="25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list </a:t>
            </a:r>
            <a:r>
              <a:rPr dirty="0" sz="2800" spc="-685" i="1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of </a:t>
            </a:r>
            <a:r>
              <a:rPr dirty="0" sz="2800" spc="-30" i="1">
                <a:latin typeface="Times New Roman"/>
                <a:cs typeface="Times New Roman"/>
              </a:rPr>
              <a:t>zero</a:t>
            </a:r>
            <a:r>
              <a:rPr dirty="0" sz="2800" spc="-15" i="1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or </a:t>
            </a:r>
            <a:r>
              <a:rPr dirty="0" sz="2800" spc="-30" i="1">
                <a:latin typeface="Times New Roman"/>
                <a:cs typeface="Times New Roman"/>
              </a:rPr>
              <a:t>more</a:t>
            </a:r>
            <a:r>
              <a:rPr dirty="0" sz="2800" i="1">
                <a:latin typeface="Times New Roman"/>
                <a:cs typeface="Times New Roman"/>
              </a:rPr>
              <a:t> parameters</a:t>
            </a:r>
            <a:r>
              <a:rPr dirty="0" sz="2800">
                <a:latin typeface="Times New Roman"/>
                <a:cs typeface="Times New Roman"/>
              </a:rPr>
              <a:t>,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and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body</a:t>
            </a:r>
            <a:r>
              <a:rPr dirty="0" sz="2800" spc="-15" i="1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as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shown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bellow: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800" spc="-5">
                <a:latin typeface="Times New Roman"/>
                <a:cs typeface="Times New Roman"/>
              </a:rPr>
              <a:t>Syntax:</a:t>
            </a:r>
            <a:endParaRPr sz="2800">
              <a:latin typeface="Times New Roman"/>
              <a:cs typeface="Times New Roman"/>
            </a:endParaRPr>
          </a:p>
          <a:p>
            <a:pPr marL="4173220">
              <a:lnSpc>
                <a:spcPct val="100000"/>
              </a:lnSpc>
              <a:spcBef>
                <a:spcPts val="245"/>
              </a:spcBef>
            </a:pPr>
            <a:r>
              <a:rPr dirty="0" sz="2400" i="1">
                <a:latin typeface="Times New Roman"/>
                <a:cs typeface="Times New Roman"/>
              </a:rPr>
              <a:t>Function</a:t>
            </a:r>
            <a:r>
              <a:rPr dirty="0" sz="2400" spc="-65" i="1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Head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984250">
              <a:lnSpc>
                <a:spcPct val="100000"/>
              </a:lnSpc>
              <a:spcBef>
                <a:spcPts val="1640"/>
              </a:spcBef>
              <a:tabLst>
                <a:tab pos="2284095" algn="l"/>
              </a:tabLst>
            </a:pPr>
            <a:r>
              <a:rPr dirty="0" sz="2000" spc="-15" i="1">
                <a:latin typeface="Times New Roman"/>
                <a:cs typeface="Times New Roman"/>
              </a:rPr>
              <a:t>DataType	</a:t>
            </a:r>
            <a:r>
              <a:rPr dirty="0" sz="2000" spc="-10">
                <a:latin typeface="Times New Roman"/>
                <a:cs typeface="Times New Roman"/>
              </a:rPr>
              <a:t>functionName(</a:t>
            </a:r>
            <a:r>
              <a:rPr dirty="0" sz="2000" spc="-10" i="1">
                <a:latin typeface="Times New Roman"/>
                <a:cs typeface="Times New Roman"/>
              </a:rPr>
              <a:t>DataType</a:t>
            </a:r>
            <a:r>
              <a:rPr dirty="0" sz="2000" spc="475" i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Parameter1,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15" i="1">
                <a:latin typeface="Times New Roman"/>
                <a:cs typeface="Times New Roman"/>
              </a:rPr>
              <a:t>DataType </a:t>
            </a:r>
            <a:r>
              <a:rPr dirty="0" sz="2000" spc="-5">
                <a:latin typeface="Times New Roman"/>
                <a:cs typeface="Times New Roman"/>
              </a:rPr>
              <a:t>Parameter2,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…etc)</a:t>
            </a:r>
            <a:endParaRPr sz="2000">
              <a:latin typeface="Times New Roman"/>
              <a:cs typeface="Times New Roman"/>
            </a:endParaRPr>
          </a:p>
          <a:p>
            <a:pPr marL="98425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1205" y="4670518"/>
            <a:ext cx="1166495" cy="1257935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2000" spc="-5">
                <a:latin typeface="Times New Roman"/>
                <a:cs typeface="Times New Roman"/>
              </a:rPr>
              <a:t>Statement1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2000" spc="-5">
                <a:latin typeface="Times New Roman"/>
                <a:cs typeface="Times New Roman"/>
              </a:rPr>
              <a:t>Statement2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000">
                <a:latin typeface="Times New Roman"/>
                <a:cs typeface="Times New Roman"/>
              </a:rPr>
              <a:t>…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74411" y="5169153"/>
            <a:ext cx="18256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i="1">
                <a:latin typeface="Times New Roman"/>
                <a:cs typeface="Times New Roman"/>
              </a:rPr>
              <a:t>Function</a:t>
            </a:r>
            <a:r>
              <a:rPr dirty="0" sz="2400" spc="-114" i="1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Body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88617" y="5963208"/>
            <a:ext cx="14795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38244" y="4357115"/>
            <a:ext cx="571500" cy="1858010"/>
          </a:xfrm>
          <a:custGeom>
            <a:avLst/>
            <a:gdLst/>
            <a:ahLst/>
            <a:cxnLst/>
            <a:rect l="l" t="t" r="r" b="b"/>
            <a:pathLst>
              <a:path w="571500" h="1858010">
                <a:moveTo>
                  <a:pt x="0" y="0"/>
                </a:moveTo>
                <a:lnTo>
                  <a:pt x="75979" y="1702"/>
                </a:lnTo>
                <a:lnTo>
                  <a:pt x="144243" y="6505"/>
                </a:lnTo>
                <a:lnTo>
                  <a:pt x="202072" y="13954"/>
                </a:lnTo>
                <a:lnTo>
                  <a:pt x="246746" y="23593"/>
                </a:lnTo>
                <a:lnTo>
                  <a:pt x="285750" y="47624"/>
                </a:lnTo>
                <a:lnTo>
                  <a:pt x="285750" y="881252"/>
                </a:lnTo>
                <a:lnTo>
                  <a:pt x="295954" y="893908"/>
                </a:lnTo>
                <a:lnTo>
                  <a:pt x="369427" y="914923"/>
                </a:lnTo>
                <a:lnTo>
                  <a:pt x="427256" y="922372"/>
                </a:lnTo>
                <a:lnTo>
                  <a:pt x="495520" y="927175"/>
                </a:lnTo>
                <a:lnTo>
                  <a:pt x="571500" y="928877"/>
                </a:lnTo>
                <a:lnTo>
                  <a:pt x="495520" y="930580"/>
                </a:lnTo>
                <a:lnTo>
                  <a:pt x="427256" y="935383"/>
                </a:lnTo>
                <a:lnTo>
                  <a:pt x="369427" y="942832"/>
                </a:lnTo>
                <a:lnTo>
                  <a:pt x="324753" y="952471"/>
                </a:lnTo>
                <a:lnTo>
                  <a:pt x="285750" y="976502"/>
                </a:lnTo>
                <a:lnTo>
                  <a:pt x="285750" y="1810130"/>
                </a:lnTo>
                <a:lnTo>
                  <a:pt x="275545" y="1822791"/>
                </a:lnTo>
                <a:lnTo>
                  <a:pt x="246746" y="1834167"/>
                </a:lnTo>
                <a:lnTo>
                  <a:pt x="202072" y="1843806"/>
                </a:lnTo>
                <a:lnTo>
                  <a:pt x="144243" y="1851253"/>
                </a:lnTo>
                <a:lnTo>
                  <a:pt x="75979" y="1856054"/>
                </a:lnTo>
                <a:lnTo>
                  <a:pt x="0" y="1857755"/>
                </a:lnTo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0616" y="3607308"/>
            <a:ext cx="8216265" cy="464820"/>
          </a:xfrm>
          <a:custGeom>
            <a:avLst/>
            <a:gdLst/>
            <a:ahLst/>
            <a:cxnLst/>
            <a:rect l="l" t="t" r="r" b="b"/>
            <a:pathLst>
              <a:path w="8216265" h="464820">
                <a:moveTo>
                  <a:pt x="0" y="464820"/>
                </a:moveTo>
                <a:lnTo>
                  <a:pt x="1980" y="391344"/>
                </a:lnTo>
                <a:lnTo>
                  <a:pt x="7489" y="327544"/>
                </a:lnTo>
                <a:lnTo>
                  <a:pt x="15883" y="277239"/>
                </a:lnTo>
                <a:lnTo>
                  <a:pt x="38734" y="232410"/>
                </a:lnTo>
                <a:lnTo>
                  <a:pt x="4069206" y="232410"/>
                </a:lnTo>
                <a:lnTo>
                  <a:pt x="4081428" y="220565"/>
                </a:lnTo>
                <a:lnTo>
                  <a:pt x="4092058" y="187580"/>
                </a:lnTo>
                <a:lnTo>
                  <a:pt x="4100452" y="137275"/>
                </a:lnTo>
                <a:lnTo>
                  <a:pt x="4105961" y="73475"/>
                </a:lnTo>
                <a:lnTo>
                  <a:pt x="4107942" y="0"/>
                </a:lnTo>
                <a:lnTo>
                  <a:pt x="4109922" y="73475"/>
                </a:lnTo>
                <a:lnTo>
                  <a:pt x="4115431" y="137275"/>
                </a:lnTo>
                <a:lnTo>
                  <a:pt x="4123825" y="187580"/>
                </a:lnTo>
                <a:lnTo>
                  <a:pt x="4134455" y="220565"/>
                </a:lnTo>
                <a:lnTo>
                  <a:pt x="4146677" y="232410"/>
                </a:lnTo>
                <a:lnTo>
                  <a:pt x="8177149" y="232410"/>
                </a:lnTo>
                <a:lnTo>
                  <a:pt x="8189370" y="244254"/>
                </a:lnTo>
                <a:lnTo>
                  <a:pt x="8200000" y="277239"/>
                </a:lnTo>
                <a:lnTo>
                  <a:pt x="8208394" y="327544"/>
                </a:lnTo>
                <a:lnTo>
                  <a:pt x="8213903" y="391344"/>
                </a:lnTo>
                <a:lnTo>
                  <a:pt x="8215883" y="464820"/>
                </a:lnTo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567182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User-Defined</a:t>
            </a:r>
            <a:r>
              <a:rPr dirty="0" spc="-80"/>
              <a:t> </a:t>
            </a:r>
            <a:r>
              <a:rPr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47774"/>
            <a:ext cx="10360025" cy="40386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469900" indent="-457834">
              <a:lnSpc>
                <a:spcPct val="100000"/>
              </a:lnSpc>
              <a:spcBef>
                <a:spcPts val="105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70534" algn="l"/>
              </a:tabLst>
            </a:pP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-18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may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either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return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value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or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may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not.</a:t>
            </a:r>
            <a:endParaRPr sz="3200">
              <a:latin typeface="Times New Roman"/>
              <a:cs typeface="Times New Roman"/>
            </a:endParaRPr>
          </a:p>
          <a:p>
            <a:pPr algn="just" lvl="1" marL="927100" marR="6350" indent="-457200">
              <a:lnSpc>
                <a:spcPts val="2690"/>
              </a:lnSpc>
              <a:spcBef>
                <a:spcPts val="65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735" algn="l"/>
              </a:tabLst>
            </a:pPr>
            <a:r>
              <a:rPr dirty="0" sz="2800" spc="-5">
                <a:latin typeface="Times New Roman"/>
                <a:cs typeface="Times New Roman"/>
              </a:rPr>
              <a:t>If the function </a:t>
            </a:r>
            <a:r>
              <a:rPr dirty="0" sz="2800">
                <a:latin typeface="Times New Roman"/>
                <a:cs typeface="Times New Roman"/>
              </a:rPr>
              <a:t>returns </a:t>
            </a:r>
            <a:r>
              <a:rPr dirty="0" sz="2800" spc="-5">
                <a:latin typeface="Times New Roman"/>
                <a:cs typeface="Times New Roman"/>
              </a:rPr>
              <a:t>a value, then the data </a:t>
            </a:r>
            <a:r>
              <a:rPr dirty="0" sz="2800">
                <a:latin typeface="Times New Roman"/>
                <a:cs typeface="Times New Roman"/>
              </a:rPr>
              <a:t>type </a:t>
            </a:r>
            <a:r>
              <a:rPr dirty="0" sz="2800" spc="-5">
                <a:latin typeface="Times New Roman"/>
                <a:cs typeface="Times New Roman"/>
              </a:rPr>
              <a:t>of the function 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can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be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any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b="1">
                <a:latin typeface="Times New Roman"/>
                <a:cs typeface="Times New Roman"/>
              </a:rPr>
              <a:t>int</a:t>
            </a:r>
            <a:r>
              <a:rPr dirty="0" sz="2800">
                <a:latin typeface="Times New Roman"/>
                <a:cs typeface="Times New Roman"/>
              </a:rPr>
              <a:t>,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float</a:t>
            </a:r>
            <a:r>
              <a:rPr dirty="0" sz="2800">
                <a:latin typeface="Times New Roman"/>
                <a:cs typeface="Times New Roman"/>
              </a:rPr>
              <a:t>,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char</a:t>
            </a:r>
            <a:r>
              <a:rPr dirty="0" sz="2800" spc="-5">
                <a:latin typeface="Times New Roman"/>
                <a:cs typeface="Times New Roman"/>
              </a:rPr>
              <a:t>,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…etc.</a:t>
            </a:r>
            <a:endParaRPr sz="2800">
              <a:latin typeface="Times New Roman"/>
              <a:cs typeface="Times New Roman"/>
            </a:endParaRPr>
          </a:p>
          <a:p>
            <a:pPr algn="just" lvl="1" marL="927100" marR="6350" indent="-457200">
              <a:lnSpc>
                <a:spcPts val="2690"/>
              </a:lnSpc>
              <a:spcBef>
                <a:spcPts val="67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735" algn="l"/>
              </a:tabLst>
            </a:pPr>
            <a:r>
              <a:rPr dirty="0" sz="2800" spc="-5">
                <a:latin typeface="Times New Roman"/>
                <a:cs typeface="Times New Roman"/>
              </a:rPr>
              <a:t>If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function returns nothing, then </a:t>
            </a:r>
            <a:r>
              <a:rPr dirty="0" sz="2800">
                <a:latin typeface="Times New Roman"/>
                <a:cs typeface="Times New Roman"/>
              </a:rPr>
              <a:t>the function </a:t>
            </a:r>
            <a:r>
              <a:rPr dirty="0" sz="2800" spc="-5">
                <a:latin typeface="Times New Roman"/>
                <a:cs typeface="Times New Roman"/>
              </a:rPr>
              <a:t>type must </a:t>
            </a:r>
            <a:r>
              <a:rPr dirty="0" sz="2800">
                <a:latin typeface="Times New Roman"/>
                <a:cs typeface="Times New Roman"/>
              </a:rPr>
              <a:t>be 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“</a:t>
            </a:r>
            <a:r>
              <a:rPr dirty="0" sz="2800" b="1">
                <a:latin typeface="Times New Roman"/>
                <a:cs typeface="Times New Roman"/>
              </a:rPr>
              <a:t>void</a:t>
            </a:r>
            <a:r>
              <a:rPr dirty="0" sz="2800">
                <a:latin typeface="Times New Roman"/>
                <a:cs typeface="Times New Roman"/>
              </a:rPr>
              <a:t>”.</a:t>
            </a:r>
            <a:endParaRPr sz="2800">
              <a:latin typeface="Times New Roman"/>
              <a:cs typeface="Times New Roman"/>
            </a:endParaRPr>
          </a:p>
          <a:p>
            <a:pPr algn="just" marL="469900" marR="6350" indent="-457834">
              <a:lnSpc>
                <a:spcPct val="80000"/>
              </a:lnSpc>
              <a:spcBef>
                <a:spcPts val="785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70534" algn="l"/>
              </a:tabLst>
            </a:pPr>
            <a:r>
              <a:rPr dirty="0" sz="3200">
                <a:latin typeface="Times New Roman"/>
                <a:cs typeface="Times New Roman"/>
              </a:rPr>
              <a:t>A function is </a:t>
            </a:r>
            <a:r>
              <a:rPr dirty="0" sz="3200" spc="-5">
                <a:latin typeface="Times New Roman"/>
                <a:cs typeface="Times New Roman"/>
              </a:rPr>
              <a:t>defined either before </a:t>
            </a:r>
            <a:r>
              <a:rPr dirty="0" sz="3200">
                <a:latin typeface="Times New Roman"/>
                <a:cs typeface="Times New Roman"/>
              </a:rPr>
              <a:t>main() function or </a:t>
            </a:r>
            <a:r>
              <a:rPr dirty="0" sz="3200" spc="-5">
                <a:latin typeface="Times New Roman"/>
                <a:cs typeface="Times New Roman"/>
              </a:rPr>
              <a:t>after </a:t>
            </a:r>
            <a:r>
              <a:rPr dirty="0" sz="3200">
                <a:latin typeface="Times New Roman"/>
                <a:cs typeface="Times New Roman"/>
              </a:rPr>
              <a:t> main()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inside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“.cpp”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file.</a:t>
            </a:r>
            <a:endParaRPr sz="3200">
              <a:latin typeface="Times New Roman"/>
              <a:cs typeface="Times New Roman"/>
            </a:endParaRPr>
          </a:p>
          <a:p>
            <a:pPr algn="just" lvl="1" marL="927100" marR="5080" indent="-457200">
              <a:lnSpc>
                <a:spcPct val="80000"/>
              </a:lnSpc>
              <a:spcBef>
                <a:spcPts val="68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735" algn="l"/>
              </a:tabLst>
            </a:pPr>
            <a:r>
              <a:rPr dirty="0" sz="2800" spc="-5">
                <a:latin typeface="Times New Roman"/>
                <a:cs typeface="Times New Roman"/>
              </a:rPr>
              <a:t>If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function is defined before main() function, then it </a:t>
            </a:r>
            <a:r>
              <a:rPr dirty="0" sz="2800" spc="-10">
                <a:latin typeface="Times New Roman"/>
                <a:cs typeface="Times New Roman"/>
              </a:rPr>
              <a:t>can </a:t>
            </a:r>
            <a:r>
              <a:rPr dirty="0" sz="2800">
                <a:latin typeface="Times New Roman"/>
                <a:cs typeface="Times New Roman"/>
              </a:rPr>
              <a:t>be 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invoked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(called)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directly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from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main()</a:t>
            </a:r>
            <a:r>
              <a:rPr dirty="0" sz="2800">
                <a:latin typeface="Times New Roman"/>
                <a:cs typeface="Times New Roman"/>
              </a:rPr>
              <a:t> function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or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any</a:t>
            </a:r>
            <a:r>
              <a:rPr dirty="0" sz="2800">
                <a:latin typeface="Times New Roman"/>
                <a:cs typeface="Times New Roman"/>
              </a:rPr>
              <a:t> other 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567182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5"/>
              <a:t>User-Defined</a:t>
            </a:r>
            <a:r>
              <a:rPr dirty="0" spc="-80"/>
              <a:t> </a:t>
            </a:r>
            <a:r>
              <a:rPr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374394" y="1796542"/>
            <a:ext cx="9902825" cy="1831339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algn="just" marL="469900" marR="5080" indent="-457200">
              <a:lnSpc>
                <a:spcPct val="90000"/>
              </a:lnSpc>
              <a:spcBef>
                <a:spcPts val="484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</a:tabLst>
            </a:pPr>
            <a:r>
              <a:rPr dirty="0" sz="3200">
                <a:latin typeface="Times New Roman"/>
                <a:cs typeface="Times New Roman"/>
              </a:rPr>
              <a:t>If </a:t>
            </a:r>
            <a:r>
              <a:rPr dirty="0" sz="3200" spc="-5">
                <a:latin typeface="Times New Roman"/>
                <a:cs typeface="Times New Roman"/>
              </a:rPr>
              <a:t>the function is </a:t>
            </a:r>
            <a:r>
              <a:rPr dirty="0" sz="3200">
                <a:latin typeface="Times New Roman"/>
                <a:cs typeface="Times New Roman"/>
              </a:rPr>
              <a:t>defined after main() </a:t>
            </a:r>
            <a:r>
              <a:rPr dirty="0" sz="3200" spc="-5">
                <a:latin typeface="Times New Roman"/>
                <a:cs typeface="Times New Roman"/>
              </a:rPr>
              <a:t>function, then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prototype</a:t>
            </a:r>
            <a:r>
              <a:rPr dirty="0" sz="3200">
                <a:latin typeface="Times New Roman"/>
                <a:cs typeface="Times New Roman"/>
              </a:rPr>
              <a:t> (declaration)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must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be</a:t>
            </a:r>
            <a:r>
              <a:rPr dirty="0" sz="3200">
                <a:latin typeface="Times New Roman"/>
                <a:cs typeface="Times New Roman"/>
              </a:rPr>
              <a:t> put</a:t>
            </a:r>
            <a:r>
              <a:rPr dirty="0" sz="3200" spc="80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before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main()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so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</a:t>
            </a:r>
            <a:r>
              <a:rPr dirty="0" sz="3200" spc="5">
                <a:latin typeface="Times New Roman"/>
                <a:cs typeface="Times New Roman"/>
              </a:rPr>
              <a:t> can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invoked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from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main()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or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any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other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255778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85"/>
              <a:t> </a:t>
            </a:r>
            <a:r>
              <a:rPr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3870"/>
            <a:ext cx="8128000" cy="43249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dirty="0" sz="3000" spc="-5" b="1">
                <a:solidFill>
                  <a:srgbClr val="44536A"/>
                </a:solidFill>
                <a:latin typeface="Times New Roman"/>
                <a:cs typeface="Times New Roman"/>
              </a:rPr>
              <a:t>Function</a:t>
            </a:r>
            <a:r>
              <a:rPr dirty="0" sz="3000" spc="-1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spc="-5" b="1">
                <a:solidFill>
                  <a:srgbClr val="44536A"/>
                </a:solidFill>
                <a:latin typeface="Times New Roman"/>
                <a:cs typeface="Times New Roman"/>
              </a:rPr>
              <a:t>with</a:t>
            </a:r>
            <a:r>
              <a:rPr dirty="0" sz="3000" spc="-2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spc="-5" b="1">
                <a:solidFill>
                  <a:srgbClr val="44536A"/>
                </a:solidFill>
                <a:latin typeface="Times New Roman"/>
                <a:cs typeface="Times New Roman"/>
              </a:rPr>
              <a:t>no</a:t>
            </a:r>
            <a:r>
              <a:rPr dirty="0" sz="3000" spc="-1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b="1">
                <a:solidFill>
                  <a:srgbClr val="44536A"/>
                </a:solidFill>
                <a:latin typeface="Times New Roman"/>
                <a:cs typeface="Times New Roman"/>
              </a:rPr>
              <a:t>parameters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800">
                <a:latin typeface="Times New Roman"/>
                <a:cs typeface="Times New Roman"/>
              </a:rPr>
              <a:t>void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skip3Lines(){</a:t>
            </a:r>
            <a:endParaRPr sz="2800">
              <a:latin typeface="Times New Roman"/>
              <a:cs typeface="Times New Roman"/>
            </a:endParaRPr>
          </a:p>
          <a:p>
            <a:pPr marL="724535">
              <a:lnSpc>
                <a:spcPct val="100000"/>
              </a:lnSpc>
              <a:spcBef>
                <a:spcPts val="5"/>
              </a:spcBef>
              <a:tabLst>
                <a:tab pos="4912995" algn="l"/>
              </a:tabLst>
            </a:pPr>
            <a:r>
              <a:rPr dirty="0" sz="2800" spc="-5">
                <a:latin typeface="Times New Roman"/>
                <a:cs typeface="Times New Roman"/>
              </a:rPr>
              <a:t>cout&lt;&lt;endl&lt;&lt;endl&lt;&lt;endl;	</a:t>
            </a:r>
            <a:r>
              <a:rPr dirty="0" sz="2800" spc="-5" b="1" i="1">
                <a:latin typeface="Times New Roman"/>
                <a:cs typeface="Times New Roman"/>
              </a:rPr>
              <a:t>Function</a:t>
            </a:r>
            <a:r>
              <a:rPr dirty="0" sz="2800" spc="-10" b="1" i="1">
                <a:latin typeface="Times New Roman"/>
                <a:cs typeface="Times New Roman"/>
              </a:rPr>
              <a:t> </a:t>
            </a:r>
            <a:r>
              <a:rPr dirty="0" sz="2800" spc="-5" b="1" i="1">
                <a:latin typeface="Times New Roman"/>
                <a:cs typeface="Times New Roman"/>
              </a:rPr>
              <a:t>Definition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800" spc="-5">
                <a:latin typeface="Times New Roman"/>
                <a:cs typeface="Times New Roman"/>
              </a:rPr>
              <a:t>}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800" spc="-5">
                <a:latin typeface="Times New Roman"/>
                <a:cs typeface="Times New Roman"/>
              </a:rPr>
              <a:t>int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main(){</a:t>
            </a:r>
            <a:endParaRPr sz="2800">
              <a:latin typeface="Times New Roman"/>
              <a:cs typeface="Times New Roman"/>
            </a:endParaRPr>
          </a:p>
          <a:p>
            <a:pPr marL="457834">
              <a:lnSpc>
                <a:spcPct val="100000"/>
              </a:lnSpc>
            </a:pPr>
            <a:r>
              <a:rPr dirty="0" sz="2800">
                <a:latin typeface="Times New Roman"/>
                <a:cs typeface="Times New Roman"/>
              </a:rPr>
              <a:t>int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=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5,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b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=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4;</a:t>
            </a:r>
            <a:endParaRPr sz="2800">
              <a:latin typeface="Times New Roman"/>
              <a:cs typeface="Times New Roman"/>
            </a:endParaRPr>
          </a:p>
          <a:p>
            <a:pPr marL="457834">
              <a:lnSpc>
                <a:spcPct val="100000"/>
              </a:lnSpc>
              <a:tabLst>
                <a:tab pos="3604895" algn="l"/>
              </a:tabLst>
            </a:pPr>
            <a:r>
              <a:rPr dirty="0" sz="2800" spc="-5">
                <a:latin typeface="Times New Roman"/>
                <a:cs typeface="Times New Roman"/>
              </a:rPr>
              <a:t>cout&lt;&lt; "value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is	"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&lt;&lt;a;</a:t>
            </a:r>
            <a:endParaRPr sz="2800">
              <a:latin typeface="Times New Roman"/>
              <a:cs typeface="Times New Roman"/>
            </a:endParaRPr>
          </a:p>
          <a:p>
            <a:pPr marL="457834">
              <a:lnSpc>
                <a:spcPct val="100000"/>
              </a:lnSpc>
            </a:pPr>
            <a:r>
              <a:rPr dirty="0" sz="2800">
                <a:latin typeface="Times New Roman"/>
                <a:cs typeface="Times New Roman"/>
              </a:rPr>
              <a:t>skip3Lines();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//</a:t>
            </a:r>
            <a:r>
              <a:rPr dirty="0" sz="2800" spc="-5" b="1" i="1">
                <a:latin typeface="Times New Roman"/>
                <a:cs typeface="Times New Roman"/>
              </a:rPr>
              <a:t>calling</a:t>
            </a:r>
            <a:r>
              <a:rPr dirty="0" sz="2800" spc="-10" b="1" i="1">
                <a:latin typeface="Times New Roman"/>
                <a:cs typeface="Times New Roman"/>
              </a:rPr>
              <a:t> </a:t>
            </a:r>
            <a:r>
              <a:rPr dirty="0" sz="2800" spc="-5" b="1" i="1">
                <a:latin typeface="Times New Roman"/>
                <a:cs typeface="Times New Roman"/>
              </a:rPr>
              <a:t>the</a:t>
            </a:r>
            <a:r>
              <a:rPr dirty="0" sz="2800" spc="5" b="1" i="1">
                <a:latin typeface="Times New Roman"/>
                <a:cs typeface="Times New Roman"/>
              </a:rPr>
              <a:t> </a:t>
            </a:r>
            <a:r>
              <a:rPr dirty="0" sz="2800" spc="-5" b="1" i="1">
                <a:latin typeface="Times New Roman"/>
                <a:cs typeface="Times New Roman"/>
              </a:rPr>
              <a:t>function</a:t>
            </a:r>
            <a:r>
              <a:rPr dirty="0" sz="2800" spc="10" b="1" i="1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to</a:t>
            </a:r>
            <a:r>
              <a:rPr dirty="0" sz="2800" spc="10" i="1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skip </a:t>
            </a:r>
            <a:r>
              <a:rPr dirty="0" sz="2800" spc="-25" i="1">
                <a:latin typeface="Times New Roman"/>
                <a:cs typeface="Times New Roman"/>
              </a:rPr>
              <a:t>three</a:t>
            </a:r>
            <a:r>
              <a:rPr dirty="0" sz="2800" i="1">
                <a:latin typeface="Times New Roman"/>
                <a:cs typeface="Times New Roman"/>
              </a:rPr>
              <a:t> </a:t>
            </a:r>
            <a:r>
              <a:rPr dirty="0" sz="2800" spc="-5" i="1">
                <a:latin typeface="Times New Roman"/>
                <a:cs typeface="Times New Roman"/>
              </a:rPr>
              <a:t>lines</a:t>
            </a:r>
            <a:endParaRPr sz="2800">
              <a:latin typeface="Times New Roman"/>
              <a:cs typeface="Times New Roman"/>
            </a:endParaRPr>
          </a:p>
          <a:p>
            <a:pPr marL="457834">
              <a:lnSpc>
                <a:spcPct val="100000"/>
              </a:lnSpc>
              <a:tabLst>
                <a:tab pos="3626485" algn="l"/>
              </a:tabLst>
            </a:pPr>
            <a:r>
              <a:rPr dirty="0" sz="2800" spc="-5">
                <a:latin typeface="Times New Roman"/>
                <a:cs typeface="Times New Roman"/>
              </a:rPr>
              <a:t>cout&lt;&lt; "value of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b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is	"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&lt;&lt;b;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800" spc="-5">
                <a:latin typeface="Times New Roman"/>
                <a:cs typeface="Times New Roman"/>
              </a:rPr>
              <a:t>}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50764" y="2284476"/>
            <a:ext cx="358140" cy="1286510"/>
          </a:xfrm>
          <a:custGeom>
            <a:avLst/>
            <a:gdLst/>
            <a:ahLst/>
            <a:cxnLst/>
            <a:rect l="l" t="t" r="r" b="b"/>
            <a:pathLst>
              <a:path w="358139" h="1286510">
                <a:moveTo>
                  <a:pt x="0" y="0"/>
                </a:moveTo>
                <a:lnTo>
                  <a:pt x="69717" y="2341"/>
                </a:lnTo>
                <a:lnTo>
                  <a:pt x="126634" y="8731"/>
                </a:lnTo>
                <a:lnTo>
                  <a:pt x="165002" y="18216"/>
                </a:lnTo>
                <a:lnTo>
                  <a:pt x="179070" y="29845"/>
                </a:lnTo>
                <a:lnTo>
                  <a:pt x="179070" y="613283"/>
                </a:lnTo>
                <a:lnTo>
                  <a:pt x="193137" y="624911"/>
                </a:lnTo>
                <a:lnTo>
                  <a:pt x="231505" y="634396"/>
                </a:lnTo>
                <a:lnTo>
                  <a:pt x="288422" y="640786"/>
                </a:lnTo>
                <a:lnTo>
                  <a:pt x="358139" y="643127"/>
                </a:lnTo>
                <a:lnTo>
                  <a:pt x="288422" y="645469"/>
                </a:lnTo>
                <a:lnTo>
                  <a:pt x="231505" y="651859"/>
                </a:lnTo>
                <a:lnTo>
                  <a:pt x="193137" y="661344"/>
                </a:lnTo>
                <a:lnTo>
                  <a:pt x="179070" y="672973"/>
                </a:lnTo>
                <a:lnTo>
                  <a:pt x="179070" y="1256411"/>
                </a:lnTo>
                <a:lnTo>
                  <a:pt x="165002" y="1268039"/>
                </a:lnTo>
                <a:lnTo>
                  <a:pt x="126634" y="1277524"/>
                </a:lnTo>
                <a:lnTo>
                  <a:pt x="69717" y="1283914"/>
                </a:lnTo>
                <a:lnTo>
                  <a:pt x="0" y="1286256"/>
                </a:lnTo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255778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85"/>
              <a:t> </a:t>
            </a:r>
            <a:r>
              <a:rPr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8817"/>
            <a:ext cx="8091170" cy="4145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7685" indent="-515620">
              <a:lnSpc>
                <a:spcPts val="3445"/>
              </a:lnSpc>
              <a:spcBef>
                <a:spcPts val="100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dirty="0" sz="3000" spc="-5" b="1">
                <a:solidFill>
                  <a:srgbClr val="44536A"/>
                </a:solidFill>
                <a:latin typeface="Times New Roman"/>
                <a:cs typeface="Times New Roman"/>
              </a:rPr>
              <a:t>Function</a:t>
            </a:r>
            <a:r>
              <a:rPr dirty="0" sz="3000" spc="-1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spc="-5" b="1">
                <a:solidFill>
                  <a:srgbClr val="44536A"/>
                </a:solidFill>
                <a:latin typeface="Times New Roman"/>
                <a:cs typeface="Times New Roman"/>
              </a:rPr>
              <a:t>with</a:t>
            </a:r>
            <a:r>
              <a:rPr dirty="0" sz="3000" spc="-1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b="1">
                <a:solidFill>
                  <a:srgbClr val="44536A"/>
                </a:solidFill>
                <a:latin typeface="Times New Roman"/>
                <a:cs typeface="Times New Roman"/>
              </a:rPr>
              <a:t>parameters</a:t>
            </a:r>
            <a:r>
              <a:rPr dirty="0" sz="3000" spc="2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spc="-5" b="1">
                <a:solidFill>
                  <a:srgbClr val="44536A"/>
                </a:solidFill>
                <a:latin typeface="Times New Roman"/>
                <a:cs typeface="Times New Roman"/>
              </a:rPr>
              <a:t>and</a:t>
            </a:r>
            <a:r>
              <a:rPr dirty="0" sz="3000" spc="-2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spc="-5" b="1">
                <a:solidFill>
                  <a:srgbClr val="44536A"/>
                </a:solidFill>
                <a:latin typeface="Times New Roman"/>
                <a:cs typeface="Times New Roman"/>
              </a:rPr>
              <a:t>no</a:t>
            </a:r>
            <a:r>
              <a:rPr dirty="0" sz="3000" spc="-10" b="1">
                <a:solidFill>
                  <a:srgbClr val="44536A"/>
                </a:solidFill>
                <a:latin typeface="Times New Roman"/>
                <a:cs typeface="Times New Roman"/>
              </a:rPr>
              <a:t> return</a:t>
            </a:r>
            <a:r>
              <a:rPr dirty="0" sz="3000" spc="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3000" b="1">
                <a:solidFill>
                  <a:srgbClr val="44536A"/>
                </a:solidFill>
                <a:latin typeface="Times New Roman"/>
                <a:cs typeface="Times New Roman"/>
              </a:rPr>
              <a:t>value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ts val="2965"/>
              </a:lnSpc>
              <a:tabLst>
                <a:tab pos="2591435" algn="l"/>
              </a:tabLst>
            </a:pPr>
            <a:r>
              <a:rPr dirty="0" sz="2600">
                <a:latin typeface="Times New Roman"/>
                <a:cs typeface="Times New Roman"/>
              </a:rPr>
              <a:t>void skipLines(int	n){</a:t>
            </a:r>
            <a:endParaRPr sz="2600">
              <a:latin typeface="Times New Roman"/>
              <a:cs typeface="Times New Roman"/>
            </a:endParaRPr>
          </a:p>
          <a:p>
            <a:pPr marL="590550">
              <a:lnSpc>
                <a:spcPct val="100000"/>
              </a:lnSpc>
              <a:spcBef>
                <a:spcPts val="60"/>
              </a:spcBef>
            </a:pPr>
            <a:r>
              <a:rPr dirty="0" sz="2600">
                <a:latin typeface="Times New Roman"/>
                <a:cs typeface="Times New Roman"/>
              </a:rPr>
              <a:t>for</a:t>
            </a:r>
            <a:r>
              <a:rPr dirty="0" sz="2600" spc="-2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(int</a:t>
            </a:r>
            <a:r>
              <a:rPr dirty="0" sz="2600" spc="-1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i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=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0;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i</a:t>
            </a:r>
            <a:r>
              <a:rPr dirty="0" sz="2600" spc="-1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&lt;</a:t>
            </a:r>
            <a:r>
              <a:rPr dirty="0" sz="2600" spc="-1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n;</a:t>
            </a:r>
            <a:r>
              <a:rPr dirty="0" sz="2600" spc="-5">
                <a:latin typeface="Times New Roman"/>
                <a:cs typeface="Times New Roman"/>
              </a:rPr>
              <a:t> i++)</a:t>
            </a:r>
            <a:endParaRPr sz="2600">
              <a:latin typeface="Times New Roman"/>
              <a:cs typeface="Times New Roman"/>
            </a:endParaRPr>
          </a:p>
          <a:p>
            <a:pPr marL="1003300">
              <a:lnSpc>
                <a:spcPts val="2965"/>
              </a:lnSpc>
              <a:spcBef>
                <a:spcPts val="60"/>
              </a:spcBef>
              <a:tabLst>
                <a:tab pos="4916170" algn="l"/>
              </a:tabLst>
            </a:pPr>
            <a:r>
              <a:rPr dirty="0" sz="2600">
                <a:latin typeface="Times New Roman"/>
                <a:cs typeface="Times New Roman"/>
              </a:rPr>
              <a:t>cout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&lt;&lt;</a:t>
            </a:r>
            <a:r>
              <a:rPr dirty="0" sz="2600">
                <a:latin typeface="Times New Roman"/>
                <a:cs typeface="Times New Roman"/>
              </a:rPr>
              <a:t> endl;	</a:t>
            </a:r>
            <a:r>
              <a:rPr dirty="0" sz="2600" b="1" i="1">
                <a:latin typeface="Times New Roman"/>
                <a:cs typeface="Times New Roman"/>
              </a:rPr>
              <a:t>Function</a:t>
            </a:r>
            <a:r>
              <a:rPr dirty="0" sz="2600" spc="-50" b="1" i="1">
                <a:latin typeface="Times New Roman"/>
                <a:cs typeface="Times New Roman"/>
              </a:rPr>
              <a:t> </a:t>
            </a:r>
            <a:r>
              <a:rPr dirty="0" sz="2600" b="1" i="1">
                <a:latin typeface="Times New Roman"/>
                <a:cs typeface="Times New Roman"/>
              </a:rPr>
              <a:t>Definition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dirty="0" sz="2600">
                <a:latin typeface="Times New Roman"/>
                <a:cs typeface="Times New Roman"/>
              </a:rPr>
              <a:t>}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dirty="0" sz="2600">
                <a:latin typeface="Times New Roman"/>
                <a:cs typeface="Times New Roman"/>
              </a:rPr>
              <a:t>int</a:t>
            </a:r>
            <a:r>
              <a:rPr dirty="0" sz="2600" spc="-3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main(){</a:t>
            </a:r>
            <a:endParaRPr sz="2600">
              <a:latin typeface="Times New Roman"/>
              <a:cs typeface="Times New Roman"/>
            </a:endParaRPr>
          </a:p>
          <a:p>
            <a:pPr marL="425450" marR="3903979">
              <a:lnSpc>
                <a:spcPts val="2810"/>
              </a:lnSpc>
              <a:spcBef>
                <a:spcPts val="200"/>
              </a:spcBef>
              <a:tabLst>
                <a:tab pos="3352165" algn="l"/>
              </a:tabLst>
            </a:pPr>
            <a:r>
              <a:rPr dirty="0" sz="2600">
                <a:latin typeface="Times New Roman"/>
                <a:cs typeface="Times New Roman"/>
              </a:rPr>
              <a:t>int a = 5, b = 4, x = 6; 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cout&lt;&lt;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"value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of a</a:t>
            </a:r>
            <a:r>
              <a:rPr dirty="0" sz="2600" spc="-5">
                <a:latin typeface="Times New Roman"/>
                <a:cs typeface="Times New Roman"/>
              </a:rPr>
              <a:t> is	</a:t>
            </a:r>
            <a:r>
              <a:rPr dirty="0" sz="2600">
                <a:latin typeface="Times New Roman"/>
                <a:cs typeface="Times New Roman"/>
              </a:rPr>
              <a:t>"</a:t>
            </a:r>
            <a:r>
              <a:rPr dirty="0" sz="2600" spc="-9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&lt;&lt;a;</a:t>
            </a:r>
            <a:endParaRPr sz="2600">
              <a:latin typeface="Times New Roman"/>
              <a:cs typeface="Times New Roman"/>
            </a:endParaRPr>
          </a:p>
          <a:p>
            <a:pPr marL="425450">
              <a:lnSpc>
                <a:spcPts val="2610"/>
              </a:lnSpc>
            </a:pPr>
            <a:r>
              <a:rPr dirty="0" sz="2600">
                <a:latin typeface="Times New Roman"/>
                <a:cs typeface="Times New Roman"/>
              </a:rPr>
              <a:t>skipLines(x);</a:t>
            </a:r>
            <a:r>
              <a:rPr dirty="0" sz="2600" spc="-3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//</a:t>
            </a:r>
            <a:r>
              <a:rPr dirty="0" sz="2600" b="1" i="1">
                <a:latin typeface="Times New Roman"/>
                <a:cs typeface="Times New Roman"/>
              </a:rPr>
              <a:t>calling</a:t>
            </a:r>
            <a:r>
              <a:rPr dirty="0" sz="2600" spc="5" b="1" i="1">
                <a:latin typeface="Times New Roman"/>
                <a:cs typeface="Times New Roman"/>
              </a:rPr>
              <a:t> </a:t>
            </a:r>
            <a:r>
              <a:rPr dirty="0" sz="2600" b="1" i="1">
                <a:latin typeface="Times New Roman"/>
                <a:cs typeface="Times New Roman"/>
              </a:rPr>
              <a:t>the</a:t>
            </a:r>
            <a:r>
              <a:rPr dirty="0" sz="2600" spc="-10" b="1" i="1">
                <a:latin typeface="Times New Roman"/>
                <a:cs typeface="Times New Roman"/>
              </a:rPr>
              <a:t> </a:t>
            </a:r>
            <a:r>
              <a:rPr dirty="0" sz="2600" b="1" i="1">
                <a:latin typeface="Times New Roman"/>
                <a:cs typeface="Times New Roman"/>
              </a:rPr>
              <a:t>function </a:t>
            </a:r>
            <a:r>
              <a:rPr dirty="0" sz="2600" spc="-5" i="1">
                <a:latin typeface="Times New Roman"/>
                <a:cs typeface="Times New Roman"/>
              </a:rPr>
              <a:t>to</a:t>
            </a:r>
            <a:r>
              <a:rPr dirty="0" sz="2600" i="1">
                <a:latin typeface="Times New Roman"/>
                <a:cs typeface="Times New Roman"/>
              </a:rPr>
              <a:t> </a:t>
            </a:r>
            <a:r>
              <a:rPr dirty="0" sz="2600" spc="-5" i="1">
                <a:latin typeface="Times New Roman"/>
                <a:cs typeface="Times New Roman"/>
              </a:rPr>
              <a:t>skip six</a:t>
            </a:r>
            <a:r>
              <a:rPr dirty="0" sz="2600" spc="-10" i="1">
                <a:latin typeface="Times New Roman"/>
                <a:cs typeface="Times New Roman"/>
              </a:rPr>
              <a:t> </a:t>
            </a:r>
            <a:r>
              <a:rPr dirty="0" sz="2600" spc="-5" i="1">
                <a:latin typeface="Times New Roman"/>
                <a:cs typeface="Times New Roman"/>
              </a:rPr>
              <a:t>lines</a:t>
            </a:r>
            <a:endParaRPr sz="2600">
              <a:latin typeface="Times New Roman"/>
              <a:cs typeface="Times New Roman"/>
            </a:endParaRPr>
          </a:p>
          <a:p>
            <a:pPr marL="425450">
              <a:lnSpc>
                <a:spcPts val="2810"/>
              </a:lnSpc>
              <a:tabLst>
                <a:tab pos="3370579" algn="l"/>
              </a:tabLst>
            </a:pPr>
            <a:r>
              <a:rPr dirty="0" sz="2600">
                <a:latin typeface="Times New Roman"/>
                <a:cs typeface="Times New Roman"/>
              </a:rPr>
              <a:t>cout&lt;&lt;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"value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 spc="5">
                <a:latin typeface="Times New Roman"/>
                <a:cs typeface="Times New Roman"/>
              </a:rPr>
              <a:t>of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b</a:t>
            </a:r>
            <a:r>
              <a:rPr dirty="0" sz="2600" spc="-5">
                <a:latin typeface="Times New Roman"/>
                <a:cs typeface="Times New Roman"/>
              </a:rPr>
              <a:t> is	</a:t>
            </a:r>
            <a:r>
              <a:rPr dirty="0" sz="2600">
                <a:latin typeface="Times New Roman"/>
                <a:cs typeface="Times New Roman"/>
              </a:rPr>
              <a:t>"</a:t>
            </a:r>
            <a:r>
              <a:rPr dirty="0" sz="2600" spc="-3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&lt;&lt;b;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ts val="2965"/>
              </a:lnSpc>
            </a:pPr>
            <a:r>
              <a:rPr dirty="0" sz="2600">
                <a:latin typeface="Times New Roman"/>
                <a:cs typeface="Times New Roman"/>
              </a:rPr>
              <a:t>}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55108" y="2258567"/>
            <a:ext cx="356870" cy="1430020"/>
          </a:xfrm>
          <a:custGeom>
            <a:avLst/>
            <a:gdLst/>
            <a:ahLst/>
            <a:cxnLst/>
            <a:rect l="l" t="t" r="r" b="b"/>
            <a:pathLst>
              <a:path w="356870" h="1430020">
                <a:moveTo>
                  <a:pt x="0" y="0"/>
                </a:moveTo>
                <a:lnTo>
                  <a:pt x="69383" y="2339"/>
                </a:lnTo>
                <a:lnTo>
                  <a:pt x="126063" y="8715"/>
                </a:lnTo>
                <a:lnTo>
                  <a:pt x="164288" y="18162"/>
                </a:lnTo>
                <a:lnTo>
                  <a:pt x="178307" y="29718"/>
                </a:lnTo>
                <a:lnTo>
                  <a:pt x="178307" y="685038"/>
                </a:lnTo>
                <a:lnTo>
                  <a:pt x="192327" y="696593"/>
                </a:lnTo>
                <a:lnTo>
                  <a:pt x="230552" y="706040"/>
                </a:lnTo>
                <a:lnTo>
                  <a:pt x="287232" y="712416"/>
                </a:lnTo>
                <a:lnTo>
                  <a:pt x="356615" y="714756"/>
                </a:lnTo>
                <a:lnTo>
                  <a:pt x="287232" y="717095"/>
                </a:lnTo>
                <a:lnTo>
                  <a:pt x="230552" y="723471"/>
                </a:lnTo>
                <a:lnTo>
                  <a:pt x="192327" y="732918"/>
                </a:lnTo>
                <a:lnTo>
                  <a:pt x="178307" y="744474"/>
                </a:lnTo>
                <a:lnTo>
                  <a:pt x="178307" y="1399794"/>
                </a:lnTo>
                <a:lnTo>
                  <a:pt x="164288" y="1411349"/>
                </a:lnTo>
                <a:lnTo>
                  <a:pt x="126063" y="1420796"/>
                </a:lnTo>
                <a:lnTo>
                  <a:pt x="69383" y="1427172"/>
                </a:lnTo>
                <a:lnTo>
                  <a:pt x="0" y="1429512"/>
                </a:lnTo>
              </a:path>
            </a:pathLst>
          </a:custGeom>
          <a:ln w="6095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255778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85"/>
              <a:t> </a:t>
            </a:r>
            <a:r>
              <a:rPr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41677"/>
            <a:ext cx="6818630" cy="406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95"/>
              </a:spcBef>
              <a:buClr>
                <a:srgbClr val="A4A4A4"/>
              </a:buClr>
              <a:buSzPct val="94000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dirty="0" sz="2500" spc="-5" b="1">
                <a:solidFill>
                  <a:srgbClr val="44536A"/>
                </a:solidFill>
                <a:latin typeface="Times New Roman"/>
                <a:cs typeface="Times New Roman"/>
              </a:rPr>
              <a:t>Function</a:t>
            </a:r>
            <a:r>
              <a:rPr dirty="0" sz="2500" spc="1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500" spc="-5" b="1">
                <a:solidFill>
                  <a:srgbClr val="44536A"/>
                </a:solidFill>
                <a:latin typeface="Times New Roman"/>
                <a:cs typeface="Times New Roman"/>
              </a:rPr>
              <a:t>with</a:t>
            </a:r>
            <a:r>
              <a:rPr dirty="0" sz="2500" spc="1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500" spc="-5" b="1">
                <a:solidFill>
                  <a:srgbClr val="44536A"/>
                </a:solidFill>
                <a:latin typeface="Times New Roman"/>
                <a:cs typeface="Times New Roman"/>
              </a:rPr>
              <a:t>parameters</a:t>
            </a:r>
            <a:r>
              <a:rPr dirty="0" sz="2500" spc="5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500" spc="-5" b="1">
                <a:solidFill>
                  <a:srgbClr val="44536A"/>
                </a:solidFill>
                <a:latin typeface="Times New Roman"/>
                <a:cs typeface="Times New Roman"/>
              </a:rPr>
              <a:t>that</a:t>
            </a:r>
            <a:r>
              <a:rPr dirty="0" sz="2500" spc="5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500" spc="-10" b="1">
                <a:solidFill>
                  <a:srgbClr val="44536A"/>
                </a:solidFill>
                <a:latin typeface="Times New Roman"/>
                <a:cs typeface="Times New Roman"/>
              </a:rPr>
              <a:t>returns</a:t>
            </a:r>
            <a:r>
              <a:rPr dirty="0" sz="2500" spc="20" b="1">
                <a:solidFill>
                  <a:srgbClr val="44536A"/>
                </a:solidFill>
                <a:latin typeface="Times New Roman"/>
                <a:cs typeface="Times New Roman"/>
              </a:rPr>
              <a:t> </a:t>
            </a:r>
            <a:r>
              <a:rPr dirty="0" sz="2500" spc="-5" b="1">
                <a:solidFill>
                  <a:srgbClr val="44536A"/>
                </a:solidFill>
                <a:latin typeface="Times New Roman"/>
                <a:cs typeface="Times New Roman"/>
              </a:rPr>
              <a:t>a value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096770"/>
            <a:ext cx="2553970" cy="2882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43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maxNum(int</a:t>
            </a:r>
            <a:r>
              <a:rPr dirty="0" sz="1800" spc="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m){</a:t>
            </a:r>
            <a:endParaRPr sz="1800">
              <a:latin typeface="Times New Roman"/>
              <a:cs typeface="Times New Roman"/>
            </a:endParaRPr>
          </a:p>
          <a:p>
            <a:pPr marL="412115">
              <a:lnSpc>
                <a:spcPts val="2050"/>
              </a:lnSpc>
            </a:pP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4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0;</a:t>
            </a:r>
            <a:endParaRPr sz="1800">
              <a:latin typeface="Times New Roman"/>
              <a:cs typeface="Times New Roman"/>
            </a:endParaRPr>
          </a:p>
          <a:p>
            <a:pPr marL="584200" marR="1146810" indent="-172720">
              <a:lnSpc>
                <a:spcPct val="116100"/>
              </a:lnSpc>
            </a:pPr>
            <a:r>
              <a:rPr dirty="0" sz="1800">
                <a:latin typeface="Times New Roman"/>
                <a:cs typeface="Times New Roman"/>
              </a:rPr>
              <a:t>if(n &gt; </a:t>
            </a:r>
            <a:r>
              <a:rPr dirty="0" sz="1800" spc="-5">
                <a:latin typeface="Times New Roman"/>
                <a:cs typeface="Times New Roman"/>
              </a:rPr>
              <a:t>m)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n;</a:t>
            </a:r>
            <a:endParaRPr sz="1800">
              <a:latin typeface="Times New Roman"/>
              <a:cs typeface="Times New Roman"/>
            </a:endParaRPr>
          </a:p>
          <a:p>
            <a:pPr marL="412115">
              <a:lnSpc>
                <a:spcPct val="100000"/>
              </a:lnSpc>
              <a:spcBef>
                <a:spcPts val="360"/>
              </a:spcBef>
            </a:pPr>
            <a:r>
              <a:rPr dirty="0" sz="1800">
                <a:latin typeface="Times New Roman"/>
                <a:cs typeface="Times New Roman"/>
              </a:rPr>
              <a:t>else</a:t>
            </a:r>
            <a:endParaRPr sz="1800">
              <a:latin typeface="Times New Roman"/>
              <a:cs typeface="Times New Roman"/>
            </a:endParaRPr>
          </a:p>
          <a:p>
            <a:pPr marL="412115" marR="1016635" indent="172085">
              <a:lnSpc>
                <a:spcPts val="2510"/>
              </a:lnSpc>
              <a:spcBef>
                <a:spcPts val="140"/>
              </a:spcBef>
            </a:pPr>
            <a:r>
              <a:rPr dirty="0" sz="1800" spc="-5">
                <a:latin typeface="Times New Roman"/>
                <a:cs typeface="Times New Roman"/>
              </a:rPr>
              <a:t>max </a:t>
            </a:r>
            <a:r>
              <a:rPr dirty="0" sz="1800">
                <a:latin typeface="Times New Roman"/>
                <a:cs typeface="Times New Roman"/>
              </a:rPr>
              <a:t>= </a:t>
            </a:r>
            <a:r>
              <a:rPr dirty="0" sz="1800" spc="-5">
                <a:latin typeface="Times New Roman"/>
                <a:cs typeface="Times New Roman"/>
              </a:rPr>
              <a:t>m; </a:t>
            </a:r>
            <a:r>
              <a:rPr dirty="0" sz="1800">
                <a:latin typeface="Times New Roman"/>
                <a:cs typeface="Times New Roman"/>
              </a:rPr>
              <a:t> return</a:t>
            </a:r>
            <a:r>
              <a:rPr dirty="0" sz="1800" spc="3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695"/>
              </a:lnSpc>
            </a:pPr>
            <a:r>
              <a:rPr dirty="0" sz="180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45"/>
              </a:lnSpc>
            </a:pP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main(){</a:t>
            </a:r>
            <a:endParaRPr sz="1800">
              <a:latin typeface="Times New Roman"/>
              <a:cs typeface="Times New Roman"/>
            </a:endParaRPr>
          </a:p>
          <a:p>
            <a:pPr marL="297815">
              <a:lnSpc>
                <a:spcPts val="2050"/>
              </a:lnSpc>
            </a:pP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0,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0;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88178" y="3301110"/>
            <a:ext cx="19240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 i="1">
                <a:latin typeface="Times New Roman"/>
                <a:cs typeface="Times New Roman"/>
              </a:rPr>
              <a:t>Function</a:t>
            </a:r>
            <a:r>
              <a:rPr dirty="0" sz="1800" spc="-70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Definition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4925948"/>
            <a:ext cx="6541770" cy="1040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7815">
              <a:lnSpc>
                <a:spcPts val="205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cin&gt;&gt;a&gt;&gt;b;</a:t>
            </a:r>
            <a:endParaRPr sz="1800">
              <a:latin typeface="Times New Roman"/>
              <a:cs typeface="Times New Roman"/>
            </a:endParaRPr>
          </a:p>
          <a:p>
            <a:pPr marL="297815">
              <a:lnSpc>
                <a:spcPts val="1945"/>
              </a:lnSpc>
            </a:pPr>
            <a:r>
              <a:rPr dirty="0" sz="1800" spc="-5">
                <a:latin typeface="Times New Roman"/>
                <a:cs typeface="Times New Roman"/>
              </a:rPr>
              <a:t>//</a:t>
            </a:r>
            <a:r>
              <a:rPr dirty="0" sz="1800" spc="-5" b="1" i="1">
                <a:latin typeface="Times New Roman"/>
                <a:cs typeface="Times New Roman"/>
              </a:rPr>
              <a:t>calling</a:t>
            </a:r>
            <a:r>
              <a:rPr dirty="0" sz="1800" spc="-20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the</a:t>
            </a:r>
            <a:r>
              <a:rPr dirty="0" sz="1800" spc="-5" b="1" i="1">
                <a:latin typeface="Times New Roman"/>
                <a:cs typeface="Times New Roman"/>
              </a:rPr>
              <a:t> function</a:t>
            </a:r>
            <a:r>
              <a:rPr dirty="0" sz="1800" spc="5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to </a:t>
            </a:r>
            <a:r>
              <a:rPr dirty="0" sz="1800" spc="-5" b="1" i="1">
                <a:latin typeface="Times New Roman"/>
                <a:cs typeface="Times New Roman"/>
              </a:rPr>
              <a:t>print</a:t>
            </a:r>
            <a:r>
              <a:rPr dirty="0" sz="1800" spc="10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the</a:t>
            </a:r>
            <a:r>
              <a:rPr dirty="0" sz="1800" spc="-5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maximum</a:t>
            </a:r>
            <a:r>
              <a:rPr dirty="0" sz="1800" spc="-15" b="1" i="1">
                <a:latin typeface="Times New Roman"/>
                <a:cs typeface="Times New Roman"/>
              </a:rPr>
              <a:t> </a:t>
            </a:r>
            <a:r>
              <a:rPr dirty="0" sz="1800" spc="-5" b="1" i="1">
                <a:latin typeface="Times New Roman"/>
                <a:cs typeface="Times New Roman"/>
              </a:rPr>
              <a:t>value</a:t>
            </a:r>
            <a:r>
              <a:rPr dirty="0" sz="1800" spc="5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between</a:t>
            </a:r>
            <a:r>
              <a:rPr dirty="0" sz="1800" spc="-5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a</a:t>
            </a:r>
            <a:r>
              <a:rPr dirty="0" sz="1800" spc="-5" b="1" i="1">
                <a:latin typeface="Times New Roman"/>
                <a:cs typeface="Times New Roman"/>
              </a:rPr>
              <a:t> and</a:t>
            </a:r>
            <a:r>
              <a:rPr dirty="0" sz="1800" spc="5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  <a:p>
            <a:pPr marL="297815">
              <a:lnSpc>
                <a:spcPts val="1945"/>
              </a:lnSpc>
              <a:tabLst>
                <a:tab pos="3475354" algn="l"/>
              </a:tabLst>
            </a:pPr>
            <a:r>
              <a:rPr dirty="0" sz="1800">
                <a:latin typeface="Times New Roman"/>
                <a:cs typeface="Times New Roman"/>
              </a:rPr>
              <a:t>cout&lt;&lt;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"</a:t>
            </a:r>
            <a:r>
              <a:rPr dirty="0" sz="1800">
                <a:latin typeface="Times New Roman"/>
                <a:cs typeface="Times New Roman"/>
              </a:rPr>
              <a:t> Max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value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 and b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is	"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&lt;&lt;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maxNum(a,b);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050"/>
              </a:lnSpc>
            </a:pPr>
            <a:r>
              <a:rPr dirty="0" sz="180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98976" y="2218944"/>
            <a:ext cx="356870" cy="2214880"/>
          </a:xfrm>
          <a:custGeom>
            <a:avLst/>
            <a:gdLst/>
            <a:ahLst/>
            <a:cxnLst/>
            <a:rect l="l" t="t" r="r" b="b"/>
            <a:pathLst>
              <a:path w="356870" h="2214879">
                <a:moveTo>
                  <a:pt x="0" y="0"/>
                </a:moveTo>
                <a:lnTo>
                  <a:pt x="69383" y="2339"/>
                </a:lnTo>
                <a:lnTo>
                  <a:pt x="126063" y="8715"/>
                </a:lnTo>
                <a:lnTo>
                  <a:pt x="164288" y="18162"/>
                </a:lnTo>
                <a:lnTo>
                  <a:pt x="178308" y="29717"/>
                </a:lnTo>
                <a:lnTo>
                  <a:pt x="178308" y="1077467"/>
                </a:lnTo>
                <a:lnTo>
                  <a:pt x="192327" y="1089023"/>
                </a:lnTo>
                <a:lnTo>
                  <a:pt x="230552" y="1098470"/>
                </a:lnTo>
                <a:lnTo>
                  <a:pt x="287232" y="1104846"/>
                </a:lnTo>
                <a:lnTo>
                  <a:pt x="356615" y="1107185"/>
                </a:lnTo>
                <a:lnTo>
                  <a:pt x="287232" y="1109525"/>
                </a:lnTo>
                <a:lnTo>
                  <a:pt x="230552" y="1115901"/>
                </a:lnTo>
                <a:lnTo>
                  <a:pt x="192327" y="1125348"/>
                </a:lnTo>
                <a:lnTo>
                  <a:pt x="178308" y="1136903"/>
                </a:lnTo>
                <a:lnTo>
                  <a:pt x="178308" y="2184654"/>
                </a:lnTo>
                <a:lnTo>
                  <a:pt x="164288" y="2196209"/>
                </a:lnTo>
                <a:lnTo>
                  <a:pt x="126063" y="2205656"/>
                </a:lnTo>
                <a:lnTo>
                  <a:pt x="69383" y="2212032"/>
                </a:lnTo>
                <a:lnTo>
                  <a:pt x="0" y="2214372"/>
                </a:lnTo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796861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</a:t>
            </a:r>
            <a:r>
              <a:rPr dirty="0" spc="-20"/>
              <a:t> </a:t>
            </a:r>
            <a:r>
              <a:rPr dirty="0"/>
              <a:t>Declaration</a:t>
            </a:r>
            <a:r>
              <a:rPr dirty="0" spc="-65"/>
              <a:t> </a:t>
            </a:r>
            <a:r>
              <a:rPr dirty="0" spc="-5"/>
              <a:t>(Prototype)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53870"/>
            <a:ext cx="10360025" cy="4050029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algn="just" marL="469900" marR="5715" indent="-457834">
              <a:lnSpc>
                <a:spcPct val="80000"/>
              </a:lnSpc>
              <a:spcBef>
                <a:spcPts val="820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470534" algn="l"/>
              </a:tabLst>
            </a:pPr>
            <a:r>
              <a:rPr dirty="0" sz="3000">
                <a:latin typeface="Times New Roman"/>
                <a:cs typeface="Times New Roman"/>
              </a:rPr>
              <a:t>The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last</a:t>
            </a:r>
            <a:r>
              <a:rPr dirty="0" sz="3000">
                <a:latin typeface="Times New Roman"/>
                <a:cs typeface="Times New Roman"/>
              </a:rPr>
              <a:t> three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examples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illustrate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one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method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of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defining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function </a:t>
            </a:r>
            <a:r>
              <a:rPr dirty="0" sz="3000">
                <a:latin typeface="Times New Roman"/>
                <a:cs typeface="Times New Roman"/>
              </a:rPr>
              <a:t>in a program. The complete </a:t>
            </a:r>
            <a:r>
              <a:rPr dirty="0" sz="3000" spc="-5">
                <a:latin typeface="Times New Roman"/>
                <a:cs typeface="Times New Roman"/>
              </a:rPr>
              <a:t>definition of </a:t>
            </a:r>
            <a:r>
              <a:rPr dirty="0" sz="3000">
                <a:latin typeface="Times New Roman"/>
                <a:cs typeface="Times New Roman"/>
              </a:rPr>
              <a:t>the function </a:t>
            </a:r>
            <a:r>
              <a:rPr dirty="0" sz="3000" spc="-10">
                <a:latin typeface="Times New Roman"/>
                <a:cs typeface="Times New Roman"/>
              </a:rPr>
              <a:t>is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listed</a:t>
            </a:r>
            <a:r>
              <a:rPr dirty="0" sz="3000" spc="2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above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main</a:t>
            </a:r>
            <a:r>
              <a:rPr dirty="0" sz="3000" spc="3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program.</a:t>
            </a:r>
            <a:endParaRPr sz="3000">
              <a:latin typeface="Times New Roman"/>
              <a:cs typeface="Times New Roman"/>
            </a:endParaRPr>
          </a:p>
          <a:p>
            <a:pPr algn="just" marL="469900" marR="8255" indent="-457834">
              <a:lnSpc>
                <a:spcPct val="80000"/>
              </a:lnSpc>
              <a:spcBef>
                <a:spcPts val="720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470534" algn="l"/>
              </a:tabLst>
            </a:pPr>
            <a:r>
              <a:rPr dirty="0" sz="3000">
                <a:latin typeface="Times New Roman"/>
                <a:cs typeface="Times New Roman"/>
              </a:rPr>
              <a:t>Another more common </a:t>
            </a:r>
            <a:r>
              <a:rPr dirty="0" sz="3000" spc="-5">
                <a:latin typeface="Times New Roman"/>
                <a:cs typeface="Times New Roman"/>
              </a:rPr>
              <a:t>way </a:t>
            </a:r>
            <a:r>
              <a:rPr dirty="0" sz="3000" spc="-10">
                <a:latin typeface="Times New Roman"/>
                <a:cs typeface="Times New Roman"/>
              </a:rPr>
              <a:t>is </a:t>
            </a:r>
            <a:r>
              <a:rPr dirty="0" sz="3000" spc="-5">
                <a:latin typeface="Times New Roman"/>
                <a:cs typeface="Times New Roman"/>
              </a:rPr>
              <a:t>to list </a:t>
            </a:r>
            <a:r>
              <a:rPr dirty="0" sz="3000">
                <a:latin typeface="Times New Roman"/>
                <a:cs typeface="Times New Roman"/>
              </a:rPr>
              <a:t>only the </a:t>
            </a:r>
            <a:r>
              <a:rPr dirty="0" sz="3000" spc="-20">
                <a:latin typeface="Times New Roman"/>
                <a:cs typeface="Times New Roman"/>
              </a:rPr>
              <a:t>function’s </a:t>
            </a:r>
            <a:r>
              <a:rPr dirty="0" sz="3000" i="1">
                <a:latin typeface="Times New Roman"/>
                <a:cs typeface="Times New Roman"/>
              </a:rPr>
              <a:t>head </a:t>
            </a:r>
            <a:r>
              <a:rPr dirty="0" sz="3000" spc="5" i="1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above the </a:t>
            </a:r>
            <a:r>
              <a:rPr dirty="0" sz="3000" spc="-5">
                <a:latin typeface="Times New Roman"/>
                <a:cs typeface="Times New Roman"/>
              </a:rPr>
              <a:t>main </a:t>
            </a:r>
            <a:r>
              <a:rPr dirty="0" sz="3000">
                <a:latin typeface="Times New Roman"/>
                <a:cs typeface="Times New Roman"/>
              </a:rPr>
              <a:t>program, and then </a:t>
            </a:r>
            <a:r>
              <a:rPr dirty="0" sz="3000" spc="-5">
                <a:latin typeface="Times New Roman"/>
                <a:cs typeface="Times New Roman"/>
              </a:rPr>
              <a:t>list </a:t>
            </a: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20">
                <a:latin typeface="Times New Roman"/>
                <a:cs typeface="Times New Roman"/>
              </a:rPr>
              <a:t>function’s </a:t>
            </a:r>
            <a:r>
              <a:rPr dirty="0" sz="3000">
                <a:latin typeface="Times New Roman"/>
                <a:cs typeface="Times New Roman"/>
              </a:rPr>
              <a:t>complete 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definition</a:t>
            </a:r>
            <a:r>
              <a:rPr dirty="0" sz="3000" spc="3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(head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and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body)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below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the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main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program.</a:t>
            </a:r>
            <a:endParaRPr sz="3000">
              <a:latin typeface="Times New Roman"/>
              <a:cs typeface="Times New Roman"/>
            </a:endParaRPr>
          </a:p>
          <a:p>
            <a:pPr algn="just" marL="469900" marR="5080" indent="-457834">
              <a:lnSpc>
                <a:spcPct val="80000"/>
              </a:lnSpc>
              <a:spcBef>
                <a:spcPts val="720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470534" algn="l"/>
              </a:tabLst>
            </a:pPr>
            <a:r>
              <a:rPr dirty="0" sz="3000">
                <a:latin typeface="Times New Roman"/>
                <a:cs typeface="Times New Roman"/>
              </a:rPr>
              <a:t>This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0">
                <a:latin typeface="Times New Roman"/>
                <a:cs typeface="Times New Roman"/>
              </a:rPr>
              <a:t>way,</a:t>
            </a:r>
            <a:r>
              <a:rPr dirty="0" sz="3000" spc="-4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the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20">
                <a:latin typeface="Times New Roman"/>
                <a:cs typeface="Times New Roman"/>
              </a:rPr>
              <a:t>function’s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declaration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is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separated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from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its 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definition.</a:t>
            </a:r>
            <a:endParaRPr sz="3000">
              <a:latin typeface="Times New Roman"/>
              <a:cs typeface="Times New Roman"/>
            </a:endParaRPr>
          </a:p>
          <a:p>
            <a:pPr algn="just" marL="469900" marR="7620" indent="-457834">
              <a:lnSpc>
                <a:spcPts val="2880"/>
              </a:lnSpc>
              <a:spcBef>
                <a:spcPts val="695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470534" algn="l"/>
              </a:tabLst>
            </a:pPr>
            <a:r>
              <a:rPr dirty="0" sz="3000" spc="-5">
                <a:latin typeface="Times New Roman"/>
                <a:cs typeface="Times New Roman"/>
              </a:rPr>
              <a:t>So</a:t>
            </a:r>
            <a:r>
              <a:rPr dirty="0" sz="3000">
                <a:latin typeface="Times New Roman"/>
                <a:cs typeface="Times New Roman"/>
              </a:rPr>
              <a:t> a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40" i="1">
                <a:latin typeface="Times New Roman"/>
                <a:cs typeface="Times New Roman"/>
              </a:rPr>
              <a:t>function’s</a:t>
            </a:r>
            <a:r>
              <a:rPr dirty="0" sz="3000" spc="-35" i="1">
                <a:latin typeface="Times New Roman"/>
                <a:cs typeface="Times New Roman"/>
              </a:rPr>
              <a:t> </a:t>
            </a:r>
            <a:r>
              <a:rPr dirty="0" sz="3000" i="1">
                <a:latin typeface="Times New Roman"/>
                <a:cs typeface="Times New Roman"/>
              </a:rPr>
              <a:t>declaration</a:t>
            </a:r>
            <a:r>
              <a:rPr dirty="0" sz="3000" spc="5" i="1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is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simply</a:t>
            </a:r>
            <a:r>
              <a:rPr dirty="0" sz="3000">
                <a:latin typeface="Times New Roman"/>
                <a:cs typeface="Times New Roman"/>
              </a:rPr>
              <a:t> the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20">
                <a:latin typeface="Times New Roman"/>
                <a:cs typeface="Times New Roman"/>
              </a:rPr>
              <a:t>function’s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head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, 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followed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by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semicolon.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900" rIns="0" bIns="0" rtlCol="0" vert="horz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dirty="0"/>
              <a:t>Relationship</a:t>
            </a:r>
            <a:r>
              <a:rPr dirty="0" spc="-30"/>
              <a:t> </a:t>
            </a:r>
            <a:r>
              <a:rPr dirty="0"/>
              <a:t>between</a:t>
            </a:r>
            <a:r>
              <a:rPr dirty="0" spc="-10"/>
              <a:t> </a:t>
            </a:r>
            <a:r>
              <a:rPr dirty="0"/>
              <a:t>Invocation</a:t>
            </a:r>
            <a:r>
              <a:rPr dirty="0" spc="-35"/>
              <a:t> </a:t>
            </a:r>
            <a:r>
              <a:rPr dirty="0"/>
              <a:t>and </a:t>
            </a:r>
            <a:r>
              <a:rPr dirty="0" spc="-1085"/>
              <a:t> </a:t>
            </a:r>
            <a:r>
              <a:rPr dirty="0" spc="-10"/>
              <a:t>Prototype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80" y="1873649"/>
            <a:ext cx="6163117" cy="467802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815276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dirty="0" spc="-30"/>
              <a:t> </a:t>
            </a:r>
            <a:r>
              <a:rPr dirty="0"/>
              <a:t>4 (Function</a:t>
            </a:r>
            <a:r>
              <a:rPr dirty="0" spc="-5"/>
              <a:t> </a:t>
            </a:r>
            <a:r>
              <a:rPr dirty="0"/>
              <a:t>Declaration)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527685" indent="-515620">
              <a:lnSpc>
                <a:spcPts val="2295"/>
              </a:lnSpc>
              <a:spcBef>
                <a:spcPts val="105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dirty="0"/>
              <a:t>Function</a:t>
            </a:r>
            <a:r>
              <a:rPr dirty="0" spc="-35"/>
              <a:t> </a:t>
            </a:r>
            <a:r>
              <a:rPr dirty="0" spc="-5"/>
              <a:t>with</a:t>
            </a:r>
            <a:r>
              <a:rPr dirty="0" spc="-10"/>
              <a:t> </a:t>
            </a:r>
            <a:r>
              <a:rPr dirty="0"/>
              <a:t>parameters</a:t>
            </a:r>
            <a:r>
              <a:rPr dirty="0" spc="-25"/>
              <a:t> </a:t>
            </a:r>
            <a:r>
              <a:rPr dirty="0"/>
              <a:t>that</a:t>
            </a:r>
            <a:r>
              <a:rPr dirty="0" spc="-25"/>
              <a:t> </a:t>
            </a:r>
            <a:r>
              <a:rPr dirty="0" spc="-5"/>
              <a:t>returns</a:t>
            </a:r>
            <a:r>
              <a:rPr dirty="0" spc="-15"/>
              <a:t> </a:t>
            </a:r>
            <a:r>
              <a:rPr dirty="0"/>
              <a:t>a value</a:t>
            </a:r>
          </a:p>
          <a:p>
            <a:pPr marL="12700">
              <a:lnSpc>
                <a:spcPts val="1950"/>
              </a:lnSpc>
            </a:pPr>
            <a:r>
              <a:rPr dirty="0" sz="1800" b="0">
                <a:latin typeface="Times New Roman"/>
                <a:cs typeface="Times New Roman"/>
              </a:rPr>
              <a:t>int</a:t>
            </a:r>
            <a:r>
              <a:rPr dirty="0" sz="1800" spc="10" b="0">
                <a:latin typeface="Times New Roman"/>
                <a:cs typeface="Times New Roman"/>
              </a:rPr>
              <a:t> </a:t>
            </a:r>
            <a:r>
              <a:rPr dirty="0" sz="1800" spc="-5" b="0">
                <a:latin typeface="Times New Roman"/>
                <a:cs typeface="Times New Roman"/>
              </a:rPr>
              <a:t>maxNum(int</a:t>
            </a:r>
            <a:r>
              <a:rPr dirty="0" sz="1800" spc="455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a, int</a:t>
            </a:r>
            <a:r>
              <a:rPr dirty="0" sz="1800" spc="455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b);</a:t>
            </a:r>
            <a:r>
              <a:rPr dirty="0" sz="1800" spc="44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//</a:t>
            </a:r>
            <a:r>
              <a:rPr dirty="0" sz="1800" spc="-5" b="0">
                <a:latin typeface="Times New Roman"/>
                <a:cs typeface="Times New Roman"/>
              </a:rPr>
              <a:t> </a:t>
            </a:r>
            <a:r>
              <a:rPr dirty="0" sz="1800" spc="-5"/>
              <a:t>Function</a:t>
            </a:r>
            <a:r>
              <a:rPr dirty="0" sz="1800" spc="-10"/>
              <a:t> </a:t>
            </a:r>
            <a:r>
              <a:rPr dirty="0" sz="1800"/>
              <a:t>Declaration </a:t>
            </a:r>
            <a:r>
              <a:rPr dirty="0" sz="1800" spc="-5"/>
              <a:t>(Prototype)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45"/>
              </a:lnSpc>
            </a:pPr>
            <a:r>
              <a:rPr dirty="0" sz="1800" b="0">
                <a:latin typeface="Times New Roman"/>
                <a:cs typeface="Times New Roman"/>
              </a:rPr>
              <a:t>int</a:t>
            </a:r>
            <a:r>
              <a:rPr dirty="0" sz="1800" spc="-30" b="0">
                <a:latin typeface="Times New Roman"/>
                <a:cs typeface="Times New Roman"/>
              </a:rPr>
              <a:t> </a:t>
            </a:r>
            <a:r>
              <a:rPr dirty="0" sz="1800" spc="-5" b="0">
                <a:latin typeface="Times New Roman"/>
                <a:cs typeface="Times New Roman"/>
              </a:rPr>
              <a:t>main(){</a:t>
            </a:r>
            <a:endParaRPr sz="1800">
              <a:latin typeface="Times New Roman"/>
              <a:cs typeface="Times New Roman"/>
            </a:endParaRPr>
          </a:p>
          <a:p>
            <a:pPr marL="297815" marR="5795645">
              <a:lnSpc>
                <a:spcPts val="1939"/>
              </a:lnSpc>
              <a:spcBef>
                <a:spcPts val="140"/>
              </a:spcBef>
            </a:pPr>
            <a:r>
              <a:rPr dirty="0" sz="1800" b="0">
                <a:latin typeface="Times New Roman"/>
                <a:cs typeface="Times New Roman"/>
              </a:rPr>
              <a:t>int</a:t>
            </a:r>
            <a:r>
              <a:rPr dirty="0" sz="1800" spc="-2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a</a:t>
            </a:r>
            <a:r>
              <a:rPr dirty="0" sz="1800" spc="-2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=</a:t>
            </a:r>
            <a:r>
              <a:rPr dirty="0" sz="1800" spc="-2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0,</a:t>
            </a:r>
            <a:r>
              <a:rPr dirty="0" sz="1800" spc="-2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b</a:t>
            </a:r>
            <a:r>
              <a:rPr dirty="0" sz="1800" spc="-1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=</a:t>
            </a:r>
            <a:r>
              <a:rPr dirty="0" sz="1800" spc="-2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0; </a:t>
            </a:r>
            <a:r>
              <a:rPr dirty="0" sz="1800" spc="-434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cin&gt;&gt;a&gt;&gt;b;</a:t>
            </a:r>
            <a:endParaRPr sz="1800">
              <a:latin typeface="Times New Roman"/>
              <a:cs typeface="Times New Roman"/>
            </a:endParaRPr>
          </a:p>
          <a:p>
            <a:pPr marL="297815">
              <a:lnSpc>
                <a:spcPts val="1810"/>
              </a:lnSpc>
              <a:tabLst>
                <a:tab pos="3475354" algn="l"/>
              </a:tabLst>
            </a:pPr>
            <a:r>
              <a:rPr dirty="0" sz="1800" b="0">
                <a:latin typeface="Times New Roman"/>
                <a:cs typeface="Times New Roman"/>
              </a:rPr>
              <a:t>cout&lt;&lt;</a:t>
            </a:r>
            <a:r>
              <a:rPr dirty="0" sz="1800" spc="-15" b="0">
                <a:latin typeface="Times New Roman"/>
                <a:cs typeface="Times New Roman"/>
              </a:rPr>
              <a:t> </a:t>
            </a:r>
            <a:r>
              <a:rPr dirty="0" sz="1800" spc="-5" b="0">
                <a:latin typeface="Times New Roman"/>
                <a:cs typeface="Times New Roman"/>
              </a:rPr>
              <a:t>"</a:t>
            </a:r>
            <a:r>
              <a:rPr dirty="0" sz="1800" b="0">
                <a:latin typeface="Times New Roman"/>
                <a:cs typeface="Times New Roman"/>
              </a:rPr>
              <a:t> Max</a:t>
            </a:r>
            <a:r>
              <a:rPr dirty="0" sz="1800" spc="1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value</a:t>
            </a:r>
            <a:r>
              <a:rPr dirty="0" sz="1800" spc="-15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of</a:t>
            </a:r>
            <a:r>
              <a:rPr dirty="0" sz="1800" spc="1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a and b</a:t>
            </a:r>
            <a:r>
              <a:rPr dirty="0" sz="1800" spc="-10" b="0">
                <a:latin typeface="Times New Roman"/>
                <a:cs typeface="Times New Roman"/>
              </a:rPr>
              <a:t> </a:t>
            </a:r>
            <a:r>
              <a:rPr dirty="0" sz="1800" spc="-5" b="0">
                <a:latin typeface="Times New Roman"/>
                <a:cs typeface="Times New Roman"/>
              </a:rPr>
              <a:t>is	"</a:t>
            </a:r>
            <a:r>
              <a:rPr dirty="0" sz="1800" spc="5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&lt;&lt;</a:t>
            </a:r>
            <a:r>
              <a:rPr dirty="0" sz="1800" spc="-10" b="0">
                <a:latin typeface="Times New Roman"/>
                <a:cs typeface="Times New Roman"/>
              </a:rPr>
              <a:t> </a:t>
            </a:r>
            <a:r>
              <a:rPr dirty="0" sz="1800" spc="-5" b="0">
                <a:latin typeface="Times New Roman"/>
                <a:cs typeface="Times New Roman"/>
              </a:rPr>
              <a:t>maxNum(a,b);</a:t>
            </a:r>
            <a:r>
              <a:rPr dirty="0" sz="1800" spc="10" b="0">
                <a:latin typeface="Times New Roman"/>
                <a:cs typeface="Times New Roman"/>
              </a:rPr>
              <a:t> </a:t>
            </a:r>
            <a:r>
              <a:rPr dirty="0" sz="1800" b="0">
                <a:latin typeface="Times New Roman"/>
                <a:cs typeface="Times New Roman"/>
              </a:rPr>
              <a:t>// </a:t>
            </a:r>
            <a:r>
              <a:rPr dirty="0" sz="1800" spc="-5"/>
              <a:t>Function Invocation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050"/>
              </a:lnSpc>
            </a:pPr>
            <a:r>
              <a:rPr dirty="0" sz="1800" b="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3525139"/>
            <a:ext cx="2611755" cy="2388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434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maxNum(int</a:t>
            </a:r>
            <a:r>
              <a:rPr dirty="0" sz="1800" spc="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n,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434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m){</a:t>
            </a:r>
            <a:endParaRPr sz="1800">
              <a:latin typeface="Times New Roman"/>
              <a:cs typeface="Times New Roman"/>
            </a:endParaRPr>
          </a:p>
          <a:p>
            <a:pPr marL="412115">
              <a:lnSpc>
                <a:spcPts val="2050"/>
              </a:lnSpc>
            </a:pPr>
            <a:r>
              <a:rPr dirty="0" sz="1800">
                <a:latin typeface="Times New Roman"/>
                <a:cs typeface="Times New Roman"/>
              </a:rPr>
              <a:t>int</a:t>
            </a:r>
            <a:r>
              <a:rPr dirty="0" sz="1800" spc="4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0;</a:t>
            </a:r>
            <a:endParaRPr sz="1800">
              <a:latin typeface="Times New Roman"/>
              <a:cs typeface="Times New Roman"/>
            </a:endParaRPr>
          </a:p>
          <a:p>
            <a:pPr marL="584200" marR="1204595" indent="-172720">
              <a:lnSpc>
                <a:spcPct val="116100"/>
              </a:lnSpc>
            </a:pPr>
            <a:r>
              <a:rPr dirty="0" sz="1800">
                <a:latin typeface="Times New Roman"/>
                <a:cs typeface="Times New Roman"/>
              </a:rPr>
              <a:t>if(n &gt; </a:t>
            </a:r>
            <a:r>
              <a:rPr dirty="0" sz="1800" spc="-5">
                <a:latin typeface="Times New Roman"/>
                <a:cs typeface="Times New Roman"/>
              </a:rPr>
              <a:t>m)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n;</a:t>
            </a:r>
            <a:endParaRPr sz="1800">
              <a:latin typeface="Times New Roman"/>
              <a:cs typeface="Times New Roman"/>
            </a:endParaRPr>
          </a:p>
          <a:p>
            <a:pPr marL="412115">
              <a:lnSpc>
                <a:spcPct val="100000"/>
              </a:lnSpc>
              <a:spcBef>
                <a:spcPts val="360"/>
              </a:spcBef>
            </a:pPr>
            <a:r>
              <a:rPr dirty="0" sz="1800">
                <a:latin typeface="Times New Roman"/>
                <a:cs typeface="Times New Roman"/>
              </a:rPr>
              <a:t>else</a:t>
            </a:r>
            <a:endParaRPr sz="1800">
              <a:latin typeface="Times New Roman"/>
              <a:cs typeface="Times New Roman"/>
            </a:endParaRPr>
          </a:p>
          <a:p>
            <a:pPr marL="412115" marR="1074420" indent="172085">
              <a:lnSpc>
                <a:spcPts val="2510"/>
              </a:lnSpc>
              <a:spcBef>
                <a:spcPts val="140"/>
              </a:spcBef>
            </a:pPr>
            <a:r>
              <a:rPr dirty="0" sz="1800" spc="-5">
                <a:latin typeface="Times New Roman"/>
                <a:cs typeface="Times New Roman"/>
              </a:rPr>
              <a:t>max </a:t>
            </a:r>
            <a:r>
              <a:rPr dirty="0" sz="1800">
                <a:latin typeface="Times New Roman"/>
                <a:cs typeface="Times New Roman"/>
              </a:rPr>
              <a:t>= </a:t>
            </a:r>
            <a:r>
              <a:rPr dirty="0" sz="1800" spc="-5">
                <a:latin typeface="Times New Roman"/>
                <a:cs typeface="Times New Roman"/>
              </a:rPr>
              <a:t>m; </a:t>
            </a:r>
            <a:r>
              <a:rPr dirty="0" sz="1800">
                <a:latin typeface="Times New Roman"/>
                <a:cs typeface="Times New Roman"/>
              </a:rPr>
              <a:t> return</a:t>
            </a:r>
            <a:r>
              <a:rPr dirty="0" sz="1800" spc="3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max;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05"/>
              </a:lnSpc>
            </a:pPr>
            <a:r>
              <a:rPr dirty="0" sz="180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04715" y="4409313"/>
            <a:ext cx="19240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 i="1">
                <a:latin typeface="Times New Roman"/>
                <a:cs typeface="Times New Roman"/>
              </a:rPr>
              <a:t>Function</a:t>
            </a:r>
            <a:r>
              <a:rPr dirty="0" sz="1800" spc="-70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Definition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72484" y="3499103"/>
            <a:ext cx="356870" cy="2214880"/>
          </a:xfrm>
          <a:custGeom>
            <a:avLst/>
            <a:gdLst/>
            <a:ahLst/>
            <a:cxnLst/>
            <a:rect l="l" t="t" r="r" b="b"/>
            <a:pathLst>
              <a:path w="356870" h="2214879">
                <a:moveTo>
                  <a:pt x="0" y="0"/>
                </a:moveTo>
                <a:lnTo>
                  <a:pt x="69383" y="2339"/>
                </a:lnTo>
                <a:lnTo>
                  <a:pt x="126063" y="8715"/>
                </a:lnTo>
                <a:lnTo>
                  <a:pt x="164288" y="18162"/>
                </a:lnTo>
                <a:lnTo>
                  <a:pt x="178307" y="29718"/>
                </a:lnTo>
                <a:lnTo>
                  <a:pt x="178307" y="1077468"/>
                </a:lnTo>
                <a:lnTo>
                  <a:pt x="192327" y="1089023"/>
                </a:lnTo>
                <a:lnTo>
                  <a:pt x="230552" y="1098470"/>
                </a:lnTo>
                <a:lnTo>
                  <a:pt x="287232" y="1104846"/>
                </a:lnTo>
                <a:lnTo>
                  <a:pt x="356615" y="1107186"/>
                </a:lnTo>
                <a:lnTo>
                  <a:pt x="287232" y="1109525"/>
                </a:lnTo>
                <a:lnTo>
                  <a:pt x="230552" y="1115901"/>
                </a:lnTo>
                <a:lnTo>
                  <a:pt x="192327" y="1125348"/>
                </a:lnTo>
                <a:lnTo>
                  <a:pt x="178307" y="1136904"/>
                </a:lnTo>
                <a:lnTo>
                  <a:pt x="178307" y="2184654"/>
                </a:lnTo>
                <a:lnTo>
                  <a:pt x="164288" y="2196219"/>
                </a:lnTo>
                <a:lnTo>
                  <a:pt x="126063" y="2205666"/>
                </a:lnTo>
                <a:lnTo>
                  <a:pt x="69383" y="2212035"/>
                </a:lnTo>
                <a:lnTo>
                  <a:pt x="0" y="2214372"/>
                </a:lnTo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182943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Outline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49526"/>
            <a:ext cx="6544945" cy="270891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319405" indent="-307340">
              <a:lnSpc>
                <a:spcPct val="100000"/>
              </a:lnSpc>
              <a:spcBef>
                <a:spcPts val="484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20040" algn="l"/>
              </a:tabLst>
            </a:pPr>
            <a:r>
              <a:rPr dirty="0" sz="3200" spc="-5">
                <a:latin typeface="Arial MT"/>
                <a:cs typeface="Arial MT"/>
              </a:rPr>
              <a:t>Introduction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to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Functions</a:t>
            </a:r>
            <a:endParaRPr sz="3200">
              <a:latin typeface="Arial MT"/>
              <a:cs typeface="Arial MT"/>
            </a:endParaRPr>
          </a:p>
          <a:p>
            <a:pPr marL="319405" indent="-307340">
              <a:lnSpc>
                <a:spcPct val="100000"/>
              </a:lnSpc>
              <a:spcBef>
                <a:spcPts val="385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20040" algn="l"/>
              </a:tabLst>
            </a:pPr>
            <a:r>
              <a:rPr dirty="0" sz="3200" spc="-35">
                <a:latin typeface="Arial MT"/>
                <a:cs typeface="Arial MT"/>
              </a:rPr>
              <a:t>Types</a:t>
            </a:r>
            <a:r>
              <a:rPr dirty="0" sz="3200" spc="-4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of</a:t>
            </a:r>
            <a:r>
              <a:rPr dirty="0" sz="3200" spc="-30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Functions</a:t>
            </a:r>
            <a:endParaRPr sz="3200">
              <a:latin typeface="Arial MT"/>
              <a:cs typeface="Arial MT"/>
            </a:endParaRPr>
          </a:p>
          <a:p>
            <a:pPr lvl="1" marL="776605" indent="-307340">
              <a:lnSpc>
                <a:spcPct val="100000"/>
              </a:lnSpc>
              <a:spcBef>
                <a:spcPts val="385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777240" algn="l"/>
              </a:tabLst>
            </a:pPr>
            <a:r>
              <a:rPr dirty="0" sz="3200" spc="-5">
                <a:latin typeface="Arial MT"/>
                <a:cs typeface="Arial MT"/>
              </a:rPr>
              <a:t>Standard</a:t>
            </a:r>
            <a:r>
              <a:rPr dirty="0" sz="3200" spc="-2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C++ </a:t>
            </a:r>
            <a:r>
              <a:rPr dirty="0" sz="3200" spc="-5">
                <a:latin typeface="Arial MT"/>
                <a:cs typeface="Arial MT"/>
              </a:rPr>
              <a:t>Library</a:t>
            </a:r>
            <a:r>
              <a:rPr dirty="0" sz="3200" spc="-1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Functions</a:t>
            </a:r>
            <a:endParaRPr sz="3200">
              <a:latin typeface="Arial MT"/>
              <a:cs typeface="Arial MT"/>
            </a:endParaRPr>
          </a:p>
          <a:p>
            <a:pPr lvl="1" marL="777240" indent="-307975">
              <a:lnSpc>
                <a:spcPct val="100000"/>
              </a:lnSpc>
              <a:spcBef>
                <a:spcPts val="385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777875" algn="l"/>
              </a:tabLst>
            </a:pPr>
            <a:r>
              <a:rPr dirty="0" sz="3200">
                <a:latin typeface="Arial MT"/>
                <a:cs typeface="Arial MT"/>
              </a:rPr>
              <a:t>User-Defined</a:t>
            </a:r>
            <a:r>
              <a:rPr dirty="0" sz="3200" spc="-65">
                <a:latin typeface="Arial MT"/>
                <a:cs typeface="Arial MT"/>
              </a:rPr>
              <a:t> </a:t>
            </a:r>
            <a:r>
              <a:rPr dirty="0" sz="3200" spc="-5">
                <a:latin typeface="Arial MT"/>
                <a:cs typeface="Arial MT"/>
              </a:rPr>
              <a:t>Functions</a:t>
            </a:r>
            <a:endParaRPr sz="3200">
              <a:latin typeface="Arial MT"/>
              <a:cs typeface="Arial MT"/>
            </a:endParaRPr>
          </a:p>
          <a:p>
            <a:pPr marL="319405" indent="-307340">
              <a:lnSpc>
                <a:spcPct val="100000"/>
              </a:lnSpc>
              <a:spcBef>
                <a:spcPts val="385"/>
              </a:spcBef>
              <a:buClr>
                <a:srgbClr val="A4A4A4"/>
              </a:buClr>
              <a:buSzPct val="90625"/>
              <a:buFont typeface="Wingdings"/>
              <a:buChar char=""/>
              <a:tabLst>
                <a:tab pos="320040" algn="l"/>
              </a:tabLst>
            </a:pPr>
            <a:r>
              <a:rPr dirty="0" sz="3200">
                <a:latin typeface="Arial MT"/>
                <a:cs typeface="Arial MT"/>
              </a:rPr>
              <a:t>Examples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239014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Summ</a:t>
            </a:r>
            <a:r>
              <a:rPr dirty="0" spc="10"/>
              <a:t>a</a:t>
            </a:r>
            <a:r>
              <a:rPr dirty="0"/>
              <a:t>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4549775" cy="2345055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5">
                <a:latin typeface="Calibri"/>
                <a:cs typeface="Calibri"/>
              </a:rPr>
              <a:t>Introduction</a:t>
            </a:r>
            <a:r>
              <a:rPr dirty="0" sz="2800" spc="2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to</a:t>
            </a:r>
            <a:r>
              <a:rPr dirty="0" sz="2800" spc="-10">
                <a:latin typeface="Calibri"/>
                <a:cs typeface="Calibri"/>
              </a:rPr>
              <a:t> Functions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30">
                <a:latin typeface="Calibri"/>
                <a:cs typeface="Calibri"/>
              </a:rPr>
              <a:t>Types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3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10">
                <a:latin typeface="Calibri"/>
                <a:cs typeface="Calibri"/>
              </a:rPr>
              <a:t>Standard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C++</a:t>
            </a:r>
            <a:r>
              <a:rPr dirty="0" sz="2400" spc="-10">
                <a:latin typeface="Calibri"/>
                <a:cs typeface="Calibri"/>
              </a:rPr>
              <a:t> Library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Functions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User-Defined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Functions</a:t>
            </a:r>
            <a:endParaRPr sz="2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935" algn="l"/>
              </a:tabLst>
            </a:pPr>
            <a:r>
              <a:rPr dirty="0" sz="2800" spc="-10">
                <a:latin typeface="Calibri"/>
                <a:cs typeface="Calibri"/>
              </a:rPr>
              <a:t>Examples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30626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</a:t>
            </a:r>
            <a:r>
              <a:rPr dirty="0" spc="-80"/>
              <a:t>r</a:t>
            </a:r>
            <a:r>
              <a:rPr dirty="0"/>
              <a:t>oduction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61489"/>
            <a:ext cx="10361295" cy="40017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2800" spc="-70">
                <a:latin typeface="Times New Roman"/>
                <a:cs typeface="Times New Roman"/>
              </a:rPr>
              <a:t>Two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types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Program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Design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in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terms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capacity:</a:t>
            </a:r>
            <a:endParaRPr sz="2800">
              <a:latin typeface="Times New Roman"/>
              <a:cs typeface="Times New Roman"/>
            </a:endParaRPr>
          </a:p>
          <a:p>
            <a:pPr lvl="1" marL="984885" indent="-515620">
              <a:lnSpc>
                <a:spcPct val="100000"/>
              </a:lnSpc>
              <a:buClr>
                <a:srgbClr val="A4A4A4"/>
              </a:buClr>
              <a:buSzPct val="94642"/>
              <a:buAutoNum type="arabicPeriod"/>
              <a:tabLst>
                <a:tab pos="984885" algn="l"/>
                <a:tab pos="985519" algn="l"/>
              </a:tabLst>
            </a:pPr>
            <a:r>
              <a:rPr dirty="0" sz="2800" spc="-5">
                <a:latin typeface="Times New Roman"/>
                <a:cs typeface="Times New Roman"/>
              </a:rPr>
              <a:t>Small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Programs</a:t>
            </a:r>
            <a:endParaRPr sz="2800">
              <a:latin typeface="Times New Roman"/>
              <a:cs typeface="Times New Roman"/>
            </a:endParaRPr>
          </a:p>
          <a:p>
            <a:pPr lvl="2" marL="1442085" indent="-515620">
              <a:lnSpc>
                <a:spcPct val="100000"/>
              </a:lnSpc>
              <a:spcBef>
                <a:spcPts val="10"/>
              </a:spcBef>
              <a:buClr>
                <a:srgbClr val="A4A4A4"/>
              </a:buClr>
              <a:buSzPct val="94230"/>
              <a:buFont typeface="Wingdings"/>
              <a:buChar char=""/>
              <a:tabLst>
                <a:tab pos="1442085" algn="l"/>
                <a:tab pos="1442720" algn="l"/>
              </a:tabLst>
            </a:pPr>
            <a:r>
              <a:rPr dirty="0" sz="2600" spc="-5">
                <a:latin typeface="Times New Roman"/>
                <a:cs typeface="Times New Roman"/>
              </a:rPr>
              <a:t>Easily</a:t>
            </a:r>
            <a:r>
              <a:rPr dirty="0" sz="2600">
                <a:latin typeface="Times New Roman"/>
                <a:cs typeface="Times New Roman"/>
              </a:rPr>
              <a:t> understood</a:t>
            </a:r>
            <a:r>
              <a:rPr dirty="0" sz="2600" spc="-1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in</a:t>
            </a:r>
            <a:r>
              <a:rPr dirty="0" sz="2600" spc="-3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a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single</a:t>
            </a:r>
            <a:r>
              <a:rPr dirty="0" sz="2600" spc="-1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sequence</a:t>
            </a:r>
            <a:r>
              <a:rPr dirty="0" sz="2600" spc="-2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of</a:t>
            </a:r>
            <a:r>
              <a:rPr dirty="0" sz="2600" spc="-5">
                <a:latin typeface="Times New Roman"/>
                <a:cs typeface="Times New Roman"/>
              </a:rPr>
              <a:t> steps.</a:t>
            </a:r>
            <a:endParaRPr sz="2600">
              <a:latin typeface="Times New Roman"/>
              <a:cs typeface="Times New Roman"/>
            </a:endParaRPr>
          </a:p>
          <a:p>
            <a:pPr lvl="2" marL="1442085" indent="-515620">
              <a:lnSpc>
                <a:spcPct val="100000"/>
              </a:lnSpc>
              <a:buClr>
                <a:srgbClr val="A4A4A4"/>
              </a:buClr>
              <a:buSzPct val="94230"/>
              <a:buFont typeface="Wingdings"/>
              <a:buChar char=""/>
              <a:tabLst>
                <a:tab pos="1442085" algn="l"/>
                <a:tab pos="1442720" algn="l"/>
              </a:tabLst>
            </a:pPr>
            <a:r>
              <a:rPr dirty="0" sz="2600" spc="-5">
                <a:latin typeface="Times New Roman"/>
                <a:cs typeface="Times New Roman"/>
              </a:rPr>
              <a:t>Little</a:t>
            </a:r>
            <a:r>
              <a:rPr dirty="0" sz="2600" spc="-1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refinement.</a:t>
            </a:r>
            <a:endParaRPr sz="2600">
              <a:latin typeface="Times New Roman"/>
              <a:cs typeface="Times New Roman"/>
            </a:endParaRPr>
          </a:p>
          <a:p>
            <a:pPr lvl="2" marL="1442085" indent="-515620">
              <a:lnSpc>
                <a:spcPts val="3115"/>
              </a:lnSpc>
              <a:buClr>
                <a:srgbClr val="A4A4A4"/>
              </a:buClr>
              <a:buSzPct val="94230"/>
              <a:buFont typeface="Wingdings"/>
              <a:buChar char=""/>
              <a:tabLst>
                <a:tab pos="1442085" algn="l"/>
                <a:tab pos="1442720" algn="l"/>
              </a:tabLst>
            </a:pPr>
            <a:r>
              <a:rPr dirty="0" sz="2600">
                <a:latin typeface="Times New Roman"/>
                <a:cs typeface="Times New Roman"/>
              </a:rPr>
              <a:t>A</a:t>
            </a:r>
            <a:r>
              <a:rPr dirty="0" sz="2600" spc="-15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s</a:t>
            </a:r>
            <a:r>
              <a:rPr dirty="0" sz="2600" spc="-10">
                <a:latin typeface="Times New Roman"/>
                <a:cs typeface="Times New Roman"/>
              </a:rPr>
              <a:t>i</a:t>
            </a:r>
            <a:r>
              <a:rPr dirty="0" sz="2600">
                <a:latin typeface="Times New Roman"/>
                <a:cs typeface="Times New Roman"/>
              </a:rPr>
              <a:t>n</a:t>
            </a:r>
            <a:r>
              <a:rPr dirty="0" sz="2600" spc="10">
                <a:latin typeface="Times New Roman"/>
                <a:cs typeface="Times New Roman"/>
              </a:rPr>
              <a:t>g</a:t>
            </a:r>
            <a:r>
              <a:rPr dirty="0" sz="2600">
                <a:latin typeface="Times New Roman"/>
                <a:cs typeface="Times New Roman"/>
              </a:rPr>
              <a:t>le</a:t>
            </a:r>
            <a:r>
              <a:rPr dirty="0" sz="2600" spc="-10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a</a:t>
            </a:r>
            <a:r>
              <a:rPr dirty="0" sz="2600" spc="-10">
                <a:latin typeface="Times New Roman"/>
                <a:cs typeface="Times New Roman"/>
              </a:rPr>
              <a:t>l</a:t>
            </a:r>
            <a:r>
              <a:rPr dirty="0" sz="2600">
                <a:latin typeface="Times New Roman"/>
                <a:cs typeface="Times New Roman"/>
              </a:rPr>
              <a:t>g</a:t>
            </a:r>
            <a:r>
              <a:rPr dirty="0" sz="2600" spc="10">
                <a:latin typeface="Times New Roman"/>
                <a:cs typeface="Times New Roman"/>
              </a:rPr>
              <a:t>o</a:t>
            </a:r>
            <a:r>
              <a:rPr dirty="0" sz="2600">
                <a:latin typeface="Times New Roman"/>
                <a:cs typeface="Times New Roman"/>
              </a:rPr>
              <a:t>ri</a:t>
            </a:r>
            <a:r>
              <a:rPr dirty="0" sz="2600" spc="-15">
                <a:latin typeface="Times New Roman"/>
                <a:cs typeface="Times New Roman"/>
              </a:rPr>
              <a:t>t</a:t>
            </a:r>
            <a:r>
              <a:rPr dirty="0" sz="2600">
                <a:latin typeface="Times New Roman"/>
                <a:cs typeface="Times New Roman"/>
              </a:rPr>
              <a:t>hm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i</a:t>
            </a:r>
            <a:r>
              <a:rPr dirty="0" sz="2600">
                <a:latin typeface="Times New Roman"/>
                <a:cs typeface="Times New Roman"/>
              </a:rPr>
              <a:t>s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en</a:t>
            </a:r>
            <a:r>
              <a:rPr dirty="0" sz="2600" spc="5">
                <a:latin typeface="Times New Roman"/>
                <a:cs typeface="Times New Roman"/>
              </a:rPr>
              <a:t>o</a:t>
            </a:r>
            <a:r>
              <a:rPr dirty="0" sz="2600">
                <a:latin typeface="Times New Roman"/>
                <a:cs typeface="Times New Roman"/>
              </a:rPr>
              <a:t>u</a:t>
            </a:r>
            <a:r>
              <a:rPr dirty="0" sz="2600" spc="10">
                <a:latin typeface="Times New Roman"/>
                <a:cs typeface="Times New Roman"/>
              </a:rPr>
              <a:t>gh</a:t>
            </a:r>
            <a:r>
              <a:rPr dirty="0" sz="260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lvl="1" marL="984885" indent="-515620">
              <a:lnSpc>
                <a:spcPts val="3354"/>
              </a:lnSpc>
              <a:buClr>
                <a:srgbClr val="A4A4A4"/>
              </a:buClr>
              <a:buSzPct val="94642"/>
              <a:buAutoNum type="arabicPeriod"/>
              <a:tabLst>
                <a:tab pos="984885" algn="l"/>
                <a:tab pos="985519" algn="l"/>
              </a:tabLst>
            </a:pPr>
            <a:r>
              <a:rPr dirty="0" sz="2800" spc="-15">
                <a:latin typeface="Times New Roman"/>
                <a:cs typeface="Times New Roman"/>
              </a:rPr>
              <a:t>Larger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Programs</a:t>
            </a:r>
            <a:endParaRPr sz="2800">
              <a:latin typeface="Times New Roman"/>
              <a:cs typeface="Times New Roman"/>
            </a:endParaRPr>
          </a:p>
          <a:p>
            <a:pPr lvl="2" marL="1442085" indent="-515620">
              <a:lnSpc>
                <a:spcPct val="100000"/>
              </a:lnSpc>
              <a:spcBef>
                <a:spcPts val="10"/>
              </a:spcBef>
              <a:buClr>
                <a:srgbClr val="A4A4A4"/>
              </a:buClr>
              <a:buSzPct val="94230"/>
              <a:buFont typeface="Wingdings"/>
              <a:buChar char=""/>
              <a:tabLst>
                <a:tab pos="1442085" algn="l"/>
                <a:tab pos="1442720" algn="l"/>
              </a:tabLst>
            </a:pPr>
            <a:r>
              <a:rPr dirty="0" sz="2600" spc="-10">
                <a:latin typeface="Times New Roman"/>
                <a:cs typeface="Times New Roman"/>
              </a:rPr>
              <a:t>Difficult</a:t>
            </a:r>
            <a:r>
              <a:rPr dirty="0" sz="260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to</a:t>
            </a:r>
            <a:r>
              <a:rPr dirty="0" sz="2600" spc="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understand</a:t>
            </a:r>
            <a:r>
              <a:rPr dirty="0" sz="2600" spc="-2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and</a:t>
            </a:r>
            <a:r>
              <a:rPr dirty="0" sz="2600" spc="-5">
                <a:latin typeface="Times New Roman"/>
                <a:cs typeface="Times New Roman"/>
              </a:rPr>
              <a:t> remember</a:t>
            </a:r>
            <a:r>
              <a:rPr dirty="0" sz="2600">
                <a:latin typeface="Times New Roman"/>
                <a:cs typeface="Times New Roman"/>
              </a:rPr>
              <a:t> a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long</a:t>
            </a:r>
            <a:r>
              <a:rPr dirty="0" sz="2600" spc="-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sequence</a:t>
            </a:r>
            <a:r>
              <a:rPr dirty="0" sz="2600" spc="-25">
                <a:latin typeface="Times New Roman"/>
                <a:cs typeface="Times New Roman"/>
              </a:rPr>
              <a:t> </a:t>
            </a:r>
            <a:r>
              <a:rPr dirty="0" sz="2600">
                <a:latin typeface="Times New Roman"/>
                <a:cs typeface="Times New Roman"/>
              </a:rPr>
              <a:t>of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steps.</a:t>
            </a:r>
            <a:endParaRPr sz="2600">
              <a:latin typeface="Times New Roman"/>
              <a:cs typeface="Times New Roman"/>
            </a:endParaRPr>
          </a:p>
          <a:p>
            <a:pPr lvl="2" marL="1442085" marR="5080" indent="-515620">
              <a:lnSpc>
                <a:spcPct val="80000"/>
              </a:lnSpc>
              <a:spcBef>
                <a:spcPts val="625"/>
              </a:spcBef>
              <a:buClr>
                <a:srgbClr val="A4A4A4"/>
              </a:buClr>
              <a:buSzPct val="94230"/>
              <a:buFont typeface="Wingdings"/>
              <a:buChar char=""/>
              <a:tabLst>
                <a:tab pos="1442085" algn="l"/>
                <a:tab pos="1442720" algn="l"/>
                <a:tab pos="2660015" algn="l"/>
                <a:tab pos="3891279" algn="l"/>
                <a:tab pos="4356100" algn="l"/>
                <a:tab pos="5480050" algn="l"/>
                <a:tab pos="6381750" algn="l"/>
                <a:tab pos="7799705" algn="l"/>
                <a:tab pos="9198610" algn="l"/>
                <a:tab pos="9534525" algn="l"/>
                <a:tab pos="10070465" algn="l"/>
              </a:tabLst>
            </a:pPr>
            <a:r>
              <a:rPr dirty="0" sz="2600">
                <a:latin typeface="Times New Roman"/>
                <a:cs typeface="Times New Roman"/>
              </a:rPr>
              <a:t>Usually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 spc="-20">
                <a:latin typeface="Times New Roman"/>
                <a:cs typeface="Times New Roman"/>
              </a:rPr>
              <a:t>c</a:t>
            </a:r>
            <a:r>
              <a:rPr dirty="0" sz="2600">
                <a:latin typeface="Times New Roman"/>
                <a:cs typeface="Times New Roman"/>
              </a:rPr>
              <a:t>ons</a:t>
            </a:r>
            <a:r>
              <a:rPr dirty="0" sz="2600" spc="-10">
                <a:latin typeface="Times New Roman"/>
                <a:cs typeface="Times New Roman"/>
              </a:rPr>
              <a:t>i</a:t>
            </a:r>
            <a:r>
              <a:rPr dirty="0" sz="2600">
                <a:latin typeface="Times New Roman"/>
                <a:cs typeface="Times New Roman"/>
              </a:rPr>
              <a:t>s</a:t>
            </a:r>
            <a:r>
              <a:rPr dirty="0" sz="2600" spc="-10">
                <a:latin typeface="Times New Roman"/>
                <a:cs typeface="Times New Roman"/>
              </a:rPr>
              <a:t>t</a:t>
            </a:r>
            <a:r>
              <a:rPr dirty="0" sz="2600">
                <a:latin typeface="Times New Roman"/>
                <a:cs typeface="Times New Roman"/>
              </a:rPr>
              <a:t>s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 spc="5">
                <a:latin typeface="Times New Roman"/>
                <a:cs typeface="Times New Roman"/>
              </a:rPr>
              <a:t>o</a:t>
            </a:r>
            <a:r>
              <a:rPr dirty="0" sz="2600">
                <a:latin typeface="Times New Roman"/>
                <a:cs typeface="Times New Roman"/>
              </a:rPr>
              <a:t>f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>
                <a:latin typeface="Times New Roman"/>
                <a:cs typeface="Times New Roman"/>
              </a:rPr>
              <a:t>s</a:t>
            </a:r>
            <a:r>
              <a:rPr dirty="0" sz="2600" spc="-15">
                <a:latin typeface="Times New Roman"/>
                <a:cs typeface="Times New Roman"/>
              </a:rPr>
              <a:t>e</a:t>
            </a:r>
            <a:r>
              <a:rPr dirty="0" sz="2600">
                <a:latin typeface="Times New Roman"/>
                <a:cs typeface="Times New Roman"/>
              </a:rPr>
              <a:t>veral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>
                <a:latin typeface="Times New Roman"/>
                <a:cs typeface="Times New Roman"/>
              </a:rPr>
              <a:t>s</a:t>
            </a:r>
            <a:r>
              <a:rPr dirty="0" sz="2600" spc="-20">
                <a:latin typeface="Times New Roman"/>
                <a:cs typeface="Times New Roman"/>
              </a:rPr>
              <a:t>m</a:t>
            </a:r>
            <a:r>
              <a:rPr dirty="0" sz="2600">
                <a:latin typeface="Times New Roman"/>
                <a:cs typeface="Times New Roman"/>
              </a:rPr>
              <a:t>a</a:t>
            </a:r>
            <a:r>
              <a:rPr dirty="0" sz="2600" spc="-10">
                <a:latin typeface="Times New Roman"/>
                <a:cs typeface="Times New Roman"/>
              </a:rPr>
              <a:t>l</a:t>
            </a:r>
            <a:r>
              <a:rPr dirty="0" sz="2600">
                <a:latin typeface="Times New Roman"/>
                <a:cs typeface="Times New Roman"/>
              </a:rPr>
              <a:t>l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>
                <a:latin typeface="Times New Roman"/>
                <a:cs typeface="Times New Roman"/>
              </a:rPr>
              <a:t>proble</a:t>
            </a:r>
            <a:r>
              <a:rPr dirty="0" sz="2600" spc="-20">
                <a:latin typeface="Times New Roman"/>
                <a:cs typeface="Times New Roman"/>
              </a:rPr>
              <a:t>m</a:t>
            </a:r>
            <a:r>
              <a:rPr dirty="0" sz="2600">
                <a:latin typeface="Times New Roman"/>
                <a:cs typeface="Times New Roman"/>
              </a:rPr>
              <a:t>s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>
                <a:latin typeface="Times New Roman"/>
                <a:cs typeface="Times New Roman"/>
              </a:rPr>
              <a:t>re</a:t>
            </a:r>
            <a:r>
              <a:rPr dirty="0" sz="2600" spc="-15">
                <a:latin typeface="Times New Roman"/>
                <a:cs typeface="Times New Roman"/>
              </a:rPr>
              <a:t>q</a:t>
            </a:r>
            <a:r>
              <a:rPr dirty="0" sz="2600">
                <a:latin typeface="Times New Roman"/>
                <a:cs typeface="Times New Roman"/>
              </a:rPr>
              <a:t>uiring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>
                <a:latin typeface="Times New Roman"/>
                <a:cs typeface="Times New Roman"/>
              </a:rPr>
              <a:t>a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>
                <a:latin typeface="Times New Roman"/>
                <a:cs typeface="Times New Roman"/>
              </a:rPr>
              <a:t>lot</a:t>
            </a:r>
            <a:r>
              <a:rPr dirty="0" sz="2600">
                <a:latin typeface="Times New Roman"/>
                <a:cs typeface="Times New Roman"/>
              </a:rPr>
              <a:t>	</a:t>
            </a:r>
            <a:r>
              <a:rPr dirty="0" sz="2600" spc="5">
                <a:latin typeface="Times New Roman"/>
                <a:cs typeface="Times New Roman"/>
              </a:rPr>
              <a:t>of  </a:t>
            </a:r>
            <a:r>
              <a:rPr dirty="0" sz="2600" spc="-5">
                <a:latin typeface="Times New Roman"/>
                <a:cs typeface="Times New Roman"/>
              </a:rPr>
              <a:t>refinement.</a:t>
            </a:r>
            <a:endParaRPr sz="2600">
              <a:latin typeface="Times New Roman"/>
              <a:cs typeface="Times New Roman"/>
            </a:endParaRPr>
          </a:p>
          <a:p>
            <a:pPr lvl="2" marL="1442085" indent="-515620">
              <a:lnSpc>
                <a:spcPct val="100000"/>
              </a:lnSpc>
              <a:buClr>
                <a:srgbClr val="A4A4A4"/>
              </a:buClr>
              <a:buSzPct val="94230"/>
              <a:buFont typeface="Wingdings"/>
              <a:buChar char=""/>
              <a:tabLst>
                <a:tab pos="1442085" algn="l"/>
                <a:tab pos="1442720" algn="l"/>
              </a:tabLst>
            </a:pPr>
            <a:r>
              <a:rPr dirty="0" sz="2600">
                <a:latin typeface="Times New Roman"/>
                <a:cs typeface="Times New Roman"/>
              </a:rPr>
              <a:t>Use</a:t>
            </a:r>
            <a:r>
              <a:rPr dirty="0" sz="2600" spc="-15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several</a:t>
            </a:r>
            <a:r>
              <a:rPr dirty="0" sz="2600" spc="-2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small</a:t>
            </a:r>
            <a:r>
              <a:rPr dirty="0" sz="2600" spc="1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algorithms.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30626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</a:t>
            </a:r>
            <a:r>
              <a:rPr dirty="0" spc="-80"/>
              <a:t>r</a:t>
            </a:r>
            <a:r>
              <a:rPr dirty="0"/>
              <a:t>oduction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37106"/>
            <a:ext cx="10361295" cy="41681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05"/>
              </a:spcBef>
              <a:buClr>
                <a:srgbClr val="A4A4A4"/>
              </a:buClr>
              <a:buSzPct val="94285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3500">
                <a:latin typeface="Times New Roman"/>
                <a:cs typeface="Times New Roman"/>
              </a:rPr>
              <a:t>What</a:t>
            </a:r>
            <a:r>
              <a:rPr dirty="0" sz="3500" spc="-40">
                <a:latin typeface="Times New Roman"/>
                <a:cs typeface="Times New Roman"/>
              </a:rPr>
              <a:t> </a:t>
            </a:r>
            <a:r>
              <a:rPr dirty="0" sz="3500" spc="-5">
                <a:latin typeface="Times New Roman"/>
                <a:cs typeface="Times New Roman"/>
              </a:rPr>
              <a:t>is</a:t>
            </a:r>
            <a:r>
              <a:rPr dirty="0" sz="3500" spc="-10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a</a:t>
            </a:r>
            <a:r>
              <a:rPr dirty="0" sz="3500" spc="-2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function?</a:t>
            </a:r>
            <a:endParaRPr sz="3500">
              <a:latin typeface="Times New Roman"/>
              <a:cs typeface="Times New Roman"/>
            </a:endParaRPr>
          </a:p>
          <a:p>
            <a:pPr algn="just" lvl="1" marL="927100" marR="5080" indent="-457200">
              <a:lnSpc>
                <a:spcPts val="2690"/>
              </a:lnSpc>
              <a:spcBef>
                <a:spcPts val="660"/>
              </a:spcBef>
              <a:buClr>
                <a:srgbClr val="A4A4A4"/>
              </a:buClr>
              <a:buSzPct val="94642"/>
              <a:buFont typeface="Wingdings"/>
              <a:buChar char=""/>
              <a:tabLst>
                <a:tab pos="927735" algn="l"/>
              </a:tabLst>
            </a:pPr>
            <a:r>
              <a:rPr dirty="0" sz="2800" spc="-5">
                <a:latin typeface="Times New Roman"/>
                <a:cs typeface="Times New Roman"/>
              </a:rPr>
              <a:t>A </a:t>
            </a:r>
            <a:r>
              <a:rPr dirty="0" sz="2800" i="1">
                <a:latin typeface="Times New Roman"/>
                <a:cs typeface="Times New Roman"/>
              </a:rPr>
              <a:t>function </a:t>
            </a:r>
            <a:r>
              <a:rPr dirty="0" sz="2800" spc="-5">
                <a:latin typeface="Times New Roman"/>
                <a:cs typeface="Times New Roman"/>
              </a:rPr>
              <a:t>is a </a:t>
            </a:r>
            <a:r>
              <a:rPr dirty="0" sz="2800">
                <a:latin typeface="Times New Roman"/>
                <a:cs typeface="Times New Roman"/>
              </a:rPr>
              <a:t>block </a:t>
            </a:r>
            <a:r>
              <a:rPr dirty="0" sz="2800" spc="-5">
                <a:latin typeface="Times New Roman"/>
                <a:cs typeface="Times New Roman"/>
              </a:rPr>
              <a:t>of code with a name. The function can be 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executed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by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calling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the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0"/>
              </a:spcBef>
              <a:buClr>
                <a:srgbClr val="A4A4A4"/>
              </a:buClr>
              <a:buSzPct val="94285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3500">
                <a:latin typeface="Times New Roman"/>
                <a:cs typeface="Times New Roman"/>
              </a:rPr>
              <a:t>Reasons</a:t>
            </a:r>
            <a:r>
              <a:rPr dirty="0" sz="3500" spc="-3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for</a:t>
            </a:r>
            <a:r>
              <a:rPr dirty="0" sz="3500" spc="-2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using</a:t>
            </a:r>
            <a:r>
              <a:rPr dirty="0" sz="3500" spc="-10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functions:</a:t>
            </a:r>
            <a:endParaRPr sz="3500">
              <a:latin typeface="Times New Roman"/>
              <a:cs typeface="Times New Roman"/>
            </a:endParaRPr>
          </a:p>
          <a:p>
            <a:pPr algn="just" marL="984885" marR="5080" indent="-515620">
              <a:lnSpc>
                <a:spcPts val="2690"/>
              </a:lnSpc>
              <a:spcBef>
                <a:spcPts val="660"/>
              </a:spcBef>
              <a:buClr>
                <a:srgbClr val="A4A4A4"/>
              </a:buClr>
              <a:buSzPct val="94642"/>
              <a:buAutoNum type="arabicPeriod"/>
              <a:tabLst>
                <a:tab pos="985519" algn="l"/>
              </a:tabLst>
            </a:pPr>
            <a:r>
              <a:rPr dirty="0" sz="2800" spc="-5">
                <a:latin typeface="Times New Roman"/>
                <a:cs typeface="Times New Roman"/>
              </a:rPr>
              <a:t>Solving </a:t>
            </a:r>
            <a:r>
              <a:rPr dirty="0" sz="2800" spc="-15">
                <a:latin typeface="Times New Roman"/>
                <a:cs typeface="Times New Roman"/>
              </a:rPr>
              <a:t>large </a:t>
            </a:r>
            <a:r>
              <a:rPr dirty="0" sz="2800" spc="-5">
                <a:latin typeface="Times New Roman"/>
                <a:cs typeface="Times New Roman"/>
              </a:rPr>
              <a:t>problems need splitting </a:t>
            </a:r>
            <a:r>
              <a:rPr dirty="0" sz="2800" spc="-10">
                <a:latin typeface="Times New Roman"/>
                <a:cs typeface="Times New Roman"/>
              </a:rPr>
              <a:t>the </a:t>
            </a:r>
            <a:r>
              <a:rPr dirty="0" sz="2800">
                <a:latin typeface="Times New Roman"/>
                <a:cs typeface="Times New Roman"/>
              </a:rPr>
              <a:t>problem down </a:t>
            </a:r>
            <a:r>
              <a:rPr dirty="0" sz="2800" spc="-5">
                <a:latin typeface="Times New Roman"/>
                <a:cs typeface="Times New Roman"/>
              </a:rPr>
              <a:t>into a 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series</a:t>
            </a:r>
            <a:r>
              <a:rPr dirty="0" sz="2800">
                <a:latin typeface="Times New Roman"/>
                <a:cs typeface="Times New Roman"/>
              </a:rPr>
              <a:t> of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sub-problems,</a:t>
            </a:r>
            <a:r>
              <a:rPr dirty="0" sz="2800">
                <a:latin typeface="Times New Roman"/>
                <a:cs typeface="Times New Roman"/>
              </a:rPr>
              <a:t> which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may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be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split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into</a:t>
            </a:r>
            <a:r>
              <a:rPr dirty="0" sz="2800">
                <a:latin typeface="Times New Roman"/>
                <a:cs typeface="Times New Roman"/>
              </a:rPr>
              <a:t> further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sub-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problems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etc.</a:t>
            </a:r>
            <a:endParaRPr sz="2800">
              <a:latin typeface="Times New Roman"/>
              <a:cs typeface="Times New Roman"/>
            </a:endParaRPr>
          </a:p>
          <a:p>
            <a:pPr algn="just" marL="984885" indent="-515620">
              <a:lnSpc>
                <a:spcPct val="100000"/>
              </a:lnSpc>
              <a:spcBef>
                <a:spcPts val="20"/>
              </a:spcBef>
              <a:buClr>
                <a:srgbClr val="A4A4A4"/>
              </a:buClr>
              <a:buSzPct val="94642"/>
              <a:buAutoNum type="arabicPeriod"/>
              <a:tabLst>
                <a:tab pos="985519" algn="l"/>
              </a:tabLst>
            </a:pPr>
            <a:r>
              <a:rPr dirty="0" sz="2800" spc="-5">
                <a:latin typeface="Times New Roman"/>
                <a:cs typeface="Times New Roman"/>
              </a:rPr>
              <a:t>Frequent </a:t>
            </a:r>
            <a:r>
              <a:rPr dirty="0" sz="2800">
                <a:latin typeface="Times New Roman"/>
                <a:cs typeface="Times New Roman"/>
              </a:rPr>
              <a:t>occurrence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some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tasks in a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large</a:t>
            </a:r>
            <a:r>
              <a:rPr dirty="0" sz="2800" spc="-5">
                <a:latin typeface="Times New Roman"/>
                <a:cs typeface="Times New Roman"/>
              </a:rPr>
              <a:t> program.</a:t>
            </a:r>
            <a:endParaRPr sz="2800">
              <a:latin typeface="Times New Roman"/>
              <a:cs typeface="Times New Roman"/>
            </a:endParaRPr>
          </a:p>
          <a:p>
            <a:pPr algn="just" marL="984885" marR="8890" indent="-515620">
              <a:lnSpc>
                <a:spcPts val="2690"/>
              </a:lnSpc>
              <a:spcBef>
                <a:spcPts val="650"/>
              </a:spcBef>
              <a:buClr>
                <a:srgbClr val="A4A4A4"/>
              </a:buClr>
              <a:buSzPct val="94642"/>
              <a:buAutoNum type="arabicPeriod"/>
              <a:tabLst>
                <a:tab pos="985519" algn="l"/>
              </a:tabLst>
            </a:pPr>
            <a:r>
              <a:rPr dirty="0" sz="2800" spc="-5">
                <a:latin typeface="Times New Roman"/>
                <a:cs typeface="Times New Roman"/>
              </a:rPr>
              <a:t>There are many specialized problem areas </a:t>
            </a:r>
            <a:r>
              <a:rPr dirty="0" sz="2800">
                <a:latin typeface="Times New Roman"/>
                <a:cs typeface="Times New Roman"/>
              </a:rPr>
              <a:t>that </a:t>
            </a:r>
            <a:r>
              <a:rPr dirty="0" sz="2800" spc="-5">
                <a:latin typeface="Times New Roman"/>
                <a:cs typeface="Times New Roman"/>
              </a:rPr>
              <a:t>every programmer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can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not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know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all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5">
                <a:latin typeface="Times New Roman"/>
                <a:cs typeface="Times New Roman"/>
              </a:rPr>
              <a:t> them.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30626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</a:t>
            </a:r>
            <a:r>
              <a:rPr dirty="0" spc="-80"/>
              <a:t>r</a:t>
            </a:r>
            <a:r>
              <a:rPr dirty="0"/>
              <a:t>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31771"/>
            <a:ext cx="7961630" cy="214185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550"/>
              </a:spcBef>
              <a:buClr>
                <a:srgbClr val="A4A4A4"/>
              </a:buClr>
              <a:buSzPct val="94444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3600">
                <a:latin typeface="Times New Roman"/>
                <a:cs typeface="Times New Roman"/>
              </a:rPr>
              <a:t>Subprograms</a:t>
            </a:r>
            <a:r>
              <a:rPr dirty="0" sz="3600" spc="-25">
                <a:latin typeface="Times New Roman"/>
                <a:cs typeface="Times New Roman"/>
              </a:rPr>
              <a:t> </a:t>
            </a:r>
            <a:r>
              <a:rPr dirty="0" sz="3600" spc="-5">
                <a:latin typeface="Times New Roman"/>
                <a:cs typeface="Times New Roman"/>
              </a:rPr>
              <a:t>in</a:t>
            </a:r>
            <a:r>
              <a:rPr dirty="0" sz="3600" spc="-30">
                <a:latin typeface="Times New Roman"/>
                <a:cs typeface="Times New Roman"/>
              </a:rPr>
              <a:t> </a:t>
            </a:r>
            <a:r>
              <a:rPr dirty="0" sz="3600">
                <a:latin typeface="Times New Roman"/>
                <a:cs typeface="Times New Roman"/>
              </a:rPr>
              <a:t>C++</a:t>
            </a:r>
            <a:endParaRPr sz="3600">
              <a:latin typeface="Times New Roman"/>
              <a:cs typeface="Times New Roman"/>
            </a:endParaRPr>
          </a:p>
          <a:p>
            <a:pPr lvl="1" marL="927100" indent="-457834">
              <a:lnSpc>
                <a:spcPct val="100000"/>
              </a:lnSpc>
              <a:spcBef>
                <a:spcPts val="375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927100" algn="l"/>
                <a:tab pos="927735" algn="l"/>
              </a:tabLst>
            </a:pPr>
            <a:r>
              <a:rPr dirty="0" sz="3000">
                <a:latin typeface="Times New Roman"/>
                <a:cs typeface="Times New Roman"/>
              </a:rPr>
              <a:t>C++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supports</a:t>
            </a:r>
            <a:r>
              <a:rPr dirty="0" sz="3000" spc="2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subprograms</a:t>
            </a:r>
            <a:r>
              <a:rPr dirty="0" sz="3000" spc="2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through</a:t>
            </a:r>
            <a:r>
              <a:rPr dirty="0" sz="3000" spc="2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functions.</a:t>
            </a:r>
            <a:endParaRPr sz="3000">
              <a:latin typeface="Times New Roman"/>
              <a:cs typeface="Times New Roman"/>
            </a:endParaRPr>
          </a:p>
          <a:p>
            <a:pPr lvl="1" marL="927100" indent="-457834">
              <a:lnSpc>
                <a:spcPct val="100000"/>
              </a:lnSpc>
              <a:spcBef>
                <a:spcPts val="360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927100" algn="l"/>
                <a:tab pos="927735" algn="l"/>
              </a:tabLst>
            </a:pPr>
            <a:r>
              <a:rPr dirty="0" sz="3000">
                <a:latin typeface="Times New Roman"/>
                <a:cs typeface="Times New Roman"/>
              </a:rPr>
              <a:t>Look </a:t>
            </a:r>
            <a:r>
              <a:rPr dirty="0" sz="3000" spc="-5">
                <a:latin typeface="Times New Roman"/>
                <a:cs typeface="Times New Roman"/>
              </a:rPr>
              <a:t>like</a:t>
            </a:r>
            <a:r>
              <a:rPr dirty="0" sz="3000" spc="2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small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programs</a:t>
            </a:r>
            <a:r>
              <a:rPr dirty="0" sz="3000" spc="2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within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program.</a:t>
            </a:r>
            <a:endParaRPr sz="3000">
              <a:latin typeface="Times New Roman"/>
              <a:cs typeface="Times New Roman"/>
            </a:endParaRPr>
          </a:p>
          <a:p>
            <a:pPr lvl="1" marL="927100" indent="-457834">
              <a:lnSpc>
                <a:spcPct val="100000"/>
              </a:lnSpc>
              <a:spcBef>
                <a:spcPts val="360"/>
              </a:spcBef>
              <a:buClr>
                <a:srgbClr val="A4A4A4"/>
              </a:buClr>
              <a:buSzPct val="95000"/>
              <a:buFont typeface="Wingdings"/>
              <a:buChar char=""/>
              <a:tabLst>
                <a:tab pos="927100" algn="l"/>
                <a:tab pos="927735" algn="l"/>
              </a:tabLst>
            </a:pPr>
            <a:r>
              <a:rPr dirty="0" sz="3000" spc="-5">
                <a:latin typeface="Times New Roman"/>
                <a:cs typeface="Times New Roman"/>
              </a:rPr>
              <a:t>Flow</a:t>
            </a:r>
            <a:endParaRPr sz="3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0430" y="3905228"/>
            <a:ext cx="4180775" cy="209516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45231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5"/>
              <a:t>Types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31985"/>
            <a:ext cx="6540500" cy="170688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545"/>
              </a:spcBef>
              <a:buClr>
                <a:srgbClr val="A4A4A4"/>
              </a:buClr>
              <a:buSzPct val="94444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3600">
                <a:latin typeface="Times New Roman"/>
                <a:cs typeface="Times New Roman"/>
              </a:rPr>
              <a:t>There</a:t>
            </a:r>
            <a:r>
              <a:rPr dirty="0" sz="3600" spc="-5">
                <a:latin typeface="Times New Roman"/>
                <a:cs typeface="Times New Roman"/>
              </a:rPr>
              <a:t> </a:t>
            </a:r>
            <a:r>
              <a:rPr dirty="0" sz="3600">
                <a:latin typeface="Times New Roman"/>
                <a:cs typeface="Times New Roman"/>
              </a:rPr>
              <a:t>are</a:t>
            </a:r>
            <a:r>
              <a:rPr dirty="0" sz="3600" spc="-5">
                <a:latin typeface="Times New Roman"/>
                <a:cs typeface="Times New Roman"/>
              </a:rPr>
              <a:t> two </a:t>
            </a:r>
            <a:r>
              <a:rPr dirty="0" sz="3600">
                <a:latin typeface="Times New Roman"/>
                <a:cs typeface="Times New Roman"/>
              </a:rPr>
              <a:t>types</a:t>
            </a:r>
            <a:r>
              <a:rPr dirty="0" sz="3600" spc="-15">
                <a:latin typeface="Times New Roman"/>
                <a:cs typeface="Times New Roman"/>
              </a:rPr>
              <a:t> </a:t>
            </a:r>
            <a:r>
              <a:rPr dirty="0" sz="3600">
                <a:latin typeface="Times New Roman"/>
                <a:cs typeface="Times New Roman"/>
              </a:rPr>
              <a:t>of</a:t>
            </a:r>
            <a:r>
              <a:rPr dirty="0" sz="3600" spc="-5">
                <a:latin typeface="Times New Roman"/>
                <a:cs typeface="Times New Roman"/>
              </a:rPr>
              <a:t> functions:</a:t>
            </a:r>
            <a:endParaRPr sz="3600">
              <a:latin typeface="Times New Roman"/>
              <a:cs typeface="Times New Roman"/>
            </a:endParaRPr>
          </a:p>
          <a:p>
            <a:pPr lvl="1" marL="984885" indent="-515620">
              <a:lnSpc>
                <a:spcPct val="100000"/>
              </a:lnSpc>
              <a:spcBef>
                <a:spcPts val="405"/>
              </a:spcBef>
              <a:buClr>
                <a:srgbClr val="A4A4A4"/>
              </a:buClr>
              <a:buSzPct val="93750"/>
              <a:buAutoNum type="arabicPeriod"/>
              <a:tabLst>
                <a:tab pos="984885" algn="l"/>
                <a:tab pos="985519" algn="l"/>
              </a:tabLst>
            </a:pPr>
            <a:r>
              <a:rPr dirty="0" sz="3200">
                <a:latin typeface="Times New Roman"/>
                <a:cs typeface="Times New Roman"/>
              </a:rPr>
              <a:t>Standard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C++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Library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  <a:p>
            <a:pPr lvl="1" marL="984885" indent="-515620">
              <a:lnSpc>
                <a:spcPct val="100000"/>
              </a:lnSpc>
              <a:spcBef>
                <a:spcPts val="385"/>
              </a:spcBef>
              <a:buClr>
                <a:srgbClr val="A4A4A4"/>
              </a:buClr>
              <a:buSzPct val="93750"/>
              <a:buAutoNum type="arabicPeriod"/>
              <a:tabLst>
                <a:tab pos="984885" algn="l"/>
                <a:tab pos="985519" algn="l"/>
              </a:tabLst>
            </a:pPr>
            <a:r>
              <a:rPr dirty="0" sz="3200" spc="-5">
                <a:latin typeface="Times New Roman"/>
                <a:cs typeface="Times New Roman"/>
              </a:rPr>
              <a:t>User-Defined</a:t>
            </a:r>
            <a:r>
              <a:rPr dirty="0" sz="3200" spc="-6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798385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Standard</a:t>
            </a:r>
            <a:r>
              <a:rPr dirty="0" spc="-30"/>
              <a:t> </a:t>
            </a:r>
            <a:r>
              <a:rPr dirty="0"/>
              <a:t>C++</a:t>
            </a:r>
            <a:r>
              <a:rPr dirty="0" spc="-5"/>
              <a:t> </a:t>
            </a:r>
            <a:r>
              <a:rPr dirty="0"/>
              <a:t>Library</a:t>
            </a:r>
            <a:r>
              <a:rPr dirty="0" spc="-20"/>
              <a:t> </a:t>
            </a:r>
            <a:r>
              <a:rPr dirty="0"/>
              <a:t>Functions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37106"/>
            <a:ext cx="10361295" cy="1946910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algn="just" marL="469900" marR="5080" indent="-457834">
              <a:lnSpc>
                <a:spcPct val="80000"/>
              </a:lnSpc>
              <a:spcBef>
                <a:spcPts val="940"/>
              </a:spcBef>
              <a:buClr>
                <a:srgbClr val="A4A4A4"/>
              </a:buClr>
              <a:buSzPct val="94285"/>
              <a:buFont typeface="Wingdings"/>
              <a:buChar char=""/>
              <a:tabLst>
                <a:tab pos="470534" algn="l"/>
              </a:tabLst>
            </a:pPr>
            <a:r>
              <a:rPr dirty="0" sz="3500">
                <a:latin typeface="Times New Roman"/>
                <a:cs typeface="Times New Roman"/>
              </a:rPr>
              <a:t>The</a:t>
            </a:r>
            <a:r>
              <a:rPr dirty="0" sz="3500" spc="5">
                <a:latin typeface="Times New Roman"/>
                <a:cs typeface="Times New Roman"/>
              </a:rPr>
              <a:t> </a:t>
            </a:r>
            <a:r>
              <a:rPr dirty="0" sz="3500" spc="-20" i="1">
                <a:latin typeface="Times New Roman"/>
                <a:cs typeface="Times New Roman"/>
              </a:rPr>
              <a:t>Standard</a:t>
            </a:r>
            <a:r>
              <a:rPr dirty="0" sz="3500" spc="-15" i="1">
                <a:latin typeface="Times New Roman"/>
                <a:cs typeface="Times New Roman"/>
              </a:rPr>
              <a:t> </a:t>
            </a:r>
            <a:r>
              <a:rPr dirty="0" sz="3500" i="1">
                <a:latin typeface="Times New Roman"/>
                <a:cs typeface="Times New Roman"/>
              </a:rPr>
              <a:t>C++</a:t>
            </a:r>
            <a:r>
              <a:rPr dirty="0" sz="3500" spc="5" i="1">
                <a:latin typeface="Times New Roman"/>
                <a:cs typeface="Times New Roman"/>
              </a:rPr>
              <a:t> </a:t>
            </a:r>
            <a:r>
              <a:rPr dirty="0" sz="3500" i="1">
                <a:latin typeface="Times New Roman"/>
                <a:cs typeface="Times New Roman"/>
              </a:rPr>
              <a:t>Library</a:t>
            </a:r>
            <a:r>
              <a:rPr dirty="0" sz="3500" spc="5" i="1">
                <a:latin typeface="Times New Roman"/>
                <a:cs typeface="Times New Roman"/>
              </a:rPr>
              <a:t> </a:t>
            </a:r>
            <a:r>
              <a:rPr dirty="0" sz="3500" spc="-10">
                <a:latin typeface="Times New Roman"/>
                <a:cs typeface="Times New Roman"/>
              </a:rPr>
              <a:t>is</a:t>
            </a:r>
            <a:r>
              <a:rPr dirty="0" sz="3500" spc="-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a</a:t>
            </a:r>
            <a:r>
              <a:rPr dirty="0" sz="3500" spc="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collection</a:t>
            </a:r>
            <a:r>
              <a:rPr dirty="0" sz="3500" spc="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of</a:t>
            </a:r>
            <a:r>
              <a:rPr dirty="0" sz="3500" spc="5">
                <a:latin typeface="Times New Roman"/>
                <a:cs typeface="Times New Roman"/>
              </a:rPr>
              <a:t> </a:t>
            </a:r>
            <a:r>
              <a:rPr dirty="0" sz="3500" spc="-5">
                <a:latin typeface="Times New Roman"/>
                <a:cs typeface="Times New Roman"/>
              </a:rPr>
              <a:t>pre- </a:t>
            </a:r>
            <a:r>
              <a:rPr dirty="0" sz="3500">
                <a:latin typeface="Times New Roman"/>
                <a:cs typeface="Times New Roman"/>
              </a:rPr>
              <a:t> </a:t>
            </a:r>
            <a:r>
              <a:rPr dirty="0" sz="3500" spc="-5">
                <a:latin typeface="Times New Roman"/>
                <a:cs typeface="Times New Roman"/>
              </a:rPr>
              <a:t>defined functions </a:t>
            </a:r>
            <a:r>
              <a:rPr dirty="0" sz="3500">
                <a:latin typeface="Times New Roman"/>
                <a:cs typeface="Times New Roman"/>
              </a:rPr>
              <a:t>and </a:t>
            </a:r>
            <a:r>
              <a:rPr dirty="0" sz="3500" spc="-5">
                <a:latin typeface="Times New Roman"/>
                <a:cs typeface="Times New Roman"/>
              </a:rPr>
              <a:t>other </a:t>
            </a:r>
            <a:r>
              <a:rPr dirty="0" sz="3500">
                <a:latin typeface="Times New Roman"/>
                <a:cs typeface="Times New Roman"/>
              </a:rPr>
              <a:t>program elements which </a:t>
            </a:r>
            <a:r>
              <a:rPr dirty="0" sz="3500" spc="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are</a:t>
            </a:r>
            <a:r>
              <a:rPr dirty="0" sz="3500" spc="-2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accessed</a:t>
            </a:r>
            <a:r>
              <a:rPr dirty="0" sz="3500" spc="-35">
                <a:latin typeface="Times New Roman"/>
                <a:cs typeface="Times New Roman"/>
              </a:rPr>
              <a:t> </a:t>
            </a:r>
            <a:r>
              <a:rPr dirty="0" sz="3500">
                <a:latin typeface="Times New Roman"/>
                <a:cs typeface="Times New Roman"/>
              </a:rPr>
              <a:t>through</a:t>
            </a:r>
            <a:r>
              <a:rPr dirty="0" sz="3500" spc="-20">
                <a:latin typeface="Times New Roman"/>
                <a:cs typeface="Times New Roman"/>
              </a:rPr>
              <a:t> </a:t>
            </a:r>
            <a:r>
              <a:rPr dirty="0" sz="3500" i="1">
                <a:latin typeface="Times New Roman"/>
                <a:cs typeface="Times New Roman"/>
              </a:rPr>
              <a:t>header</a:t>
            </a:r>
            <a:r>
              <a:rPr dirty="0" sz="3500" spc="-20" i="1">
                <a:latin typeface="Times New Roman"/>
                <a:cs typeface="Times New Roman"/>
              </a:rPr>
              <a:t> </a:t>
            </a:r>
            <a:r>
              <a:rPr dirty="0" sz="3500" i="1">
                <a:latin typeface="Times New Roman"/>
                <a:cs typeface="Times New Roman"/>
              </a:rPr>
              <a:t>files</a:t>
            </a:r>
            <a:r>
              <a:rPr dirty="0" sz="3500">
                <a:latin typeface="Times New Roman"/>
                <a:cs typeface="Times New Roman"/>
              </a:rPr>
              <a:t>.</a:t>
            </a:r>
            <a:endParaRPr sz="3500">
              <a:latin typeface="Times New Roman"/>
              <a:cs typeface="Times New Roman"/>
            </a:endParaRPr>
          </a:p>
          <a:p>
            <a:pPr algn="just" marL="469900" indent="-457834">
              <a:lnSpc>
                <a:spcPct val="100000"/>
              </a:lnSpc>
              <a:spcBef>
                <a:spcPts val="5"/>
              </a:spcBef>
              <a:buClr>
                <a:srgbClr val="A4A4A4"/>
              </a:buClr>
              <a:buSzPct val="94285"/>
              <a:buFont typeface="Wingdings"/>
              <a:buChar char=""/>
              <a:tabLst>
                <a:tab pos="470534" algn="l"/>
              </a:tabLst>
            </a:pPr>
            <a:r>
              <a:rPr dirty="0" sz="3500">
                <a:latin typeface="Times New Roman"/>
                <a:cs typeface="Times New Roman"/>
              </a:rPr>
              <a:t>Example:-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1594" y="3660470"/>
            <a:ext cx="1527810" cy="2159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  <a:p>
            <a:pPr algn="ctr" marR="59690">
              <a:lnSpc>
                <a:spcPct val="100000"/>
              </a:lnSpc>
              <a:spcBef>
                <a:spcPts val="5"/>
              </a:spcBef>
            </a:pPr>
            <a:r>
              <a:rPr dirty="0" sz="2800">
                <a:latin typeface="Times New Roman"/>
                <a:cs typeface="Times New Roman"/>
              </a:rPr>
              <a:t>sqrt()</a:t>
            </a:r>
            <a:endParaRPr sz="2800">
              <a:latin typeface="Times New Roman"/>
              <a:cs typeface="Times New Roman"/>
            </a:endParaRPr>
          </a:p>
          <a:p>
            <a:pPr algn="ctr" marL="8255">
              <a:lnSpc>
                <a:spcPct val="100000"/>
              </a:lnSpc>
            </a:pPr>
            <a:r>
              <a:rPr dirty="0" sz="2800" spc="-5">
                <a:latin typeface="Times New Roman"/>
                <a:cs typeface="Times New Roman"/>
              </a:rPr>
              <a:t>pow()</a:t>
            </a:r>
            <a:endParaRPr sz="2800">
              <a:latin typeface="Times New Roman"/>
              <a:cs typeface="Times New Roman"/>
            </a:endParaRPr>
          </a:p>
          <a:p>
            <a:pPr marL="342900">
              <a:lnSpc>
                <a:spcPct val="100000"/>
              </a:lnSpc>
            </a:pPr>
            <a:r>
              <a:rPr dirty="0" sz="2800">
                <a:latin typeface="Times New Roman"/>
                <a:cs typeface="Times New Roman"/>
              </a:rPr>
              <a:t>sin()</a:t>
            </a:r>
            <a:endParaRPr sz="2800">
              <a:latin typeface="Times New Roman"/>
              <a:cs typeface="Times New Roman"/>
            </a:endParaRPr>
          </a:p>
          <a:p>
            <a:pPr marL="342900">
              <a:lnSpc>
                <a:spcPct val="100000"/>
              </a:lnSpc>
            </a:pPr>
            <a:r>
              <a:rPr dirty="0" sz="2800" spc="-5">
                <a:latin typeface="Times New Roman"/>
                <a:cs typeface="Times New Roman"/>
              </a:rPr>
              <a:t>rand()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8239" y="3660470"/>
            <a:ext cx="1805305" cy="2159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Header</a:t>
            </a:r>
            <a:r>
              <a:rPr dirty="0" u="heavy" sz="2800" spc="-10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File</a:t>
            </a:r>
            <a:endParaRPr sz="28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5"/>
              </a:spcBef>
            </a:pPr>
            <a:r>
              <a:rPr dirty="0" sz="2800" spc="-10">
                <a:latin typeface="Times New Roman"/>
                <a:cs typeface="Times New Roman"/>
              </a:rPr>
              <a:t>&lt;cmath&gt;</a:t>
            </a:r>
            <a:endParaRPr sz="2800">
              <a:latin typeface="Times New Roman"/>
              <a:cs typeface="Times New Roman"/>
            </a:endParaRPr>
          </a:p>
          <a:p>
            <a:pPr marL="45720">
              <a:lnSpc>
                <a:spcPct val="100000"/>
              </a:lnSpc>
            </a:pPr>
            <a:r>
              <a:rPr dirty="0" sz="2800" spc="-10">
                <a:latin typeface="Times New Roman"/>
                <a:cs typeface="Times New Roman"/>
              </a:rPr>
              <a:t>&lt;cmath&gt;</a:t>
            </a:r>
            <a:endParaRPr sz="28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</a:pPr>
            <a:r>
              <a:rPr dirty="0" sz="2800" spc="-10">
                <a:latin typeface="Times New Roman"/>
                <a:cs typeface="Times New Roman"/>
              </a:rPr>
              <a:t>&lt;cmath&gt;</a:t>
            </a:r>
            <a:endParaRPr sz="2800">
              <a:latin typeface="Times New Roman"/>
              <a:cs typeface="Times New Roman"/>
            </a:endParaRPr>
          </a:p>
          <a:p>
            <a:pPr marL="65405">
              <a:lnSpc>
                <a:spcPct val="100000"/>
              </a:lnSpc>
            </a:pPr>
            <a:r>
              <a:rPr dirty="0" sz="2800" spc="-5">
                <a:latin typeface="Times New Roman"/>
                <a:cs typeface="Times New Roman"/>
              </a:rPr>
              <a:t>&lt;cstdlib&gt;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798385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Standard</a:t>
            </a:r>
            <a:r>
              <a:rPr dirty="0" spc="-30"/>
              <a:t> </a:t>
            </a:r>
            <a:r>
              <a:rPr dirty="0"/>
              <a:t>C++</a:t>
            </a:r>
            <a:r>
              <a:rPr dirty="0" spc="-5"/>
              <a:t> </a:t>
            </a:r>
            <a:r>
              <a:rPr dirty="0"/>
              <a:t>Library</a:t>
            </a:r>
            <a:r>
              <a:rPr dirty="0" spc="-20"/>
              <a:t> </a:t>
            </a:r>
            <a:r>
              <a:rPr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939" y="1708150"/>
            <a:ext cx="7373620" cy="4355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69900" indent="-457834">
              <a:lnSpc>
                <a:spcPts val="3675"/>
              </a:lnSpc>
              <a:spcBef>
                <a:spcPts val="105"/>
              </a:spcBef>
              <a:buClr>
                <a:srgbClr val="A4A4A4"/>
              </a:buClr>
              <a:buSzPct val="93750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dirty="0" sz="3200">
                <a:latin typeface="Times New Roman"/>
                <a:cs typeface="Times New Roman"/>
              </a:rPr>
              <a:t>Example:</a:t>
            </a:r>
            <a:endParaRPr sz="3200">
              <a:latin typeface="Times New Roman"/>
              <a:cs typeface="Times New Roman"/>
            </a:endParaRPr>
          </a:p>
          <a:p>
            <a:pPr marL="1003300" marR="3343910" indent="-533400">
              <a:lnSpc>
                <a:spcPct val="90000"/>
              </a:lnSpc>
              <a:spcBef>
                <a:spcPts val="165"/>
              </a:spcBef>
            </a:pPr>
            <a:r>
              <a:rPr dirty="0" sz="2800" spc="-5">
                <a:latin typeface="Times New Roman"/>
                <a:cs typeface="Times New Roman"/>
              </a:rPr>
              <a:t>#include &lt;iostream&gt; 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#include </a:t>
            </a:r>
            <a:r>
              <a:rPr dirty="0" sz="2800" spc="-10">
                <a:latin typeface="Times New Roman"/>
                <a:cs typeface="Times New Roman"/>
              </a:rPr>
              <a:t>&lt;cmath&gt; </a:t>
            </a:r>
            <a:r>
              <a:rPr dirty="0" sz="2800" spc="-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using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namespace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std;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int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main(){</a:t>
            </a:r>
            <a:endParaRPr sz="2800">
              <a:latin typeface="Times New Roman"/>
              <a:cs typeface="Times New Roman"/>
            </a:endParaRPr>
          </a:p>
          <a:p>
            <a:pPr marL="1358265" marR="4077335">
              <a:lnSpc>
                <a:spcPts val="3030"/>
              </a:lnSpc>
              <a:spcBef>
                <a:spcPts val="40"/>
              </a:spcBef>
              <a:tabLst>
                <a:tab pos="1911350" algn="l"/>
                <a:tab pos="2187575" algn="l"/>
              </a:tabLst>
            </a:pPr>
            <a:r>
              <a:rPr dirty="0" sz="2800" spc="-5">
                <a:latin typeface="Times New Roman"/>
                <a:cs typeface="Times New Roman"/>
              </a:rPr>
              <a:t>int	x = </a:t>
            </a:r>
            <a:r>
              <a:rPr dirty="0" sz="2800">
                <a:latin typeface="Times New Roman"/>
                <a:cs typeface="Times New Roman"/>
              </a:rPr>
              <a:t>4; 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float	</a:t>
            </a:r>
            <a:r>
              <a:rPr dirty="0" sz="2800" spc="-5">
                <a:latin typeface="Times New Roman"/>
                <a:cs typeface="Times New Roman"/>
              </a:rPr>
              <a:t>y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=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0.0;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y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=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sqrt(x);</a:t>
            </a:r>
            <a:endParaRPr sz="2800">
              <a:latin typeface="Times New Roman"/>
              <a:cs typeface="Times New Roman"/>
            </a:endParaRPr>
          </a:p>
          <a:p>
            <a:pPr marL="1358265">
              <a:lnSpc>
                <a:spcPts val="2800"/>
              </a:lnSpc>
              <a:tabLst>
                <a:tab pos="5348605" algn="l"/>
              </a:tabLst>
            </a:pPr>
            <a:r>
              <a:rPr dirty="0" sz="2800" spc="-5">
                <a:latin typeface="Times New Roman"/>
                <a:cs typeface="Times New Roman"/>
              </a:rPr>
              <a:t>cout&lt;&lt;"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square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root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4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is	"&lt;&lt;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y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&lt;&lt;endl;</a:t>
            </a:r>
            <a:endParaRPr sz="2800">
              <a:latin typeface="Times New Roman"/>
              <a:cs typeface="Times New Roman"/>
            </a:endParaRPr>
          </a:p>
          <a:p>
            <a:pPr marL="1358265">
              <a:lnSpc>
                <a:spcPts val="3025"/>
              </a:lnSpc>
            </a:pPr>
            <a:r>
              <a:rPr dirty="0" sz="2800">
                <a:latin typeface="Times New Roman"/>
                <a:cs typeface="Times New Roman"/>
              </a:rPr>
              <a:t>return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0;</a:t>
            </a:r>
            <a:endParaRPr sz="2800">
              <a:latin typeface="Times New Roman"/>
              <a:cs typeface="Times New Roman"/>
            </a:endParaRPr>
          </a:p>
          <a:p>
            <a:pPr marL="1003300">
              <a:lnSpc>
                <a:spcPts val="3195"/>
              </a:lnSpc>
            </a:pPr>
            <a:r>
              <a:rPr dirty="0" sz="2800" spc="-5">
                <a:latin typeface="Times New Roman"/>
                <a:cs typeface="Times New Roman"/>
              </a:rPr>
              <a:t>}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26440"/>
            <a:ext cx="798385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Standard</a:t>
            </a:r>
            <a:r>
              <a:rPr dirty="0" spc="-30"/>
              <a:t> </a:t>
            </a:r>
            <a:r>
              <a:rPr dirty="0"/>
              <a:t>C++</a:t>
            </a:r>
            <a:r>
              <a:rPr dirty="0" spc="-5"/>
              <a:t> </a:t>
            </a:r>
            <a:r>
              <a:rPr dirty="0"/>
              <a:t>Library</a:t>
            </a:r>
            <a:r>
              <a:rPr dirty="0" spc="-20"/>
              <a:t> </a:t>
            </a: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53255" y="3142488"/>
            <a:ext cx="784860" cy="4013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1114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244"/>
              </a:spcBef>
            </a:pPr>
            <a:r>
              <a:rPr dirty="0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53255" y="3988308"/>
            <a:ext cx="784860" cy="4013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235"/>
              </a:spcBef>
            </a:pPr>
            <a:r>
              <a:rPr dirty="0" sz="200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38627" y="2642616"/>
            <a:ext cx="2357755" cy="2144395"/>
          </a:xfrm>
          <a:prstGeom prst="rect">
            <a:avLst/>
          </a:prstGeom>
          <a:ln w="12192">
            <a:solidFill>
              <a:srgbClr val="41709C"/>
            </a:solidFill>
          </a:ln>
        </p:spPr>
        <p:txBody>
          <a:bodyPr wrap="square" lIns="0" tIns="109220" rIns="0" bIns="0" rtlCol="0" vert="horz">
            <a:spAutoFit/>
          </a:bodyPr>
          <a:lstStyle/>
          <a:p>
            <a:pPr algn="ctr" marL="976630" marR="1257300" indent="635">
              <a:lnSpc>
                <a:spcPts val="6650"/>
              </a:lnSpc>
              <a:spcBef>
                <a:spcPts val="860"/>
              </a:spcBef>
            </a:pPr>
            <a:r>
              <a:rPr dirty="0" sz="2000">
                <a:latin typeface="Calibri"/>
                <a:cs typeface="Calibri"/>
              </a:rPr>
              <a:t>x  y</a:t>
            </a:r>
            <a:endParaRPr sz="2000">
              <a:latin typeface="Calibri"/>
              <a:cs typeface="Calibri"/>
            </a:endParaRPr>
          </a:p>
          <a:p>
            <a:pPr marL="1334135">
              <a:lnSpc>
                <a:spcPts val="1985"/>
              </a:lnSpc>
            </a:pPr>
            <a:r>
              <a:rPr dirty="0" sz="2000" spc="-10">
                <a:latin typeface="Calibri"/>
                <a:cs typeface="Calibri"/>
              </a:rPr>
              <a:t>float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89885" y="2230958"/>
            <a:ext cx="69659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Calibri"/>
                <a:cs typeface="Calibri"/>
              </a:rPr>
              <a:t>m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10">
                <a:latin typeface="Calibri"/>
                <a:cs typeface="Calibri"/>
              </a:rPr>
              <a:t>i</a:t>
            </a:r>
            <a:r>
              <a:rPr dirty="0" sz="2000" spc="-5">
                <a:latin typeface="Calibri"/>
                <a:cs typeface="Calibri"/>
              </a:rPr>
              <a:t>n</a:t>
            </a:r>
            <a:r>
              <a:rPr dirty="0" sz="2000">
                <a:latin typeface="Calibri"/>
                <a:cs typeface="Calibri"/>
              </a:rPr>
              <a:t>()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096255" y="3136392"/>
            <a:ext cx="3863340" cy="1085215"/>
            <a:chOff x="5096255" y="3136392"/>
            <a:chExt cx="3863340" cy="1085215"/>
          </a:xfrm>
        </p:grpSpPr>
        <p:sp>
          <p:nvSpPr>
            <p:cNvPr id="8" name="object 8"/>
            <p:cNvSpPr/>
            <p:nvPr/>
          </p:nvSpPr>
          <p:spPr>
            <a:xfrm>
              <a:off x="5096255" y="3163951"/>
              <a:ext cx="2571750" cy="103505"/>
            </a:xfrm>
            <a:custGeom>
              <a:avLst/>
              <a:gdLst/>
              <a:ahLst/>
              <a:cxnLst/>
              <a:rect l="l" t="t" r="r" b="b"/>
              <a:pathLst>
                <a:path w="2571750" h="103504">
                  <a:moveTo>
                    <a:pt x="2483230" y="0"/>
                  </a:moveTo>
                  <a:lnTo>
                    <a:pt x="2479294" y="1015"/>
                  </a:lnTo>
                  <a:lnTo>
                    <a:pt x="2475738" y="7112"/>
                  </a:lnTo>
                  <a:lnTo>
                    <a:pt x="2476754" y="10922"/>
                  </a:lnTo>
                  <a:lnTo>
                    <a:pt x="2535568" y="45324"/>
                  </a:lnTo>
                  <a:lnTo>
                    <a:pt x="2559304" y="45338"/>
                  </a:lnTo>
                  <a:lnTo>
                    <a:pt x="2559304" y="58038"/>
                  </a:lnTo>
                  <a:lnTo>
                    <a:pt x="2535754" y="58038"/>
                  </a:lnTo>
                  <a:lnTo>
                    <a:pt x="2476754" y="92456"/>
                  </a:lnTo>
                  <a:lnTo>
                    <a:pt x="2475738" y="96265"/>
                  </a:lnTo>
                  <a:lnTo>
                    <a:pt x="2479294" y="102362"/>
                  </a:lnTo>
                  <a:lnTo>
                    <a:pt x="2483104" y="103377"/>
                  </a:lnTo>
                  <a:lnTo>
                    <a:pt x="2560859" y="58038"/>
                  </a:lnTo>
                  <a:lnTo>
                    <a:pt x="2559304" y="58038"/>
                  </a:lnTo>
                  <a:lnTo>
                    <a:pt x="2560883" y="58024"/>
                  </a:lnTo>
                  <a:lnTo>
                    <a:pt x="2571750" y="51688"/>
                  </a:lnTo>
                  <a:lnTo>
                    <a:pt x="2483230" y="0"/>
                  </a:lnTo>
                  <a:close/>
                </a:path>
                <a:path w="2571750" h="103504">
                  <a:moveTo>
                    <a:pt x="2546544" y="51744"/>
                  </a:moveTo>
                  <a:lnTo>
                    <a:pt x="2535778" y="58024"/>
                  </a:lnTo>
                  <a:lnTo>
                    <a:pt x="2559304" y="58038"/>
                  </a:lnTo>
                  <a:lnTo>
                    <a:pt x="2559304" y="57276"/>
                  </a:lnTo>
                  <a:lnTo>
                    <a:pt x="2556002" y="57276"/>
                  </a:lnTo>
                  <a:lnTo>
                    <a:pt x="2546544" y="51744"/>
                  </a:lnTo>
                  <a:close/>
                </a:path>
                <a:path w="2571750" h="103504">
                  <a:moveTo>
                    <a:pt x="0" y="43814"/>
                  </a:moveTo>
                  <a:lnTo>
                    <a:pt x="0" y="56514"/>
                  </a:lnTo>
                  <a:lnTo>
                    <a:pt x="2535778" y="58024"/>
                  </a:lnTo>
                  <a:lnTo>
                    <a:pt x="2546544" y="51744"/>
                  </a:lnTo>
                  <a:lnTo>
                    <a:pt x="2535568" y="45324"/>
                  </a:lnTo>
                  <a:lnTo>
                    <a:pt x="0" y="43814"/>
                  </a:lnTo>
                  <a:close/>
                </a:path>
                <a:path w="2571750" h="103504">
                  <a:moveTo>
                    <a:pt x="2556002" y="46227"/>
                  </a:moveTo>
                  <a:lnTo>
                    <a:pt x="2546544" y="51744"/>
                  </a:lnTo>
                  <a:lnTo>
                    <a:pt x="2556002" y="57276"/>
                  </a:lnTo>
                  <a:lnTo>
                    <a:pt x="2556002" y="46227"/>
                  </a:lnTo>
                  <a:close/>
                </a:path>
                <a:path w="2571750" h="103504">
                  <a:moveTo>
                    <a:pt x="2559304" y="46227"/>
                  </a:moveTo>
                  <a:lnTo>
                    <a:pt x="2556002" y="46227"/>
                  </a:lnTo>
                  <a:lnTo>
                    <a:pt x="2556002" y="57276"/>
                  </a:lnTo>
                  <a:lnTo>
                    <a:pt x="2559304" y="57276"/>
                  </a:lnTo>
                  <a:lnTo>
                    <a:pt x="2559304" y="46227"/>
                  </a:lnTo>
                  <a:close/>
                </a:path>
                <a:path w="2571750" h="103504">
                  <a:moveTo>
                    <a:pt x="2535568" y="45324"/>
                  </a:moveTo>
                  <a:lnTo>
                    <a:pt x="2546544" y="51744"/>
                  </a:lnTo>
                  <a:lnTo>
                    <a:pt x="2556002" y="46227"/>
                  </a:lnTo>
                  <a:lnTo>
                    <a:pt x="2559304" y="46227"/>
                  </a:lnTo>
                  <a:lnTo>
                    <a:pt x="2559304" y="45338"/>
                  </a:lnTo>
                  <a:lnTo>
                    <a:pt x="2535568" y="45324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667244" y="3142488"/>
              <a:ext cx="1286510" cy="1073150"/>
            </a:xfrm>
            <a:custGeom>
              <a:avLst/>
              <a:gdLst/>
              <a:ahLst/>
              <a:cxnLst/>
              <a:rect l="l" t="t" r="r" b="b"/>
              <a:pathLst>
                <a:path w="1286509" h="1073150">
                  <a:moveTo>
                    <a:pt x="1286255" y="0"/>
                  </a:moveTo>
                  <a:lnTo>
                    <a:pt x="0" y="0"/>
                  </a:lnTo>
                  <a:lnTo>
                    <a:pt x="0" y="1072895"/>
                  </a:lnTo>
                  <a:lnTo>
                    <a:pt x="1286255" y="1072895"/>
                  </a:lnTo>
                  <a:lnTo>
                    <a:pt x="128625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667244" y="3142488"/>
              <a:ext cx="1286510" cy="1073150"/>
            </a:xfrm>
            <a:custGeom>
              <a:avLst/>
              <a:gdLst/>
              <a:ahLst/>
              <a:cxnLst/>
              <a:rect l="l" t="t" r="r" b="b"/>
              <a:pathLst>
                <a:path w="1286509" h="1073150">
                  <a:moveTo>
                    <a:pt x="0" y="1072895"/>
                  </a:moveTo>
                  <a:lnTo>
                    <a:pt x="1286255" y="1072895"/>
                  </a:lnTo>
                  <a:lnTo>
                    <a:pt x="1286255" y="0"/>
                  </a:lnTo>
                  <a:lnTo>
                    <a:pt x="0" y="0"/>
                  </a:lnTo>
                  <a:lnTo>
                    <a:pt x="0" y="1072895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096255" y="4018915"/>
              <a:ext cx="2571750" cy="103505"/>
            </a:xfrm>
            <a:custGeom>
              <a:avLst/>
              <a:gdLst/>
              <a:ahLst/>
              <a:cxnLst/>
              <a:rect l="l" t="t" r="r" b="b"/>
              <a:pathLst>
                <a:path w="2571750" h="103504">
                  <a:moveTo>
                    <a:pt x="88646" y="0"/>
                  </a:moveTo>
                  <a:lnTo>
                    <a:pt x="0" y="51689"/>
                  </a:lnTo>
                  <a:lnTo>
                    <a:pt x="85598" y="101727"/>
                  </a:lnTo>
                  <a:lnTo>
                    <a:pt x="88519" y="103505"/>
                  </a:lnTo>
                  <a:lnTo>
                    <a:pt x="92456" y="102362"/>
                  </a:lnTo>
                  <a:lnTo>
                    <a:pt x="94234" y="99441"/>
                  </a:lnTo>
                  <a:lnTo>
                    <a:pt x="96012" y="96393"/>
                  </a:lnTo>
                  <a:lnTo>
                    <a:pt x="94996" y="92456"/>
                  </a:lnTo>
                  <a:lnTo>
                    <a:pt x="36019" y="58052"/>
                  </a:lnTo>
                  <a:lnTo>
                    <a:pt x="12573" y="58039"/>
                  </a:lnTo>
                  <a:lnTo>
                    <a:pt x="12573" y="45339"/>
                  </a:lnTo>
                  <a:lnTo>
                    <a:pt x="36051" y="45339"/>
                  </a:lnTo>
                  <a:lnTo>
                    <a:pt x="94996" y="11049"/>
                  </a:lnTo>
                  <a:lnTo>
                    <a:pt x="96012" y="7112"/>
                  </a:lnTo>
                  <a:lnTo>
                    <a:pt x="94234" y="4064"/>
                  </a:lnTo>
                  <a:lnTo>
                    <a:pt x="92583" y="1016"/>
                  </a:lnTo>
                  <a:lnTo>
                    <a:pt x="88646" y="0"/>
                  </a:lnTo>
                  <a:close/>
                </a:path>
                <a:path w="2571750" h="103504">
                  <a:moveTo>
                    <a:pt x="36025" y="45354"/>
                  </a:moveTo>
                  <a:lnTo>
                    <a:pt x="25122" y="51696"/>
                  </a:lnTo>
                  <a:lnTo>
                    <a:pt x="36019" y="58052"/>
                  </a:lnTo>
                  <a:lnTo>
                    <a:pt x="2571750" y="59562"/>
                  </a:lnTo>
                  <a:lnTo>
                    <a:pt x="2571750" y="46990"/>
                  </a:lnTo>
                  <a:lnTo>
                    <a:pt x="36025" y="45354"/>
                  </a:lnTo>
                  <a:close/>
                </a:path>
                <a:path w="2571750" h="103504">
                  <a:moveTo>
                    <a:pt x="12573" y="45339"/>
                  </a:moveTo>
                  <a:lnTo>
                    <a:pt x="12573" y="58039"/>
                  </a:lnTo>
                  <a:lnTo>
                    <a:pt x="36019" y="58052"/>
                  </a:lnTo>
                  <a:lnTo>
                    <a:pt x="34471" y="57150"/>
                  </a:lnTo>
                  <a:lnTo>
                    <a:pt x="15748" y="57150"/>
                  </a:lnTo>
                  <a:lnTo>
                    <a:pt x="15748" y="46228"/>
                  </a:lnTo>
                  <a:lnTo>
                    <a:pt x="34523" y="46228"/>
                  </a:lnTo>
                  <a:lnTo>
                    <a:pt x="36025" y="45354"/>
                  </a:lnTo>
                  <a:lnTo>
                    <a:pt x="12573" y="45339"/>
                  </a:lnTo>
                  <a:close/>
                </a:path>
                <a:path w="2571750" h="103504">
                  <a:moveTo>
                    <a:pt x="15748" y="46228"/>
                  </a:moveTo>
                  <a:lnTo>
                    <a:pt x="15748" y="57150"/>
                  </a:lnTo>
                  <a:lnTo>
                    <a:pt x="25122" y="51696"/>
                  </a:lnTo>
                  <a:lnTo>
                    <a:pt x="15748" y="46228"/>
                  </a:lnTo>
                  <a:close/>
                </a:path>
                <a:path w="2571750" h="103504">
                  <a:moveTo>
                    <a:pt x="25122" y="51696"/>
                  </a:moveTo>
                  <a:lnTo>
                    <a:pt x="15748" y="57150"/>
                  </a:lnTo>
                  <a:lnTo>
                    <a:pt x="34471" y="57150"/>
                  </a:lnTo>
                  <a:lnTo>
                    <a:pt x="25122" y="51696"/>
                  </a:lnTo>
                  <a:close/>
                </a:path>
                <a:path w="2571750" h="103504">
                  <a:moveTo>
                    <a:pt x="34523" y="46228"/>
                  </a:moveTo>
                  <a:lnTo>
                    <a:pt x="15748" y="46228"/>
                  </a:lnTo>
                  <a:lnTo>
                    <a:pt x="25122" y="51696"/>
                  </a:lnTo>
                  <a:lnTo>
                    <a:pt x="34523" y="46228"/>
                  </a:lnTo>
                  <a:close/>
                </a:path>
                <a:path w="2571750" h="103504">
                  <a:moveTo>
                    <a:pt x="36051" y="45339"/>
                  </a:moveTo>
                  <a:lnTo>
                    <a:pt x="12573" y="45339"/>
                  </a:lnTo>
                  <a:lnTo>
                    <a:pt x="36025" y="45354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7731632" y="2803017"/>
            <a:ext cx="58801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Calibri"/>
                <a:cs typeface="Calibri"/>
              </a:rPr>
              <a:t>sqrt()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6090665" y="2861894"/>
            <a:ext cx="15494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61913" y="3719271"/>
            <a:ext cx="15494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account</dc:creator>
  <dc:title>Programming Fundamentals I</dc:title>
  <dcterms:created xsi:type="dcterms:W3CDTF">2024-10-21T07:35:21Z</dcterms:created>
  <dcterms:modified xsi:type="dcterms:W3CDTF">2024-10-21T07:35:21Z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2024-10-21T00:00:00Z</vt:filetime>
  </property>
</Properties>
</file>