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6777" y="2134616"/>
            <a:ext cx="4970272" cy="22127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614248"/>
            <a:ext cx="1035812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66062"/>
            <a:ext cx="10358120" cy="4328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91753" y="643168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1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67081"/>
            <a:ext cx="18389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CSS</a:t>
            </a:r>
            <a:r>
              <a:rPr dirty="0" spc="-170"/>
              <a:t> </a:t>
            </a:r>
            <a:r>
              <a:rPr dirty="0" spc="-130"/>
              <a:t>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288161"/>
            <a:ext cx="10126980" cy="511619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527685" marR="520065" indent="-515620">
              <a:lnSpc>
                <a:spcPct val="80000"/>
              </a:lnSpc>
              <a:spcBef>
                <a:spcPts val="7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600" spc="-70" b="1">
                <a:latin typeface="Calibri"/>
                <a:cs typeface="Calibri"/>
              </a:rPr>
              <a:t>Text </a:t>
            </a:r>
            <a:r>
              <a:rPr dirty="0" sz="2600" spc="-5" b="1">
                <a:latin typeface="Calibri"/>
                <a:cs typeface="Calibri"/>
              </a:rPr>
              <a:t>Alignment: </a:t>
            </a:r>
            <a:r>
              <a:rPr dirty="0" sz="2600">
                <a:latin typeface="Calibri"/>
                <a:cs typeface="Calibri"/>
              </a:rPr>
              <a:t>The </a:t>
            </a:r>
            <a:r>
              <a:rPr dirty="0" sz="2600" spc="-5">
                <a:latin typeface="Calibri"/>
                <a:cs typeface="Calibri"/>
              </a:rPr>
              <a:t>text-align </a:t>
            </a:r>
            <a:r>
              <a:rPr dirty="0" sz="2600" spc="-10">
                <a:latin typeface="Calibri"/>
                <a:cs typeface="Calibri"/>
              </a:rPr>
              <a:t>property </a:t>
            </a:r>
            <a:r>
              <a:rPr dirty="0" sz="2600">
                <a:latin typeface="Calibri"/>
                <a:cs typeface="Calibri"/>
              </a:rPr>
              <a:t>is </a:t>
            </a:r>
            <a:r>
              <a:rPr dirty="0" sz="2600" spc="-5">
                <a:latin typeface="Calibri"/>
                <a:cs typeface="Calibri"/>
              </a:rPr>
              <a:t>used </a:t>
            </a:r>
            <a:r>
              <a:rPr dirty="0" sz="2600" spc="-15">
                <a:latin typeface="Calibri"/>
                <a:cs typeface="Calibri"/>
              </a:rPr>
              <a:t>to </a:t>
            </a:r>
            <a:r>
              <a:rPr dirty="0" sz="2600" spc="-10">
                <a:latin typeface="Calibri"/>
                <a:cs typeface="Calibri"/>
              </a:rPr>
              <a:t>set </a:t>
            </a:r>
            <a:r>
              <a:rPr dirty="0" sz="2600">
                <a:latin typeface="Calibri"/>
                <a:cs typeface="Calibri"/>
              </a:rPr>
              <a:t>the </a:t>
            </a:r>
            <a:r>
              <a:rPr dirty="0" sz="2600" spc="-15">
                <a:latin typeface="Calibri"/>
                <a:cs typeface="Calibri"/>
              </a:rPr>
              <a:t>horizontal </a:t>
            </a:r>
            <a:r>
              <a:rPr dirty="0" sz="2600" spc="-57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alignment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of </a:t>
            </a:r>
            <a:r>
              <a:rPr dirty="0" sz="2600">
                <a:latin typeface="Calibri"/>
                <a:cs typeface="Calibri"/>
              </a:rPr>
              <a:t>a </a:t>
            </a:r>
            <a:r>
              <a:rPr dirty="0" sz="2600" spc="-10">
                <a:latin typeface="Calibri"/>
                <a:cs typeface="Calibri"/>
              </a:rPr>
              <a:t>text</a:t>
            </a:r>
            <a:r>
              <a:rPr dirty="0" sz="2600" spc="-10">
                <a:latin typeface="Arial MT"/>
                <a:cs typeface="Arial MT"/>
              </a:rPr>
              <a:t>.</a:t>
            </a:r>
            <a:endParaRPr sz="2600">
              <a:latin typeface="Arial MT"/>
              <a:cs typeface="Arial MT"/>
            </a:endParaRPr>
          </a:p>
          <a:p>
            <a:pPr marL="527685">
              <a:lnSpc>
                <a:spcPts val="2185"/>
              </a:lnSpc>
            </a:pPr>
            <a:r>
              <a:rPr dirty="0" sz="2600">
                <a:latin typeface="Calibri"/>
                <a:cs typeface="Calibri"/>
              </a:rPr>
              <a:t>A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text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can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be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left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or</a:t>
            </a:r>
            <a:r>
              <a:rPr dirty="0" sz="2600" spc="-5">
                <a:latin typeface="Calibri"/>
                <a:cs typeface="Calibri"/>
              </a:rPr>
              <a:t> right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aligned,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centered,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or</a:t>
            </a:r>
            <a:r>
              <a:rPr dirty="0" sz="2600" spc="-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justified</a:t>
            </a:r>
            <a:r>
              <a:rPr dirty="0" sz="2600">
                <a:latin typeface="Arial MT"/>
                <a:cs typeface="Arial MT"/>
              </a:rPr>
              <a:t>.</a:t>
            </a:r>
            <a:endParaRPr sz="2600">
              <a:latin typeface="Arial MT"/>
              <a:cs typeface="Arial MT"/>
            </a:endParaRPr>
          </a:p>
          <a:p>
            <a:pPr marL="527685">
              <a:lnSpc>
                <a:spcPts val="2810"/>
              </a:lnSpc>
            </a:pPr>
            <a:r>
              <a:rPr dirty="0" sz="2600" spc="-5">
                <a:latin typeface="Calibri"/>
                <a:cs typeface="Calibri"/>
              </a:rPr>
              <a:t>text-align: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left|right|center|justify|inherit;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50">
              <a:latin typeface="Calibri"/>
              <a:cs typeface="Calibri"/>
            </a:endParaRPr>
          </a:p>
          <a:p>
            <a:pPr marL="527685" marR="152400" indent="-515620">
              <a:lnSpc>
                <a:spcPct val="8000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dirty="0" sz="2600" spc="-10" b="1">
                <a:latin typeface="Calibri"/>
                <a:cs typeface="Calibri"/>
              </a:rPr>
              <a:t>vertical-align</a:t>
            </a:r>
            <a:r>
              <a:rPr dirty="0" sz="2600" spc="-10">
                <a:latin typeface="Calibri"/>
                <a:cs typeface="Calibri"/>
              </a:rPr>
              <a:t>:</a:t>
            </a:r>
            <a:r>
              <a:rPr dirty="0" sz="2600" spc="3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The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vertical-align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property</a:t>
            </a:r>
            <a:r>
              <a:rPr dirty="0" sz="2600" spc="-5">
                <a:latin typeface="Calibri"/>
                <a:cs typeface="Calibri"/>
              </a:rPr>
              <a:t> sets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the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vertical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alignment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of </a:t>
            </a:r>
            <a:r>
              <a:rPr dirty="0" sz="2600" spc="-57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an</a:t>
            </a:r>
            <a:r>
              <a:rPr dirty="0" sz="2600" spc="-5">
                <a:latin typeface="Calibri"/>
                <a:cs typeface="Calibri"/>
              </a:rPr>
              <a:t> element.</a:t>
            </a:r>
            <a:endParaRPr sz="2600">
              <a:latin typeface="Calibri"/>
              <a:cs typeface="Calibri"/>
            </a:endParaRPr>
          </a:p>
          <a:p>
            <a:pPr marL="527685">
              <a:lnSpc>
                <a:spcPts val="2500"/>
              </a:lnSpc>
            </a:pPr>
            <a:r>
              <a:rPr dirty="0" sz="2600" spc="-5">
                <a:latin typeface="Calibri"/>
                <a:cs typeface="Calibri"/>
              </a:rPr>
              <a:t>vertical-align: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baseline|length|sub|super|top|middle|bottom|inherit;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50">
              <a:latin typeface="Calibri"/>
              <a:cs typeface="Calibri"/>
            </a:endParaRPr>
          </a:p>
          <a:p>
            <a:pPr marL="527685" marR="565785" indent="-515620">
              <a:lnSpc>
                <a:spcPts val="2500"/>
              </a:lnSpc>
              <a:buAutoNum type="arabicPeriod" startAt="3"/>
              <a:tabLst>
                <a:tab pos="527685" algn="l"/>
                <a:tab pos="528320" algn="l"/>
              </a:tabLst>
            </a:pPr>
            <a:r>
              <a:rPr dirty="0" sz="2600" spc="-70" b="1">
                <a:latin typeface="Calibri"/>
                <a:cs typeface="Calibri"/>
              </a:rPr>
              <a:t>Text</a:t>
            </a:r>
            <a:r>
              <a:rPr dirty="0" sz="2600" spc="10" b="1">
                <a:latin typeface="Calibri"/>
                <a:cs typeface="Calibri"/>
              </a:rPr>
              <a:t> </a:t>
            </a:r>
            <a:r>
              <a:rPr dirty="0" sz="2600" spc="-20" b="1">
                <a:latin typeface="Calibri"/>
                <a:cs typeface="Calibri"/>
              </a:rPr>
              <a:t>Transformation:</a:t>
            </a:r>
            <a:r>
              <a:rPr dirty="0" sz="2600" spc="-5" b="1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The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text-transform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property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is</a:t>
            </a:r>
            <a:r>
              <a:rPr dirty="0" sz="2600" spc="-5">
                <a:latin typeface="Calibri"/>
                <a:cs typeface="Calibri"/>
              </a:rPr>
              <a:t> used</a:t>
            </a:r>
            <a:r>
              <a:rPr dirty="0" sz="2600" spc="-15">
                <a:latin typeface="Calibri"/>
                <a:cs typeface="Calibri"/>
              </a:rPr>
              <a:t> to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specify </a:t>
            </a:r>
            <a:r>
              <a:rPr dirty="0" sz="2600" spc="-57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uppercase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and </a:t>
            </a:r>
            <a:r>
              <a:rPr dirty="0" sz="2600" spc="-10">
                <a:latin typeface="Calibri"/>
                <a:cs typeface="Calibri"/>
              </a:rPr>
              <a:t>lowercase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letters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 a </a:t>
            </a:r>
            <a:r>
              <a:rPr dirty="0" sz="2600" spc="-10">
                <a:latin typeface="Calibri"/>
                <a:cs typeface="Calibri"/>
              </a:rPr>
              <a:t>text.</a:t>
            </a:r>
            <a:endParaRPr sz="2600">
              <a:latin typeface="Calibri"/>
              <a:cs typeface="Calibri"/>
            </a:endParaRPr>
          </a:p>
          <a:p>
            <a:pPr marL="527685" marR="5080">
              <a:lnSpc>
                <a:spcPct val="80000"/>
              </a:lnSpc>
              <a:spcBef>
                <a:spcPts val="20"/>
              </a:spcBef>
            </a:pPr>
            <a:r>
              <a:rPr dirty="0" sz="2600">
                <a:latin typeface="Calibri"/>
                <a:cs typeface="Calibri"/>
              </a:rPr>
              <a:t>It </a:t>
            </a:r>
            <a:r>
              <a:rPr dirty="0" sz="2600" spc="-10">
                <a:latin typeface="Calibri"/>
                <a:cs typeface="Calibri"/>
              </a:rPr>
              <a:t>can </a:t>
            </a:r>
            <a:r>
              <a:rPr dirty="0" sz="2600" spc="-5">
                <a:latin typeface="Calibri"/>
                <a:cs typeface="Calibri"/>
              </a:rPr>
              <a:t>be used </a:t>
            </a:r>
            <a:r>
              <a:rPr dirty="0" sz="2600" spc="-15">
                <a:latin typeface="Calibri"/>
                <a:cs typeface="Calibri"/>
              </a:rPr>
              <a:t>to </a:t>
            </a:r>
            <a:r>
              <a:rPr dirty="0" sz="2600">
                <a:latin typeface="Calibri"/>
                <a:cs typeface="Calibri"/>
              </a:rPr>
              <a:t>turn </a:t>
            </a:r>
            <a:r>
              <a:rPr dirty="0" sz="2600" spc="-5">
                <a:latin typeface="Calibri"/>
                <a:cs typeface="Calibri"/>
              </a:rPr>
              <a:t>everything </a:t>
            </a:r>
            <a:r>
              <a:rPr dirty="0" sz="2600" spc="-10">
                <a:latin typeface="Calibri"/>
                <a:cs typeface="Calibri"/>
              </a:rPr>
              <a:t>into uppercase </a:t>
            </a:r>
            <a:r>
              <a:rPr dirty="0" sz="2600" spc="-5">
                <a:latin typeface="Calibri"/>
                <a:cs typeface="Calibri"/>
              </a:rPr>
              <a:t>or </a:t>
            </a:r>
            <a:r>
              <a:rPr dirty="0" sz="2600" spc="-10">
                <a:latin typeface="Calibri"/>
                <a:cs typeface="Calibri"/>
              </a:rPr>
              <a:t>lowercase </a:t>
            </a:r>
            <a:r>
              <a:rPr dirty="0" sz="2600" spc="-15">
                <a:latin typeface="Calibri"/>
                <a:cs typeface="Calibri"/>
              </a:rPr>
              <a:t>letters, </a:t>
            </a:r>
            <a:r>
              <a:rPr dirty="0" sz="2600" spc="-5">
                <a:latin typeface="Calibri"/>
                <a:cs typeface="Calibri"/>
              </a:rPr>
              <a:t>or </a:t>
            </a:r>
            <a:r>
              <a:rPr dirty="0" sz="2600" spc="-57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capitalize </a:t>
            </a:r>
            <a:r>
              <a:rPr dirty="0" sz="2600">
                <a:latin typeface="Calibri"/>
                <a:cs typeface="Calibri"/>
              </a:rPr>
              <a:t>the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first </a:t>
            </a:r>
            <a:r>
              <a:rPr dirty="0" sz="2600" spc="-15">
                <a:latin typeface="Calibri"/>
                <a:cs typeface="Calibri"/>
              </a:rPr>
              <a:t>letter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of each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word.</a:t>
            </a:r>
            <a:endParaRPr sz="2600">
              <a:latin typeface="Calibri"/>
              <a:cs typeface="Calibri"/>
            </a:endParaRPr>
          </a:p>
          <a:p>
            <a:pPr marL="527685">
              <a:lnSpc>
                <a:spcPct val="100000"/>
              </a:lnSpc>
              <a:spcBef>
                <a:spcPts val="1870"/>
              </a:spcBef>
            </a:pPr>
            <a:r>
              <a:rPr dirty="0" sz="2600" spc="-5">
                <a:latin typeface="Consolas"/>
                <a:cs typeface="Consolas"/>
              </a:rPr>
              <a:t>text-transform:</a:t>
            </a:r>
            <a:r>
              <a:rPr dirty="0" sz="2600" spc="-70">
                <a:latin typeface="Consolas"/>
                <a:cs typeface="Consolas"/>
              </a:rPr>
              <a:t> </a:t>
            </a:r>
            <a:r>
              <a:rPr dirty="0" sz="2600" spc="-5">
                <a:latin typeface="Consolas"/>
                <a:cs typeface="Consolas"/>
              </a:rPr>
              <a:t>none|capitalize|uppercase|lowercase;</a:t>
            </a:r>
            <a:endParaRPr sz="26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183832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CSS</a:t>
            </a:r>
            <a:r>
              <a:rPr dirty="0" spc="-175"/>
              <a:t> </a:t>
            </a:r>
            <a:r>
              <a:rPr dirty="0" spc="-130"/>
              <a:t>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9966"/>
            <a:ext cx="10194290" cy="433451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527685" marR="401320" indent="-515620">
              <a:lnSpc>
                <a:spcPts val="2690"/>
              </a:lnSpc>
              <a:spcBef>
                <a:spcPts val="740"/>
              </a:spcBef>
              <a:buAutoNum type="arabicPeriod" startAt="4"/>
              <a:tabLst>
                <a:tab pos="527685" algn="l"/>
                <a:tab pos="528320" algn="l"/>
              </a:tabLst>
            </a:pPr>
            <a:r>
              <a:rPr dirty="0" sz="2800" spc="-80" b="1">
                <a:latin typeface="Calibri"/>
                <a:cs typeface="Calibri"/>
              </a:rPr>
              <a:t>Text</a:t>
            </a:r>
            <a:r>
              <a:rPr dirty="0" sz="2800" spc="2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Indentation</a:t>
            </a:r>
            <a:r>
              <a:rPr dirty="0" sz="2800" spc="-10">
                <a:latin typeface="Calibri"/>
                <a:cs typeface="Calibri"/>
              </a:rPr>
              <a:t>: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The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text-indent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property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is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used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to</a:t>
            </a:r>
            <a:r>
              <a:rPr dirty="0" sz="2800" spc="-5">
                <a:latin typeface="Calibri"/>
                <a:cs typeface="Calibri"/>
              </a:rPr>
              <a:t> specify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62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indentation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 the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first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line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 a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text</a:t>
            </a:r>
            <a:endParaRPr sz="2800">
              <a:latin typeface="Calibri"/>
              <a:cs typeface="Calibri"/>
            </a:endParaRPr>
          </a:p>
          <a:p>
            <a:pPr marL="527685">
              <a:lnSpc>
                <a:spcPct val="100000"/>
              </a:lnSpc>
              <a:spcBef>
                <a:spcPts val="2039"/>
              </a:spcBef>
            </a:pPr>
            <a:r>
              <a:rPr dirty="0" sz="2800" spc="-15">
                <a:latin typeface="Calibri"/>
                <a:cs typeface="Calibri"/>
              </a:rPr>
              <a:t>text-indent: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length|inherit;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>
              <a:latin typeface="Calibri"/>
              <a:cs typeface="Calibri"/>
            </a:endParaRPr>
          </a:p>
          <a:p>
            <a:pPr marL="527685" marR="5080">
              <a:lnSpc>
                <a:spcPts val="2690"/>
              </a:lnSpc>
            </a:pPr>
            <a:r>
              <a:rPr dirty="0" sz="2800" spc="-15" b="1">
                <a:latin typeface="Calibri"/>
                <a:cs typeface="Calibri"/>
              </a:rPr>
              <a:t>Note</a:t>
            </a:r>
            <a:r>
              <a:rPr dirty="0" sz="2800" spc="-15">
                <a:latin typeface="Calibri"/>
                <a:cs typeface="Calibri"/>
              </a:rPr>
              <a:t>: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Negative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values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are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allowed.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The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first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line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will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be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indented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to </a:t>
            </a:r>
            <a:r>
              <a:rPr dirty="0" sz="2800" spc="-6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the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left</a:t>
            </a:r>
            <a:r>
              <a:rPr dirty="0" sz="2800" spc="-5">
                <a:latin typeface="Calibri"/>
                <a:cs typeface="Calibri"/>
              </a:rPr>
              <a:t> if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value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is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negative.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Calibri"/>
              <a:cs typeface="Calibri"/>
            </a:endParaRPr>
          </a:p>
          <a:p>
            <a:pPr marL="527685" marR="357505" indent="-515620">
              <a:lnSpc>
                <a:spcPts val="2690"/>
              </a:lnSpc>
              <a:buAutoNum type="arabicPeriod" startAt="5"/>
              <a:tabLst>
                <a:tab pos="527685" algn="l"/>
                <a:tab pos="528320" algn="l"/>
              </a:tabLst>
            </a:pPr>
            <a:r>
              <a:rPr dirty="0" sz="2800" spc="-20" b="1">
                <a:latin typeface="Calibri"/>
                <a:cs typeface="Calibri"/>
              </a:rPr>
              <a:t>Letter</a:t>
            </a:r>
            <a:r>
              <a:rPr dirty="0" sz="2800" spc="3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Spacing:</a:t>
            </a:r>
            <a:r>
              <a:rPr dirty="0" sz="2800" spc="30" b="1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10">
                <a:latin typeface="Calibri"/>
                <a:cs typeface="Calibri"/>
              </a:rPr>
              <a:t>letter-spacing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property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is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used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to</a:t>
            </a:r>
            <a:r>
              <a:rPr dirty="0" sz="2800" spc="-5">
                <a:latin typeface="Calibri"/>
                <a:cs typeface="Calibri"/>
              </a:rPr>
              <a:t> specify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6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space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between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the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characters</a:t>
            </a:r>
            <a:r>
              <a:rPr dirty="0" sz="2800" spc="-5">
                <a:latin typeface="Calibri"/>
                <a:cs typeface="Calibri"/>
              </a:rPr>
              <a:t> in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text.</a:t>
            </a:r>
            <a:endParaRPr sz="2800">
              <a:latin typeface="Calibri"/>
              <a:cs typeface="Calibri"/>
            </a:endParaRPr>
          </a:p>
          <a:p>
            <a:pPr marL="527685">
              <a:lnSpc>
                <a:spcPct val="100000"/>
              </a:lnSpc>
              <a:spcBef>
                <a:spcPts val="2039"/>
              </a:spcBef>
            </a:pPr>
            <a:r>
              <a:rPr dirty="0" sz="2800" spc="-15">
                <a:latin typeface="Calibri"/>
                <a:cs typeface="Calibri"/>
              </a:rPr>
              <a:t>letter-spacing: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normal|length|inherit;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4248"/>
            <a:ext cx="183832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CSS</a:t>
            </a:r>
            <a:r>
              <a:rPr dirty="0" spc="-175"/>
              <a:t> </a:t>
            </a:r>
            <a:r>
              <a:rPr dirty="0" spc="-130"/>
              <a:t>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22647"/>
            <a:ext cx="9749790" cy="4269105"/>
          </a:xfrm>
          <a:prstGeom prst="rect">
            <a:avLst/>
          </a:prstGeom>
        </p:spPr>
        <p:txBody>
          <a:bodyPr wrap="square" lIns="0" tIns="146050" rIns="0" bIns="0" rtlCol="0" vert="horz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150"/>
              </a:spcBef>
              <a:buAutoNum type="arabicPeriod" startAt="6"/>
              <a:tabLst>
                <a:tab pos="527685" algn="l"/>
                <a:tab pos="528320" algn="l"/>
              </a:tabLst>
            </a:pPr>
            <a:r>
              <a:rPr dirty="0" sz="2200" spc="-5" b="1">
                <a:latin typeface="Calibri"/>
                <a:cs typeface="Calibri"/>
              </a:rPr>
              <a:t>Line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Height</a:t>
            </a:r>
            <a:r>
              <a:rPr dirty="0" sz="2200" spc="-10">
                <a:latin typeface="Calibri"/>
                <a:cs typeface="Calibri"/>
              </a:rPr>
              <a:t>: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The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line-height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property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is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used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to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specify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space</a:t>
            </a:r>
            <a:r>
              <a:rPr dirty="0" sz="2200" spc="-10">
                <a:latin typeface="Calibri"/>
                <a:cs typeface="Calibri"/>
              </a:rPr>
              <a:t> between</a:t>
            </a:r>
            <a:r>
              <a:rPr dirty="0" sz="2200" spc="4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lines: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ct val="100000"/>
              </a:lnSpc>
              <a:spcBef>
                <a:spcPts val="1060"/>
              </a:spcBef>
            </a:pPr>
            <a:r>
              <a:rPr dirty="0" sz="2200" spc="-10">
                <a:latin typeface="Calibri"/>
                <a:cs typeface="Calibri"/>
              </a:rPr>
              <a:t>line-height:</a:t>
            </a:r>
            <a:r>
              <a:rPr dirty="0" sz="2200" spc="3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normal|number|length|inherit;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ts val="2245"/>
              </a:lnSpc>
              <a:spcBef>
                <a:spcPts val="1055"/>
              </a:spcBef>
            </a:pPr>
            <a:r>
              <a:rPr dirty="0" sz="2200" spc="-10" b="1">
                <a:latin typeface="Calibri"/>
                <a:cs typeface="Calibri"/>
              </a:rPr>
              <a:t>normal</a:t>
            </a:r>
            <a:r>
              <a:rPr dirty="0" sz="2200" spc="25" b="1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 normal line </a:t>
            </a:r>
            <a:r>
              <a:rPr dirty="0" sz="2200" spc="-10">
                <a:latin typeface="Calibri"/>
                <a:cs typeface="Calibri"/>
              </a:rPr>
              <a:t>height.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This</a:t>
            </a:r>
            <a:r>
              <a:rPr dirty="0" sz="2200" spc="-5">
                <a:latin typeface="Calibri"/>
                <a:cs typeface="Calibri"/>
              </a:rPr>
              <a:t> is </a:t>
            </a:r>
            <a:r>
              <a:rPr dirty="0" sz="2200" spc="-15">
                <a:latin typeface="Calibri"/>
                <a:cs typeface="Calibri"/>
              </a:rPr>
              <a:t>default</a:t>
            </a:r>
            <a:endParaRPr sz="2200">
              <a:latin typeface="Calibri"/>
              <a:cs typeface="Calibri"/>
            </a:endParaRPr>
          </a:p>
          <a:p>
            <a:pPr marL="527685" marR="5080">
              <a:lnSpc>
                <a:spcPct val="70000"/>
              </a:lnSpc>
              <a:spcBef>
                <a:spcPts val="400"/>
              </a:spcBef>
            </a:pPr>
            <a:r>
              <a:rPr dirty="0" sz="2200" spc="-5" b="1">
                <a:latin typeface="Calibri"/>
                <a:cs typeface="Calibri"/>
              </a:rPr>
              <a:t>number</a:t>
            </a:r>
            <a:r>
              <a:rPr dirty="0" sz="2200" spc="20" b="1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number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that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will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be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multiplied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with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current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font-size</a:t>
            </a:r>
            <a:r>
              <a:rPr dirty="0" sz="2200" spc="3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to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set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line </a:t>
            </a:r>
            <a:r>
              <a:rPr dirty="0" sz="2200" spc="-48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height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ts val="1450"/>
              </a:lnSpc>
            </a:pPr>
            <a:r>
              <a:rPr dirty="0" sz="2200" spc="-10">
                <a:latin typeface="Calibri"/>
                <a:cs typeface="Calibri"/>
              </a:rPr>
              <a:t>l</a:t>
            </a:r>
            <a:r>
              <a:rPr dirty="0" sz="2200" spc="-10" b="1">
                <a:latin typeface="Calibri"/>
                <a:cs typeface="Calibri"/>
              </a:rPr>
              <a:t>ength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fixed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line </a:t>
            </a:r>
            <a:r>
              <a:rPr dirty="0" sz="2200" spc="-15">
                <a:latin typeface="Calibri"/>
                <a:cs typeface="Calibri"/>
              </a:rPr>
              <a:t>height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px,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pt,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cm,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etc.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ts val="2245"/>
              </a:lnSpc>
            </a:pPr>
            <a:r>
              <a:rPr dirty="0" sz="2200" spc="-5" b="1">
                <a:latin typeface="Calibri"/>
                <a:cs typeface="Calibri"/>
              </a:rPr>
              <a:t>% </a:t>
            </a:r>
            <a:r>
              <a:rPr dirty="0" sz="2200" spc="-5">
                <a:latin typeface="Calibri"/>
                <a:cs typeface="Calibri"/>
              </a:rPr>
              <a:t>A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line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height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</a:t>
            </a:r>
            <a:r>
              <a:rPr dirty="0" sz="2200" spc="-15">
                <a:latin typeface="Calibri"/>
                <a:cs typeface="Calibri"/>
              </a:rPr>
              <a:t> percent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of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current </a:t>
            </a:r>
            <a:r>
              <a:rPr dirty="0" sz="2200" spc="-20">
                <a:latin typeface="Calibri"/>
                <a:cs typeface="Calibri"/>
              </a:rPr>
              <a:t>font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size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ct val="100000"/>
              </a:lnSpc>
              <a:spcBef>
                <a:spcPts val="1055"/>
              </a:spcBef>
            </a:pPr>
            <a:r>
              <a:rPr dirty="0" sz="2200" spc="-10" b="1">
                <a:latin typeface="Calibri"/>
                <a:cs typeface="Calibri"/>
              </a:rPr>
              <a:t>Note</a:t>
            </a:r>
            <a:r>
              <a:rPr dirty="0" sz="2200" spc="-10">
                <a:latin typeface="Calibri"/>
                <a:cs typeface="Calibri"/>
              </a:rPr>
              <a:t>: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Negative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values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are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not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allowed.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50">
              <a:latin typeface="Calibri"/>
              <a:cs typeface="Calibri"/>
            </a:endParaRPr>
          </a:p>
          <a:p>
            <a:pPr marL="527685" indent="-515620">
              <a:lnSpc>
                <a:spcPts val="2245"/>
              </a:lnSpc>
              <a:spcBef>
                <a:spcPts val="5"/>
              </a:spcBef>
              <a:buAutoNum type="arabicPeriod" startAt="7"/>
              <a:tabLst>
                <a:tab pos="527685" algn="l"/>
                <a:tab pos="528320" algn="l"/>
              </a:tabLst>
            </a:pPr>
            <a:r>
              <a:rPr dirty="0" sz="2200" spc="-65" b="1">
                <a:latin typeface="Calibri"/>
                <a:cs typeface="Calibri"/>
              </a:rPr>
              <a:t>Text</a:t>
            </a:r>
            <a:r>
              <a:rPr dirty="0" sz="2200" spc="10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Direction</a:t>
            </a:r>
            <a:r>
              <a:rPr dirty="0" sz="2200" spc="-10">
                <a:latin typeface="Calibri"/>
                <a:cs typeface="Calibri"/>
              </a:rPr>
              <a:t>:</a:t>
            </a:r>
            <a:r>
              <a:rPr dirty="0" sz="2200" spc="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The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direction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property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is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used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to</a:t>
            </a:r>
            <a:r>
              <a:rPr dirty="0" sz="2200" spc="2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change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 spc="2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text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direction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of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an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ts val="2245"/>
              </a:lnSpc>
            </a:pPr>
            <a:r>
              <a:rPr dirty="0" sz="2200" spc="-10">
                <a:latin typeface="Calibri"/>
                <a:cs typeface="Calibri"/>
              </a:rPr>
              <a:t>element.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ct val="100000"/>
              </a:lnSpc>
              <a:spcBef>
                <a:spcPts val="1055"/>
              </a:spcBef>
            </a:pPr>
            <a:r>
              <a:rPr dirty="0" sz="2200" spc="-10">
                <a:latin typeface="Calibri"/>
                <a:cs typeface="Calibri"/>
              </a:rPr>
              <a:t>direction: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ltr|rtl|inherit;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3052"/>
            <a:ext cx="18389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CSS</a:t>
            </a:r>
            <a:r>
              <a:rPr dirty="0" spc="-170"/>
              <a:t> </a:t>
            </a:r>
            <a:r>
              <a:rPr dirty="0" spc="-130"/>
              <a:t>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036066"/>
            <a:ext cx="10024745" cy="250063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527685" marR="293370" indent="-515620">
              <a:lnSpc>
                <a:spcPts val="3020"/>
              </a:lnSpc>
              <a:spcBef>
                <a:spcPts val="480"/>
              </a:spcBef>
              <a:buAutoNum type="arabicPeriod" startAt="8"/>
              <a:tabLst>
                <a:tab pos="527685" algn="l"/>
                <a:tab pos="528320" algn="l"/>
              </a:tabLst>
            </a:pPr>
            <a:r>
              <a:rPr dirty="0" sz="2800" spc="-40" b="1">
                <a:latin typeface="Calibri"/>
                <a:cs typeface="Calibri"/>
              </a:rPr>
              <a:t>Word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Spacing</a:t>
            </a:r>
            <a:r>
              <a:rPr dirty="0" sz="2800" spc="-5">
                <a:latin typeface="Calibri"/>
                <a:cs typeface="Calibri"/>
              </a:rPr>
              <a:t>: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The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word-spacing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property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is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used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to</a:t>
            </a:r>
            <a:r>
              <a:rPr dirty="0" sz="2800" spc="-5">
                <a:latin typeface="Calibri"/>
                <a:cs typeface="Calibri"/>
              </a:rPr>
              <a:t> specify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6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space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between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the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words</a:t>
            </a:r>
            <a:r>
              <a:rPr dirty="0" sz="2800" spc="-5">
                <a:latin typeface="Calibri"/>
                <a:cs typeface="Calibri"/>
              </a:rPr>
              <a:t> in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 </a:t>
            </a:r>
            <a:r>
              <a:rPr dirty="0" sz="2800" spc="-15">
                <a:latin typeface="Calibri"/>
                <a:cs typeface="Calibri"/>
              </a:rPr>
              <a:t>text.</a:t>
            </a:r>
            <a:endParaRPr sz="2800">
              <a:latin typeface="Calibri"/>
              <a:cs typeface="Calibri"/>
            </a:endParaRPr>
          </a:p>
          <a:p>
            <a:pPr marL="527685">
              <a:lnSpc>
                <a:spcPts val="2985"/>
              </a:lnSpc>
            </a:pPr>
            <a:r>
              <a:rPr dirty="0" sz="2800" spc="-15">
                <a:solidFill>
                  <a:srgbClr val="006FC0"/>
                </a:solidFill>
                <a:latin typeface="Calibri"/>
                <a:cs typeface="Calibri"/>
              </a:rPr>
              <a:t>word-spacing:</a:t>
            </a:r>
            <a:r>
              <a:rPr dirty="0" sz="2800" spc="3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normal|length|inherit;</a:t>
            </a:r>
            <a:endParaRPr sz="2800">
              <a:latin typeface="Calibri"/>
              <a:cs typeface="Calibri"/>
            </a:endParaRPr>
          </a:p>
          <a:p>
            <a:pPr marL="527685" marR="5080" indent="-515620">
              <a:lnSpc>
                <a:spcPts val="3020"/>
              </a:lnSpc>
              <a:spcBef>
                <a:spcPts val="1055"/>
              </a:spcBef>
              <a:buAutoNum type="arabicPeriod" startAt="9"/>
              <a:tabLst>
                <a:tab pos="527685" algn="l"/>
                <a:tab pos="528320" algn="l"/>
              </a:tabLst>
            </a:pP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white-space:</a:t>
            </a:r>
            <a:r>
              <a:rPr dirty="0" sz="2800" spc="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dirty="0" sz="2800" spc="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white-space</a:t>
            </a:r>
            <a:r>
              <a:rPr dirty="0" sz="2800" spc="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006FC0"/>
                </a:solidFill>
                <a:latin typeface="Calibri"/>
                <a:cs typeface="Calibri"/>
              </a:rPr>
              <a:t>property</a:t>
            </a:r>
            <a:r>
              <a:rPr dirty="0" sz="2800" spc="1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specifies</a:t>
            </a:r>
            <a:r>
              <a:rPr dirty="0" sz="2800" spc="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006FC0"/>
                </a:solidFill>
                <a:latin typeface="Calibri"/>
                <a:cs typeface="Calibri"/>
              </a:rPr>
              <a:t>how</a:t>
            </a:r>
            <a:r>
              <a:rPr dirty="0" sz="2800" spc="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006FC0"/>
                </a:solidFill>
                <a:latin typeface="Calibri"/>
                <a:cs typeface="Calibri"/>
              </a:rPr>
              <a:t>white-space </a:t>
            </a:r>
            <a:r>
              <a:rPr dirty="0" sz="2800" spc="-6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inside</a:t>
            </a:r>
            <a:r>
              <a:rPr dirty="0" sz="2800" spc="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006FC0"/>
                </a:solidFill>
                <a:latin typeface="Calibri"/>
                <a:cs typeface="Calibri"/>
              </a:rPr>
              <a:t>an</a:t>
            </a:r>
            <a:r>
              <a:rPr dirty="0" sz="2800" spc="1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element</a:t>
            </a:r>
            <a:r>
              <a:rPr dirty="0" sz="2800" spc="-5">
                <a:solidFill>
                  <a:srgbClr val="006FC0"/>
                </a:solidFill>
                <a:latin typeface="Calibri"/>
                <a:cs typeface="Calibri"/>
              </a:rPr>
              <a:t> is</a:t>
            </a:r>
            <a:r>
              <a:rPr dirty="0" sz="2800" spc="1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handled.</a:t>
            </a:r>
            <a:endParaRPr sz="2800">
              <a:latin typeface="Calibri"/>
              <a:cs typeface="Calibri"/>
            </a:endParaRPr>
          </a:p>
          <a:p>
            <a:pPr marL="527685">
              <a:lnSpc>
                <a:spcPts val="2985"/>
              </a:lnSpc>
            </a:pPr>
            <a:r>
              <a:rPr dirty="0" sz="2800" spc="-10">
                <a:latin typeface="Calibri"/>
                <a:cs typeface="Calibri"/>
              </a:rPr>
              <a:t>white-space: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normal|nowrap|pre|pre-line|pre-wrap|inherit;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2462" y="3658679"/>
          <a:ext cx="10892155" cy="2914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3850"/>
                <a:gridCol w="9283700"/>
              </a:tblGrid>
              <a:tr h="635634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normal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52069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Sequences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whitespace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collapse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into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single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whitespace.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Text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wrap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when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necessary.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This </a:t>
                      </a:r>
                      <a:r>
                        <a:rPr dirty="0" sz="1800" spc="-3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default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35762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nowrap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marR="4083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Sequences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whitespace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collapse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into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single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whitespace.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Text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will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never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wrap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next </a:t>
                      </a:r>
                      <a:r>
                        <a:rPr dirty="0" sz="1800" spc="-3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line.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text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continues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same line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until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&lt;br&gt;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tag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encountered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35635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1892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Whitespace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preserved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browser.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Text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only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wrap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line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breaks.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Acts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like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&lt;pre&gt;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tag </a:t>
                      </a:r>
                      <a:r>
                        <a:rPr dirty="0" sz="1800" spc="-3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HTML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35660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pre-line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marR="749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Sequences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whitespace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collapse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into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single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whitespace.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Text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wrap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when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necessary,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3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line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breaks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361353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pre-wrap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Whitespace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preserved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browser.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Text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wrap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when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necessary,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and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line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breaks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4248"/>
            <a:ext cx="183832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CSS</a:t>
            </a:r>
            <a:r>
              <a:rPr dirty="0" spc="-175"/>
              <a:t> </a:t>
            </a:r>
            <a:r>
              <a:rPr dirty="0" spc="-130"/>
              <a:t>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6062"/>
            <a:ext cx="10327640" cy="43281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5"/>
              </a:spcBef>
              <a:buAutoNum type="arabicPeriod" startAt="10"/>
              <a:tabLst>
                <a:tab pos="528320" algn="l"/>
              </a:tabLst>
            </a:pPr>
            <a:r>
              <a:rPr dirty="0" sz="2600" spc="-70" b="1">
                <a:latin typeface="Calibri"/>
                <a:cs typeface="Calibri"/>
              </a:rPr>
              <a:t>Text</a:t>
            </a:r>
            <a:r>
              <a:rPr dirty="0" sz="2600" spc="10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Shadow</a:t>
            </a:r>
            <a:r>
              <a:rPr dirty="0" sz="2600">
                <a:latin typeface="Calibri"/>
                <a:cs typeface="Calibri"/>
              </a:rPr>
              <a:t>: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The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text-shadow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property </a:t>
            </a:r>
            <a:r>
              <a:rPr dirty="0" sz="2600">
                <a:latin typeface="Calibri"/>
                <a:cs typeface="Calibri"/>
              </a:rPr>
              <a:t>adds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shadow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to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text.</a:t>
            </a:r>
            <a:endParaRPr sz="2600">
              <a:latin typeface="Calibri"/>
              <a:cs typeface="Calibri"/>
            </a:endParaRPr>
          </a:p>
          <a:p>
            <a:pPr algn="just" marL="527685">
              <a:lnSpc>
                <a:spcPct val="100000"/>
              </a:lnSpc>
              <a:spcBef>
                <a:spcPts val="1870"/>
              </a:spcBef>
            </a:pPr>
            <a:r>
              <a:rPr dirty="0" sz="2600" spc="-10">
                <a:latin typeface="Calibri"/>
                <a:cs typeface="Calibri"/>
              </a:rPr>
              <a:t>text-shadow: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h-shadow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v-shadow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blur-radius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color|none|inherit;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>
              <a:latin typeface="Calibri"/>
              <a:cs typeface="Calibri"/>
            </a:endParaRPr>
          </a:p>
          <a:p>
            <a:pPr algn="just" marL="527685" marR="5080">
              <a:lnSpc>
                <a:spcPct val="80000"/>
              </a:lnSpc>
            </a:pPr>
            <a:r>
              <a:rPr dirty="0" sz="2600" spc="-10" b="1">
                <a:latin typeface="Calibri"/>
                <a:cs typeface="Calibri"/>
              </a:rPr>
              <a:t>Note: </a:t>
            </a:r>
            <a:r>
              <a:rPr dirty="0" sz="2600" spc="-114">
                <a:latin typeface="Calibri"/>
                <a:cs typeface="Calibri"/>
              </a:rPr>
              <a:t>To </a:t>
            </a:r>
            <a:r>
              <a:rPr dirty="0" sz="2600">
                <a:latin typeface="Calibri"/>
                <a:cs typeface="Calibri"/>
              </a:rPr>
              <a:t>add </a:t>
            </a:r>
            <a:r>
              <a:rPr dirty="0" sz="2600" spc="-10">
                <a:latin typeface="Calibri"/>
                <a:cs typeface="Calibri"/>
              </a:rPr>
              <a:t>more </a:t>
            </a:r>
            <a:r>
              <a:rPr dirty="0" sz="2600">
                <a:latin typeface="Calibri"/>
                <a:cs typeface="Calibri"/>
              </a:rPr>
              <a:t>than </a:t>
            </a:r>
            <a:r>
              <a:rPr dirty="0" sz="2600" spc="-5">
                <a:latin typeface="Calibri"/>
                <a:cs typeface="Calibri"/>
              </a:rPr>
              <a:t>one shadow </a:t>
            </a:r>
            <a:r>
              <a:rPr dirty="0" sz="2600" spc="-15">
                <a:latin typeface="Calibri"/>
                <a:cs typeface="Calibri"/>
              </a:rPr>
              <a:t>to </a:t>
            </a:r>
            <a:r>
              <a:rPr dirty="0" sz="2600">
                <a:latin typeface="Calibri"/>
                <a:cs typeface="Calibri"/>
              </a:rPr>
              <a:t>the </a:t>
            </a:r>
            <a:r>
              <a:rPr dirty="0" sz="2600" spc="-10">
                <a:latin typeface="Calibri"/>
                <a:cs typeface="Calibri"/>
              </a:rPr>
              <a:t>text, </a:t>
            </a:r>
            <a:r>
              <a:rPr dirty="0" sz="2600">
                <a:latin typeface="Calibri"/>
                <a:cs typeface="Calibri"/>
              </a:rPr>
              <a:t>add a </a:t>
            </a:r>
            <a:r>
              <a:rPr dirty="0" sz="2600" spc="-10">
                <a:latin typeface="Calibri"/>
                <a:cs typeface="Calibri"/>
              </a:rPr>
              <a:t>comma-separated </a:t>
            </a:r>
            <a:r>
              <a:rPr dirty="0" sz="2600" spc="-57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list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of </a:t>
            </a:r>
            <a:r>
              <a:rPr dirty="0" sz="2600" spc="-10">
                <a:latin typeface="Calibri"/>
                <a:cs typeface="Calibri"/>
              </a:rPr>
              <a:t>shadows.</a:t>
            </a:r>
            <a:endParaRPr sz="2600">
              <a:latin typeface="Calibri"/>
              <a:cs typeface="Calibri"/>
            </a:endParaRPr>
          </a:p>
          <a:p>
            <a:pPr algn="just" marL="527685" marR="610870" indent="-515620">
              <a:lnSpc>
                <a:spcPct val="80000"/>
              </a:lnSpc>
              <a:spcBef>
                <a:spcPts val="1000"/>
              </a:spcBef>
              <a:buAutoNum type="arabicPeriod" startAt="11"/>
              <a:tabLst>
                <a:tab pos="528320" algn="l"/>
              </a:tabLst>
            </a:pPr>
            <a:r>
              <a:rPr dirty="0" sz="2600" spc="-10" b="1">
                <a:latin typeface="Calibri"/>
                <a:cs typeface="Calibri"/>
              </a:rPr>
              <a:t>text-overflow</a:t>
            </a:r>
            <a:r>
              <a:rPr dirty="0" sz="2600" spc="-10">
                <a:latin typeface="Calibri"/>
                <a:cs typeface="Calibri"/>
              </a:rPr>
              <a:t>: </a:t>
            </a:r>
            <a:r>
              <a:rPr dirty="0" sz="2600" spc="-5">
                <a:latin typeface="Calibri"/>
                <a:cs typeface="Calibri"/>
              </a:rPr>
              <a:t>The </a:t>
            </a:r>
            <a:r>
              <a:rPr dirty="0" sz="2600" spc="-10">
                <a:latin typeface="Calibri"/>
                <a:cs typeface="Calibri"/>
              </a:rPr>
              <a:t>text-overflow </a:t>
            </a:r>
            <a:r>
              <a:rPr dirty="0" sz="2600" spc="-5">
                <a:latin typeface="Calibri"/>
                <a:cs typeface="Calibri"/>
              </a:rPr>
              <a:t>property specifies how </a:t>
            </a:r>
            <a:r>
              <a:rPr dirty="0" sz="2600" spc="-10">
                <a:latin typeface="Calibri"/>
                <a:cs typeface="Calibri"/>
              </a:rPr>
              <a:t>overflowed </a:t>
            </a:r>
            <a:r>
              <a:rPr dirty="0" sz="2600" spc="-575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content </a:t>
            </a:r>
            <a:r>
              <a:rPr dirty="0" sz="2600" spc="-5">
                <a:latin typeface="Calibri"/>
                <a:cs typeface="Calibri"/>
              </a:rPr>
              <a:t>that </a:t>
            </a:r>
            <a:r>
              <a:rPr dirty="0" sz="2600">
                <a:latin typeface="Calibri"/>
                <a:cs typeface="Calibri"/>
              </a:rPr>
              <a:t>is </a:t>
            </a:r>
            <a:r>
              <a:rPr dirty="0" sz="2600" spc="-5">
                <a:latin typeface="Calibri"/>
                <a:cs typeface="Calibri"/>
              </a:rPr>
              <a:t>not </a:t>
            </a:r>
            <a:r>
              <a:rPr dirty="0" sz="2600" spc="-10">
                <a:latin typeface="Calibri"/>
                <a:cs typeface="Calibri"/>
              </a:rPr>
              <a:t>displayed </a:t>
            </a:r>
            <a:r>
              <a:rPr dirty="0" sz="2600" spc="-5">
                <a:latin typeface="Calibri"/>
                <a:cs typeface="Calibri"/>
              </a:rPr>
              <a:t>should be signaled </a:t>
            </a:r>
            <a:r>
              <a:rPr dirty="0" sz="2600" spc="-15">
                <a:latin typeface="Calibri"/>
                <a:cs typeface="Calibri"/>
              </a:rPr>
              <a:t>to </a:t>
            </a:r>
            <a:r>
              <a:rPr dirty="0" sz="2600">
                <a:latin typeface="Calibri"/>
                <a:cs typeface="Calibri"/>
              </a:rPr>
              <a:t>the </a:t>
            </a:r>
            <a:r>
              <a:rPr dirty="0" sz="2600" spc="-55">
                <a:latin typeface="Calibri"/>
                <a:cs typeface="Calibri"/>
              </a:rPr>
              <a:t>user. </a:t>
            </a:r>
            <a:r>
              <a:rPr dirty="0" sz="2600">
                <a:latin typeface="Calibri"/>
                <a:cs typeface="Calibri"/>
              </a:rPr>
              <a:t>It </a:t>
            </a:r>
            <a:r>
              <a:rPr dirty="0" sz="2600" spc="-10">
                <a:latin typeface="Calibri"/>
                <a:cs typeface="Calibri"/>
              </a:rPr>
              <a:t>can </a:t>
            </a:r>
            <a:r>
              <a:rPr dirty="0" sz="2600" spc="-5">
                <a:latin typeface="Calibri"/>
                <a:cs typeface="Calibri"/>
              </a:rPr>
              <a:t>be </a:t>
            </a:r>
            <a:r>
              <a:rPr dirty="0" sz="2600" spc="-5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clipped,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display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an ellipsis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(...), or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display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</a:t>
            </a:r>
            <a:r>
              <a:rPr dirty="0" sz="2600" spc="1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custom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string.</a:t>
            </a:r>
            <a:endParaRPr sz="2600">
              <a:latin typeface="Calibri"/>
              <a:cs typeface="Calibri"/>
            </a:endParaRPr>
          </a:p>
          <a:p>
            <a:pPr algn="just" marL="527685">
              <a:lnSpc>
                <a:spcPts val="2490"/>
              </a:lnSpc>
            </a:pPr>
            <a:r>
              <a:rPr dirty="0" sz="2600" spc="-10">
                <a:latin typeface="Calibri"/>
                <a:cs typeface="Calibri"/>
              </a:rPr>
              <a:t>text-overflow:</a:t>
            </a:r>
            <a:r>
              <a:rPr dirty="0" sz="2600" spc="-5">
                <a:latin typeface="Calibri"/>
                <a:cs typeface="Calibri"/>
              </a:rPr>
              <a:t> clip|ellipsis|inherit;</a:t>
            </a:r>
            <a:endParaRPr sz="2600">
              <a:latin typeface="Calibri"/>
              <a:cs typeface="Calibri"/>
            </a:endParaRPr>
          </a:p>
          <a:p>
            <a:pPr algn="just" lvl="1" marL="698500" indent="-229235">
              <a:lnSpc>
                <a:spcPts val="2635"/>
              </a:lnSpc>
              <a:buFont typeface="Arial MT"/>
              <a:buChar char="•"/>
              <a:tabLst>
                <a:tab pos="699135" algn="l"/>
              </a:tabLst>
            </a:pPr>
            <a:r>
              <a:rPr dirty="0" sz="2200">
                <a:latin typeface="Calibri"/>
                <a:cs typeface="Calibri"/>
              </a:rPr>
              <a:t>Both </a:t>
            </a:r>
            <a:r>
              <a:rPr dirty="0" sz="2200" spc="-5">
                <a:latin typeface="Calibri"/>
                <a:cs typeface="Calibri"/>
              </a:rPr>
              <a:t>of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following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properties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are required</a:t>
            </a:r>
            <a:r>
              <a:rPr dirty="0" sz="2200" spc="-20">
                <a:latin typeface="Calibri"/>
                <a:cs typeface="Calibri"/>
              </a:rPr>
              <a:t> for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text-overflow:</a:t>
            </a:r>
            <a:endParaRPr sz="2200">
              <a:latin typeface="Calibri"/>
              <a:cs typeface="Calibri"/>
            </a:endParaRPr>
          </a:p>
          <a:p>
            <a:pPr algn="just" lvl="2" marL="1155700" indent="-229235">
              <a:lnSpc>
                <a:spcPct val="100000"/>
              </a:lnSpc>
              <a:spcBef>
                <a:spcPts val="60"/>
              </a:spcBef>
              <a:buFont typeface="Arial MT"/>
              <a:buChar char="•"/>
              <a:tabLst>
                <a:tab pos="1156335" algn="l"/>
              </a:tabLst>
            </a:pPr>
            <a:r>
              <a:rPr dirty="0" sz="1900" spc="-5">
                <a:latin typeface="Calibri"/>
                <a:cs typeface="Calibri"/>
              </a:rPr>
              <a:t>white-space:</a:t>
            </a:r>
            <a:r>
              <a:rPr dirty="0" sz="1900" spc="5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nowrap;</a:t>
            </a:r>
            <a:endParaRPr sz="1900">
              <a:latin typeface="Calibri"/>
              <a:cs typeface="Calibri"/>
            </a:endParaRPr>
          </a:p>
          <a:p>
            <a:pPr algn="just" lvl="2" marL="1155700" indent="-229235">
              <a:lnSpc>
                <a:spcPct val="100000"/>
              </a:lnSpc>
              <a:spcBef>
                <a:spcPts val="35"/>
              </a:spcBef>
              <a:buFont typeface="Arial MT"/>
              <a:buChar char="•"/>
              <a:tabLst>
                <a:tab pos="1156335" algn="l"/>
              </a:tabLst>
            </a:pPr>
            <a:r>
              <a:rPr dirty="0" sz="1900" spc="-10">
                <a:latin typeface="Calibri"/>
                <a:cs typeface="Calibri"/>
              </a:rPr>
              <a:t>overflow: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hidden;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MRT</dc:creator>
  <dc:title>PowerPoint Presentation</dc:title>
  <dcterms:created xsi:type="dcterms:W3CDTF">2024-10-21T07:34:46Z</dcterms:created>
  <dcterms:modified xsi:type="dcterms:W3CDTF">2024-10-21T07:34:46Z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2024-10-21T00:00:00Z</vt:filetime>
  </property>
</Properties>
</file>