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Default Extension="jpg" ContentType="image/jpg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4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4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4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4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4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99358" y="-2971"/>
            <a:ext cx="270510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4401" y="2102586"/>
            <a:ext cx="6309360" cy="222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870060" y="6586635"/>
            <a:ext cx="2216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4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jp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hyperlink" Target="http://www.w3schools.com/jsref/dom_obj_event.asp" TargetMode="Externa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/" TargetMode="Externa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/" TargetMode="External"/></Relationships>
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/" TargetMode="External"/></Relationships>

</file>

<file path=ppt/slides/_rels/slide5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5213" y="1975815"/>
            <a:ext cx="4973955" cy="13665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800" spc="-5" i="1">
                <a:latin typeface="Calibri"/>
                <a:cs typeface="Calibri"/>
              </a:rPr>
              <a:t>Java</a:t>
            </a:r>
            <a:r>
              <a:rPr dirty="0" sz="8800" spc="-75" i="1">
                <a:latin typeface="Calibri"/>
                <a:cs typeface="Calibri"/>
              </a:rPr>
              <a:t> </a:t>
            </a:r>
            <a:r>
              <a:rPr dirty="0" sz="8800" spc="-10" i="1">
                <a:latin typeface="Calibri"/>
                <a:cs typeface="Calibri"/>
              </a:rPr>
              <a:t>Script</a:t>
            </a:r>
            <a:endParaRPr sz="8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6427114"/>
            <a:ext cx="7626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888888"/>
                </a:solidFill>
                <a:latin typeface="Calibri"/>
                <a:cs typeface="Calibri"/>
              </a:rPr>
              <a:t>W</a:t>
            </a: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eb Design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56482" y="6427114"/>
            <a:ext cx="14312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888888"/>
                </a:solidFill>
                <a:latin typeface="Calibri"/>
                <a:cs typeface="Calibri"/>
              </a:rPr>
              <a:t>By:Saja</a:t>
            </a:r>
            <a:r>
              <a:rPr dirty="0" sz="1200" spc="-3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888888"/>
                </a:solidFill>
                <a:latin typeface="Calibri"/>
                <a:cs typeface="Calibri"/>
              </a:rPr>
              <a:t>A.</a:t>
            </a:r>
            <a:r>
              <a:rPr dirty="0" sz="1200" spc="-45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Muhammed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97316" y="6431686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1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11945" y="6743399"/>
            <a:ext cx="1752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10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39" y="672211"/>
            <a:ext cx="8094345" cy="61233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5" b="1">
                <a:latin typeface="Times New Roman"/>
                <a:cs typeface="Times New Roman"/>
              </a:rPr>
              <a:t>document.writeln()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similar</a:t>
            </a:r>
            <a:r>
              <a:rPr dirty="0" sz="2000">
                <a:latin typeface="Times New Roman"/>
                <a:cs typeface="Times New Roman"/>
              </a:rPr>
              <a:t> to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write(),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only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adds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newline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character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after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each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statement.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2000">
                <a:latin typeface="Times New Roman"/>
                <a:cs typeface="Times New Roman"/>
              </a:rPr>
              <a:t>&lt;body&gt;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&lt;p&gt;Note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that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write()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does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NOT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add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new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line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after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each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statement:&lt;/p&gt;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&lt;pre&gt;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document.write("Hello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World!");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document.write("Have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nice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day!");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2000">
                <a:latin typeface="Times New Roman"/>
                <a:cs typeface="Times New Roman"/>
              </a:rPr>
              <a:t>&lt;/script&gt;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&lt;/pre&gt;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&lt;p&gt;Note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that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writeln()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add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new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line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after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each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statement:&lt;/p&gt;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&lt;pre&gt;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document.writeln("Hello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World!");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document.writeln("Have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nice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day!");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&lt;/script&gt;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&lt;/pre&gt;&lt;/body&gt;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70964" y="0"/>
            <a:ext cx="4568190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Document</a:t>
            </a:r>
            <a:r>
              <a:rPr dirty="0" sz="4900" spc="-50" b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writing</a:t>
            </a:r>
            <a:endParaRPr sz="4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672211"/>
            <a:ext cx="8917940" cy="5635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625475">
              <a:lnSpc>
                <a:spcPct val="100000"/>
              </a:lnSpc>
              <a:spcBef>
                <a:spcPts val="105"/>
              </a:spcBef>
            </a:pPr>
            <a:r>
              <a:rPr dirty="0" sz="2000" spc="-10" b="1">
                <a:latin typeface="Times New Roman"/>
                <a:cs typeface="Times New Roman"/>
              </a:rPr>
              <a:t>//Write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some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text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directly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to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the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HTML</a:t>
            </a:r>
            <a:r>
              <a:rPr dirty="0" sz="2000" spc="-13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document,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with </a:t>
            </a:r>
            <a:r>
              <a:rPr dirty="0" sz="2000" b="1">
                <a:latin typeface="Times New Roman"/>
                <a:cs typeface="Times New Roman"/>
              </a:rPr>
              <a:t>a</a:t>
            </a:r>
            <a:r>
              <a:rPr dirty="0" sz="2000" spc="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new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line </a:t>
            </a:r>
            <a:r>
              <a:rPr dirty="0" sz="2000" b="1">
                <a:latin typeface="Times New Roman"/>
                <a:cs typeface="Times New Roman"/>
              </a:rPr>
              <a:t>after</a:t>
            </a:r>
            <a:r>
              <a:rPr dirty="0" sz="2000" spc="-5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each </a:t>
            </a:r>
            <a:r>
              <a:rPr dirty="0" sz="2000" spc="-484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statement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(using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&lt;br&gt;):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2000" spc="-5">
                <a:latin typeface="Times New Roman"/>
                <a:cs typeface="Times New Roman"/>
              </a:rPr>
              <a:t>document.write("Hello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World!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&lt;br&gt;");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document.write("Have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nice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day!");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10" b="1">
                <a:latin typeface="Times New Roman"/>
                <a:cs typeface="Times New Roman"/>
              </a:rPr>
              <a:t>//Write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the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Date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object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directly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to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the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HTML</a:t>
            </a:r>
            <a:r>
              <a:rPr dirty="0" sz="2000" spc="-1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document: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document.write(Date());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10" b="1">
                <a:latin typeface="Times New Roman"/>
                <a:cs typeface="Times New Roman"/>
              </a:rPr>
              <a:t>//Write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the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bold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date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as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string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&lt;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&gt;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current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date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time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is:</a:t>
            </a:r>
            <a:endParaRPr sz="20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475"/>
              </a:spcBef>
            </a:pPr>
            <a:r>
              <a:rPr dirty="0" sz="2000">
                <a:latin typeface="Times New Roman"/>
                <a:cs typeface="Times New Roman"/>
              </a:rPr>
              <a:t>&lt;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script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type=”text/javascript”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&gt;</a:t>
            </a:r>
            <a:endParaRPr sz="20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document.write(“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&lt;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strong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&gt; ”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(new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Date()).toString()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“ &lt;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/strong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&gt;</a:t>
            </a:r>
            <a:r>
              <a:rPr dirty="0" sz="2000" spc="-5">
                <a:latin typeface="Times New Roman"/>
                <a:cs typeface="Times New Roman"/>
              </a:rPr>
              <a:t> ”);</a:t>
            </a:r>
            <a:endParaRPr sz="20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/script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&lt;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/p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&gt;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&lt;noscript&gt; </a:t>
            </a:r>
            <a:r>
              <a:rPr dirty="0" sz="2000">
                <a:latin typeface="Times New Roman"/>
                <a:cs typeface="Times New Roman"/>
              </a:rPr>
              <a:t>and </a:t>
            </a:r>
            <a:r>
              <a:rPr dirty="0" sz="2000" b="1">
                <a:latin typeface="Times New Roman"/>
                <a:cs typeface="Times New Roman"/>
              </a:rPr>
              <a:t>&lt;/noscript&gt; </a:t>
            </a:r>
            <a:r>
              <a:rPr dirty="0" sz="2000">
                <a:latin typeface="Times New Roman"/>
                <a:cs typeface="Times New Roman"/>
              </a:rPr>
              <a:t>pair of </a:t>
            </a:r>
            <a:r>
              <a:rPr dirty="0" sz="2000" spc="-5">
                <a:latin typeface="Times New Roman"/>
                <a:cs typeface="Times New Roman"/>
              </a:rPr>
              <a:t>tags. </a:t>
            </a:r>
            <a:r>
              <a:rPr dirty="0" sz="2000">
                <a:latin typeface="Times New Roman"/>
                <a:cs typeface="Times New Roman"/>
              </a:rPr>
              <a:t>These are used when you wish to </a:t>
            </a:r>
            <a:r>
              <a:rPr dirty="0" sz="2000" spc="-5">
                <a:latin typeface="Times New Roman"/>
                <a:cs typeface="Times New Roman"/>
              </a:rPr>
              <a:t>offer </a:t>
            </a:r>
            <a:r>
              <a:rPr dirty="0" sz="2000">
                <a:latin typeface="Times New Roman"/>
                <a:cs typeface="Times New Roman"/>
              </a:rPr>
              <a:t> alternative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HTML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users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whose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browsers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support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JavaScript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who </a:t>
            </a:r>
            <a:r>
              <a:rPr dirty="0" sz="2000">
                <a:latin typeface="Times New Roman"/>
                <a:cs typeface="Times New Roman"/>
              </a:rPr>
              <a:t>have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it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disabled.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70964" y="0"/>
            <a:ext cx="4568190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Document</a:t>
            </a:r>
            <a:r>
              <a:rPr dirty="0" sz="4900" spc="-50" b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writing</a:t>
            </a:r>
            <a:endParaRPr sz="49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58055" y="6021322"/>
            <a:ext cx="3986784" cy="79857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8722614" y="6743399"/>
            <a:ext cx="15367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 spc="-85">
                <a:latin typeface="Arial MT"/>
                <a:cs typeface="Arial MT"/>
              </a:rPr>
              <a:t>11</a:t>
            </a:r>
            <a:endParaRPr sz="1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11945" y="6743399"/>
            <a:ext cx="2006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1</a:t>
            </a:r>
            <a:r>
              <a:rPr dirty="0" sz="1050">
                <a:latin typeface="Arial MT"/>
                <a:cs typeface="Arial MT"/>
              </a:rPr>
              <a:t>2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30200" y="859282"/>
            <a:ext cx="8679180" cy="55867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8890" indent="-343535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6235" algn="l"/>
              </a:tabLst>
            </a:pPr>
            <a:r>
              <a:rPr dirty="0" sz="2400">
                <a:latin typeface="Times New Roman"/>
                <a:cs typeface="Times New Roman"/>
              </a:rPr>
              <a:t>In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addition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to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writing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JavaScript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code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directly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HTML</a:t>
            </a:r>
            <a:r>
              <a:rPr dirty="0" sz="2400" spc="-9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documents,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you can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include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files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 JavaScript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code.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The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syntax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for</a:t>
            </a:r>
            <a:r>
              <a:rPr dirty="0" sz="2400">
                <a:latin typeface="Times New Roman"/>
                <a:cs typeface="Times New Roman"/>
              </a:rPr>
              <a:t> this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is: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400" b="1">
                <a:latin typeface="Times New Roman"/>
                <a:cs typeface="Times New Roman"/>
              </a:rPr>
              <a:t>&lt;script</a:t>
            </a:r>
            <a:r>
              <a:rPr dirty="0" sz="2400" spc="-25" b="1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type="text/javascript"</a:t>
            </a:r>
            <a:r>
              <a:rPr dirty="0" sz="2400" spc="-20" b="1">
                <a:latin typeface="Times New Roman"/>
                <a:cs typeface="Times New Roman"/>
              </a:rPr>
              <a:t> </a:t>
            </a:r>
            <a:r>
              <a:rPr dirty="0" sz="2400" spc="-5" b="1">
                <a:latin typeface="Times New Roman"/>
                <a:cs typeface="Times New Roman"/>
              </a:rPr>
              <a:t>src="script.js"&gt;&lt;/script&gt;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355600" marR="34925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dirty="0" sz="2400">
                <a:latin typeface="Times New Roman"/>
                <a:cs typeface="Times New Roman"/>
              </a:rPr>
              <a:t>There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is </a:t>
            </a:r>
            <a:r>
              <a:rPr dirty="0" sz="2400">
                <a:latin typeface="Times New Roman"/>
                <a:cs typeface="Times New Roman"/>
              </a:rPr>
              <a:t>no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need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for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&lt;script&gt;and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&lt;/script&gt;</a:t>
            </a:r>
            <a:r>
              <a:rPr dirty="0" sz="2400" spc="-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tags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external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js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file.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499"/>
              </a:lnSpc>
              <a:spcBef>
                <a:spcPts val="640"/>
              </a:spcBef>
              <a:buFont typeface="Wingdings"/>
              <a:buChar char=""/>
              <a:tabLst>
                <a:tab pos="356235" algn="l"/>
              </a:tabLst>
            </a:pPr>
            <a:r>
              <a:rPr dirty="0" sz="2800" spc="-5" b="1">
                <a:latin typeface="Times New Roman"/>
                <a:cs typeface="Times New Roman"/>
              </a:rPr>
              <a:t>//</a:t>
            </a:r>
            <a:r>
              <a:rPr dirty="0" sz="2800" spc="-15" b="1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symbol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is</a:t>
            </a:r>
            <a:r>
              <a:rPr dirty="0" sz="2400">
                <a:latin typeface="Times New Roman"/>
                <a:cs typeface="Times New Roman"/>
              </a:rPr>
              <a:t> used to denote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that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everything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follows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on that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line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must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ignored.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  <a:tabLst>
                <a:tab pos="1417955" algn="l"/>
              </a:tabLst>
            </a:pPr>
            <a:r>
              <a:rPr dirty="0" sz="2400" spc="-5">
                <a:latin typeface="Times New Roman"/>
                <a:cs typeface="Times New Roman"/>
              </a:rPr>
              <a:t>Ex</a:t>
            </a:r>
            <a:r>
              <a:rPr dirty="0" sz="2800" spc="-5">
                <a:latin typeface="Times New Roman"/>
                <a:cs typeface="Times New Roman"/>
              </a:rPr>
              <a:t>.	</a:t>
            </a:r>
            <a:r>
              <a:rPr dirty="0" sz="2800" spc="-5">
                <a:latin typeface="Calibri"/>
                <a:cs typeface="Calibri"/>
              </a:rPr>
              <a:t>// This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is</a:t>
            </a:r>
            <a:r>
              <a:rPr dirty="0" sz="2800" spc="-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comment</a:t>
            </a:r>
            <a:endParaRPr sz="2800">
              <a:latin typeface="Calibri"/>
              <a:cs typeface="Calibri"/>
            </a:endParaRPr>
          </a:p>
          <a:p>
            <a:pPr marL="12700" marR="2576830">
              <a:lnSpc>
                <a:spcPct val="120000"/>
              </a:lnSpc>
              <a:spcBef>
                <a:spcPts val="80"/>
              </a:spcBef>
              <a:buFont typeface="Wingdings"/>
              <a:buChar char=""/>
              <a:tabLst>
                <a:tab pos="356235" algn="l"/>
                <a:tab pos="739775" algn="l"/>
              </a:tabLst>
            </a:pPr>
            <a:r>
              <a:rPr dirty="0" sz="2400" spc="-5">
                <a:latin typeface="Times New Roman"/>
                <a:cs typeface="Times New Roman"/>
              </a:rPr>
              <a:t>For multiline comments </a:t>
            </a:r>
            <a:r>
              <a:rPr dirty="0" sz="2400">
                <a:latin typeface="Times New Roman"/>
                <a:cs typeface="Times New Roman"/>
              </a:rPr>
              <a:t>/* </a:t>
            </a:r>
            <a:r>
              <a:rPr dirty="0" sz="2400" spc="-10">
                <a:latin typeface="Times New Roman"/>
                <a:cs typeface="Times New Roman"/>
              </a:rPr>
              <a:t>Comment </a:t>
            </a:r>
            <a:r>
              <a:rPr dirty="0" sz="2400">
                <a:latin typeface="Times New Roman"/>
                <a:cs typeface="Times New Roman"/>
              </a:rPr>
              <a:t>*/ is used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Ex:	/*</a:t>
            </a:r>
            <a:r>
              <a:rPr dirty="0" sz="2400" spc="-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This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is </a:t>
            </a:r>
            <a:r>
              <a:rPr dirty="0" sz="2400">
                <a:latin typeface="Times New Roman"/>
                <a:cs typeface="Times New Roman"/>
              </a:rPr>
              <a:t>a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section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 </a:t>
            </a:r>
            <a:r>
              <a:rPr dirty="0" sz="2400" spc="-5">
                <a:latin typeface="Times New Roman"/>
                <a:cs typeface="Times New Roman"/>
              </a:rPr>
              <a:t>multiline</a:t>
            </a:r>
            <a:endParaRPr sz="2400">
              <a:latin typeface="Times New Roman"/>
              <a:cs typeface="Times New Roman"/>
            </a:endParaRPr>
          </a:p>
          <a:p>
            <a:pPr marL="2756535" marR="3668395" indent="-915035">
              <a:lnSpc>
                <a:spcPts val="3460"/>
              </a:lnSpc>
              <a:spcBef>
                <a:spcPts val="95"/>
              </a:spcBef>
            </a:pPr>
            <a:r>
              <a:rPr dirty="0" sz="2400" spc="-5">
                <a:latin typeface="Times New Roman"/>
                <a:cs typeface="Times New Roman"/>
              </a:rPr>
              <a:t>comments </a:t>
            </a:r>
            <a:r>
              <a:rPr dirty="0" sz="2400">
                <a:latin typeface="Times New Roman"/>
                <a:cs typeface="Times New Roman"/>
              </a:rPr>
              <a:t>that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will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not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interpreted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*/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8015" y="8331"/>
            <a:ext cx="7254240" cy="4686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900">
                <a:solidFill>
                  <a:srgbClr val="181818"/>
                </a:solidFill>
              </a:rPr>
              <a:t>Including</a:t>
            </a:r>
            <a:r>
              <a:rPr dirty="0" sz="2900" spc="-55">
                <a:solidFill>
                  <a:srgbClr val="181818"/>
                </a:solidFill>
              </a:rPr>
              <a:t> </a:t>
            </a:r>
            <a:r>
              <a:rPr dirty="0" sz="2900">
                <a:solidFill>
                  <a:srgbClr val="181818"/>
                </a:solidFill>
              </a:rPr>
              <a:t>JavaScript</a:t>
            </a:r>
            <a:r>
              <a:rPr dirty="0" sz="2900" spc="-45">
                <a:solidFill>
                  <a:srgbClr val="181818"/>
                </a:solidFill>
              </a:rPr>
              <a:t> </a:t>
            </a:r>
            <a:r>
              <a:rPr dirty="0" sz="2900">
                <a:solidFill>
                  <a:srgbClr val="181818"/>
                </a:solidFill>
              </a:rPr>
              <a:t>Files(External</a:t>
            </a:r>
            <a:r>
              <a:rPr dirty="0" sz="2900" spc="-55">
                <a:solidFill>
                  <a:srgbClr val="181818"/>
                </a:solidFill>
              </a:rPr>
              <a:t> </a:t>
            </a:r>
            <a:r>
              <a:rPr dirty="0" sz="2900">
                <a:solidFill>
                  <a:srgbClr val="181818"/>
                </a:solidFill>
              </a:rPr>
              <a:t>scripting)</a:t>
            </a:r>
            <a:endParaRPr sz="29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8711945" y="6743399"/>
            <a:ext cx="2006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1</a:t>
            </a:r>
            <a:r>
              <a:rPr dirty="0" sz="1050">
                <a:latin typeface="Arial MT"/>
                <a:cs typeface="Arial MT"/>
              </a:rPr>
              <a:t>3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39" y="574294"/>
            <a:ext cx="869061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800">
                <a:latin typeface="Times New Roman"/>
                <a:cs typeface="Times New Roman"/>
              </a:rPr>
              <a:t>Statements are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terminated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by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semicolon,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though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omitting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semicolon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makes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 parser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determine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where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 end of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 </a:t>
            </a:r>
            <a:r>
              <a:rPr dirty="0" sz="1800" spc="-5">
                <a:latin typeface="Times New Roman"/>
                <a:cs typeface="Times New Roman"/>
              </a:rPr>
              <a:t>statement</a:t>
            </a:r>
            <a:r>
              <a:rPr dirty="0" sz="1800">
                <a:latin typeface="Times New Roman"/>
                <a:cs typeface="Times New Roman"/>
              </a:rPr>
              <a:t> occurs, </a:t>
            </a:r>
            <a:r>
              <a:rPr dirty="0" sz="1800" spc="-5">
                <a:latin typeface="Times New Roman"/>
                <a:cs typeface="Times New Roman"/>
              </a:rPr>
              <a:t>as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 the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following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examples: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123311"/>
            <a:ext cx="1458595" cy="68389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800">
                <a:latin typeface="Times New Roman"/>
                <a:cs typeface="Times New Roman"/>
              </a:rPr>
              <a:t>var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sum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+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var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diff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-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7794" y="1123311"/>
            <a:ext cx="5013960" cy="68389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530"/>
              </a:spcBef>
            </a:pPr>
            <a:r>
              <a:rPr dirty="0" sz="1800">
                <a:latin typeface="Times New Roman"/>
                <a:cs typeface="Times New Roman"/>
              </a:rPr>
              <a:t>//valid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even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without a</a:t>
            </a:r>
            <a:r>
              <a:rPr dirty="0" sz="1800" spc="-5">
                <a:latin typeface="Times New Roman"/>
                <a:cs typeface="Times New Roman"/>
              </a:rPr>
              <a:t> semicolon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-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not recommended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//valid</a:t>
            </a:r>
            <a:r>
              <a:rPr dirty="0" sz="1800" spc="-3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-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preferred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1836546"/>
            <a:ext cx="8888730" cy="33547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159385" indent="-3429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800">
                <a:latin typeface="Times New Roman"/>
                <a:cs typeface="Times New Roman"/>
              </a:rPr>
              <a:t>Including </a:t>
            </a:r>
            <a:r>
              <a:rPr dirty="0" sz="1800" spc="-5">
                <a:latin typeface="Times New Roman"/>
                <a:cs typeface="Times New Roman"/>
              </a:rPr>
              <a:t>semicolons </a:t>
            </a:r>
            <a:r>
              <a:rPr dirty="0" sz="1800">
                <a:latin typeface="Times New Roman"/>
                <a:cs typeface="Times New Roman"/>
              </a:rPr>
              <a:t>helps prevent </a:t>
            </a:r>
            <a:r>
              <a:rPr dirty="0" sz="1800" spc="-5">
                <a:latin typeface="Times New Roman"/>
                <a:cs typeface="Times New Roman"/>
              </a:rPr>
              <a:t>errors </a:t>
            </a:r>
            <a:r>
              <a:rPr dirty="0" sz="1800">
                <a:latin typeface="Times New Roman"/>
                <a:cs typeface="Times New Roman"/>
              </a:rPr>
              <a:t>of </a:t>
            </a:r>
            <a:r>
              <a:rPr dirty="0" sz="1800" spc="-5">
                <a:latin typeface="Times New Roman"/>
                <a:cs typeface="Times New Roman"/>
              </a:rPr>
              <a:t>omission, such as </a:t>
            </a:r>
            <a:r>
              <a:rPr dirty="0" sz="1800">
                <a:latin typeface="Times New Roman"/>
                <a:cs typeface="Times New Roman"/>
              </a:rPr>
              <a:t>not finishing what </a:t>
            </a:r>
            <a:r>
              <a:rPr dirty="0" sz="1800" spc="5">
                <a:latin typeface="Times New Roman"/>
                <a:cs typeface="Times New Roman"/>
              </a:rPr>
              <a:t>you </a:t>
            </a:r>
            <a:r>
              <a:rPr dirty="0" sz="1800">
                <a:latin typeface="Times New Roman"/>
                <a:cs typeface="Times New Roman"/>
              </a:rPr>
              <a:t>were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typing, and allows developers to </a:t>
            </a:r>
            <a:r>
              <a:rPr dirty="0" sz="1800" spc="-5">
                <a:latin typeface="Times New Roman"/>
                <a:cs typeface="Times New Roman"/>
              </a:rPr>
              <a:t>compress </a:t>
            </a:r>
            <a:r>
              <a:rPr dirty="0" sz="1800">
                <a:latin typeface="Times New Roman"/>
                <a:cs typeface="Times New Roman"/>
              </a:rPr>
              <a:t>the Script code by removing extra white space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(such </a:t>
            </a:r>
            <a:r>
              <a:rPr dirty="0" sz="1800" spc="-5">
                <a:latin typeface="Times New Roman"/>
                <a:cs typeface="Times New Roman"/>
              </a:rPr>
              <a:t>compression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causes syntax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errors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when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lines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do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not end in a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semicolon).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800">
                <a:latin typeface="Times New Roman"/>
                <a:cs typeface="Times New Roman"/>
              </a:rPr>
              <a:t>Multiple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statements can be </a:t>
            </a:r>
            <a:r>
              <a:rPr dirty="0" sz="1800" spc="-5">
                <a:latin typeface="Times New Roman"/>
                <a:cs typeface="Times New Roman"/>
              </a:rPr>
              <a:t>combined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into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 code block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by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using C</a:t>
            </a:r>
            <a:r>
              <a:rPr dirty="0" sz="1800" spc="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-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style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syntax,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beginning</a:t>
            </a:r>
            <a:endParaRPr sz="1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dirty="0" sz="1800">
                <a:latin typeface="Times New Roman"/>
                <a:cs typeface="Times New Roman"/>
              </a:rPr>
              <a:t>with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 left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curly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brace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(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{ )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and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ending </a:t>
            </a:r>
            <a:r>
              <a:rPr dirty="0" sz="1800" spc="-5">
                <a:latin typeface="Times New Roman"/>
                <a:cs typeface="Times New Roman"/>
              </a:rPr>
              <a:t>with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 right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curly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brace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(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} ):</a:t>
            </a:r>
            <a:endParaRPr sz="1800">
              <a:latin typeface="Times New Roman"/>
              <a:cs typeface="Times New Roman"/>
            </a:endParaRPr>
          </a:p>
          <a:p>
            <a:pPr marL="12700" marR="7811770">
              <a:lnSpc>
                <a:spcPct val="120000"/>
              </a:lnSpc>
              <a:spcBef>
                <a:spcPts val="5"/>
              </a:spcBef>
            </a:pPr>
            <a:r>
              <a:rPr dirty="0" sz="1800">
                <a:latin typeface="Times New Roman"/>
                <a:cs typeface="Times New Roman"/>
              </a:rPr>
              <a:t>if (test){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test</a:t>
            </a:r>
            <a:r>
              <a:rPr dirty="0" sz="1800" spc="-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false;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1800">
                <a:latin typeface="Times New Roman"/>
                <a:cs typeface="Times New Roman"/>
              </a:rPr>
              <a:t>alert(test</a:t>
            </a:r>
            <a:r>
              <a:rPr dirty="0" sz="2000">
                <a:latin typeface="Times New Roman"/>
                <a:cs typeface="Times New Roman"/>
              </a:rPr>
              <a:t>);}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44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800">
                <a:latin typeface="Times New Roman"/>
                <a:cs typeface="Times New Roman"/>
              </a:rPr>
              <a:t>Control statements, </a:t>
            </a:r>
            <a:r>
              <a:rPr dirty="0" sz="1800" spc="-5">
                <a:latin typeface="Times New Roman"/>
                <a:cs typeface="Times New Roman"/>
              </a:rPr>
              <a:t>such </a:t>
            </a:r>
            <a:r>
              <a:rPr dirty="0" sz="1800">
                <a:latin typeface="Times New Roman"/>
                <a:cs typeface="Times New Roman"/>
              </a:rPr>
              <a:t>as if , require code blocks only </a:t>
            </a:r>
            <a:r>
              <a:rPr dirty="0" sz="1800" spc="-5">
                <a:latin typeface="Times New Roman"/>
                <a:cs typeface="Times New Roman"/>
              </a:rPr>
              <a:t>when </a:t>
            </a:r>
            <a:r>
              <a:rPr dirty="0" sz="1800">
                <a:latin typeface="Times New Roman"/>
                <a:cs typeface="Times New Roman"/>
              </a:rPr>
              <a:t>executing </a:t>
            </a:r>
            <a:r>
              <a:rPr dirty="0" sz="1800" spc="-5">
                <a:latin typeface="Times New Roman"/>
                <a:cs typeface="Times New Roman"/>
              </a:rPr>
              <a:t>multiple </a:t>
            </a:r>
            <a:r>
              <a:rPr dirty="0" sz="1800">
                <a:latin typeface="Times New Roman"/>
                <a:cs typeface="Times New Roman"/>
              </a:rPr>
              <a:t>statements. </a:t>
            </a:r>
            <a:r>
              <a:rPr dirty="0" sz="1800" spc="-440">
                <a:latin typeface="Times New Roman"/>
                <a:cs typeface="Times New Roman"/>
              </a:rPr>
              <a:t> </a:t>
            </a:r>
            <a:r>
              <a:rPr dirty="0" sz="1800" spc="-15">
                <a:latin typeface="Times New Roman"/>
                <a:cs typeface="Times New Roman"/>
              </a:rPr>
              <a:t>However, </a:t>
            </a:r>
            <a:r>
              <a:rPr dirty="0" sz="1800">
                <a:latin typeface="Times New Roman"/>
                <a:cs typeface="Times New Roman"/>
              </a:rPr>
              <a:t>it </a:t>
            </a:r>
            <a:r>
              <a:rPr dirty="0" sz="1800" spc="-5">
                <a:latin typeface="Times New Roman"/>
                <a:cs typeface="Times New Roman"/>
              </a:rPr>
              <a:t>is </a:t>
            </a:r>
            <a:r>
              <a:rPr dirty="0" sz="1800">
                <a:latin typeface="Times New Roman"/>
                <a:cs typeface="Times New Roman"/>
              </a:rPr>
              <a:t>considered a best practice to always </a:t>
            </a:r>
            <a:r>
              <a:rPr dirty="0" sz="1800" spc="-5">
                <a:latin typeface="Times New Roman"/>
                <a:cs typeface="Times New Roman"/>
              </a:rPr>
              <a:t>use </a:t>
            </a:r>
            <a:r>
              <a:rPr dirty="0" sz="1800">
                <a:latin typeface="Times New Roman"/>
                <a:cs typeface="Times New Roman"/>
              </a:rPr>
              <a:t>code blocks </a:t>
            </a:r>
            <a:r>
              <a:rPr dirty="0" sz="1800" spc="-5">
                <a:latin typeface="Times New Roman"/>
                <a:cs typeface="Times New Roman"/>
              </a:rPr>
              <a:t>with </a:t>
            </a:r>
            <a:r>
              <a:rPr dirty="0" sz="1800">
                <a:latin typeface="Times New Roman"/>
                <a:cs typeface="Times New Roman"/>
              </a:rPr>
              <a:t>control statements,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ev</a:t>
            </a:r>
            <a:r>
              <a:rPr dirty="0" sz="1800" spc="5">
                <a:latin typeface="Times New Roman"/>
                <a:cs typeface="Times New Roman"/>
              </a:rPr>
              <a:t>e</a:t>
            </a:r>
            <a:r>
              <a:rPr dirty="0" sz="1800">
                <a:latin typeface="Times New Roman"/>
                <a:cs typeface="Times New Roman"/>
              </a:rPr>
              <a:t>n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if th</a:t>
            </a:r>
            <a:r>
              <a:rPr dirty="0" sz="1800" spc="5">
                <a:latin typeface="Times New Roman"/>
                <a:cs typeface="Times New Roman"/>
              </a:rPr>
              <a:t>e</a:t>
            </a:r>
            <a:r>
              <a:rPr dirty="0" sz="1800">
                <a:latin typeface="Times New Roman"/>
                <a:cs typeface="Times New Roman"/>
              </a:rPr>
              <a:t>re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’</a:t>
            </a:r>
            <a:r>
              <a:rPr dirty="0" sz="1800" spc="-13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</a:t>
            </a:r>
            <a:r>
              <a:rPr dirty="0" sz="1800">
                <a:latin typeface="Times New Roman"/>
                <a:cs typeface="Times New Roman"/>
              </a:rPr>
              <a:t> only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one </a:t>
            </a:r>
            <a:r>
              <a:rPr dirty="0" sz="1800" spc="-15">
                <a:latin typeface="Times New Roman"/>
                <a:cs typeface="Times New Roman"/>
              </a:rPr>
              <a:t>s</a:t>
            </a:r>
            <a:r>
              <a:rPr dirty="0" sz="1800">
                <a:latin typeface="Times New Roman"/>
                <a:cs typeface="Times New Roman"/>
              </a:rPr>
              <a:t>t</a:t>
            </a:r>
            <a:r>
              <a:rPr dirty="0" sz="1800" spc="5">
                <a:latin typeface="Times New Roman"/>
                <a:cs typeface="Times New Roman"/>
              </a:rPr>
              <a:t>a</a:t>
            </a:r>
            <a:r>
              <a:rPr dirty="0" sz="1800">
                <a:latin typeface="Times New Roman"/>
                <a:cs typeface="Times New Roman"/>
              </a:rPr>
              <a:t>t</a:t>
            </a:r>
            <a:r>
              <a:rPr dirty="0" sz="1800" spc="5">
                <a:latin typeface="Times New Roman"/>
                <a:cs typeface="Times New Roman"/>
              </a:rPr>
              <a:t>e</a:t>
            </a:r>
            <a:r>
              <a:rPr dirty="0" sz="1800" spc="-10">
                <a:latin typeface="Times New Roman"/>
                <a:cs typeface="Times New Roman"/>
              </a:rPr>
              <a:t>m</a:t>
            </a:r>
            <a:r>
              <a:rPr dirty="0" sz="1800">
                <a:latin typeface="Times New Roman"/>
                <a:cs typeface="Times New Roman"/>
              </a:rPr>
              <a:t>ent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to be execu</a:t>
            </a:r>
            <a:r>
              <a:rPr dirty="0" sz="1800" spc="5">
                <a:latin typeface="Times New Roman"/>
                <a:cs typeface="Times New Roman"/>
              </a:rPr>
              <a:t>t</a:t>
            </a:r>
            <a:r>
              <a:rPr dirty="0" sz="1800">
                <a:latin typeface="Times New Roman"/>
                <a:cs typeface="Times New Roman"/>
              </a:rPr>
              <a:t>ed,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as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 the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fol</a:t>
            </a:r>
            <a:r>
              <a:rPr dirty="0" sz="1800" spc="5">
                <a:latin typeface="Times New Roman"/>
                <a:cs typeface="Times New Roman"/>
              </a:rPr>
              <a:t>l</a:t>
            </a:r>
            <a:r>
              <a:rPr dirty="0" sz="1800">
                <a:latin typeface="Times New Roman"/>
                <a:cs typeface="Times New Roman"/>
              </a:rPr>
              <a:t>owing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ex</a:t>
            </a:r>
            <a:r>
              <a:rPr dirty="0" sz="1800" spc="5">
                <a:latin typeface="Times New Roman"/>
                <a:cs typeface="Times New Roman"/>
              </a:rPr>
              <a:t>a</a:t>
            </a:r>
            <a:r>
              <a:rPr dirty="0" sz="1800" spc="-10">
                <a:latin typeface="Times New Roman"/>
                <a:cs typeface="Times New Roman"/>
              </a:rPr>
              <a:t>m</a:t>
            </a:r>
            <a:r>
              <a:rPr dirty="0" sz="1800">
                <a:latin typeface="Times New Roman"/>
                <a:cs typeface="Times New Roman"/>
              </a:rPr>
              <a:t>pl</a:t>
            </a:r>
            <a:r>
              <a:rPr dirty="0" sz="1800" spc="5">
                <a:latin typeface="Times New Roman"/>
                <a:cs typeface="Times New Roman"/>
              </a:rPr>
              <a:t>e</a:t>
            </a:r>
            <a:r>
              <a:rPr dirty="0" sz="1800" spc="-5">
                <a:latin typeface="Times New Roman"/>
                <a:cs typeface="Times New Roman"/>
              </a:rPr>
              <a:t>s: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9689" y="5258053"/>
          <a:ext cx="6391275" cy="1241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0605"/>
                <a:gridCol w="497840"/>
                <a:gridCol w="4862830"/>
              </a:tblGrid>
              <a:tr h="291144">
                <a:tc>
                  <a:txBody>
                    <a:bodyPr/>
                    <a:lstStyle/>
                    <a:p>
                      <a:pPr marL="31750">
                        <a:lnSpc>
                          <a:spcPts val="1964"/>
                        </a:lnSpc>
                      </a:pPr>
                      <a:r>
                        <a:rPr dirty="0" sz="1800">
                          <a:latin typeface="Times New Roman"/>
                          <a:cs typeface="Times New Roman"/>
                        </a:rPr>
                        <a:t>if</a:t>
                      </a:r>
                      <a:r>
                        <a:rPr dirty="0" sz="18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>
                          <a:latin typeface="Times New Roman"/>
                          <a:cs typeface="Times New Roman"/>
                        </a:rPr>
                        <a:t>(test)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902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800">
                          <a:latin typeface="Times New Roman"/>
                          <a:cs typeface="Times New Roman"/>
                        </a:rPr>
                        <a:t>alert(test);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//valid,</a:t>
                      </a: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but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5" b="1">
                          <a:latin typeface="Times New Roman"/>
                          <a:cs typeface="Times New Roman"/>
                        </a:rPr>
                        <a:t>error-prone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should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avoided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/>
                </a:tc>
              </a:tr>
              <a:tr h="32950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800">
                          <a:latin typeface="Times New Roman"/>
                          <a:cs typeface="Times New Roman"/>
                        </a:rPr>
                        <a:t>if</a:t>
                      </a:r>
                      <a:r>
                        <a:rPr dirty="0" sz="18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>
                          <a:latin typeface="Times New Roman"/>
                          <a:cs typeface="Times New Roman"/>
                        </a:rPr>
                        <a:t>(test){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//preferred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/>
                </a:tc>
              </a:tr>
              <a:tr h="291289">
                <a:tc>
                  <a:txBody>
                    <a:bodyPr/>
                    <a:lstStyle/>
                    <a:p>
                      <a:pPr marL="31750">
                        <a:lnSpc>
                          <a:spcPts val="2090"/>
                        </a:lnSpc>
                        <a:spcBef>
                          <a:spcPts val="105"/>
                        </a:spcBef>
                      </a:pPr>
                      <a:r>
                        <a:rPr dirty="0" sz="1800">
                          <a:latin typeface="Times New Roman"/>
                          <a:cs typeface="Times New Roman"/>
                        </a:rPr>
                        <a:t>alert(test);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/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ts val="2090"/>
                        </a:lnSpc>
                        <a:spcBef>
                          <a:spcPts val="105"/>
                        </a:spcBef>
                      </a:pPr>
                      <a:r>
                        <a:rPr dirty="0" sz="1800">
                          <a:latin typeface="Times New Roman"/>
                          <a:cs typeface="Times New Roman"/>
                        </a:rPr>
                        <a:t>}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078226" y="0"/>
            <a:ext cx="266573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181818"/>
                </a:solidFill>
              </a:rPr>
              <a:t>Statements</a:t>
            </a:r>
            <a:endParaRPr sz="4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8711945" y="6743399"/>
            <a:ext cx="2006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1</a:t>
            </a:r>
            <a:r>
              <a:rPr dirty="0" sz="1050">
                <a:latin typeface="Arial MT"/>
                <a:cs typeface="Arial MT"/>
              </a:rPr>
              <a:t>4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86334" y="2024252"/>
            <a:ext cx="447484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“undefined”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undefined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334" y="2329052"/>
            <a:ext cx="1782445" cy="12458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“boolean”</a:t>
            </a:r>
            <a:r>
              <a:rPr dirty="0" sz="2000">
                <a:latin typeface="Wingdings"/>
                <a:cs typeface="Wingdings"/>
              </a:rPr>
              <a:t></a:t>
            </a:r>
            <a:endParaRPr sz="2000">
              <a:latin typeface="Wingdings"/>
              <a:cs typeface="Wingdings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“string”</a:t>
            </a:r>
            <a:r>
              <a:rPr dirty="0" sz="2000" spc="-75" b="1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Wingdings"/>
                <a:cs typeface="Wingdings"/>
              </a:rPr>
              <a:t></a:t>
            </a:r>
            <a:endParaRPr sz="2000">
              <a:latin typeface="Wingdings"/>
              <a:cs typeface="Wingdings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“number</a:t>
            </a:r>
            <a:r>
              <a:rPr dirty="0" sz="2000">
                <a:latin typeface="Times New Roman"/>
                <a:cs typeface="Times New Roman"/>
              </a:rPr>
              <a:t>”</a:t>
            </a:r>
            <a:r>
              <a:rPr dirty="0" sz="2000" spc="-90">
                <a:latin typeface="Times New Roman"/>
                <a:cs typeface="Times New Roman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endParaRPr sz="2000">
              <a:latin typeface="Wingdings"/>
              <a:cs typeface="Wingdings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“object”</a:t>
            </a:r>
            <a:r>
              <a:rPr dirty="0" sz="2000" spc="-65" b="1">
                <a:latin typeface="Times New Roman"/>
                <a:cs typeface="Times New Roman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32838" y="2329052"/>
            <a:ext cx="3128010" cy="12458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latin typeface="Times New Roman"/>
                <a:cs typeface="Times New Roman"/>
              </a:rPr>
              <a:t>if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Boolean</a:t>
            </a:r>
            <a:endParaRPr sz="20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if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if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endParaRPr sz="20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if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an </a:t>
            </a:r>
            <a:r>
              <a:rPr dirty="0" sz="2000">
                <a:latin typeface="Times New Roman"/>
                <a:cs typeface="Times New Roman"/>
              </a:rPr>
              <a:t>object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null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6334" y="3548634"/>
            <a:ext cx="442468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  <a:tab pos="1951355" algn="l"/>
              </a:tabLst>
            </a:pPr>
            <a:r>
              <a:rPr dirty="0" sz="2000" b="1">
                <a:latin typeface="Times New Roman"/>
                <a:cs typeface="Times New Roman"/>
              </a:rPr>
              <a:t>“function”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5">
                <a:latin typeface="Times New Roman"/>
                <a:cs typeface="Times New Roman"/>
              </a:rPr>
              <a:t>if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334" y="4157929"/>
            <a:ext cx="4466590" cy="15506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The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typeof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operator</a:t>
            </a:r>
            <a:r>
              <a:rPr dirty="0" sz="2000" spc="-6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is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called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like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this:</a:t>
            </a:r>
            <a:endParaRPr sz="2000">
              <a:latin typeface="Times New Roman"/>
              <a:cs typeface="Times New Roman"/>
            </a:endParaRPr>
          </a:p>
          <a:p>
            <a:pPr marL="12700" marR="1073785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var </a:t>
            </a:r>
            <a:r>
              <a:rPr dirty="0" sz="2000" spc="-5">
                <a:latin typeface="Times New Roman"/>
                <a:cs typeface="Times New Roman"/>
              </a:rPr>
              <a:t>message </a:t>
            </a:r>
            <a:r>
              <a:rPr dirty="0" sz="2000">
                <a:latin typeface="Times New Roman"/>
                <a:cs typeface="Times New Roman"/>
              </a:rPr>
              <a:t>= </a:t>
            </a:r>
            <a:r>
              <a:rPr dirty="0" sz="2000" spc="-5">
                <a:latin typeface="Times New Roman"/>
                <a:cs typeface="Times New Roman"/>
              </a:rPr>
              <a:t>“some </a:t>
            </a:r>
            <a:r>
              <a:rPr dirty="0" sz="2000">
                <a:latin typeface="Times New Roman"/>
                <a:cs typeface="Times New Roman"/>
              </a:rPr>
              <a:t>string”;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alert(typeof message); </a:t>
            </a:r>
            <a:r>
              <a:rPr dirty="0" sz="2000">
                <a:latin typeface="Times New Roman"/>
                <a:cs typeface="Times New Roman"/>
              </a:rPr>
              <a:t>//”string”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alert(typeof(message)); //”string”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alert(typeof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95);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//”number”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08254" y="0"/>
            <a:ext cx="755269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181818"/>
                </a:solidFill>
              </a:rPr>
              <a:t>Data</a:t>
            </a:r>
            <a:r>
              <a:rPr dirty="0" sz="4400" spc="-114">
                <a:solidFill>
                  <a:srgbClr val="181818"/>
                </a:solidFill>
              </a:rPr>
              <a:t> </a:t>
            </a:r>
            <a:r>
              <a:rPr dirty="0" sz="4400" spc="-80">
                <a:solidFill>
                  <a:srgbClr val="181818"/>
                </a:solidFill>
              </a:rPr>
              <a:t>Type</a:t>
            </a:r>
            <a:r>
              <a:rPr dirty="0" sz="4400" spc="-25">
                <a:solidFill>
                  <a:srgbClr val="181818"/>
                </a:solidFill>
              </a:rPr>
              <a:t> </a:t>
            </a:r>
            <a:r>
              <a:rPr dirty="0" sz="4400">
                <a:solidFill>
                  <a:srgbClr val="181818"/>
                </a:solidFill>
              </a:rPr>
              <a:t>and</a:t>
            </a:r>
            <a:r>
              <a:rPr dirty="0" sz="4400" spc="-5">
                <a:solidFill>
                  <a:srgbClr val="181818"/>
                </a:solidFill>
              </a:rPr>
              <a:t> </a:t>
            </a:r>
            <a:r>
              <a:rPr dirty="0" sz="4400">
                <a:solidFill>
                  <a:srgbClr val="181818"/>
                </a:solidFill>
              </a:rPr>
              <a:t>typeof</a:t>
            </a:r>
            <a:r>
              <a:rPr dirty="0" sz="4400" spc="-25">
                <a:solidFill>
                  <a:srgbClr val="181818"/>
                </a:solidFill>
              </a:rPr>
              <a:t> </a:t>
            </a:r>
            <a:r>
              <a:rPr dirty="0" sz="4400">
                <a:solidFill>
                  <a:srgbClr val="181818"/>
                </a:solidFill>
              </a:rPr>
              <a:t>opertator</a:t>
            </a:r>
            <a:endParaRPr sz="4400"/>
          </a:p>
        </p:txBody>
      </p:sp>
      <p:sp>
        <p:nvSpPr>
          <p:cNvPr id="8" name="object 8"/>
          <p:cNvSpPr txBox="1"/>
          <p:nvPr/>
        </p:nvSpPr>
        <p:spPr>
          <a:xfrm>
            <a:off x="6229350" y="2134361"/>
            <a:ext cx="2807335" cy="3693160"/>
          </a:xfrm>
          <a:prstGeom prst="rect">
            <a:avLst/>
          </a:prstGeom>
          <a:ln w="25907">
            <a:solidFill>
              <a:srgbClr val="000000"/>
            </a:solidFill>
          </a:ln>
        </p:spPr>
        <p:txBody>
          <a:bodyPr wrap="square" lIns="0" tIns="29209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229"/>
              </a:spcBef>
            </a:pPr>
            <a:r>
              <a:rPr dirty="0" sz="1800" spc="-5" b="1">
                <a:latin typeface="Calibri"/>
                <a:cs typeface="Calibri"/>
              </a:rPr>
              <a:t>Examples</a:t>
            </a:r>
            <a:endParaRPr sz="180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</a:pPr>
            <a:r>
              <a:rPr dirty="0" sz="1800" spc="-10">
                <a:latin typeface="Calibri"/>
                <a:cs typeface="Calibri"/>
              </a:rPr>
              <a:t>var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-5">
                <a:latin typeface="Calibri"/>
                <a:cs typeface="Calibri"/>
              </a:rPr>
              <a:t> “Nicholas”;</a:t>
            </a:r>
            <a:endParaRPr sz="1800">
              <a:latin typeface="Calibri"/>
              <a:cs typeface="Calibri"/>
            </a:endParaRPr>
          </a:p>
          <a:p>
            <a:pPr marL="90805" marR="1576705">
              <a:lnSpc>
                <a:spcPct val="100000"/>
              </a:lnSpc>
              <a:spcBef>
                <a:spcPts val="5"/>
              </a:spcBef>
            </a:pPr>
            <a:r>
              <a:rPr dirty="0" sz="1800" spc="-10">
                <a:latin typeface="Calibri"/>
                <a:cs typeface="Calibri"/>
              </a:rPr>
              <a:t>var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true; </a:t>
            </a:r>
            <a:r>
              <a:rPr dirty="0" sz="1800" spc="-39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var </a:t>
            </a:r>
            <a:r>
              <a:rPr dirty="0" sz="1800">
                <a:latin typeface="Calibri"/>
                <a:cs typeface="Calibri"/>
              </a:rPr>
              <a:t>i = </a:t>
            </a:r>
            <a:r>
              <a:rPr dirty="0" sz="1800" spc="-5">
                <a:latin typeface="Calibri"/>
                <a:cs typeface="Calibri"/>
              </a:rPr>
              <a:t>22;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var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u;</a:t>
            </a:r>
            <a:endParaRPr sz="180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</a:pPr>
            <a:r>
              <a:rPr dirty="0" sz="1800" spc="-10">
                <a:latin typeface="Calibri"/>
                <a:cs typeface="Calibri"/>
              </a:rPr>
              <a:t>var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-5">
                <a:latin typeface="Calibri"/>
                <a:cs typeface="Calibri"/>
              </a:rPr>
              <a:t> null;</a:t>
            </a:r>
            <a:endParaRPr sz="1800">
              <a:latin typeface="Calibri"/>
              <a:cs typeface="Calibri"/>
            </a:endParaRPr>
          </a:p>
          <a:p>
            <a:pPr marL="90805" marR="119380">
              <a:lnSpc>
                <a:spcPct val="100000"/>
              </a:lnSpc>
            </a:pPr>
            <a:r>
              <a:rPr dirty="0" sz="1800" spc="-10">
                <a:latin typeface="Calibri"/>
                <a:cs typeface="Calibri"/>
              </a:rPr>
              <a:t>var </a:t>
            </a:r>
            <a:r>
              <a:rPr dirty="0" sz="1800">
                <a:latin typeface="Calibri"/>
                <a:cs typeface="Calibri"/>
              </a:rPr>
              <a:t>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=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new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Object(); </a:t>
            </a:r>
            <a:r>
              <a:rPr dirty="0" sz="1800" spc="-5">
                <a:latin typeface="Calibri"/>
                <a:cs typeface="Calibri"/>
              </a:rPr>
              <a:t> alert(typeof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s);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//string 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alert(typeof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i);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//number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alert(typeof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b);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//boolean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alert(typeof u); //undefined </a:t>
            </a:r>
            <a:r>
              <a:rPr dirty="0" sz="1800" spc="-39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alert(typeof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n);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//object </a:t>
            </a:r>
            <a:r>
              <a:rPr dirty="0" sz="1800" spc="-5">
                <a:latin typeface="Calibri"/>
                <a:cs typeface="Calibri"/>
              </a:rPr>
              <a:t> alert(typeof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o);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//object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6334" y="500329"/>
            <a:ext cx="7333615" cy="15506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13360" indent="-201295">
              <a:lnSpc>
                <a:spcPct val="100000"/>
              </a:lnSpc>
              <a:spcBef>
                <a:spcPts val="105"/>
              </a:spcBef>
              <a:buSzPct val="95000"/>
              <a:buFont typeface="Wingdings"/>
              <a:buChar char=""/>
              <a:tabLst>
                <a:tab pos="213995" algn="l"/>
              </a:tabLst>
            </a:pPr>
            <a:r>
              <a:rPr dirty="0" sz="2000">
                <a:latin typeface="Times New Roman"/>
                <a:cs typeface="Times New Roman"/>
              </a:rPr>
              <a:t>Because</a:t>
            </a:r>
            <a:r>
              <a:rPr dirty="0" sz="2000" spc="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JS</a:t>
            </a:r>
            <a:r>
              <a:rPr dirty="0" sz="2000" spc="5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is</a:t>
            </a:r>
            <a:r>
              <a:rPr dirty="0" sz="2000" spc="5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loosely</a:t>
            </a:r>
            <a:r>
              <a:rPr dirty="0" sz="2000" spc="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typed,</a:t>
            </a:r>
            <a:r>
              <a:rPr dirty="0" sz="2000" spc="6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there</a:t>
            </a:r>
            <a:r>
              <a:rPr dirty="0" sz="2000" spc="5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needs</a:t>
            </a:r>
            <a:r>
              <a:rPr dirty="0" sz="2000" spc="5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to</a:t>
            </a:r>
            <a:r>
              <a:rPr dirty="0" sz="2000" spc="5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be</a:t>
            </a:r>
            <a:r>
              <a:rPr dirty="0" sz="2000" spc="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way</a:t>
            </a:r>
            <a:r>
              <a:rPr dirty="0" sz="2000" spc="6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to</a:t>
            </a:r>
            <a:r>
              <a:rPr dirty="0" sz="2000" spc="5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determine</a:t>
            </a:r>
            <a:r>
              <a:rPr dirty="0" sz="2000" spc="6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data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type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given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variable.</a:t>
            </a:r>
            <a:endParaRPr sz="2000">
              <a:latin typeface="Times New Roman"/>
              <a:cs typeface="Times New Roman"/>
            </a:endParaRPr>
          </a:p>
          <a:p>
            <a:pPr marL="212725" indent="-200660">
              <a:lnSpc>
                <a:spcPct val="100000"/>
              </a:lnSpc>
              <a:buSzPct val="95000"/>
              <a:buFont typeface="Wingdings"/>
              <a:buChar char=""/>
              <a:tabLst>
                <a:tab pos="213360" algn="l"/>
              </a:tabLst>
            </a:pP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b="1">
                <a:latin typeface="Times New Roman"/>
                <a:cs typeface="Times New Roman"/>
              </a:rPr>
              <a:t>typeof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operator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provides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that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information.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SzPct val="95000"/>
              <a:buFont typeface="Wingdings"/>
              <a:buChar char=""/>
              <a:tabLst>
                <a:tab pos="213360" algn="l"/>
              </a:tabLst>
            </a:pPr>
            <a:r>
              <a:rPr dirty="0" sz="2000">
                <a:latin typeface="Times New Roman"/>
                <a:cs typeface="Times New Roman"/>
              </a:rPr>
              <a:t>Using</a:t>
            </a:r>
            <a:r>
              <a:rPr dirty="0" sz="2000" spc="3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345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typeof</a:t>
            </a:r>
            <a:r>
              <a:rPr dirty="0" sz="2000" spc="35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operator</a:t>
            </a:r>
            <a:r>
              <a:rPr dirty="0" sz="2000" spc="3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on</a:t>
            </a:r>
            <a:r>
              <a:rPr dirty="0" sz="2000" spc="3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3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value</a:t>
            </a:r>
            <a:r>
              <a:rPr dirty="0" sz="2000" spc="3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3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one</a:t>
            </a:r>
            <a:r>
              <a:rPr dirty="0" sz="2000" spc="3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3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3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following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strings: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4401" y="5851347"/>
            <a:ext cx="8810625" cy="635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Times New Roman"/>
                <a:cs typeface="Times New Roman"/>
              </a:rPr>
              <a:t>Note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that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because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typeof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 operator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not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function,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parentheses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required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(although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 used).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711945" y="6743399"/>
            <a:ext cx="2006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1</a:t>
            </a:r>
            <a:r>
              <a:rPr dirty="0" sz="1050">
                <a:latin typeface="Arial MT"/>
                <a:cs typeface="Arial MT"/>
              </a:rPr>
              <a:t>5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86334" y="583819"/>
            <a:ext cx="8767445" cy="4538345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354965" marR="5080" indent="-342900">
              <a:lnSpc>
                <a:spcPct val="80000"/>
              </a:lnSpc>
              <a:spcBef>
                <a:spcPts val="58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spc="5" b="1">
                <a:latin typeface="Times New Roman"/>
                <a:cs typeface="Times New Roman"/>
              </a:rPr>
              <a:t>NaN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special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numeric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value,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short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5" b="1">
                <a:latin typeface="Times New Roman"/>
                <a:cs typeface="Times New Roman"/>
              </a:rPr>
              <a:t>N</a:t>
            </a:r>
            <a:r>
              <a:rPr dirty="0" sz="2000" spc="5">
                <a:latin typeface="Times New Roman"/>
                <a:cs typeface="Times New Roman"/>
              </a:rPr>
              <a:t>ot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</a:t>
            </a:r>
            <a:r>
              <a:rPr dirty="0" sz="2000" spc="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N</a:t>
            </a:r>
            <a:r>
              <a:rPr dirty="0" sz="2000" spc="-5">
                <a:latin typeface="Times New Roman"/>
                <a:cs typeface="Times New Roman"/>
              </a:rPr>
              <a:t>umber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, which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indicate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when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operation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intended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has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failed.</a:t>
            </a:r>
            <a:endParaRPr sz="2000">
              <a:latin typeface="Times New Roman"/>
              <a:cs typeface="Times New Roman"/>
            </a:endParaRPr>
          </a:p>
          <a:p>
            <a:pPr marL="354965" marR="386715" indent="-342900">
              <a:lnSpc>
                <a:spcPts val="1920"/>
              </a:lnSpc>
              <a:spcBef>
                <a:spcPts val="459"/>
              </a:spcBef>
              <a:buFont typeface="Wingdings"/>
              <a:buChar char=""/>
              <a:tabLst>
                <a:tab pos="419100" algn="l"/>
                <a:tab pos="419734" algn="l"/>
              </a:tabLst>
            </a:pPr>
            <a:r>
              <a:rPr dirty="0"/>
              <a:t>	</a:t>
            </a:r>
            <a:r>
              <a:rPr dirty="0" sz="2000">
                <a:latin typeface="Times New Roman"/>
                <a:cs typeface="Times New Roman"/>
              </a:rPr>
              <a:t>For </a:t>
            </a:r>
            <a:r>
              <a:rPr dirty="0" sz="2000" spc="-5">
                <a:latin typeface="Times New Roman"/>
                <a:cs typeface="Times New Roman"/>
              </a:rPr>
              <a:t>example, </a:t>
            </a:r>
            <a:r>
              <a:rPr dirty="0" sz="2000">
                <a:latin typeface="Times New Roman"/>
                <a:cs typeface="Times New Roman"/>
              </a:rPr>
              <a:t>dividing any </a:t>
            </a:r>
            <a:r>
              <a:rPr dirty="0" sz="2000" spc="-5">
                <a:latin typeface="Times New Roman"/>
                <a:cs typeface="Times New Roman"/>
              </a:rPr>
              <a:t>number </a:t>
            </a:r>
            <a:r>
              <a:rPr dirty="0" sz="2000">
                <a:latin typeface="Times New Roman"/>
                <a:cs typeface="Times New Roman"/>
              </a:rPr>
              <a:t>by 0 </a:t>
            </a:r>
            <a:r>
              <a:rPr dirty="0" sz="2000" spc="-5">
                <a:latin typeface="Times New Roman"/>
                <a:cs typeface="Times New Roman"/>
              </a:rPr>
              <a:t>typically </a:t>
            </a:r>
            <a:r>
              <a:rPr dirty="0" sz="2000">
                <a:latin typeface="Times New Roman"/>
                <a:cs typeface="Times New Roman"/>
              </a:rPr>
              <a:t>causes an error in other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programming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languages,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halting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code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execution.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JS,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dividing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by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NaN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, which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allows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other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processing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continue.</a:t>
            </a:r>
            <a:endParaRPr sz="2000">
              <a:latin typeface="Times New Roman"/>
              <a:cs typeface="Times New Roman"/>
            </a:endParaRPr>
          </a:p>
          <a:p>
            <a:pPr marL="354965" marR="50800" indent="-342900">
              <a:lnSpc>
                <a:spcPts val="1920"/>
              </a:lnSpc>
              <a:spcBef>
                <a:spcPts val="484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5">
                <a:latin typeface="Times New Roman"/>
                <a:cs typeface="Times New Roman"/>
              </a:rPr>
              <a:t>value </a:t>
            </a:r>
            <a:r>
              <a:rPr dirty="0" sz="2000">
                <a:latin typeface="Times New Roman"/>
                <a:cs typeface="Times New Roman"/>
              </a:rPr>
              <a:t>NaN has a couple of unique properties. </a:t>
            </a:r>
            <a:r>
              <a:rPr dirty="0" sz="2000" spc="-5" b="1">
                <a:latin typeface="Times New Roman"/>
                <a:cs typeface="Times New Roman"/>
              </a:rPr>
              <a:t>First, </a:t>
            </a:r>
            <a:r>
              <a:rPr dirty="0" sz="2000">
                <a:latin typeface="Times New Roman"/>
                <a:cs typeface="Times New Roman"/>
              </a:rPr>
              <a:t>any operation involving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NaN always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NaN</a:t>
            </a:r>
            <a:r>
              <a:rPr dirty="0" sz="2000" spc="5">
                <a:latin typeface="Times New Roman"/>
                <a:cs typeface="Times New Roman"/>
              </a:rPr>
              <a:t> (for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instance,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NaN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/10),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which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 be </a:t>
            </a:r>
            <a:r>
              <a:rPr dirty="0" sz="2000" spc="-5">
                <a:latin typeface="Times New Roman"/>
                <a:cs typeface="Times New Roman"/>
              </a:rPr>
              <a:t>problematic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case of </a:t>
            </a:r>
            <a:r>
              <a:rPr dirty="0" sz="2000" spc="-5">
                <a:latin typeface="Times New Roman"/>
                <a:cs typeface="Times New Roman"/>
              </a:rPr>
              <a:t>multistep computations. </a:t>
            </a:r>
            <a:r>
              <a:rPr dirty="0" sz="2000" b="1">
                <a:latin typeface="Times New Roman"/>
                <a:cs typeface="Times New Roman"/>
              </a:rPr>
              <a:t>Second, </a:t>
            </a:r>
            <a:r>
              <a:rPr dirty="0" sz="2000">
                <a:latin typeface="Times New Roman"/>
                <a:cs typeface="Times New Roman"/>
              </a:rPr>
              <a:t>NaN is </a:t>
            </a:r>
            <a:r>
              <a:rPr dirty="0" sz="2000" spc="5">
                <a:latin typeface="Times New Roman"/>
                <a:cs typeface="Times New Roman"/>
              </a:rPr>
              <a:t>not </a:t>
            </a:r>
            <a:r>
              <a:rPr dirty="0" sz="2000">
                <a:latin typeface="Times New Roman"/>
                <a:cs typeface="Times New Roman"/>
              </a:rPr>
              <a:t>equal to any value, including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NaN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. For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example,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following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false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393065">
              <a:lnSpc>
                <a:spcPct val="100000"/>
              </a:lnSpc>
              <a:spcBef>
                <a:spcPts val="20"/>
              </a:spcBef>
              <a:tabLst>
                <a:tab pos="2813685" algn="l"/>
                <a:tab pos="3670300" algn="l"/>
              </a:tabLst>
            </a:pPr>
            <a:r>
              <a:rPr dirty="0" sz="2000" b="1">
                <a:latin typeface="Times New Roman"/>
                <a:cs typeface="Times New Roman"/>
              </a:rPr>
              <a:t>alert(NaN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==</a:t>
            </a:r>
            <a:r>
              <a:rPr dirty="0" sz="2000" b="1">
                <a:latin typeface="Times New Roman"/>
                <a:cs typeface="Times New Roman"/>
              </a:rPr>
              <a:t> </a:t>
            </a:r>
            <a:r>
              <a:rPr dirty="0" sz="2000" spc="5" b="1">
                <a:latin typeface="Times New Roman"/>
                <a:cs typeface="Times New Roman"/>
              </a:rPr>
              <a:t>NaN);	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>
                <a:latin typeface="Times New Roman"/>
                <a:cs typeface="Times New Roman"/>
              </a:rPr>
              <a:t>	//false</a:t>
            </a:r>
            <a:endParaRPr sz="2000">
              <a:latin typeface="Times New Roman"/>
              <a:cs typeface="Times New Roman"/>
            </a:endParaRPr>
          </a:p>
          <a:p>
            <a:pPr marL="354965" marR="292735" indent="-342900">
              <a:lnSpc>
                <a:spcPct val="80000"/>
              </a:lnSpc>
              <a:spcBef>
                <a:spcPts val="4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this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reason,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provides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isNaN()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function.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This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accepts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single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argument, </a:t>
            </a:r>
            <a:r>
              <a:rPr dirty="0" sz="2000">
                <a:latin typeface="Times New Roman"/>
                <a:cs typeface="Times New Roman"/>
              </a:rPr>
              <a:t>which can be of any data </a:t>
            </a:r>
            <a:r>
              <a:rPr dirty="0" sz="2000" spc="-5">
                <a:latin typeface="Times New Roman"/>
                <a:cs typeface="Times New Roman"/>
              </a:rPr>
              <a:t>type, </a:t>
            </a:r>
            <a:r>
              <a:rPr dirty="0" sz="2000">
                <a:latin typeface="Times New Roman"/>
                <a:cs typeface="Times New Roman"/>
              </a:rPr>
              <a:t>to </a:t>
            </a:r>
            <a:r>
              <a:rPr dirty="0" sz="2000" spc="-5">
                <a:latin typeface="Times New Roman"/>
                <a:cs typeface="Times New Roman"/>
              </a:rPr>
              <a:t>determine </a:t>
            </a:r>
            <a:r>
              <a:rPr dirty="0" sz="2000">
                <a:latin typeface="Times New Roman"/>
                <a:cs typeface="Times New Roman"/>
              </a:rPr>
              <a:t>if the value is “ </a:t>
            </a:r>
            <a:r>
              <a:rPr dirty="0" sz="2000" spc="5">
                <a:latin typeface="Times New Roman"/>
                <a:cs typeface="Times New Roman"/>
              </a:rPr>
              <a:t>not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number.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”</a:t>
            </a:r>
            <a:endParaRPr sz="2000">
              <a:latin typeface="Times New Roman"/>
              <a:cs typeface="Times New Roman"/>
            </a:endParaRPr>
          </a:p>
          <a:p>
            <a:pPr marL="354965" marR="123825" indent="-342900">
              <a:lnSpc>
                <a:spcPct val="80000"/>
              </a:lnSpc>
              <a:spcBef>
                <a:spcPts val="4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spc="5">
                <a:latin typeface="Times New Roman"/>
                <a:cs typeface="Times New Roman"/>
              </a:rPr>
              <a:t>When </a:t>
            </a:r>
            <a:r>
              <a:rPr dirty="0" sz="2000">
                <a:latin typeface="Times New Roman"/>
                <a:cs typeface="Times New Roman"/>
              </a:rPr>
              <a:t>a value is passed into isNaN() , an </a:t>
            </a:r>
            <a:r>
              <a:rPr dirty="0" sz="2000" spc="-5">
                <a:latin typeface="Times New Roman"/>
                <a:cs typeface="Times New Roman"/>
              </a:rPr>
              <a:t>attempt </a:t>
            </a:r>
            <a:r>
              <a:rPr dirty="0" sz="2000">
                <a:latin typeface="Times New Roman"/>
                <a:cs typeface="Times New Roman"/>
              </a:rPr>
              <a:t>is </a:t>
            </a:r>
            <a:r>
              <a:rPr dirty="0" sz="2000" spc="-5">
                <a:latin typeface="Times New Roman"/>
                <a:cs typeface="Times New Roman"/>
              </a:rPr>
              <a:t>made </a:t>
            </a:r>
            <a:r>
              <a:rPr dirty="0" sz="2000">
                <a:latin typeface="Times New Roman"/>
                <a:cs typeface="Times New Roman"/>
              </a:rPr>
              <a:t>to convert it into a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number. </a:t>
            </a:r>
            <a:r>
              <a:rPr dirty="0" sz="2000" spc="-5">
                <a:latin typeface="Times New Roman"/>
                <a:cs typeface="Times New Roman"/>
              </a:rPr>
              <a:t>Some </a:t>
            </a:r>
            <a:r>
              <a:rPr dirty="0" sz="2000">
                <a:latin typeface="Times New Roman"/>
                <a:cs typeface="Times New Roman"/>
              </a:rPr>
              <a:t>non - </a:t>
            </a:r>
            <a:r>
              <a:rPr dirty="0" sz="2000" spc="-5">
                <a:latin typeface="Times New Roman"/>
                <a:cs typeface="Times New Roman"/>
              </a:rPr>
              <a:t>number </a:t>
            </a:r>
            <a:r>
              <a:rPr dirty="0" sz="2000">
                <a:latin typeface="Times New Roman"/>
                <a:cs typeface="Times New Roman"/>
              </a:rPr>
              <a:t>values convert into numbers </a:t>
            </a:r>
            <a:r>
              <a:rPr dirty="0" sz="2000" spc="-20">
                <a:latin typeface="Times New Roman"/>
                <a:cs typeface="Times New Roman"/>
              </a:rPr>
              <a:t>directly, </a:t>
            </a:r>
            <a:r>
              <a:rPr dirty="0" sz="2000">
                <a:latin typeface="Times New Roman"/>
                <a:cs typeface="Times New Roman"/>
              </a:rPr>
              <a:t>such as the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“10”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Boolean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value.</a:t>
            </a:r>
            <a:r>
              <a:rPr dirty="0" sz="2000" spc="-14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Any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 </a:t>
            </a:r>
            <a:r>
              <a:rPr dirty="0" sz="2000" spc="-5">
                <a:latin typeface="Times New Roman"/>
                <a:cs typeface="Times New Roman"/>
              </a:rPr>
              <a:t>that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cannot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converted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into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causes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true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334" y="5095747"/>
            <a:ext cx="2849245" cy="1550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4965" algn="l"/>
                <a:tab pos="355600" algn="l"/>
                <a:tab pos="2531745" algn="l"/>
              </a:tabLst>
            </a:pPr>
            <a:r>
              <a:rPr dirty="0" sz="2000">
                <a:latin typeface="Times New Roman"/>
                <a:cs typeface="Times New Roman"/>
              </a:rPr>
              <a:t>alert(isNaN(NaN));	</a:t>
            </a:r>
            <a:r>
              <a:rPr dirty="0" sz="2000">
                <a:latin typeface="Wingdings"/>
                <a:cs typeface="Wingdings"/>
              </a:rPr>
              <a:t></a:t>
            </a:r>
            <a:endParaRPr sz="2000">
              <a:latin typeface="Wingdings"/>
              <a:cs typeface="Wingdings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spc="-5">
                <a:latin typeface="Times New Roman"/>
                <a:cs typeface="Times New Roman"/>
              </a:rPr>
              <a:t>alert(isNaN(10));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Wingdings"/>
                <a:cs typeface="Wingdings"/>
              </a:rPr>
              <a:t></a:t>
            </a:r>
            <a:endParaRPr sz="2000">
              <a:latin typeface="Wingdings"/>
              <a:cs typeface="Wingdings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spc="-5">
                <a:latin typeface="Times New Roman"/>
                <a:cs typeface="Times New Roman"/>
              </a:rPr>
              <a:t>alert(isNaN(“10”));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endParaRPr sz="2000">
              <a:latin typeface="Wingdings"/>
              <a:cs typeface="Wingdings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spc="-5">
                <a:latin typeface="Times New Roman"/>
                <a:cs typeface="Times New Roman"/>
              </a:rPr>
              <a:t>alert(isNaN(“blue”));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endParaRPr sz="2000">
              <a:latin typeface="Wingdings"/>
              <a:cs typeface="Wingdings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spc="-5">
                <a:latin typeface="Times New Roman"/>
                <a:cs typeface="Times New Roman"/>
              </a:rPr>
              <a:t>alert(isNaN(true));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4544" y="5095747"/>
            <a:ext cx="4088129" cy="1550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Times New Roman"/>
                <a:cs typeface="Times New Roman"/>
              </a:rPr>
              <a:t>//true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//false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10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number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>
                <a:latin typeface="Times New Roman"/>
                <a:cs typeface="Times New Roman"/>
              </a:rPr>
              <a:t>//false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converted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10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//true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cannot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 converted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//false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converted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80413" y="0"/>
            <a:ext cx="4607560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">
                <a:solidFill>
                  <a:srgbClr val="181818"/>
                </a:solidFill>
              </a:rPr>
              <a:t>isNaN()</a:t>
            </a:r>
            <a:r>
              <a:rPr dirty="0" sz="4900" spc="-25">
                <a:solidFill>
                  <a:srgbClr val="181818"/>
                </a:solidFill>
              </a:rPr>
              <a:t> </a:t>
            </a:r>
            <a:r>
              <a:rPr dirty="0" sz="4900" spc="-5">
                <a:solidFill>
                  <a:srgbClr val="181818"/>
                </a:solidFill>
              </a:rPr>
              <a:t>Function</a:t>
            </a:r>
            <a:endParaRPr sz="49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11945" y="6743399"/>
            <a:ext cx="2006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1</a:t>
            </a:r>
            <a:r>
              <a:rPr dirty="0" sz="1050">
                <a:latin typeface="Arial MT"/>
                <a:cs typeface="Arial MT"/>
              </a:rPr>
              <a:t>6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39" y="443064"/>
            <a:ext cx="8833485" cy="6398260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6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900" spc="-5">
                <a:latin typeface="Times New Roman"/>
                <a:cs typeface="Times New Roman"/>
              </a:rPr>
              <a:t>A</a:t>
            </a:r>
            <a:r>
              <a:rPr dirty="0" sz="1900" spc="-10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variable</a:t>
            </a:r>
            <a:r>
              <a:rPr dirty="0" sz="1900" spc="-10">
                <a:latin typeface="Times New Roman"/>
                <a:cs typeface="Times New Roman"/>
              </a:rPr>
              <a:t> may</a:t>
            </a:r>
            <a:r>
              <a:rPr dirty="0" sz="1900" spc="3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include only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letters </a:t>
            </a:r>
            <a:r>
              <a:rPr dirty="0" sz="1900">
                <a:latin typeface="Times New Roman"/>
                <a:cs typeface="Times New Roman"/>
              </a:rPr>
              <a:t>a-z,</a:t>
            </a:r>
            <a:r>
              <a:rPr dirty="0" sz="1900" spc="-10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A-Z,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0-9,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 $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symbol,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and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underscore</a:t>
            </a:r>
            <a:r>
              <a:rPr dirty="0" sz="1900" spc="2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.</a:t>
            </a:r>
            <a:endParaRPr sz="1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900" spc="-10">
                <a:latin typeface="Times New Roman"/>
                <a:cs typeface="Times New Roman"/>
              </a:rPr>
              <a:t>No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other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characters,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such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as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spaces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or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punctuation,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are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allowed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in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variable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name.</a:t>
            </a:r>
            <a:endParaRPr sz="1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5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first character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of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 variable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15">
                <a:latin typeface="Times New Roman"/>
                <a:cs typeface="Times New Roman"/>
              </a:rPr>
              <a:t>name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can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be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only</a:t>
            </a:r>
            <a:r>
              <a:rPr dirty="0" sz="1900">
                <a:latin typeface="Times New Roman"/>
                <a:cs typeface="Times New Roman"/>
              </a:rPr>
              <a:t> a-z,</a:t>
            </a:r>
            <a:r>
              <a:rPr dirty="0" sz="1900" spc="-1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A-Z,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$,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or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_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(no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numbers).</a:t>
            </a:r>
            <a:endParaRPr sz="1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5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900" spc="-10">
                <a:latin typeface="Times New Roman"/>
                <a:cs typeface="Times New Roman"/>
              </a:rPr>
              <a:t>Names</a:t>
            </a:r>
            <a:r>
              <a:rPr dirty="0" sz="1900" spc="2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are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case-sensitive.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Count,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count,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and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COUNT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are all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different variables.</a:t>
            </a:r>
            <a:endParaRPr sz="1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5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900" spc="-5">
                <a:latin typeface="Times New Roman"/>
                <a:cs typeface="Times New Roman"/>
              </a:rPr>
              <a:t>There is no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set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limit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on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variable </a:t>
            </a:r>
            <a:r>
              <a:rPr dirty="0" sz="1900" spc="-10">
                <a:latin typeface="Times New Roman"/>
                <a:cs typeface="Times New Roman"/>
              </a:rPr>
              <a:t>name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lengths.</a:t>
            </a:r>
            <a:endParaRPr sz="1900">
              <a:latin typeface="Times New Roman"/>
              <a:cs typeface="Times New Roman"/>
            </a:endParaRPr>
          </a:p>
          <a:p>
            <a:pPr marL="355600" marR="532765" indent="-342900">
              <a:lnSpc>
                <a:spcPct val="100000"/>
              </a:lnSpc>
              <a:spcBef>
                <a:spcPts val="459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900" spc="-5" b="1">
                <a:latin typeface="Times New Roman"/>
                <a:cs typeface="Times New Roman"/>
              </a:rPr>
              <a:t>String </a:t>
            </a:r>
            <a:r>
              <a:rPr dirty="0" sz="1900" spc="-25" b="1">
                <a:latin typeface="Times New Roman"/>
                <a:cs typeface="Times New Roman"/>
              </a:rPr>
              <a:t>Variables:</a:t>
            </a:r>
            <a:r>
              <a:rPr dirty="0" sz="1900" spc="25" b="1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JS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string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variables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should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be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enclosed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in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either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single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or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double </a:t>
            </a:r>
            <a:r>
              <a:rPr dirty="0" sz="1900" spc="-459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quotation</a:t>
            </a:r>
            <a:r>
              <a:rPr dirty="0" sz="1900" spc="-10">
                <a:latin typeface="Times New Roman"/>
                <a:cs typeface="Times New Roman"/>
              </a:rPr>
              <a:t> marks,</a:t>
            </a:r>
            <a:r>
              <a:rPr dirty="0" sz="1900" spc="3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like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this:</a:t>
            </a:r>
            <a:endParaRPr sz="190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  <a:spcBef>
                <a:spcPts val="455"/>
              </a:spcBef>
            </a:pPr>
            <a:r>
              <a:rPr dirty="0" sz="1900" spc="-5">
                <a:latin typeface="Times New Roman"/>
                <a:cs typeface="Times New Roman"/>
              </a:rPr>
              <a:t>greeting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=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"Hello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there"</a:t>
            </a:r>
            <a:endParaRPr sz="190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  <a:spcBef>
                <a:spcPts val="455"/>
              </a:spcBef>
            </a:pPr>
            <a:r>
              <a:rPr dirty="0" sz="1900" spc="-5">
                <a:latin typeface="Times New Roman"/>
                <a:cs typeface="Times New Roman"/>
              </a:rPr>
              <a:t>warning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=</a:t>
            </a:r>
            <a:r>
              <a:rPr dirty="0" sz="1900" spc="-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'Be</a:t>
            </a:r>
            <a:r>
              <a:rPr dirty="0" sz="1900" spc="-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careful‘</a:t>
            </a:r>
            <a:endParaRPr sz="1900">
              <a:latin typeface="Times New Roman"/>
              <a:cs typeface="Times New Roman"/>
            </a:endParaRPr>
          </a:p>
          <a:p>
            <a:pPr marL="355600" marR="298450" indent="-342900">
              <a:lnSpc>
                <a:spcPct val="100000"/>
              </a:lnSpc>
              <a:spcBef>
                <a:spcPts val="459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900" spc="-70">
                <a:latin typeface="Times New Roman"/>
                <a:cs typeface="Times New Roman"/>
              </a:rPr>
              <a:t>You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15">
                <a:latin typeface="Times New Roman"/>
                <a:cs typeface="Times New Roman"/>
              </a:rPr>
              <a:t>may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include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single quote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’</a:t>
            </a:r>
            <a:r>
              <a:rPr dirty="0" sz="1900" spc="-13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within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 double-quoted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“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string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or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double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quote 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within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 single-quoted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string,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but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quote of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same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type</a:t>
            </a:r>
            <a:r>
              <a:rPr dirty="0" sz="1900" spc="-5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must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be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escaped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using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 </a:t>
            </a:r>
            <a:r>
              <a:rPr dirty="0" sz="1900" spc="-459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backslash </a:t>
            </a:r>
            <a:r>
              <a:rPr dirty="0" sz="1900" spc="-10">
                <a:latin typeface="Times New Roman"/>
                <a:cs typeface="Times New Roman"/>
              </a:rPr>
              <a:t>character,</a:t>
            </a:r>
            <a:r>
              <a:rPr dirty="0" sz="1900" spc="-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like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this:</a:t>
            </a:r>
            <a:endParaRPr sz="19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455"/>
              </a:spcBef>
            </a:pPr>
            <a:r>
              <a:rPr dirty="0" sz="1900" spc="-10" b="1">
                <a:latin typeface="Times New Roman"/>
                <a:cs typeface="Times New Roman"/>
              </a:rPr>
              <a:t>greeting</a:t>
            </a:r>
            <a:r>
              <a:rPr dirty="0" sz="1900" spc="5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=</a:t>
            </a:r>
            <a:r>
              <a:rPr dirty="0" sz="1900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"\"Hello</a:t>
            </a:r>
            <a:r>
              <a:rPr dirty="0" sz="1900" spc="-10" b="1">
                <a:latin typeface="Times New Roman"/>
                <a:cs typeface="Times New Roman"/>
              </a:rPr>
              <a:t> there\"</a:t>
            </a:r>
            <a:r>
              <a:rPr dirty="0" sz="1900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is a </a:t>
            </a:r>
            <a:r>
              <a:rPr dirty="0" sz="1900" spc="-10" b="1">
                <a:latin typeface="Times New Roman"/>
                <a:cs typeface="Times New Roman"/>
              </a:rPr>
              <a:t>greeting"</a:t>
            </a:r>
            <a:endParaRPr sz="19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455"/>
              </a:spcBef>
            </a:pPr>
            <a:r>
              <a:rPr dirty="0" sz="1900" spc="-5" b="1">
                <a:latin typeface="Times New Roman"/>
                <a:cs typeface="Times New Roman"/>
              </a:rPr>
              <a:t>warning</a:t>
            </a:r>
            <a:r>
              <a:rPr dirty="0" sz="1900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=</a:t>
            </a:r>
            <a:r>
              <a:rPr dirty="0" sz="1900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'\'Be</a:t>
            </a:r>
            <a:r>
              <a:rPr dirty="0" sz="1900" b="1">
                <a:latin typeface="Times New Roman"/>
                <a:cs typeface="Times New Roman"/>
              </a:rPr>
              <a:t> </a:t>
            </a:r>
            <a:r>
              <a:rPr dirty="0" sz="1900" spc="-10" b="1">
                <a:latin typeface="Times New Roman"/>
                <a:cs typeface="Times New Roman"/>
              </a:rPr>
              <a:t>careful\'</a:t>
            </a:r>
            <a:r>
              <a:rPr dirty="0" sz="1900" spc="-5" b="1">
                <a:latin typeface="Times New Roman"/>
                <a:cs typeface="Times New Roman"/>
              </a:rPr>
              <a:t> is a</a:t>
            </a:r>
            <a:r>
              <a:rPr dirty="0" sz="1900" spc="15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warning'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900" spc="-95" b="1">
                <a:latin typeface="Times New Roman"/>
                <a:cs typeface="Times New Roman"/>
              </a:rPr>
              <a:t>To</a:t>
            </a:r>
            <a:r>
              <a:rPr dirty="0" sz="1900" spc="5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print</a:t>
            </a:r>
            <a:r>
              <a:rPr dirty="0" sz="1900" spc="30" b="1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 value of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string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variable</a:t>
            </a:r>
            <a:r>
              <a:rPr dirty="0" sz="1900" spc="-5">
                <a:latin typeface="Wingdings"/>
                <a:cs typeface="Wingdings"/>
              </a:rPr>
              <a:t>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document.write(greeting)</a:t>
            </a:r>
            <a:endParaRPr sz="1900">
              <a:latin typeface="Times New Roman"/>
              <a:cs typeface="Times New Roman"/>
            </a:endParaRPr>
          </a:p>
          <a:p>
            <a:pPr marL="355600" marR="85090" indent="-342900">
              <a:lnSpc>
                <a:spcPct val="100000"/>
              </a:lnSpc>
              <a:spcBef>
                <a:spcPts val="45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900" spc="-5" b="1">
                <a:latin typeface="Times New Roman"/>
                <a:cs typeface="Times New Roman"/>
              </a:rPr>
              <a:t>Numeric</a:t>
            </a:r>
            <a:r>
              <a:rPr dirty="0" sz="1900" spc="-20" b="1">
                <a:latin typeface="Times New Roman"/>
                <a:cs typeface="Times New Roman"/>
              </a:rPr>
              <a:t> </a:t>
            </a:r>
            <a:r>
              <a:rPr dirty="0" sz="1900" spc="-25" b="1">
                <a:latin typeface="Times New Roman"/>
                <a:cs typeface="Times New Roman"/>
              </a:rPr>
              <a:t>Variables:</a:t>
            </a:r>
            <a:r>
              <a:rPr dirty="0" sz="1900" spc="25" b="1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Creating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numeric</a:t>
            </a:r>
            <a:r>
              <a:rPr dirty="0" sz="1900" spc="2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variable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is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as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simple</a:t>
            </a:r>
            <a:r>
              <a:rPr dirty="0" sz="1900" spc="2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as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assigning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value,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like </a:t>
            </a:r>
            <a:r>
              <a:rPr dirty="0" sz="1900" spc="-459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these</a:t>
            </a:r>
            <a:r>
              <a:rPr dirty="0" sz="1900" spc="-10">
                <a:latin typeface="Times New Roman"/>
                <a:cs typeface="Times New Roman"/>
              </a:rPr>
              <a:t> examples:</a:t>
            </a:r>
            <a:endParaRPr sz="19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455"/>
              </a:spcBef>
              <a:tabLst>
                <a:tab pos="2755900" algn="l"/>
              </a:tabLst>
            </a:pPr>
            <a:r>
              <a:rPr dirty="0" sz="1900" spc="-5" b="1">
                <a:latin typeface="Times New Roman"/>
                <a:cs typeface="Times New Roman"/>
              </a:rPr>
              <a:t>count</a:t>
            </a:r>
            <a:r>
              <a:rPr dirty="0" sz="1900" spc="20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=</a:t>
            </a:r>
            <a:r>
              <a:rPr dirty="0" sz="1900" spc="5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42;	temperature</a:t>
            </a:r>
            <a:r>
              <a:rPr dirty="0" sz="1900" spc="-25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= 98.4;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900" spc="-95" b="1">
                <a:latin typeface="Times New Roman"/>
                <a:cs typeface="Times New Roman"/>
              </a:rPr>
              <a:t>To</a:t>
            </a:r>
            <a:r>
              <a:rPr dirty="0" sz="1900" spc="5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print</a:t>
            </a:r>
            <a:r>
              <a:rPr dirty="0" sz="1900" spc="35" b="1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 value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of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numeric</a:t>
            </a:r>
            <a:r>
              <a:rPr dirty="0" sz="1900" spc="2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variable</a:t>
            </a:r>
            <a:r>
              <a:rPr dirty="0" sz="1900" spc="-5">
                <a:latin typeface="Wingdings"/>
                <a:cs typeface="Wingdings"/>
              </a:rPr>
              <a:t></a:t>
            </a:r>
            <a:r>
              <a:rPr dirty="0" sz="1900" spc="25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document.write(count)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1685" y="0"/>
            <a:ext cx="2525395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5">
                <a:solidFill>
                  <a:srgbClr val="181818"/>
                </a:solidFill>
              </a:rPr>
              <a:t>Variables</a:t>
            </a:r>
            <a:endParaRPr sz="49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872840"/>
            <a:ext cx="7938134" cy="2525395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JS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contain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 </a:t>
            </a:r>
            <a:r>
              <a:rPr dirty="0" sz="2000" spc="-5">
                <a:latin typeface="Times New Roman"/>
                <a:cs typeface="Times New Roman"/>
              </a:rPr>
              <a:t>numeric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data,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as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well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other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arrays.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spc="-75">
                <a:latin typeface="Times New Roman"/>
                <a:cs typeface="Times New Roman"/>
              </a:rPr>
              <a:t>To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assign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array,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following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syntax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(which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5">
                <a:latin typeface="Times New Roman"/>
                <a:cs typeface="Times New Roman"/>
              </a:rPr>
              <a:t> this </a:t>
            </a:r>
            <a:r>
              <a:rPr dirty="0" sz="2000">
                <a:latin typeface="Times New Roman"/>
                <a:cs typeface="Times New Roman"/>
              </a:rPr>
              <a:t>case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creates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5">
                <a:latin typeface="Times New Roman"/>
                <a:cs typeface="Times New Roman"/>
              </a:rPr>
              <a:t> strings):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Ex: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toys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=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['bat',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'ball',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'whistle',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'puzzle',</a:t>
            </a:r>
            <a:r>
              <a:rPr dirty="0" sz="2000" spc="1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'doll']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spc="-75">
                <a:latin typeface="Times New Roman"/>
                <a:cs typeface="Times New Roman"/>
              </a:rPr>
              <a:t>To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create</a:t>
            </a:r>
            <a:r>
              <a:rPr dirty="0" sz="2000">
                <a:latin typeface="Times New Roman"/>
                <a:cs typeface="Times New Roman"/>
              </a:rPr>
              <a:t> 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multidimensional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array,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nest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smaller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within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larger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one.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5" b="1">
                <a:latin typeface="Times New Roman"/>
                <a:cs typeface="Times New Roman"/>
              </a:rPr>
              <a:t>EX: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Color_arr</a:t>
            </a:r>
            <a:r>
              <a:rPr dirty="0" sz="2000" spc="-6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=[['R',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'G',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'Y'],['W',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'R', 'O'],['Y',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'W',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'G']]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  <a:tabLst>
                <a:tab pos="3825875" algn="l"/>
              </a:tabLst>
            </a:pPr>
            <a:r>
              <a:rPr dirty="0" sz="2000" spc="-95" b="1">
                <a:latin typeface="Times New Roman"/>
                <a:cs typeface="Times New Roman"/>
              </a:rPr>
              <a:t>To</a:t>
            </a:r>
            <a:r>
              <a:rPr dirty="0" sz="2000" b="1">
                <a:latin typeface="Times New Roman"/>
                <a:cs typeface="Times New Roman"/>
              </a:rPr>
              <a:t> print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value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Color_arr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5" b="1">
                <a:latin typeface="Times New Roman"/>
                <a:cs typeface="Times New Roman"/>
              </a:rPr>
              <a:t>document.write(</a:t>
            </a:r>
            <a:r>
              <a:rPr dirty="0" sz="2000" spc="-5">
                <a:latin typeface="Times New Roman"/>
                <a:cs typeface="Times New Roman"/>
              </a:rPr>
              <a:t>Color_arr</a:t>
            </a:r>
            <a:r>
              <a:rPr dirty="0" sz="2000" spc="-5" b="1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95903" y="208915"/>
            <a:ext cx="1718945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Ar</a:t>
            </a:r>
            <a:r>
              <a:rPr dirty="0" sz="4900" b="0">
                <a:solidFill>
                  <a:srgbClr val="181818"/>
                </a:solidFill>
                <a:latin typeface="Times New Roman"/>
                <a:cs typeface="Times New Roman"/>
              </a:rPr>
              <a:t>r</a:t>
            </a: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ays</a:t>
            </a:r>
            <a:endParaRPr sz="4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13295" y="4535804"/>
            <a:ext cx="3543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o/p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19050" y="3793234"/>
            <a:ext cx="9177020" cy="3084195"/>
            <a:chOff x="-19050" y="3793234"/>
            <a:chExt cx="9177020" cy="3084195"/>
          </a:xfrm>
        </p:grpSpPr>
        <p:sp>
          <p:nvSpPr>
            <p:cNvPr id="6" name="object 6"/>
            <p:cNvSpPr/>
            <p:nvPr/>
          </p:nvSpPr>
          <p:spPr>
            <a:xfrm>
              <a:off x="6571488" y="4840986"/>
              <a:ext cx="415925" cy="533400"/>
            </a:xfrm>
            <a:custGeom>
              <a:avLst/>
              <a:gdLst/>
              <a:ahLst/>
              <a:cxnLst/>
              <a:rect l="l" t="t" r="r" b="b"/>
              <a:pathLst>
                <a:path w="415925" h="533400">
                  <a:moveTo>
                    <a:pt x="260921" y="362223"/>
                  </a:moveTo>
                  <a:lnTo>
                    <a:pt x="253745" y="364616"/>
                  </a:lnTo>
                  <a:lnTo>
                    <a:pt x="248066" y="369669"/>
                  </a:lnTo>
                  <a:lnTo>
                    <a:pt x="244887" y="376269"/>
                  </a:lnTo>
                  <a:lnTo>
                    <a:pt x="244423" y="383583"/>
                  </a:lnTo>
                  <a:lnTo>
                    <a:pt x="246887" y="390778"/>
                  </a:lnTo>
                  <a:lnTo>
                    <a:pt x="330072" y="533272"/>
                  </a:lnTo>
                  <a:lnTo>
                    <a:pt x="352132" y="495426"/>
                  </a:lnTo>
                  <a:lnTo>
                    <a:pt x="311022" y="495426"/>
                  </a:lnTo>
                  <a:lnTo>
                    <a:pt x="310896" y="424815"/>
                  </a:lnTo>
                  <a:lnTo>
                    <a:pt x="279780" y="371475"/>
                  </a:lnTo>
                  <a:lnTo>
                    <a:pt x="274748" y="365867"/>
                  </a:lnTo>
                  <a:lnTo>
                    <a:pt x="268192" y="362712"/>
                  </a:lnTo>
                  <a:lnTo>
                    <a:pt x="260921" y="362223"/>
                  </a:lnTo>
                  <a:close/>
                </a:path>
                <a:path w="415925" h="533400">
                  <a:moveTo>
                    <a:pt x="311022" y="425032"/>
                  </a:moveTo>
                  <a:lnTo>
                    <a:pt x="311022" y="495426"/>
                  </a:lnTo>
                  <a:lnTo>
                    <a:pt x="349122" y="495426"/>
                  </a:lnTo>
                  <a:lnTo>
                    <a:pt x="349122" y="485775"/>
                  </a:lnTo>
                  <a:lnTo>
                    <a:pt x="313562" y="485775"/>
                  </a:lnTo>
                  <a:lnTo>
                    <a:pt x="330009" y="457580"/>
                  </a:lnTo>
                  <a:lnTo>
                    <a:pt x="311022" y="425032"/>
                  </a:lnTo>
                  <a:close/>
                </a:path>
                <a:path w="415925" h="533400">
                  <a:moveTo>
                    <a:pt x="399151" y="362223"/>
                  </a:moveTo>
                  <a:lnTo>
                    <a:pt x="391874" y="362712"/>
                  </a:lnTo>
                  <a:lnTo>
                    <a:pt x="385288" y="365867"/>
                  </a:lnTo>
                  <a:lnTo>
                    <a:pt x="380237" y="371475"/>
                  </a:lnTo>
                  <a:lnTo>
                    <a:pt x="349122" y="424815"/>
                  </a:lnTo>
                  <a:lnTo>
                    <a:pt x="349122" y="495426"/>
                  </a:lnTo>
                  <a:lnTo>
                    <a:pt x="352132" y="495426"/>
                  </a:lnTo>
                  <a:lnTo>
                    <a:pt x="413130" y="390778"/>
                  </a:lnTo>
                  <a:lnTo>
                    <a:pt x="415595" y="383583"/>
                  </a:lnTo>
                  <a:lnTo>
                    <a:pt x="415131" y="376269"/>
                  </a:lnTo>
                  <a:lnTo>
                    <a:pt x="411952" y="369669"/>
                  </a:lnTo>
                  <a:lnTo>
                    <a:pt x="406272" y="364616"/>
                  </a:lnTo>
                  <a:lnTo>
                    <a:pt x="399151" y="362223"/>
                  </a:lnTo>
                  <a:close/>
                </a:path>
                <a:path w="415925" h="533400">
                  <a:moveTo>
                    <a:pt x="330009" y="457580"/>
                  </a:moveTo>
                  <a:lnTo>
                    <a:pt x="313562" y="485775"/>
                  </a:lnTo>
                  <a:lnTo>
                    <a:pt x="346455" y="485775"/>
                  </a:lnTo>
                  <a:lnTo>
                    <a:pt x="330009" y="457580"/>
                  </a:lnTo>
                  <a:close/>
                </a:path>
                <a:path w="415925" h="533400">
                  <a:moveTo>
                    <a:pt x="349122" y="424815"/>
                  </a:moveTo>
                  <a:lnTo>
                    <a:pt x="330009" y="457580"/>
                  </a:lnTo>
                  <a:lnTo>
                    <a:pt x="346455" y="485775"/>
                  </a:lnTo>
                  <a:lnTo>
                    <a:pt x="349122" y="485775"/>
                  </a:lnTo>
                  <a:lnTo>
                    <a:pt x="349122" y="424815"/>
                  </a:lnTo>
                  <a:close/>
                </a:path>
                <a:path w="415925" h="533400">
                  <a:moveTo>
                    <a:pt x="311022" y="266572"/>
                  </a:moveTo>
                  <a:lnTo>
                    <a:pt x="311022" y="425032"/>
                  </a:lnTo>
                  <a:lnTo>
                    <a:pt x="330009" y="457580"/>
                  </a:lnTo>
                  <a:lnTo>
                    <a:pt x="348996" y="425032"/>
                  </a:lnTo>
                  <a:lnTo>
                    <a:pt x="349122" y="285622"/>
                  </a:lnTo>
                  <a:lnTo>
                    <a:pt x="330072" y="285622"/>
                  </a:lnTo>
                  <a:lnTo>
                    <a:pt x="311022" y="266572"/>
                  </a:lnTo>
                  <a:close/>
                </a:path>
                <a:path w="415925" h="533400">
                  <a:moveTo>
                    <a:pt x="38100" y="0"/>
                  </a:moveTo>
                  <a:lnTo>
                    <a:pt x="0" y="0"/>
                  </a:lnTo>
                  <a:lnTo>
                    <a:pt x="0" y="266572"/>
                  </a:lnTo>
                  <a:lnTo>
                    <a:pt x="1494" y="273996"/>
                  </a:lnTo>
                  <a:lnTo>
                    <a:pt x="5572" y="280050"/>
                  </a:lnTo>
                  <a:lnTo>
                    <a:pt x="11626" y="284128"/>
                  </a:lnTo>
                  <a:lnTo>
                    <a:pt x="19050" y="285622"/>
                  </a:lnTo>
                  <a:lnTo>
                    <a:pt x="311022" y="285622"/>
                  </a:lnTo>
                  <a:lnTo>
                    <a:pt x="311022" y="266572"/>
                  </a:lnTo>
                  <a:lnTo>
                    <a:pt x="38100" y="266572"/>
                  </a:lnTo>
                  <a:lnTo>
                    <a:pt x="19050" y="247522"/>
                  </a:lnTo>
                  <a:lnTo>
                    <a:pt x="38100" y="247522"/>
                  </a:lnTo>
                  <a:lnTo>
                    <a:pt x="38100" y="0"/>
                  </a:lnTo>
                  <a:close/>
                </a:path>
                <a:path w="415925" h="533400">
                  <a:moveTo>
                    <a:pt x="330072" y="247522"/>
                  </a:moveTo>
                  <a:lnTo>
                    <a:pt x="38100" y="247522"/>
                  </a:lnTo>
                  <a:lnTo>
                    <a:pt x="38100" y="266572"/>
                  </a:lnTo>
                  <a:lnTo>
                    <a:pt x="311022" y="266572"/>
                  </a:lnTo>
                  <a:lnTo>
                    <a:pt x="330072" y="285622"/>
                  </a:lnTo>
                  <a:lnTo>
                    <a:pt x="349122" y="285622"/>
                  </a:lnTo>
                  <a:lnTo>
                    <a:pt x="349122" y="266572"/>
                  </a:lnTo>
                  <a:lnTo>
                    <a:pt x="347610" y="259149"/>
                  </a:lnTo>
                  <a:lnTo>
                    <a:pt x="343503" y="253095"/>
                  </a:lnTo>
                  <a:lnTo>
                    <a:pt x="337442" y="249017"/>
                  </a:lnTo>
                  <a:lnTo>
                    <a:pt x="330072" y="247522"/>
                  </a:lnTo>
                  <a:close/>
                </a:path>
                <a:path w="415925" h="533400">
                  <a:moveTo>
                    <a:pt x="38100" y="247522"/>
                  </a:moveTo>
                  <a:lnTo>
                    <a:pt x="19050" y="247522"/>
                  </a:lnTo>
                  <a:lnTo>
                    <a:pt x="38100" y="266572"/>
                  </a:lnTo>
                  <a:lnTo>
                    <a:pt x="38100" y="24752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3793234"/>
              <a:ext cx="6685789" cy="306476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857242"/>
              <a:ext cx="6566915" cy="3000755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3838192"/>
              <a:ext cx="6586220" cy="3020060"/>
            </a:xfrm>
            <a:custGeom>
              <a:avLst/>
              <a:gdLst/>
              <a:ahLst/>
              <a:cxnLst/>
              <a:rect l="l" t="t" r="r" b="b"/>
              <a:pathLst>
                <a:path w="6586220" h="3020059">
                  <a:moveTo>
                    <a:pt x="6585966" y="3019804"/>
                  </a:moveTo>
                  <a:lnTo>
                    <a:pt x="6585966" y="0"/>
                  </a:ln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43728" y="5381242"/>
              <a:ext cx="3700272" cy="137617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07735" y="5445251"/>
              <a:ext cx="3611879" cy="1193292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5488685" y="5426201"/>
              <a:ext cx="3649979" cy="1231900"/>
            </a:xfrm>
            <a:custGeom>
              <a:avLst/>
              <a:gdLst/>
              <a:ahLst/>
              <a:cxnLst/>
              <a:rect l="l" t="t" r="r" b="b"/>
              <a:pathLst>
                <a:path w="3649979" h="1231900">
                  <a:moveTo>
                    <a:pt x="0" y="1231392"/>
                  </a:moveTo>
                  <a:lnTo>
                    <a:pt x="3649979" y="1231392"/>
                  </a:lnTo>
                  <a:lnTo>
                    <a:pt x="3649979" y="0"/>
                  </a:lnTo>
                  <a:lnTo>
                    <a:pt x="0" y="0"/>
                  </a:lnTo>
                  <a:lnTo>
                    <a:pt x="0" y="1231392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8711945" y="6743399"/>
            <a:ext cx="2006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1</a:t>
            </a:r>
            <a:r>
              <a:rPr dirty="0" sz="1050">
                <a:latin typeface="Arial MT"/>
                <a:cs typeface="Arial MT"/>
              </a:rPr>
              <a:t>7</a:t>
            </a:r>
            <a:endParaRPr sz="1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830745"/>
            <a:ext cx="8424545" cy="2757805"/>
          </a:xfrm>
          <a:prstGeom prst="rect">
            <a:avLst/>
          </a:prstGeom>
        </p:spPr>
        <p:txBody>
          <a:bodyPr wrap="square" lIns="0" tIns="110489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Ja</a:t>
            </a:r>
            <a:r>
              <a:rPr dirty="0" sz="3200" spc="5">
                <a:latin typeface="Times New Roman"/>
                <a:cs typeface="Times New Roman"/>
              </a:rPr>
              <a:t>v</a:t>
            </a:r>
            <a:r>
              <a:rPr dirty="0" sz="3200">
                <a:latin typeface="Times New Roman"/>
                <a:cs typeface="Times New Roman"/>
              </a:rPr>
              <a:t>aScript</a:t>
            </a:r>
            <a:r>
              <a:rPr dirty="0" sz="3200" spc="-2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Arithm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tic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Op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rators</a:t>
            </a:r>
            <a:endParaRPr sz="3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770"/>
              </a:spcBef>
            </a:pPr>
            <a:r>
              <a:rPr dirty="0" sz="3200">
                <a:latin typeface="Times New Roman"/>
                <a:cs typeface="Times New Roman"/>
              </a:rPr>
              <a:t>Arithmetic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operators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are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used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to perform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arithmetic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between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variables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and/or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values.</a:t>
            </a:r>
            <a:endParaRPr sz="3200">
              <a:latin typeface="Times New Roman"/>
              <a:cs typeface="Times New Roman"/>
            </a:endParaRPr>
          </a:p>
          <a:p>
            <a:pPr marL="355600" marR="875030" indent="-34290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Given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that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y=5,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 table below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explains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arithmetic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operators: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380" y="3998817"/>
            <a:ext cx="8613021" cy="251686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41525" y="208915"/>
            <a:ext cx="5229860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JavaScript</a:t>
            </a:r>
            <a:r>
              <a:rPr dirty="0" sz="4900" b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Operators</a:t>
            </a:r>
            <a:endParaRPr sz="4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11945" y="6743399"/>
            <a:ext cx="2006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1</a:t>
            </a:r>
            <a:r>
              <a:rPr dirty="0" sz="1050">
                <a:latin typeface="Arial MT"/>
                <a:cs typeface="Arial MT"/>
              </a:rPr>
              <a:t>8</a:t>
            </a:r>
            <a:endParaRPr sz="1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830745"/>
            <a:ext cx="8484235" cy="2757805"/>
          </a:xfrm>
          <a:prstGeom prst="rect">
            <a:avLst/>
          </a:prstGeom>
        </p:spPr>
        <p:txBody>
          <a:bodyPr wrap="square" lIns="0" tIns="110489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Ja</a:t>
            </a:r>
            <a:r>
              <a:rPr dirty="0" sz="3200" spc="5">
                <a:latin typeface="Times New Roman"/>
                <a:cs typeface="Times New Roman"/>
              </a:rPr>
              <a:t>v</a:t>
            </a:r>
            <a:r>
              <a:rPr dirty="0" sz="3200">
                <a:latin typeface="Times New Roman"/>
                <a:cs typeface="Times New Roman"/>
              </a:rPr>
              <a:t>aScript</a:t>
            </a:r>
            <a:r>
              <a:rPr dirty="0" sz="3200" spc="-204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Assign</a:t>
            </a:r>
            <a:r>
              <a:rPr dirty="0" sz="3200" spc="5">
                <a:latin typeface="Times New Roman"/>
                <a:cs typeface="Times New Roman"/>
              </a:rPr>
              <a:t>m</a:t>
            </a:r>
            <a:r>
              <a:rPr dirty="0" sz="3200">
                <a:latin typeface="Times New Roman"/>
                <a:cs typeface="Times New Roman"/>
              </a:rPr>
              <a:t>ent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>
                <a:latin typeface="Times New Roman"/>
                <a:cs typeface="Times New Roman"/>
              </a:rPr>
              <a:t>er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tors</a:t>
            </a:r>
            <a:endParaRPr sz="3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770"/>
              </a:spcBef>
              <a:tabLst>
                <a:tab pos="3775710" algn="l"/>
                <a:tab pos="5324475" algn="l"/>
                <a:tab pos="5792470" algn="l"/>
                <a:tab pos="8155305" algn="l"/>
              </a:tabLst>
            </a:pPr>
            <a:r>
              <a:rPr dirty="0" sz="3200">
                <a:latin typeface="Times New Roman"/>
                <a:cs typeface="Times New Roman"/>
              </a:rPr>
              <a:t>Assignment</a:t>
            </a:r>
            <a:r>
              <a:rPr dirty="0" sz="3200" spc="39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p</a:t>
            </a:r>
            <a:r>
              <a:rPr dirty="0" sz="3200">
                <a:latin typeface="Times New Roman"/>
                <a:cs typeface="Times New Roman"/>
              </a:rPr>
              <a:t>er</a:t>
            </a:r>
            <a:r>
              <a:rPr dirty="0" sz="3200" spc="-1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tors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>
                <a:latin typeface="Times New Roman"/>
                <a:cs typeface="Times New Roman"/>
              </a:rPr>
              <a:t>are</a:t>
            </a:r>
            <a:r>
              <a:rPr dirty="0" sz="3200" spc="39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us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d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>
                <a:latin typeface="Times New Roman"/>
                <a:cs typeface="Times New Roman"/>
              </a:rPr>
              <a:t>assign</a:t>
            </a:r>
            <a:r>
              <a:rPr dirty="0" sz="3200" spc="39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v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 spc="-20">
                <a:latin typeface="Times New Roman"/>
                <a:cs typeface="Times New Roman"/>
              </a:rPr>
              <a:t>l</a:t>
            </a:r>
            <a:r>
              <a:rPr dirty="0" sz="3200">
                <a:latin typeface="Times New Roman"/>
                <a:cs typeface="Times New Roman"/>
              </a:rPr>
              <a:t>u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5">
                <a:latin typeface="Times New Roman"/>
                <a:cs typeface="Times New Roman"/>
              </a:rPr>
              <a:t>to  </a:t>
            </a:r>
            <a:r>
              <a:rPr dirty="0" sz="3200">
                <a:latin typeface="Times New Roman"/>
                <a:cs typeface="Times New Roman"/>
              </a:rPr>
              <a:t>JavaScript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variables.</a:t>
            </a:r>
            <a:endParaRPr sz="3200">
              <a:latin typeface="Times New Roman"/>
              <a:cs typeface="Times New Roman"/>
            </a:endParaRPr>
          </a:p>
          <a:p>
            <a:pPr marL="355600" marR="5715" indent="-34290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355600" algn="l"/>
                <a:tab pos="1646555" algn="l"/>
                <a:tab pos="2550160" algn="l"/>
                <a:tab pos="3684270" algn="l"/>
                <a:tab pos="4565650" algn="l"/>
                <a:tab pos="5598795" algn="l"/>
                <a:tab pos="6390005" algn="l"/>
                <a:tab pos="7475220" algn="l"/>
              </a:tabLst>
            </a:pPr>
            <a:r>
              <a:rPr dirty="0" sz="3200">
                <a:latin typeface="Times New Roman"/>
                <a:cs typeface="Times New Roman"/>
              </a:rPr>
              <a:t>Given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20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hat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10">
                <a:latin typeface="Times New Roman"/>
                <a:cs typeface="Times New Roman"/>
              </a:rPr>
              <a:t>x=1</a:t>
            </a:r>
            <a:r>
              <a:rPr dirty="0" sz="3200">
                <a:latin typeface="Times New Roman"/>
                <a:cs typeface="Times New Roman"/>
              </a:rPr>
              <a:t>0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10">
                <a:latin typeface="Times New Roman"/>
                <a:cs typeface="Times New Roman"/>
              </a:rPr>
              <a:t>an</a:t>
            </a:r>
            <a:r>
              <a:rPr dirty="0" sz="3200">
                <a:latin typeface="Times New Roman"/>
                <a:cs typeface="Times New Roman"/>
              </a:rPr>
              <a:t>d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10">
                <a:latin typeface="Times New Roman"/>
                <a:cs typeface="Times New Roman"/>
              </a:rPr>
              <a:t>y</a:t>
            </a:r>
            <a:r>
              <a:rPr dirty="0" sz="3200">
                <a:latin typeface="Times New Roman"/>
                <a:cs typeface="Times New Roman"/>
              </a:rPr>
              <a:t>=</a:t>
            </a:r>
            <a:r>
              <a:rPr dirty="0" sz="3200" spc="-10">
                <a:latin typeface="Times New Roman"/>
                <a:cs typeface="Times New Roman"/>
              </a:rPr>
              <a:t>5</a:t>
            </a:r>
            <a:r>
              <a:rPr dirty="0" sz="3200">
                <a:latin typeface="Times New Roman"/>
                <a:cs typeface="Times New Roman"/>
              </a:rPr>
              <a:t>,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20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he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>
                <a:latin typeface="Times New Roman"/>
                <a:cs typeface="Times New Roman"/>
              </a:rPr>
              <a:t>table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>
                <a:latin typeface="Times New Roman"/>
                <a:cs typeface="Times New Roman"/>
              </a:rPr>
              <a:t>below  </a:t>
            </a:r>
            <a:r>
              <a:rPr dirty="0" sz="3200">
                <a:latin typeface="Times New Roman"/>
                <a:cs typeface="Times New Roman"/>
              </a:rPr>
              <a:t>explains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 assignment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operators: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41525" y="208915"/>
            <a:ext cx="5229860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JavaScript</a:t>
            </a:r>
            <a:r>
              <a:rPr dirty="0" sz="4900" b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Operators</a:t>
            </a:r>
            <a:endParaRPr sz="49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005069"/>
            <a:ext cx="9143998" cy="285292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8711945" y="6743399"/>
            <a:ext cx="2006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1</a:t>
            </a:r>
            <a:r>
              <a:rPr dirty="0" sz="1050">
                <a:latin typeface="Arial MT"/>
                <a:cs typeface="Arial MT"/>
              </a:rPr>
              <a:t>9</a:t>
            </a:r>
            <a:endParaRPr sz="1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61221" y="6743399"/>
            <a:ext cx="15113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z="1050">
                <a:latin typeface="Arial MT"/>
                <a:cs typeface="Arial MT"/>
              </a:rPr>
              <a:t>2</a:t>
            </a:fld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1048" y="1057401"/>
            <a:ext cx="8809355" cy="44424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5600" algn="l"/>
                <a:tab pos="356235" algn="l"/>
              </a:tabLst>
            </a:pPr>
            <a:r>
              <a:rPr dirty="0" sz="2000" b="1">
                <a:latin typeface="Times New Roman"/>
                <a:cs typeface="Times New Roman"/>
              </a:rPr>
              <a:t>JS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5">
                <a:latin typeface="Times New Roman"/>
                <a:cs typeface="Times New Roman"/>
              </a:rPr>
              <a:t> client-side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scripting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language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that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runs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entirely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inside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web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browser.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"/>
            </a:pPr>
            <a:endParaRPr sz="245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79000"/>
              </a:lnSpc>
              <a:buFont typeface="Wingdings"/>
              <a:buChar char=""/>
              <a:tabLst>
                <a:tab pos="355600" algn="l"/>
                <a:tab pos="356235" algn="l"/>
              </a:tabLst>
            </a:pPr>
            <a:r>
              <a:rPr dirty="0" sz="2000" b="1">
                <a:latin typeface="Times New Roman"/>
                <a:cs typeface="Times New Roman"/>
              </a:rPr>
              <a:t>JS</a:t>
            </a:r>
            <a:r>
              <a:rPr dirty="0" sz="2000" spc="145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brings</a:t>
            </a:r>
            <a:r>
              <a:rPr dirty="0" sz="2000" spc="1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15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dynamic</a:t>
            </a:r>
            <a:r>
              <a:rPr dirty="0" sz="2000" spc="16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functionality</a:t>
            </a:r>
            <a:r>
              <a:rPr dirty="0" sz="2000" spc="16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to</a:t>
            </a:r>
            <a:r>
              <a:rPr dirty="0" sz="2000" spc="17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your</a:t>
            </a:r>
            <a:r>
              <a:rPr dirty="0" sz="2000" spc="15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websites</a:t>
            </a:r>
            <a:r>
              <a:rPr dirty="0" sz="2000" spc="16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and</a:t>
            </a:r>
            <a:r>
              <a:rPr dirty="0" sz="2000" spc="16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offers</a:t>
            </a:r>
            <a:r>
              <a:rPr dirty="0" sz="2000" spc="15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effects</a:t>
            </a:r>
            <a:r>
              <a:rPr dirty="0" sz="2000" spc="16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that</a:t>
            </a:r>
            <a:r>
              <a:rPr dirty="0" sz="2000" spc="1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</a:t>
            </a:r>
            <a:r>
              <a:rPr dirty="0" sz="2000" spc="1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not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otherwise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possible.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"/>
            </a:pPr>
            <a:endParaRPr sz="2050">
              <a:latin typeface="Times New Roman"/>
              <a:cs typeface="Times New Roman"/>
            </a:endParaRPr>
          </a:p>
          <a:p>
            <a:pPr marL="355600" indent="-343535">
              <a:lnSpc>
                <a:spcPts val="215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  <a:tab pos="356235" algn="l"/>
              </a:tabLst>
            </a:pPr>
            <a:r>
              <a:rPr dirty="0" sz="2000" b="1">
                <a:latin typeface="Times New Roman"/>
                <a:cs typeface="Times New Roman"/>
              </a:rPr>
              <a:t>JS</a:t>
            </a:r>
            <a:r>
              <a:rPr dirty="0" sz="2000" spc="375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runs</a:t>
            </a:r>
            <a:r>
              <a:rPr dirty="0" sz="2000" spc="38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inside</a:t>
            </a:r>
            <a:r>
              <a:rPr dirty="0" sz="2000" spc="38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36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browser</a:t>
            </a:r>
            <a:r>
              <a:rPr dirty="0" sz="2000" spc="38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37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has</a:t>
            </a:r>
            <a:r>
              <a:rPr dirty="0" sz="2000" spc="37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direct</a:t>
            </a:r>
            <a:r>
              <a:rPr dirty="0" sz="2000" spc="37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access</a:t>
            </a:r>
            <a:r>
              <a:rPr dirty="0" sz="2000" spc="39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to</a:t>
            </a:r>
            <a:r>
              <a:rPr dirty="0" sz="2000" spc="38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all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39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elements</a:t>
            </a:r>
            <a:r>
              <a:rPr dirty="0" sz="2000" spc="39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in</a:t>
            </a:r>
            <a:r>
              <a:rPr dirty="0" sz="2000" spc="3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37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web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ts val="2150"/>
              </a:lnSpc>
            </a:pPr>
            <a:r>
              <a:rPr dirty="0" sz="2000">
                <a:latin typeface="Times New Roman"/>
                <a:cs typeface="Times New Roman"/>
              </a:rPr>
              <a:t>document.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5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5600" algn="l"/>
                <a:tab pos="356235" algn="l"/>
              </a:tabLst>
            </a:pPr>
            <a:r>
              <a:rPr dirty="0" sz="2000" b="1">
                <a:latin typeface="Times New Roman"/>
                <a:cs typeface="Times New Roman"/>
              </a:rPr>
              <a:t>JS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first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appeared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</a:t>
            </a:r>
            <a:r>
              <a:rPr dirty="0" sz="2000">
                <a:latin typeface="Times New Roman"/>
                <a:cs typeface="Times New Roman"/>
              </a:rPr>
              <a:t> the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Netscape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Navigator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browser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 </a:t>
            </a:r>
            <a:r>
              <a:rPr dirty="0" sz="2000" spc="5">
                <a:latin typeface="Times New Roman"/>
                <a:cs typeface="Times New Roman"/>
              </a:rPr>
              <a:t>1995.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"/>
            </a:pPr>
            <a:endParaRPr sz="205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  <a:tab pos="356235" algn="l"/>
              </a:tabLst>
            </a:pPr>
            <a:r>
              <a:rPr dirty="0" sz="2000" b="1">
                <a:latin typeface="Times New Roman"/>
                <a:cs typeface="Times New Roman"/>
              </a:rPr>
              <a:t>JS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different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from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125">
                <a:latin typeface="Times New Roman"/>
                <a:cs typeface="Times New Roman"/>
              </a:rPr>
              <a:t>JAVA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Wingdings"/>
              <a:buChar char=""/>
            </a:pPr>
            <a:endParaRPr sz="2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5600" algn="l"/>
                <a:tab pos="356235" algn="l"/>
              </a:tabLst>
            </a:pPr>
            <a:r>
              <a:rPr dirty="0" sz="2000" b="1">
                <a:latin typeface="Times New Roman"/>
                <a:cs typeface="Times New Roman"/>
              </a:rPr>
              <a:t>JS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brings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webpage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to life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by responding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to </a:t>
            </a:r>
            <a:r>
              <a:rPr dirty="0" sz="2000">
                <a:latin typeface="Times New Roman"/>
                <a:cs typeface="Times New Roman"/>
              </a:rPr>
              <a:t>users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requests.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"/>
            </a:pPr>
            <a:endParaRPr sz="205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5600" algn="l"/>
                <a:tab pos="356235" algn="l"/>
              </a:tabLst>
            </a:pPr>
            <a:r>
              <a:rPr dirty="0" sz="2000" b="1">
                <a:latin typeface="Times New Roman"/>
                <a:cs typeface="Times New Roman"/>
              </a:rPr>
              <a:t>JS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sits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with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HTML</a:t>
            </a:r>
            <a:r>
              <a:rPr dirty="0" sz="2000" spc="-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&amp;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CSS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6440" y="218059"/>
            <a:ext cx="7002145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53075" algn="l"/>
              </a:tabLst>
            </a:pPr>
            <a:r>
              <a:rPr dirty="0" sz="4900" spc="-20">
                <a:solidFill>
                  <a:srgbClr val="181818"/>
                </a:solidFill>
              </a:rPr>
              <a:t>Intro.</a:t>
            </a:r>
            <a:r>
              <a:rPr dirty="0" sz="4900" spc="25">
                <a:solidFill>
                  <a:srgbClr val="181818"/>
                </a:solidFill>
              </a:rPr>
              <a:t> </a:t>
            </a:r>
            <a:r>
              <a:rPr dirty="0" sz="4900" spc="-5">
                <a:solidFill>
                  <a:srgbClr val="181818"/>
                </a:solidFill>
              </a:rPr>
              <a:t>to</a:t>
            </a:r>
            <a:r>
              <a:rPr dirty="0" sz="4900" spc="15">
                <a:solidFill>
                  <a:srgbClr val="181818"/>
                </a:solidFill>
              </a:rPr>
              <a:t> </a:t>
            </a:r>
            <a:r>
              <a:rPr dirty="0" sz="4900" spc="-5">
                <a:solidFill>
                  <a:srgbClr val="181818"/>
                </a:solidFill>
              </a:rPr>
              <a:t>JavaScript	“JS</a:t>
            </a:r>
            <a:r>
              <a:rPr dirty="0" sz="4900" spc="-75">
                <a:solidFill>
                  <a:srgbClr val="181818"/>
                </a:solidFill>
              </a:rPr>
              <a:t> </a:t>
            </a:r>
            <a:r>
              <a:rPr dirty="0" sz="4900" spc="-5">
                <a:solidFill>
                  <a:srgbClr val="181818"/>
                </a:solidFill>
              </a:rPr>
              <a:t>“</a:t>
            </a:r>
            <a:endParaRPr sz="4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11945" y="6743399"/>
            <a:ext cx="1752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20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8267" y="855091"/>
            <a:ext cx="8483600" cy="580199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355600" marR="5080" indent="-342900">
              <a:lnSpc>
                <a:spcPts val="2400"/>
              </a:lnSpc>
              <a:spcBef>
                <a:spcPts val="67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500" spc="-5">
                <a:latin typeface="Times New Roman"/>
                <a:cs typeface="Times New Roman"/>
              </a:rPr>
              <a:t>The</a:t>
            </a:r>
            <a:r>
              <a:rPr dirty="0" sz="2500" spc="175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+</a:t>
            </a:r>
            <a:r>
              <a:rPr dirty="0" sz="2500" spc="175">
                <a:latin typeface="Times New Roman"/>
                <a:cs typeface="Times New Roman"/>
              </a:rPr>
              <a:t> </a:t>
            </a:r>
            <a:r>
              <a:rPr dirty="0" sz="2500">
                <a:latin typeface="Times New Roman"/>
                <a:cs typeface="Times New Roman"/>
              </a:rPr>
              <a:t>operator</a:t>
            </a:r>
            <a:r>
              <a:rPr dirty="0" sz="2500" spc="18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can</a:t>
            </a:r>
            <a:r>
              <a:rPr dirty="0" sz="2500" spc="195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also</a:t>
            </a:r>
            <a:r>
              <a:rPr dirty="0" sz="2500" spc="18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be</a:t>
            </a:r>
            <a:r>
              <a:rPr dirty="0" sz="2500" spc="175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used</a:t>
            </a:r>
            <a:r>
              <a:rPr dirty="0" sz="2500" spc="180">
                <a:latin typeface="Times New Roman"/>
                <a:cs typeface="Times New Roman"/>
              </a:rPr>
              <a:t> </a:t>
            </a:r>
            <a:r>
              <a:rPr dirty="0" sz="2500">
                <a:latin typeface="Times New Roman"/>
                <a:cs typeface="Times New Roman"/>
              </a:rPr>
              <a:t>to</a:t>
            </a:r>
            <a:r>
              <a:rPr dirty="0" sz="2500" spc="18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add</a:t>
            </a:r>
            <a:r>
              <a:rPr dirty="0" sz="2500" spc="170">
                <a:latin typeface="Times New Roman"/>
                <a:cs typeface="Times New Roman"/>
              </a:rPr>
              <a:t> </a:t>
            </a:r>
            <a:r>
              <a:rPr dirty="0" sz="2500">
                <a:latin typeface="Times New Roman"/>
                <a:cs typeface="Times New Roman"/>
              </a:rPr>
              <a:t>string</a:t>
            </a:r>
            <a:r>
              <a:rPr dirty="0" sz="2500" spc="200">
                <a:latin typeface="Times New Roman"/>
                <a:cs typeface="Times New Roman"/>
              </a:rPr>
              <a:t> </a:t>
            </a:r>
            <a:r>
              <a:rPr dirty="0" sz="2500">
                <a:latin typeface="Times New Roman"/>
                <a:cs typeface="Times New Roman"/>
              </a:rPr>
              <a:t>variables</a:t>
            </a:r>
            <a:r>
              <a:rPr dirty="0" sz="2500" spc="185">
                <a:latin typeface="Times New Roman"/>
                <a:cs typeface="Times New Roman"/>
              </a:rPr>
              <a:t> </a:t>
            </a:r>
            <a:r>
              <a:rPr dirty="0" sz="2500">
                <a:latin typeface="Times New Roman"/>
                <a:cs typeface="Times New Roman"/>
              </a:rPr>
              <a:t>or</a:t>
            </a:r>
            <a:r>
              <a:rPr dirty="0" sz="2500" spc="175">
                <a:latin typeface="Times New Roman"/>
                <a:cs typeface="Times New Roman"/>
              </a:rPr>
              <a:t> </a:t>
            </a:r>
            <a:r>
              <a:rPr dirty="0" sz="2500">
                <a:latin typeface="Times New Roman"/>
                <a:cs typeface="Times New Roman"/>
              </a:rPr>
              <a:t>text </a:t>
            </a:r>
            <a:r>
              <a:rPr dirty="0" sz="2500" spc="-61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values</a:t>
            </a:r>
            <a:r>
              <a:rPr dirty="0" sz="2500" spc="20">
                <a:latin typeface="Times New Roman"/>
                <a:cs typeface="Times New Roman"/>
              </a:rPr>
              <a:t> </a:t>
            </a:r>
            <a:r>
              <a:rPr dirty="0" sz="2500" spc="-20">
                <a:latin typeface="Times New Roman"/>
                <a:cs typeface="Times New Roman"/>
              </a:rPr>
              <a:t>together.</a:t>
            </a:r>
            <a:endParaRPr sz="2500">
              <a:latin typeface="Times New Roman"/>
              <a:cs typeface="Times New Roman"/>
            </a:endParaRPr>
          </a:p>
          <a:p>
            <a:pPr marL="355600" marR="5715" indent="-342900">
              <a:lnSpc>
                <a:spcPts val="2400"/>
              </a:lnSpc>
              <a:spcBef>
                <a:spcPts val="600"/>
              </a:spcBef>
              <a:buFont typeface="Wingdings"/>
              <a:buChar char=""/>
              <a:tabLst>
                <a:tab pos="355600" algn="l"/>
                <a:tab pos="881380" algn="l"/>
                <a:tab pos="1533525" algn="l"/>
                <a:tab pos="2205355" algn="l"/>
                <a:tab pos="2667635" algn="l"/>
                <a:tab pos="3516629" algn="l"/>
                <a:tab pos="4436110" algn="l"/>
                <a:tab pos="5781675" algn="l"/>
                <a:tab pos="7086600" algn="l"/>
                <a:tab pos="7705090" algn="l"/>
                <a:tab pos="8290559" algn="l"/>
              </a:tabLst>
            </a:pPr>
            <a:r>
              <a:rPr dirty="0" sz="2500" spc="-190">
                <a:latin typeface="Times New Roman"/>
                <a:cs typeface="Times New Roman"/>
              </a:rPr>
              <a:t>T</a:t>
            </a:r>
            <a:r>
              <a:rPr dirty="0" sz="2500" spc="-5">
                <a:latin typeface="Times New Roman"/>
                <a:cs typeface="Times New Roman"/>
              </a:rPr>
              <a:t>o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-5">
                <a:latin typeface="Times New Roman"/>
                <a:cs typeface="Times New Roman"/>
              </a:rPr>
              <a:t>add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-5">
                <a:latin typeface="Times New Roman"/>
                <a:cs typeface="Times New Roman"/>
              </a:rPr>
              <a:t>t</a:t>
            </a:r>
            <a:r>
              <a:rPr dirty="0" sz="2500" spc="5">
                <a:latin typeface="Times New Roman"/>
                <a:cs typeface="Times New Roman"/>
              </a:rPr>
              <a:t>w</a:t>
            </a:r>
            <a:r>
              <a:rPr dirty="0" sz="2500" spc="-5">
                <a:latin typeface="Times New Roman"/>
                <a:cs typeface="Times New Roman"/>
              </a:rPr>
              <a:t>o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-5">
                <a:latin typeface="Times New Roman"/>
                <a:cs typeface="Times New Roman"/>
              </a:rPr>
              <a:t>or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-15">
                <a:latin typeface="Times New Roman"/>
                <a:cs typeface="Times New Roman"/>
              </a:rPr>
              <a:t>m</a:t>
            </a:r>
            <a:r>
              <a:rPr dirty="0" sz="2500" spc="5">
                <a:latin typeface="Times New Roman"/>
                <a:cs typeface="Times New Roman"/>
              </a:rPr>
              <a:t>o</a:t>
            </a:r>
            <a:r>
              <a:rPr dirty="0" sz="2500">
                <a:latin typeface="Times New Roman"/>
                <a:cs typeface="Times New Roman"/>
              </a:rPr>
              <a:t>r</a:t>
            </a:r>
            <a:r>
              <a:rPr dirty="0" sz="2500" spc="-5">
                <a:latin typeface="Times New Roman"/>
                <a:cs typeface="Times New Roman"/>
              </a:rPr>
              <a:t>e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-5">
                <a:latin typeface="Times New Roman"/>
                <a:cs typeface="Times New Roman"/>
              </a:rPr>
              <a:t>st</a:t>
            </a:r>
            <a:r>
              <a:rPr dirty="0" sz="2500" spc="5">
                <a:latin typeface="Times New Roman"/>
                <a:cs typeface="Times New Roman"/>
              </a:rPr>
              <a:t>r</a:t>
            </a:r>
            <a:r>
              <a:rPr dirty="0" sz="2500" spc="-5">
                <a:latin typeface="Times New Roman"/>
                <a:cs typeface="Times New Roman"/>
              </a:rPr>
              <a:t>ing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5">
                <a:latin typeface="Times New Roman"/>
                <a:cs typeface="Times New Roman"/>
              </a:rPr>
              <a:t>v</a:t>
            </a:r>
            <a:r>
              <a:rPr dirty="0" sz="2500">
                <a:latin typeface="Times New Roman"/>
                <a:cs typeface="Times New Roman"/>
              </a:rPr>
              <a:t>ar</a:t>
            </a:r>
            <a:r>
              <a:rPr dirty="0" sz="2500" spc="-5">
                <a:latin typeface="Times New Roman"/>
                <a:cs typeface="Times New Roman"/>
              </a:rPr>
              <a:t>ia</a:t>
            </a:r>
            <a:r>
              <a:rPr dirty="0" sz="2500">
                <a:latin typeface="Times New Roman"/>
                <a:cs typeface="Times New Roman"/>
              </a:rPr>
              <a:t>b</a:t>
            </a:r>
            <a:r>
              <a:rPr dirty="0" sz="2500" spc="-5">
                <a:latin typeface="Times New Roman"/>
                <a:cs typeface="Times New Roman"/>
              </a:rPr>
              <a:t>les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-5">
                <a:latin typeface="Times New Roman"/>
                <a:cs typeface="Times New Roman"/>
              </a:rPr>
              <a:t>to</a:t>
            </a:r>
            <a:r>
              <a:rPr dirty="0" sz="2500" spc="5">
                <a:latin typeface="Times New Roman"/>
                <a:cs typeface="Times New Roman"/>
              </a:rPr>
              <a:t>g</a:t>
            </a:r>
            <a:r>
              <a:rPr dirty="0" sz="2500">
                <a:latin typeface="Times New Roman"/>
                <a:cs typeface="Times New Roman"/>
              </a:rPr>
              <a:t>e</a:t>
            </a:r>
            <a:r>
              <a:rPr dirty="0" sz="2500" spc="-5">
                <a:latin typeface="Times New Roman"/>
                <a:cs typeface="Times New Roman"/>
              </a:rPr>
              <a:t>th</a:t>
            </a:r>
            <a:r>
              <a:rPr dirty="0" sz="2500">
                <a:latin typeface="Times New Roman"/>
                <a:cs typeface="Times New Roman"/>
              </a:rPr>
              <a:t>e</a:t>
            </a:r>
            <a:r>
              <a:rPr dirty="0" sz="2500" spc="-105">
                <a:latin typeface="Times New Roman"/>
                <a:cs typeface="Times New Roman"/>
              </a:rPr>
              <a:t>r</a:t>
            </a:r>
            <a:r>
              <a:rPr dirty="0" sz="2500" spc="-5">
                <a:latin typeface="Times New Roman"/>
                <a:cs typeface="Times New Roman"/>
              </a:rPr>
              <a:t>,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-5">
                <a:latin typeface="Times New Roman"/>
                <a:cs typeface="Times New Roman"/>
              </a:rPr>
              <a:t>u</a:t>
            </a:r>
            <a:r>
              <a:rPr dirty="0" sz="2500" spc="5">
                <a:latin typeface="Times New Roman"/>
                <a:cs typeface="Times New Roman"/>
              </a:rPr>
              <a:t>s</a:t>
            </a:r>
            <a:r>
              <a:rPr dirty="0" sz="2500" spc="-5">
                <a:latin typeface="Times New Roman"/>
                <a:cs typeface="Times New Roman"/>
              </a:rPr>
              <a:t>e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5">
                <a:latin typeface="Times New Roman"/>
                <a:cs typeface="Times New Roman"/>
              </a:rPr>
              <a:t>t</a:t>
            </a:r>
            <a:r>
              <a:rPr dirty="0" sz="2500" spc="-5">
                <a:latin typeface="Times New Roman"/>
                <a:cs typeface="Times New Roman"/>
              </a:rPr>
              <a:t>he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-5">
                <a:latin typeface="Times New Roman"/>
                <a:cs typeface="Times New Roman"/>
              </a:rPr>
              <a:t>+  </a:t>
            </a:r>
            <a:r>
              <a:rPr dirty="0" sz="2500" spc="-20">
                <a:latin typeface="Times New Roman"/>
                <a:cs typeface="Times New Roman"/>
              </a:rPr>
              <a:t>operator.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2500" spc="-5" b="1">
                <a:latin typeface="Times New Roman"/>
                <a:cs typeface="Times New Roman"/>
              </a:rPr>
              <a:t>Ex:</a:t>
            </a:r>
            <a:endParaRPr sz="2500">
              <a:latin typeface="Times New Roman"/>
              <a:cs typeface="Times New Roman"/>
            </a:endParaRPr>
          </a:p>
          <a:p>
            <a:pPr marL="12700" marR="5888355">
              <a:lnSpc>
                <a:spcPct val="100000"/>
              </a:lnSpc>
            </a:pPr>
            <a:r>
              <a:rPr dirty="0" sz="2500" spc="-5">
                <a:latin typeface="Times New Roman"/>
                <a:cs typeface="Times New Roman"/>
              </a:rPr>
              <a:t>txt1="What a very"; </a:t>
            </a:r>
            <a:r>
              <a:rPr dirty="0" sz="2500" spc="-61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txt2="nice</a:t>
            </a:r>
            <a:r>
              <a:rPr dirty="0" sz="2500" spc="3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day"; </a:t>
            </a:r>
            <a:r>
              <a:rPr dirty="0" sz="250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txt3=txt1+txt2;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ts val="2270"/>
              </a:lnSpc>
              <a:spcBef>
                <a:spcPts val="30"/>
              </a:spcBef>
            </a:pPr>
            <a:r>
              <a:rPr dirty="0" sz="1900" spc="-5" b="1">
                <a:latin typeface="Times New Roman"/>
                <a:cs typeface="Times New Roman"/>
              </a:rPr>
              <a:t>Result:</a:t>
            </a:r>
            <a:endParaRPr sz="1900">
              <a:latin typeface="Times New Roman"/>
              <a:cs typeface="Times New Roman"/>
            </a:endParaRPr>
          </a:p>
          <a:p>
            <a:pPr marL="12700" marR="5715">
              <a:lnSpc>
                <a:spcPts val="2400"/>
              </a:lnSpc>
              <a:spcBef>
                <a:spcPts val="565"/>
              </a:spcBef>
              <a:tabLst>
                <a:tab pos="840105" algn="l"/>
                <a:tab pos="1387475" algn="l"/>
                <a:tab pos="2780665" algn="l"/>
                <a:tab pos="3204210" algn="l"/>
                <a:tab pos="3748404" algn="l"/>
                <a:tab pos="5251450" algn="l"/>
                <a:tab pos="6246495" algn="l"/>
                <a:tab pos="6790690" algn="l"/>
                <a:tab pos="7973059" algn="l"/>
              </a:tabLst>
            </a:pPr>
            <a:r>
              <a:rPr dirty="0" sz="2500" spc="-5">
                <a:latin typeface="Times New Roman"/>
                <a:cs typeface="Times New Roman"/>
              </a:rPr>
              <a:t>A</a:t>
            </a:r>
            <a:r>
              <a:rPr dirty="0" sz="2500" spc="-15">
                <a:latin typeface="Times New Roman"/>
                <a:cs typeface="Times New Roman"/>
              </a:rPr>
              <a:t>f</a:t>
            </a:r>
            <a:r>
              <a:rPr dirty="0" sz="2500" spc="5">
                <a:latin typeface="Times New Roman"/>
                <a:cs typeface="Times New Roman"/>
              </a:rPr>
              <a:t>t</a:t>
            </a:r>
            <a:r>
              <a:rPr dirty="0" sz="2500" spc="-5">
                <a:latin typeface="Times New Roman"/>
                <a:cs typeface="Times New Roman"/>
              </a:rPr>
              <a:t>er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-5">
                <a:latin typeface="Times New Roman"/>
                <a:cs typeface="Times New Roman"/>
              </a:rPr>
              <a:t>t</a:t>
            </a:r>
            <a:r>
              <a:rPr dirty="0" sz="2500" spc="5">
                <a:latin typeface="Times New Roman"/>
                <a:cs typeface="Times New Roman"/>
              </a:rPr>
              <a:t>h</a:t>
            </a:r>
            <a:r>
              <a:rPr dirty="0" sz="2500" spc="-5">
                <a:latin typeface="Times New Roman"/>
                <a:cs typeface="Times New Roman"/>
              </a:rPr>
              <a:t>e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-5">
                <a:latin typeface="Times New Roman"/>
                <a:cs typeface="Times New Roman"/>
              </a:rPr>
              <a:t>ex</a:t>
            </a:r>
            <a:r>
              <a:rPr dirty="0" sz="2500" spc="5">
                <a:latin typeface="Times New Roman"/>
                <a:cs typeface="Times New Roman"/>
              </a:rPr>
              <a:t>e</a:t>
            </a:r>
            <a:r>
              <a:rPr dirty="0" sz="2500" spc="-5">
                <a:latin typeface="Times New Roman"/>
                <a:cs typeface="Times New Roman"/>
              </a:rPr>
              <a:t>cut</a:t>
            </a:r>
            <a:r>
              <a:rPr dirty="0" sz="2500">
                <a:latin typeface="Times New Roman"/>
                <a:cs typeface="Times New Roman"/>
              </a:rPr>
              <a:t>i</a:t>
            </a:r>
            <a:r>
              <a:rPr dirty="0" sz="2500" spc="-5">
                <a:latin typeface="Times New Roman"/>
                <a:cs typeface="Times New Roman"/>
              </a:rPr>
              <a:t>on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5">
                <a:latin typeface="Times New Roman"/>
                <a:cs typeface="Times New Roman"/>
              </a:rPr>
              <a:t>o</a:t>
            </a:r>
            <a:r>
              <a:rPr dirty="0" sz="2500" spc="-5">
                <a:latin typeface="Times New Roman"/>
                <a:cs typeface="Times New Roman"/>
              </a:rPr>
              <a:t>f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-5">
                <a:latin typeface="Times New Roman"/>
                <a:cs typeface="Times New Roman"/>
              </a:rPr>
              <a:t>the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5">
                <a:latin typeface="Times New Roman"/>
                <a:cs typeface="Times New Roman"/>
              </a:rPr>
              <a:t>s</a:t>
            </a:r>
            <a:r>
              <a:rPr dirty="0" sz="2500" spc="-5">
                <a:latin typeface="Times New Roman"/>
                <a:cs typeface="Times New Roman"/>
              </a:rPr>
              <a:t>t</a:t>
            </a:r>
            <a:r>
              <a:rPr dirty="0" sz="2500">
                <a:latin typeface="Times New Roman"/>
                <a:cs typeface="Times New Roman"/>
              </a:rPr>
              <a:t>a</a:t>
            </a:r>
            <a:r>
              <a:rPr dirty="0" sz="2500" spc="5">
                <a:latin typeface="Times New Roman"/>
                <a:cs typeface="Times New Roman"/>
              </a:rPr>
              <a:t>t</a:t>
            </a:r>
            <a:r>
              <a:rPr dirty="0" sz="2500" spc="-5">
                <a:latin typeface="Times New Roman"/>
                <a:cs typeface="Times New Roman"/>
              </a:rPr>
              <a:t>ements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-5">
                <a:latin typeface="Times New Roman"/>
                <a:cs typeface="Times New Roman"/>
              </a:rPr>
              <a:t>above,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-5">
                <a:latin typeface="Times New Roman"/>
                <a:cs typeface="Times New Roman"/>
              </a:rPr>
              <a:t>the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>
                <a:latin typeface="Times New Roman"/>
                <a:cs typeface="Times New Roman"/>
              </a:rPr>
              <a:t>v</a:t>
            </a:r>
            <a:r>
              <a:rPr dirty="0" sz="2500" spc="-5">
                <a:latin typeface="Times New Roman"/>
                <a:cs typeface="Times New Roman"/>
              </a:rPr>
              <a:t>ar</a:t>
            </a:r>
            <a:r>
              <a:rPr dirty="0" sz="2500" spc="5">
                <a:latin typeface="Times New Roman"/>
                <a:cs typeface="Times New Roman"/>
              </a:rPr>
              <a:t>i</a:t>
            </a:r>
            <a:r>
              <a:rPr dirty="0" sz="2500" spc="-5">
                <a:latin typeface="Times New Roman"/>
                <a:cs typeface="Times New Roman"/>
              </a:rPr>
              <a:t>able</a:t>
            </a:r>
            <a:r>
              <a:rPr dirty="0" sz="2500">
                <a:latin typeface="Times New Roman"/>
                <a:cs typeface="Times New Roman"/>
              </a:rPr>
              <a:t>	</a:t>
            </a:r>
            <a:r>
              <a:rPr dirty="0" sz="2500" spc="5">
                <a:latin typeface="Times New Roman"/>
                <a:cs typeface="Times New Roman"/>
              </a:rPr>
              <a:t>t</a:t>
            </a:r>
            <a:r>
              <a:rPr dirty="0" sz="2500" spc="-5">
                <a:latin typeface="Times New Roman"/>
                <a:cs typeface="Times New Roman"/>
              </a:rPr>
              <a:t>xt3  </a:t>
            </a:r>
            <a:r>
              <a:rPr dirty="0" sz="2500" spc="-5">
                <a:latin typeface="Times New Roman"/>
                <a:cs typeface="Times New Roman"/>
              </a:rPr>
              <a:t>contains: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2500" spc="-5">
                <a:latin typeface="Times New Roman"/>
                <a:cs typeface="Times New Roman"/>
              </a:rPr>
              <a:t>txt3="What</a:t>
            </a:r>
            <a:r>
              <a:rPr dirty="0" sz="2500" spc="3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a</a:t>
            </a:r>
            <a:r>
              <a:rPr dirty="0" sz="2500" spc="-1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verynice</a:t>
            </a:r>
            <a:r>
              <a:rPr dirty="0" sz="2500" spc="3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day“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500" spc="-95">
                <a:latin typeface="Times New Roman"/>
                <a:cs typeface="Times New Roman"/>
              </a:rPr>
              <a:t>To</a:t>
            </a:r>
            <a:r>
              <a:rPr dirty="0" sz="2500" spc="5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insert</a:t>
            </a:r>
            <a:r>
              <a:rPr dirty="0" sz="2500" spc="2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a</a:t>
            </a:r>
            <a:r>
              <a:rPr dirty="0" sz="2500" spc="5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space</a:t>
            </a:r>
            <a:r>
              <a:rPr dirty="0" sz="2500" spc="2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into</a:t>
            </a:r>
            <a:r>
              <a:rPr dirty="0" sz="2500" spc="15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the</a:t>
            </a:r>
            <a:r>
              <a:rPr dirty="0" sz="2500" spc="5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expression:</a:t>
            </a:r>
            <a:endParaRPr sz="2500">
              <a:latin typeface="Times New Roman"/>
              <a:cs typeface="Times New Roman"/>
            </a:endParaRPr>
          </a:p>
          <a:p>
            <a:pPr marL="513715" indent="-501650">
              <a:lnSpc>
                <a:spcPct val="100000"/>
              </a:lnSpc>
              <a:buFont typeface="Wingdings"/>
              <a:buChar char=""/>
              <a:tabLst>
                <a:tab pos="513715" algn="l"/>
                <a:tab pos="514350" algn="l"/>
              </a:tabLst>
            </a:pPr>
            <a:r>
              <a:rPr dirty="0" sz="2500" spc="-5">
                <a:latin typeface="Times New Roman"/>
                <a:cs typeface="Times New Roman"/>
              </a:rPr>
              <a:t>txt3=txt1+"</a:t>
            </a:r>
            <a:r>
              <a:rPr dirty="0" sz="2500" spc="2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"+txt2;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dirty="0" sz="2500" spc="-5" b="1">
                <a:latin typeface="Times New Roman"/>
                <a:cs typeface="Times New Roman"/>
              </a:rPr>
              <a:t>Result: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500" spc="-5">
                <a:latin typeface="Times New Roman"/>
                <a:cs typeface="Times New Roman"/>
              </a:rPr>
              <a:t>txt3="What</a:t>
            </a:r>
            <a:r>
              <a:rPr dirty="0" sz="2500" spc="3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a</a:t>
            </a:r>
            <a:r>
              <a:rPr dirty="0" sz="250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very</a:t>
            </a:r>
            <a:r>
              <a:rPr dirty="0" sz="2500" spc="1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nice</a:t>
            </a:r>
            <a:r>
              <a:rPr dirty="0" sz="2500" spc="10">
                <a:latin typeface="Times New Roman"/>
                <a:cs typeface="Times New Roman"/>
              </a:rPr>
              <a:t> </a:t>
            </a:r>
            <a:r>
              <a:rPr dirty="0" sz="2500" spc="-5">
                <a:latin typeface="Times New Roman"/>
                <a:cs typeface="Times New Roman"/>
              </a:rPr>
              <a:t>day"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6159" y="208915"/>
            <a:ext cx="7996555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z="4900" spc="-10" b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+</a:t>
            </a:r>
            <a:r>
              <a:rPr dirty="0" sz="4900" spc="-10" b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Operator</a:t>
            </a:r>
            <a:r>
              <a:rPr dirty="0" sz="4900" spc="15" b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Used</a:t>
            </a:r>
            <a:r>
              <a:rPr dirty="0" sz="4900" spc="5" b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on</a:t>
            </a:r>
            <a:r>
              <a:rPr dirty="0" sz="4900" spc="-10" b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Strings</a:t>
            </a:r>
            <a:endParaRPr sz="4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814476"/>
            <a:ext cx="5194935" cy="5878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600" spc="-5">
                <a:latin typeface="Times New Roman"/>
                <a:cs typeface="Times New Roman"/>
              </a:rPr>
              <a:t>If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you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add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number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string,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result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will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be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string. </a:t>
            </a:r>
            <a:r>
              <a:rPr dirty="0" sz="1600" spc="-3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Ex: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dirty="0" sz="1600" spc="-5">
                <a:latin typeface="Times New Roman"/>
                <a:cs typeface="Times New Roman"/>
              </a:rPr>
              <a:t>&lt;body&gt;</a:t>
            </a:r>
            <a:endParaRPr sz="1600">
              <a:latin typeface="Times New Roman"/>
              <a:cs typeface="Times New Roman"/>
            </a:endParaRPr>
          </a:p>
          <a:p>
            <a:pPr marL="12700" marR="2661285">
              <a:lnSpc>
                <a:spcPct val="120000"/>
              </a:lnSpc>
            </a:pPr>
            <a:r>
              <a:rPr dirty="0" sz="1600" spc="-5">
                <a:latin typeface="Times New Roman"/>
                <a:cs typeface="Times New Roman"/>
              </a:rPr>
              <a:t>&lt;script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type="text/javascript"&gt; </a:t>
            </a:r>
            <a:r>
              <a:rPr dirty="0" sz="1600" spc="-3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x=5+5;</a:t>
            </a:r>
            <a:endParaRPr sz="1600">
              <a:latin typeface="Times New Roman"/>
              <a:cs typeface="Times New Roman"/>
            </a:endParaRPr>
          </a:p>
          <a:p>
            <a:pPr marL="12700" marR="3038475">
              <a:lnSpc>
                <a:spcPct val="120000"/>
              </a:lnSpc>
            </a:pPr>
            <a:r>
              <a:rPr dirty="0" sz="1600" spc="-5">
                <a:latin typeface="Times New Roman"/>
                <a:cs typeface="Times New Roman"/>
              </a:rPr>
              <a:t>document.write(x);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document.write("&lt;br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/&gt;"); </a:t>
            </a:r>
            <a:r>
              <a:rPr dirty="0" sz="1600" spc="-3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x="5"+"5";</a:t>
            </a:r>
            <a:endParaRPr sz="1600">
              <a:latin typeface="Times New Roman"/>
              <a:cs typeface="Times New Roman"/>
            </a:endParaRPr>
          </a:p>
          <a:p>
            <a:pPr marL="12700" marR="3038475">
              <a:lnSpc>
                <a:spcPct val="120000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document.write(x);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document.write("&lt;br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/&gt;"); </a:t>
            </a:r>
            <a:r>
              <a:rPr dirty="0" sz="1600" spc="-3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x=5+"5";</a:t>
            </a:r>
            <a:endParaRPr sz="1600">
              <a:latin typeface="Times New Roman"/>
              <a:cs typeface="Times New Roman"/>
            </a:endParaRPr>
          </a:p>
          <a:p>
            <a:pPr marL="12700" marR="3038475">
              <a:lnSpc>
                <a:spcPct val="120000"/>
              </a:lnSpc>
            </a:pPr>
            <a:r>
              <a:rPr dirty="0" sz="1600" spc="-5">
                <a:latin typeface="Times New Roman"/>
                <a:cs typeface="Times New Roman"/>
              </a:rPr>
              <a:t>document.write(x);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document.write("&lt;br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/&gt;");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1600" spc="-5">
                <a:latin typeface="Times New Roman"/>
                <a:cs typeface="Times New Roman"/>
              </a:rPr>
              <a:t>x="5"+5;</a:t>
            </a:r>
            <a:endParaRPr sz="1600">
              <a:latin typeface="Times New Roman"/>
              <a:cs typeface="Times New Roman"/>
            </a:endParaRPr>
          </a:p>
          <a:p>
            <a:pPr marL="12700" marR="3038475">
              <a:lnSpc>
                <a:spcPct val="120000"/>
              </a:lnSpc>
            </a:pPr>
            <a:r>
              <a:rPr dirty="0" sz="1600" spc="-5">
                <a:latin typeface="Times New Roman"/>
                <a:cs typeface="Times New Roman"/>
              </a:rPr>
              <a:t>document.write(x);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document.write("&lt;br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/&gt;");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1600" spc="-5">
                <a:latin typeface="Times New Roman"/>
                <a:cs typeface="Times New Roman"/>
              </a:rPr>
              <a:t>&lt;/script&gt;</a:t>
            </a:r>
            <a:endParaRPr sz="1600">
              <a:latin typeface="Times New Roman"/>
              <a:cs typeface="Times New Roman"/>
            </a:endParaRPr>
          </a:p>
          <a:p>
            <a:pPr marL="12700" marR="398780">
              <a:lnSpc>
                <a:spcPts val="2310"/>
              </a:lnSpc>
              <a:spcBef>
                <a:spcPts val="135"/>
              </a:spcBef>
            </a:pPr>
            <a:r>
              <a:rPr dirty="0" sz="1600" spc="-5">
                <a:latin typeface="Times New Roman"/>
                <a:cs typeface="Times New Roman"/>
              </a:rPr>
              <a:t>&lt;p&gt;The </a:t>
            </a:r>
            <a:r>
              <a:rPr dirty="0" sz="1600" spc="-10">
                <a:latin typeface="Times New Roman"/>
                <a:cs typeface="Times New Roman"/>
              </a:rPr>
              <a:t>common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rule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is: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If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you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add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number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string, </a:t>
            </a:r>
            <a:r>
              <a:rPr dirty="0" sz="1600" spc="-3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result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will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be</a:t>
            </a:r>
            <a:r>
              <a:rPr dirty="0" sz="1600" spc="-5">
                <a:latin typeface="Times New Roman"/>
                <a:cs typeface="Times New Roman"/>
              </a:rPr>
              <a:t> a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string.&lt;/p&gt;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600" spc="-5">
                <a:latin typeface="Times New Roman"/>
                <a:cs typeface="Times New Roman"/>
              </a:rPr>
              <a:t>&lt;/body&gt;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9267" y="176530"/>
            <a:ext cx="7033259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181818"/>
                </a:solidFill>
              </a:rPr>
              <a:t>Adding</a:t>
            </a:r>
            <a:r>
              <a:rPr dirty="0" sz="4400" spc="-20">
                <a:solidFill>
                  <a:srgbClr val="181818"/>
                </a:solidFill>
              </a:rPr>
              <a:t> </a:t>
            </a:r>
            <a:r>
              <a:rPr dirty="0" sz="4400">
                <a:solidFill>
                  <a:srgbClr val="181818"/>
                </a:solidFill>
              </a:rPr>
              <a:t>Strings</a:t>
            </a:r>
            <a:r>
              <a:rPr dirty="0" sz="4400" spc="-20">
                <a:solidFill>
                  <a:srgbClr val="181818"/>
                </a:solidFill>
              </a:rPr>
              <a:t> </a:t>
            </a:r>
            <a:r>
              <a:rPr dirty="0" sz="4400">
                <a:solidFill>
                  <a:srgbClr val="181818"/>
                </a:solidFill>
              </a:rPr>
              <a:t>and</a:t>
            </a:r>
            <a:r>
              <a:rPr dirty="0" sz="4400" spc="-20">
                <a:solidFill>
                  <a:srgbClr val="181818"/>
                </a:solidFill>
              </a:rPr>
              <a:t> </a:t>
            </a:r>
            <a:r>
              <a:rPr dirty="0" sz="4400">
                <a:solidFill>
                  <a:srgbClr val="181818"/>
                </a:solidFill>
              </a:rPr>
              <a:t>Numbers</a:t>
            </a:r>
            <a:endParaRPr sz="4400"/>
          </a:p>
        </p:txBody>
      </p:sp>
      <p:grpSp>
        <p:nvGrpSpPr>
          <p:cNvPr id="4" name="object 4"/>
          <p:cNvGrpSpPr/>
          <p:nvPr/>
        </p:nvGrpSpPr>
        <p:grpSpPr>
          <a:xfrm>
            <a:off x="2901625" y="3053856"/>
            <a:ext cx="6242685" cy="2471420"/>
            <a:chOff x="2901625" y="3053856"/>
            <a:chExt cx="6242685" cy="247142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1625" y="3053856"/>
              <a:ext cx="6242374" cy="247088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60191" y="3212591"/>
              <a:ext cx="5903976" cy="1955292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8711945" y="6743399"/>
            <a:ext cx="2006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2</a:t>
            </a:r>
            <a:r>
              <a:rPr dirty="0" sz="1050">
                <a:latin typeface="Arial MT"/>
                <a:cs typeface="Arial MT"/>
              </a:rPr>
              <a:t>1</a:t>
            </a:r>
            <a:endParaRPr sz="1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960247"/>
            <a:ext cx="8878570" cy="10985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600" spc="-5">
                <a:latin typeface="Times New Roman"/>
                <a:cs typeface="Times New Roman"/>
              </a:rPr>
              <a:t>C</a:t>
            </a:r>
            <a:r>
              <a:rPr dirty="0" sz="2200" spc="-5">
                <a:latin typeface="Times New Roman"/>
                <a:cs typeface="Times New Roman"/>
              </a:rPr>
              <a:t>omparison</a:t>
            </a:r>
            <a:r>
              <a:rPr dirty="0" sz="2200" spc="26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operators</a:t>
            </a:r>
            <a:r>
              <a:rPr dirty="0" sz="2200" spc="26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are</a:t>
            </a:r>
            <a:r>
              <a:rPr dirty="0" sz="2200" spc="26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used</a:t>
            </a:r>
            <a:r>
              <a:rPr dirty="0" sz="2200" spc="26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in</a:t>
            </a:r>
            <a:r>
              <a:rPr dirty="0" sz="2200" spc="25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logical</a:t>
            </a:r>
            <a:r>
              <a:rPr dirty="0" sz="2200" spc="26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statements</a:t>
            </a:r>
            <a:r>
              <a:rPr dirty="0" sz="2200" spc="28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to</a:t>
            </a:r>
            <a:r>
              <a:rPr dirty="0" sz="2200" spc="25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determine</a:t>
            </a:r>
            <a:r>
              <a:rPr dirty="0" sz="2200" spc="27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equality</a:t>
            </a:r>
            <a:endParaRPr sz="2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dirty="0" sz="2200" spc="-5">
                <a:latin typeface="Times New Roman"/>
                <a:cs typeface="Times New Roman"/>
              </a:rPr>
              <a:t>or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difference</a:t>
            </a:r>
            <a:r>
              <a:rPr dirty="0" sz="2200" spc="2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between</a:t>
            </a:r>
            <a:r>
              <a:rPr dirty="0" sz="2200" spc="3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variables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or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values.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200" spc="-5">
                <a:latin typeface="Times New Roman"/>
                <a:cs typeface="Times New Roman"/>
              </a:rPr>
              <a:t>Given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that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x=5,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the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table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below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explains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the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comparison</a:t>
            </a:r>
            <a:r>
              <a:rPr dirty="0" sz="2200" spc="3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operators: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5653823"/>
            <a:ext cx="4791710" cy="831215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3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200">
                <a:latin typeface="Times New Roman"/>
                <a:cs typeface="Times New Roman"/>
              </a:rPr>
              <a:t>Ex: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2200" spc="-5">
                <a:latin typeface="Times New Roman"/>
                <a:cs typeface="Times New Roman"/>
              </a:rPr>
              <a:t>if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(age&lt;18)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document.write("Too</a:t>
            </a:r>
            <a:r>
              <a:rPr dirty="0" sz="2200" spc="2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young");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70838" y="176530"/>
            <a:ext cx="557276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181818"/>
                </a:solidFill>
              </a:rPr>
              <a:t>Comparison</a:t>
            </a:r>
            <a:r>
              <a:rPr dirty="0" sz="4400" spc="-65">
                <a:solidFill>
                  <a:srgbClr val="181818"/>
                </a:solidFill>
              </a:rPr>
              <a:t> </a:t>
            </a:r>
            <a:r>
              <a:rPr dirty="0" sz="4400">
                <a:solidFill>
                  <a:srgbClr val="181818"/>
                </a:solidFill>
              </a:rPr>
              <a:t>Operators</a:t>
            </a:r>
            <a:endParaRPr sz="440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5787" y="2709672"/>
            <a:ext cx="8327873" cy="251635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711945" y="6743399"/>
            <a:ext cx="2006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2</a:t>
            </a:r>
            <a:r>
              <a:rPr dirty="0" sz="1050">
                <a:latin typeface="Arial MT"/>
                <a:cs typeface="Arial MT"/>
              </a:rPr>
              <a:t>2</a:t>
            </a:r>
            <a:endParaRPr sz="1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960247"/>
            <a:ext cx="8298815" cy="10985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200" spc="-5">
                <a:latin typeface="Times New Roman"/>
                <a:cs typeface="Times New Roman"/>
              </a:rPr>
              <a:t>Logical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operators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are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used to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determine</a:t>
            </a:r>
            <a:r>
              <a:rPr dirty="0" sz="2200" spc="3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the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logic between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variables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or</a:t>
            </a:r>
            <a:endParaRPr sz="2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dirty="0" sz="2200" spc="-5">
                <a:latin typeface="Times New Roman"/>
                <a:cs typeface="Times New Roman"/>
              </a:rPr>
              <a:t>values.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latin typeface="Times New Roman"/>
                <a:cs typeface="Times New Roman"/>
              </a:rPr>
              <a:t>Given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that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x=6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and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y=3,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the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table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below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explains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the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logical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operators: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60879" y="176530"/>
            <a:ext cx="438912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181818"/>
                </a:solidFill>
              </a:rPr>
              <a:t>Logical</a:t>
            </a:r>
            <a:r>
              <a:rPr dirty="0" sz="4400" spc="-85">
                <a:solidFill>
                  <a:srgbClr val="181818"/>
                </a:solidFill>
              </a:rPr>
              <a:t> </a:t>
            </a:r>
            <a:r>
              <a:rPr dirty="0" sz="4400">
                <a:solidFill>
                  <a:srgbClr val="181818"/>
                </a:solidFill>
              </a:rPr>
              <a:t>Operators</a:t>
            </a:r>
            <a:endParaRPr sz="44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9042" y="3114751"/>
            <a:ext cx="8438275" cy="117445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8711945" y="6743399"/>
            <a:ext cx="2006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2</a:t>
            </a:r>
            <a:r>
              <a:rPr dirty="0" sz="1050">
                <a:latin typeface="Arial MT"/>
                <a:cs typeface="Arial MT"/>
              </a:rPr>
              <a:t>3</a:t>
            </a:r>
            <a:endParaRPr sz="1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11945" y="6743399"/>
            <a:ext cx="20066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Arial MT"/>
                <a:cs typeface="Arial MT"/>
              </a:rPr>
              <a:t>2</a:t>
            </a:r>
            <a:r>
              <a:rPr dirty="0" sz="1050">
                <a:latin typeface="Arial MT"/>
                <a:cs typeface="Arial MT"/>
              </a:rPr>
              <a:t>4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39" y="960247"/>
            <a:ext cx="8880475" cy="3848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200" spc="-5">
                <a:latin typeface="Times New Roman"/>
                <a:cs typeface="Times New Roman"/>
              </a:rPr>
              <a:t>JavaScript</a:t>
            </a:r>
            <a:r>
              <a:rPr dirty="0" sz="2200" spc="44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also</a:t>
            </a:r>
            <a:r>
              <a:rPr dirty="0" sz="2200" spc="434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contains</a:t>
            </a:r>
            <a:r>
              <a:rPr dirty="0" sz="2200" spc="44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</a:t>
            </a:r>
            <a:r>
              <a:rPr dirty="0" sz="2200" spc="41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conditional</a:t>
            </a:r>
            <a:r>
              <a:rPr dirty="0" sz="2200" spc="44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operator</a:t>
            </a:r>
            <a:r>
              <a:rPr dirty="0" sz="2200" spc="434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that</a:t>
            </a:r>
            <a:r>
              <a:rPr dirty="0" sz="2200" spc="44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assigns</a:t>
            </a:r>
            <a:r>
              <a:rPr dirty="0" sz="2200" spc="434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</a:t>
            </a:r>
            <a:r>
              <a:rPr dirty="0" sz="2200" spc="43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value</a:t>
            </a:r>
            <a:r>
              <a:rPr dirty="0" sz="2200" spc="43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to</a:t>
            </a:r>
            <a:r>
              <a:rPr dirty="0" sz="2200" spc="434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</a:t>
            </a:r>
            <a:endParaRPr sz="2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dirty="0" sz="2200" spc="-5">
                <a:latin typeface="Times New Roman"/>
                <a:cs typeface="Times New Roman"/>
              </a:rPr>
              <a:t>variable based on</a:t>
            </a:r>
            <a:r>
              <a:rPr dirty="0" sz="2200" spc="-10">
                <a:latin typeface="Times New Roman"/>
                <a:cs typeface="Times New Roman"/>
              </a:rPr>
              <a:t> some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condition.</a:t>
            </a:r>
            <a:endParaRPr sz="2200">
              <a:latin typeface="Times New Roman"/>
              <a:cs typeface="Times New Roman"/>
            </a:endParaRPr>
          </a:p>
          <a:p>
            <a:pPr marL="354965" marR="3350260" indent="-354965">
              <a:lnSpc>
                <a:spcPct val="12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dirty="0" sz="2200">
                <a:latin typeface="Times New Roman"/>
                <a:cs typeface="Times New Roman"/>
              </a:rPr>
              <a:t>Syntax: 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variablename=(condition)?value1:value2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latin typeface="Times New Roman"/>
                <a:cs typeface="Times New Roman"/>
              </a:rPr>
              <a:t>Ex:</a:t>
            </a:r>
            <a:endParaRPr sz="2200">
              <a:latin typeface="Times New Roman"/>
              <a:cs typeface="Times New Roman"/>
            </a:endParaRPr>
          </a:p>
          <a:p>
            <a:pPr marL="850900">
              <a:lnSpc>
                <a:spcPct val="100000"/>
              </a:lnSpc>
              <a:spcBef>
                <a:spcPts val="525"/>
              </a:spcBef>
            </a:pPr>
            <a:r>
              <a:rPr dirty="0" sz="2200" spc="-5">
                <a:latin typeface="Times New Roman"/>
                <a:cs typeface="Times New Roman"/>
              </a:rPr>
              <a:t>greeting=(visitor=="PRES")?"Dear</a:t>
            </a:r>
            <a:r>
              <a:rPr dirty="0" sz="2200" spc="6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President</a:t>
            </a:r>
            <a:r>
              <a:rPr dirty="0" sz="2200" spc="3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":"Dear</a:t>
            </a:r>
            <a:r>
              <a:rPr dirty="0" sz="2200" spc="3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";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spc="-5" b="1">
                <a:latin typeface="Times New Roman"/>
                <a:cs typeface="Times New Roman"/>
              </a:rPr>
              <a:t>Result:</a:t>
            </a:r>
            <a:endParaRPr sz="2200">
              <a:latin typeface="Times New Roman"/>
              <a:cs typeface="Times New Roman"/>
            </a:endParaRPr>
          </a:p>
          <a:p>
            <a:pPr marL="12700" marR="6985">
              <a:lnSpc>
                <a:spcPct val="100000"/>
              </a:lnSpc>
              <a:spcBef>
                <a:spcPts val="530"/>
              </a:spcBef>
            </a:pPr>
            <a:r>
              <a:rPr dirty="0" sz="2200" spc="-5">
                <a:latin typeface="Times New Roman"/>
                <a:cs typeface="Times New Roman"/>
              </a:rPr>
              <a:t>If</a:t>
            </a:r>
            <a:r>
              <a:rPr dirty="0" sz="2200" spc="13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the</a:t>
            </a:r>
            <a:r>
              <a:rPr dirty="0" sz="2200" spc="14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variable</a:t>
            </a:r>
            <a:r>
              <a:rPr dirty="0" sz="2200" spc="13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visitor</a:t>
            </a:r>
            <a:r>
              <a:rPr dirty="0" sz="2200" spc="15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has</a:t>
            </a:r>
            <a:r>
              <a:rPr dirty="0" sz="2200" spc="120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the</a:t>
            </a:r>
            <a:r>
              <a:rPr dirty="0" sz="2200" spc="14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value</a:t>
            </a:r>
            <a:r>
              <a:rPr dirty="0" sz="2200" spc="12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of</a:t>
            </a:r>
            <a:r>
              <a:rPr dirty="0" sz="2200" spc="14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"PRES",</a:t>
            </a:r>
            <a:r>
              <a:rPr dirty="0" sz="2200" spc="13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then</a:t>
            </a:r>
            <a:r>
              <a:rPr dirty="0" sz="2200" spc="13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the</a:t>
            </a:r>
            <a:r>
              <a:rPr dirty="0" sz="2200" spc="14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variable</a:t>
            </a:r>
            <a:r>
              <a:rPr dirty="0" sz="2200" spc="14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greeting</a:t>
            </a:r>
            <a:r>
              <a:rPr dirty="0" sz="2200" spc="15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will </a:t>
            </a:r>
            <a:r>
              <a:rPr dirty="0" sz="2200" spc="-53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be</a:t>
            </a:r>
            <a:r>
              <a:rPr dirty="0" sz="2200" spc="-5">
                <a:latin typeface="Times New Roman"/>
                <a:cs typeface="Times New Roman"/>
              </a:rPr>
              <a:t> assigned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the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value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"Dear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President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" else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it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will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be</a:t>
            </a:r>
            <a:r>
              <a:rPr dirty="0" sz="2200" spc="-1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assigned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"Dear".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40255" y="176530"/>
            <a:ext cx="522859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181818"/>
                </a:solidFill>
              </a:rPr>
              <a:t>Conditional</a:t>
            </a:r>
            <a:r>
              <a:rPr dirty="0" sz="4400" spc="-85">
                <a:solidFill>
                  <a:srgbClr val="181818"/>
                </a:solidFill>
              </a:rPr>
              <a:t> </a:t>
            </a:r>
            <a:r>
              <a:rPr dirty="0" sz="4400">
                <a:solidFill>
                  <a:srgbClr val="181818"/>
                </a:solidFill>
              </a:rPr>
              <a:t>Operator</a:t>
            </a:r>
            <a:endParaRPr sz="4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7238" y="3809"/>
            <a:ext cx="310578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181818"/>
                </a:solidFill>
              </a:rPr>
              <a:t>JS</a:t>
            </a:r>
            <a:r>
              <a:rPr dirty="0" sz="4400" spc="-175">
                <a:solidFill>
                  <a:srgbClr val="181818"/>
                </a:solidFill>
              </a:rPr>
              <a:t> </a:t>
            </a:r>
            <a:r>
              <a:rPr dirty="0" sz="4400">
                <a:solidFill>
                  <a:srgbClr val="181818"/>
                </a:solidFill>
              </a:rPr>
              <a:t>Functions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661599"/>
            <a:ext cx="8771890" cy="5880100"/>
          </a:xfrm>
          <a:prstGeom prst="rect">
            <a:avLst/>
          </a:prstGeom>
        </p:spPr>
        <p:txBody>
          <a:bodyPr wrap="square" lIns="0" tIns="1657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30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Functions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core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any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language,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because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allow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encapsulation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1200"/>
              </a:spcBef>
            </a:pPr>
            <a:r>
              <a:rPr dirty="0" sz="2000" spc="-5">
                <a:latin typeface="Times New Roman"/>
                <a:cs typeface="Times New Roman"/>
              </a:rPr>
              <a:t>statements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that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run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anywhere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 at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any</a:t>
            </a:r>
            <a:r>
              <a:rPr dirty="0" sz="2000" spc="-10">
                <a:latin typeface="Times New Roman"/>
                <a:cs typeface="Times New Roman"/>
              </a:rPr>
              <a:t> time.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6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Functions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 declared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using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keyword,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followed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by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arguments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then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body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function.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basic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syntax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follows: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dirty="0" sz="2000" b="1">
                <a:latin typeface="Times New Roman"/>
                <a:cs typeface="Times New Roman"/>
              </a:rPr>
              <a:t>Syntax: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functionName(arg0,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arg1,...,argN)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{statements}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680"/>
              </a:spcBef>
              <a:buFont typeface="Wingdings"/>
              <a:buChar char=""/>
              <a:tabLst>
                <a:tab pos="354965" algn="l"/>
                <a:tab pos="355600" algn="l"/>
                <a:tab pos="1026160" algn="l"/>
                <a:tab pos="4639945" algn="l"/>
              </a:tabLst>
            </a:pPr>
            <a:r>
              <a:rPr dirty="0" sz="2000">
                <a:latin typeface="Times New Roman"/>
                <a:cs typeface="Times New Roman"/>
              </a:rPr>
              <a:t>Ex1:	</a:t>
            </a:r>
            <a:r>
              <a:rPr dirty="0" sz="2000" b="1">
                <a:latin typeface="Times New Roman"/>
                <a:cs typeface="Times New Roman"/>
              </a:rPr>
              <a:t>function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sayHi(name,</a:t>
            </a:r>
            <a:r>
              <a:rPr dirty="0" sz="2000" spc="-5">
                <a:latin typeface="Times New Roman"/>
                <a:cs typeface="Times New Roman"/>
              </a:rPr>
              <a:t> message)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{	</a:t>
            </a:r>
            <a:r>
              <a:rPr dirty="0" sz="2000" spc="-5">
                <a:latin typeface="Times New Roman"/>
                <a:cs typeface="Times New Roman"/>
              </a:rPr>
              <a:t>alert(“Hello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“ +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name</a:t>
            </a:r>
            <a:r>
              <a:rPr dirty="0" sz="2000">
                <a:latin typeface="Times New Roman"/>
                <a:cs typeface="Times New Roman"/>
              </a:rPr>
              <a:t> +</a:t>
            </a:r>
            <a:r>
              <a:rPr dirty="0" sz="2000" spc="-5">
                <a:latin typeface="Times New Roman"/>
                <a:cs typeface="Times New Roman"/>
              </a:rPr>
              <a:t> “,”</a:t>
            </a:r>
            <a:r>
              <a:rPr dirty="0" sz="2000">
                <a:latin typeface="Times New Roman"/>
                <a:cs typeface="Times New Roman"/>
              </a:rPr>
              <a:t> +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message);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1200"/>
              </a:spcBef>
            </a:pPr>
            <a:r>
              <a:rPr dirty="0" sz="2000" b="1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50000"/>
              </a:lnSpc>
              <a:spcBef>
                <a:spcPts val="4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This function can then be </a:t>
            </a:r>
            <a:r>
              <a:rPr dirty="0" sz="2000" spc="-5">
                <a:latin typeface="Times New Roman"/>
                <a:cs typeface="Times New Roman"/>
              </a:rPr>
              <a:t>called </a:t>
            </a:r>
            <a:r>
              <a:rPr dirty="0" sz="2000">
                <a:latin typeface="Times New Roman"/>
                <a:cs typeface="Times New Roman"/>
              </a:rPr>
              <a:t>by using the function </a:t>
            </a:r>
            <a:r>
              <a:rPr dirty="0" sz="2000" spc="-5">
                <a:latin typeface="Times New Roman"/>
                <a:cs typeface="Times New Roman"/>
              </a:rPr>
              <a:t>name, </a:t>
            </a:r>
            <a:r>
              <a:rPr dirty="0" sz="2000">
                <a:latin typeface="Times New Roman"/>
                <a:cs typeface="Times New Roman"/>
              </a:rPr>
              <a:t>followed by the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arguments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enclosed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parentheses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(and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separated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by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commas,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there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multiple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arguments).</a:t>
            </a:r>
            <a:endParaRPr sz="2000">
              <a:latin typeface="Times New Roman"/>
              <a:cs typeface="Times New Roman"/>
            </a:endParaRPr>
          </a:p>
          <a:p>
            <a:pPr marL="12700" marR="3060065">
              <a:lnSpc>
                <a:spcPct val="170000"/>
              </a:lnSpc>
              <a:spcBef>
                <a:spcPts val="5"/>
              </a:spcBef>
              <a:buFont typeface="Wingdings"/>
              <a:buChar char=""/>
              <a:tabLst>
                <a:tab pos="414655" algn="l"/>
                <a:tab pos="415290" algn="l"/>
              </a:tabLst>
            </a:pPr>
            <a:r>
              <a:rPr dirty="0" sz="2000">
                <a:latin typeface="Times New Roman"/>
                <a:cs typeface="Times New Roman"/>
              </a:rPr>
              <a:t>The code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call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sayHi()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looks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like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this: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sayHi(“Nicholas”,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“how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today?”);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7861" y="16001"/>
            <a:ext cx="226441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181818"/>
                </a:solidFill>
              </a:rPr>
              <a:t>EVE</a:t>
            </a:r>
            <a:r>
              <a:rPr dirty="0" sz="4400" spc="5">
                <a:solidFill>
                  <a:srgbClr val="181818"/>
                </a:solidFill>
              </a:rPr>
              <a:t>N</a:t>
            </a:r>
            <a:r>
              <a:rPr dirty="0" sz="4400">
                <a:solidFill>
                  <a:srgbClr val="181818"/>
                </a:solidFill>
              </a:rPr>
              <a:t>TS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62371" y="4270373"/>
            <a:ext cx="3877055" cy="254342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8739" y="668609"/>
            <a:ext cx="8917305" cy="5761355"/>
          </a:xfrm>
          <a:prstGeom prst="rect">
            <a:avLst/>
          </a:prstGeom>
        </p:spPr>
        <p:txBody>
          <a:bodyPr wrap="square" lIns="0" tIns="15049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8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1800">
                <a:latin typeface="Times New Roman"/>
                <a:cs typeface="Times New Roman"/>
              </a:rPr>
              <a:t>Events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are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certain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actions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performed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either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by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 </a:t>
            </a:r>
            <a:r>
              <a:rPr dirty="0" sz="1800" spc="-5">
                <a:latin typeface="Times New Roman"/>
                <a:cs typeface="Times New Roman"/>
              </a:rPr>
              <a:t>user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or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by the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browser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itself.</a:t>
            </a:r>
            <a:r>
              <a:rPr dirty="0" sz="1800" spc="-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These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events</a:t>
            </a:r>
            <a:endParaRPr sz="1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1085"/>
              </a:spcBef>
            </a:pPr>
            <a:r>
              <a:rPr dirty="0" sz="1800">
                <a:latin typeface="Times New Roman"/>
                <a:cs typeface="Times New Roman"/>
              </a:rPr>
              <a:t>have names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like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click</a:t>
            </a:r>
            <a:r>
              <a:rPr dirty="0" sz="1800" spc="-2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,</a:t>
            </a:r>
            <a:r>
              <a:rPr dirty="0" sz="1800" spc="-1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load</a:t>
            </a:r>
            <a:r>
              <a:rPr dirty="0" sz="1800" spc="-1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, </a:t>
            </a:r>
            <a:r>
              <a:rPr dirty="0" sz="1800">
                <a:latin typeface="Times New Roman"/>
                <a:cs typeface="Times New Roman"/>
              </a:rPr>
              <a:t>and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mouseover</a:t>
            </a:r>
            <a:r>
              <a:rPr dirty="0" sz="1800" spc="15" b="1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51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1800" spc="-5">
                <a:latin typeface="Times New Roman"/>
                <a:cs typeface="Times New Roman"/>
              </a:rPr>
              <a:t>A</a:t>
            </a:r>
            <a:r>
              <a:rPr dirty="0" sz="1800" spc="-9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function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that </a:t>
            </a:r>
            <a:r>
              <a:rPr dirty="0" sz="1800" spc="-5">
                <a:latin typeface="Times New Roman"/>
                <a:cs typeface="Times New Roman"/>
              </a:rPr>
              <a:t>is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called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 </a:t>
            </a:r>
            <a:r>
              <a:rPr dirty="0" sz="1800" spc="-5">
                <a:latin typeface="Times New Roman"/>
                <a:cs typeface="Times New Roman"/>
              </a:rPr>
              <a:t>response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to an event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is</a:t>
            </a:r>
            <a:r>
              <a:rPr dirty="0" sz="1800">
                <a:latin typeface="Times New Roman"/>
                <a:cs typeface="Times New Roman"/>
              </a:rPr>
              <a:t> called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an</a:t>
            </a:r>
            <a:r>
              <a:rPr dirty="0" sz="1800" spc="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event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handler (event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listener ).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51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1800">
                <a:latin typeface="Times New Roman"/>
                <a:cs typeface="Times New Roman"/>
              </a:rPr>
              <a:t>Event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handlers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have </a:t>
            </a:r>
            <a:r>
              <a:rPr dirty="0" sz="1800" spc="-5">
                <a:latin typeface="Times New Roman"/>
                <a:cs typeface="Times New Roman"/>
              </a:rPr>
              <a:t>names</a:t>
            </a:r>
            <a:r>
              <a:rPr dirty="0" sz="1800">
                <a:latin typeface="Times New Roman"/>
                <a:cs typeface="Times New Roman"/>
              </a:rPr>
              <a:t> beginning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with </a:t>
            </a:r>
            <a:r>
              <a:rPr dirty="0" sz="1800" b="1">
                <a:latin typeface="Times New Roman"/>
                <a:cs typeface="Times New Roman"/>
              </a:rPr>
              <a:t>“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on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” </a:t>
            </a:r>
            <a:r>
              <a:rPr dirty="0" sz="1800">
                <a:latin typeface="Times New Roman"/>
                <a:cs typeface="Times New Roman"/>
              </a:rPr>
              <a:t>, </a:t>
            </a:r>
            <a:r>
              <a:rPr dirty="0" sz="1800" spc="-5">
                <a:latin typeface="Times New Roman"/>
                <a:cs typeface="Times New Roman"/>
              </a:rPr>
              <a:t>so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an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event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handler for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 click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event is</a:t>
            </a:r>
            <a:endParaRPr sz="1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1085"/>
              </a:spcBef>
            </a:pPr>
            <a:r>
              <a:rPr dirty="0" sz="1800">
                <a:latin typeface="Times New Roman"/>
                <a:cs typeface="Times New Roman"/>
              </a:rPr>
              <a:t>called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onclick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and an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event handler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for the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load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event </a:t>
            </a:r>
            <a:r>
              <a:rPr dirty="0" sz="1800" spc="-5">
                <a:latin typeface="Times New Roman"/>
                <a:cs typeface="Times New Roman"/>
              </a:rPr>
              <a:t>is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called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onload</a:t>
            </a:r>
            <a:r>
              <a:rPr dirty="0" sz="1800" b="1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51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1800" spc="-5">
                <a:latin typeface="Times New Roman"/>
                <a:cs typeface="Times New Roman"/>
              </a:rPr>
              <a:t>For </a:t>
            </a:r>
            <a:r>
              <a:rPr dirty="0" sz="1800">
                <a:latin typeface="Times New Roman"/>
                <a:cs typeface="Times New Roman"/>
              </a:rPr>
              <a:t>example,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to execute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some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JavaScript when a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button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is</a:t>
            </a:r>
            <a:r>
              <a:rPr dirty="0" sz="1800">
                <a:latin typeface="Times New Roman"/>
                <a:cs typeface="Times New Roman"/>
              </a:rPr>
              <a:t> clicked,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 following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can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be</a:t>
            </a:r>
            <a:r>
              <a:rPr dirty="0" sz="1800" spc="-5">
                <a:latin typeface="Times New Roman"/>
                <a:cs typeface="Times New Roman"/>
              </a:rPr>
              <a:t> used: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51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1800">
                <a:latin typeface="Times New Roman"/>
                <a:cs typeface="Times New Roman"/>
              </a:rPr>
              <a:t>&lt;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input type=”button”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value=”Click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Me” </a:t>
            </a:r>
            <a:r>
              <a:rPr dirty="0" sz="1800">
                <a:latin typeface="Times New Roman"/>
                <a:cs typeface="Times New Roman"/>
              </a:rPr>
              <a:t>onclick=”alert(‘Clicked’)”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/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&gt;</a:t>
            </a:r>
            <a:endParaRPr sz="1800">
              <a:latin typeface="Times New Roman"/>
              <a:cs typeface="Times New Roman"/>
            </a:endParaRPr>
          </a:p>
          <a:p>
            <a:pPr algn="just" marL="299085" marR="3813175" indent="-287020">
              <a:lnSpc>
                <a:spcPct val="100000"/>
              </a:lnSpc>
              <a:spcBef>
                <a:spcPts val="1770"/>
              </a:spcBef>
              <a:buFont typeface="Wingdings"/>
              <a:buChar char=""/>
              <a:tabLst>
                <a:tab pos="299720" algn="l"/>
              </a:tabLst>
            </a:pPr>
            <a:r>
              <a:rPr dirty="0" sz="2000" spc="-5">
                <a:latin typeface="Times New Roman"/>
                <a:cs typeface="Times New Roman"/>
              </a:rPr>
              <a:t>When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this</a:t>
            </a:r>
            <a:r>
              <a:rPr dirty="0" sz="2000" spc="-5">
                <a:latin typeface="Times New Roman"/>
                <a:cs typeface="Times New Roman"/>
              </a:rPr>
              <a:t> button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clicked,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an</a:t>
            </a:r>
            <a:r>
              <a:rPr dirty="0" sz="2000" spc="-5">
                <a:latin typeface="Times New Roman"/>
                <a:cs typeface="Times New Roman"/>
              </a:rPr>
              <a:t> alert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is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displayed.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This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interaction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defined</a:t>
            </a:r>
            <a:r>
              <a:rPr dirty="0" sz="2000">
                <a:latin typeface="Times New Roman"/>
                <a:cs typeface="Times New Roman"/>
              </a:rPr>
              <a:t> by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specifying </a:t>
            </a: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5">
                <a:latin typeface="Times New Roman"/>
                <a:cs typeface="Times New Roman"/>
              </a:rPr>
              <a:t>onclick attribute and assigning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some</a:t>
            </a:r>
            <a:r>
              <a:rPr dirty="0" sz="2000">
                <a:latin typeface="Times New Roman"/>
                <a:cs typeface="Times New Roman"/>
              </a:rPr>
              <a:t> JavaScript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code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as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"/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"/>
            </a:pPr>
            <a:endParaRPr sz="195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dirty="0" sz="2000" b="1">
                <a:latin typeface="Times New Roman"/>
                <a:cs typeface="Times New Roman"/>
              </a:rPr>
              <a:t>For</a:t>
            </a:r>
            <a:r>
              <a:rPr dirty="0" sz="2000" spc="-50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more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events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please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visit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the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link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below: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800" spc="-5">
                <a:latin typeface="Times New Roman"/>
                <a:cs typeface="Times New Roman"/>
              </a:rPr>
              <a:t>https://</a:t>
            </a:r>
            <a:r>
              <a:rPr dirty="0" sz="1800" spc="-5">
                <a:latin typeface="Times New Roman"/>
                <a:cs typeface="Times New Roman"/>
                <a:hlinkClick r:id="rId3"/>
              </a:rPr>
              <a:t>www.w3schools.com/jsref/dom_obj_event.asp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2398" y="0"/>
            <a:ext cx="429768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0">
                <a:solidFill>
                  <a:srgbClr val="181818"/>
                </a:solidFill>
              </a:rPr>
              <a:t>EVENTS</a:t>
            </a:r>
            <a:r>
              <a:rPr dirty="0" sz="4000" spc="-40">
                <a:solidFill>
                  <a:srgbClr val="181818"/>
                </a:solidFill>
              </a:rPr>
              <a:t> </a:t>
            </a:r>
            <a:r>
              <a:rPr dirty="0" sz="4000" spc="-5">
                <a:solidFill>
                  <a:srgbClr val="181818"/>
                </a:solidFill>
              </a:rPr>
              <a:t>Examples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8739" y="584428"/>
            <a:ext cx="8670925" cy="545211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 b="1">
                <a:latin typeface="Times New Roman"/>
                <a:cs typeface="Times New Roman"/>
              </a:rPr>
              <a:t>Ex1: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&lt;!DOCTYPE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&lt;body&gt;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&lt;button</a:t>
            </a:r>
            <a:r>
              <a:rPr dirty="0" sz="2000" spc="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onclick="document.getElementById('demo').innerHTML=Date()"&gt;The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time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is?&lt;/button&gt;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&lt;p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id="demo"&gt;&lt;/p&gt;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&lt;/body&gt;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&lt;/html&gt;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b="1">
                <a:latin typeface="Times New Roman"/>
                <a:cs typeface="Times New Roman"/>
              </a:rPr>
              <a:t>Ex2: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&lt;!DOCTYPE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&lt;button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onclick="this.innerHTML=Date()"&gt;The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time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is?&lt;/button&gt;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&lt;/body&gt;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&lt;/html&gt;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310639" y="5513832"/>
            <a:ext cx="7219315" cy="1096010"/>
            <a:chOff x="1310639" y="5513832"/>
            <a:chExt cx="7219315" cy="109601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0639" y="5513832"/>
              <a:ext cx="1923362" cy="65074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0607" y="6106666"/>
              <a:ext cx="5189220" cy="50259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629913" y="5721096"/>
              <a:ext cx="471805" cy="445134"/>
            </a:xfrm>
            <a:custGeom>
              <a:avLst/>
              <a:gdLst/>
              <a:ahLst/>
              <a:cxnLst/>
              <a:rect l="l" t="t" r="r" b="b"/>
              <a:pathLst>
                <a:path w="471804" h="445135">
                  <a:moveTo>
                    <a:pt x="375031" y="348653"/>
                  </a:moveTo>
                  <a:lnTo>
                    <a:pt x="371983" y="350418"/>
                  </a:lnTo>
                  <a:lnTo>
                    <a:pt x="369062" y="352183"/>
                  </a:lnTo>
                  <a:lnTo>
                    <a:pt x="368046" y="356069"/>
                  </a:lnTo>
                  <a:lnTo>
                    <a:pt x="369697" y="359105"/>
                  </a:lnTo>
                  <a:lnTo>
                    <a:pt x="419735" y="444703"/>
                  </a:lnTo>
                  <a:lnTo>
                    <a:pt x="427082" y="432104"/>
                  </a:lnTo>
                  <a:lnTo>
                    <a:pt x="413385" y="432104"/>
                  </a:lnTo>
                  <a:lnTo>
                    <a:pt x="413258" y="408442"/>
                  </a:lnTo>
                  <a:lnTo>
                    <a:pt x="378968" y="349669"/>
                  </a:lnTo>
                  <a:lnTo>
                    <a:pt x="375031" y="348653"/>
                  </a:lnTo>
                  <a:close/>
                </a:path>
                <a:path w="471804" h="445135">
                  <a:moveTo>
                    <a:pt x="413385" y="408660"/>
                  </a:moveTo>
                  <a:lnTo>
                    <a:pt x="413385" y="432104"/>
                  </a:lnTo>
                  <a:lnTo>
                    <a:pt x="426085" y="432104"/>
                  </a:lnTo>
                  <a:lnTo>
                    <a:pt x="426085" y="428904"/>
                  </a:lnTo>
                  <a:lnTo>
                    <a:pt x="414147" y="428904"/>
                  </a:lnTo>
                  <a:lnTo>
                    <a:pt x="419671" y="419435"/>
                  </a:lnTo>
                  <a:lnTo>
                    <a:pt x="413385" y="408660"/>
                  </a:lnTo>
                  <a:close/>
                </a:path>
                <a:path w="471804" h="445135">
                  <a:moveTo>
                    <a:pt x="464312" y="348653"/>
                  </a:moveTo>
                  <a:lnTo>
                    <a:pt x="460375" y="349669"/>
                  </a:lnTo>
                  <a:lnTo>
                    <a:pt x="426085" y="408442"/>
                  </a:lnTo>
                  <a:lnTo>
                    <a:pt x="426085" y="432104"/>
                  </a:lnTo>
                  <a:lnTo>
                    <a:pt x="427082" y="432104"/>
                  </a:lnTo>
                  <a:lnTo>
                    <a:pt x="471424" y="356069"/>
                  </a:lnTo>
                  <a:lnTo>
                    <a:pt x="470408" y="352183"/>
                  </a:lnTo>
                  <a:lnTo>
                    <a:pt x="464312" y="348653"/>
                  </a:lnTo>
                  <a:close/>
                </a:path>
                <a:path w="471804" h="445135">
                  <a:moveTo>
                    <a:pt x="419671" y="419435"/>
                  </a:moveTo>
                  <a:lnTo>
                    <a:pt x="414147" y="428904"/>
                  </a:lnTo>
                  <a:lnTo>
                    <a:pt x="425196" y="428904"/>
                  </a:lnTo>
                  <a:lnTo>
                    <a:pt x="419671" y="419435"/>
                  </a:lnTo>
                  <a:close/>
                </a:path>
                <a:path w="471804" h="445135">
                  <a:moveTo>
                    <a:pt x="426085" y="408442"/>
                  </a:moveTo>
                  <a:lnTo>
                    <a:pt x="419671" y="419435"/>
                  </a:lnTo>
                  <a:lnTo>
                    <a:pt x="425196" y="428904"/>
                  </a:lnTo>
                  <a:lnTo>
                    <a:pt x="426085" y="428904"/>
                  </a:lnTo>
                  <a:lnTo>
                    <a:pt x="426085" y="408442"/>
                  </a:lnTo>
                  <a:close/>
                </a:path>
                <a:path w="471804" h="445135">
                  <a:moveTo>
                    <a:pt x="413385" y="222338"/>
                  </a:moveTo>
                  <a:lnTo>
                    <a:pt x="413385" y="408660"/>
                  </a:lnTo>
                  <a:lnTo>
                    <a:pt x="419671" y="419435"/>
                  </a:lnTo>
                  <a:lnTo>
                    <a:pt x="425958" y="408660"/>
                  </a:lnTo>
                  <a:lnTo>
                    <a:pt x="426085" y="228688"/>
                  </a:lnTo>
                  <a:lnTo>
                    <a:pt x="419735" y="228688"/>
                  </a:lnTo>
                  <a:lnTo>
                    <a:pt x="413385" y="222338"/>
                  </a:lnTo>
                  <a:close/>
                </a:path>
                <a:path w="471804" h="445135">
                  <a:moveTo>
                    <a:pt x="12700" y="0"/>
                  </a:moveTo>
                  <a:lnTo>
                    <a:pt x="0" y="0"/>
                  </a:lnTo>
                  <a:lnTo>
                    <a:pt x="0" y="225844"/>
                  </a:lnTo>
                  <a:lnTo>
                    <a:pt x="2794" y="228688"/>
                  </a:lnTo>
                  <a:lnTo>
                    <a:pt x="413385" y="228688"/>
                  </a:lnTo>
                  <a:lnTo>
                    <a:pt x="413385" y="222338"/>
                  </a:lnTo>
                  <a:lnTo>
                    <a:pt x="12700" y="222338"/>
                  </a:lnTo>
                  <a:lnTo>
                    <a:pt x="6350" y="215988"/>
                  </a:lnTo>
                  <a:lnTo>
                    <a:pt x="12700" y="215988"/>
                  </a:lnTo>
                  <a:lnTo>
                    <a:pt x="12700" y="0"/>
                  </a:lnTo>
                  <a:close/>
                </a:path>
                <a:path w="471804" h="445135">
                  <a:moveTo>
                    <a:pt x="423163" y="215988"/>
                  </a:moveTo>
                  <a:lnTo>
                    <a:pt x="12700" y="215988"/>
                  </a:lnTo>
                  <a:lnTo>
                    <a:pt x="12700" y="222338"/>
                  </a:lnTo>
                  <a:lnTo>
                    <a:pt x="413385" y="222338"/>
                  </a:lnTo>
                  <a:lnTo>
                    <a:pt x="419735" y="228688"/>
                  </a:lnTo>
                  <a:lnTo>
                    <a:pt x="426085" y="228688"/>
                  </a:lnTo>
                  <a:lnTo>
                    <a:pt x="426085" y="218833"/>
                  </a:lnTo>
                  <a:lnTo>
                    <a:pt x="423163" y="215988"/>
                  </a:lnTo>
                  <a:close/>
                </a:path>
                <a:path w="471804" h="445135">
                  <a:moveTo>
                    <a:pt x="12700" y="215988"/>
                  </a:moveTo>
                  <a:lnTo>
                    <a:pt x="6350" y="215988"/>
                  </a:lnTo>
                  <a:lnTo>
                    <a:pt x="12700" y="222338"/>
                  </a:lnTo>
                  <a:lnTo>
                    <a:pt x="12700" y="215988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203447" y="5721096"/>
              <a:ext cx="432434" cy="0"/>
            </a:xfrm>
            <a:custGeom>
              <a:avLst/>
              <a:gdLst/>
              <a:ahLst/>
              <a:cxnLst/>
              <a:rect l="l" t="t" r="r" b="b"/>
              <a:pathLst>
                <a:path w="432435" h="0">
                  <a:moveTo>
                    <a:pt x="432435" y="0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2398" y="0"/>
            <a:ext cx="429768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0">
                <a:solidFill>
                  <a:srgbClr val="181818"/>
                </a:solidFill>
              </a:rPr>
              <a:t>EVENTS</a:t>
            </a:r>
            <a:r>
              <a:rPr dirty="0" sz="4000" spc="-40">
                <a:solidFill>
                  <a:srgbClr val="181818"/>
                </a:solidFill>
              </a:rPr>
              <a:t> </a:t>
            </a:r>
            <a:r>
              <a:rPr dirty="0" sz="4000" spc="-5">
                <a:solidFill>
                  <a:srgbClr val="181818"/>
                </a:solidFill>
              </a:rPr>
              <a:t>Examples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8739" y="584428"/>
            <a:ext cx="3854450" cy="597027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latin typeface="Times New Roman"/>
                <a:cs typeface="Times New Roman"/>
              </a:rPr>
              <a:t>&lt;!DOCTYPE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&lt;body&gt;</a:t>
            </a:r>
            <a:endParaRPr sz="2000">
              <a:latin typeface="Times New Roman"/>
              <a:cs typeface="Times New Roman"/>
            </a:endParaRPr>
          </a:p>
          <a:p>
            <a:pPr marL="12700" marR="144145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</a:t>
            </a:r>
            <a:r>
              <a:rPr dirty="0" sz="2000">
                <a:latin typeface="Times New Roman"/>
                <a:cs typeface="Times New Roman"/>
              </a:rPr>
              <a:t>p&gt;A</a:t>
            </a:r>
            <a:r>
              <a:rPr dirty="0" sz="2000" spc="-1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</a:t>
            </a:r>
            <a:r>
              <a:rPr dirty="0" sz="2000" spc="5">
                <a:latin typeface="Times New Roman"/>
                <a:cs typeface="Times New Roman"/>
              </a:rPr>
              <a:t>u</a:t>
            </a:r>
            <a:r>
              <a:rPr dirty="0" sz="2000">
                <a:latin typeface="Times New Roman"/>
                <a:cs typeface="Times New Roman"/>
              </a:rPr>
              <a:t>nction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triggered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</a:t>
            </a:r>
            <a:r>
              <a:rPr dirty="0" sz="2000" spc="10">
                <a:latin typeface="Times New Roman"/>
                <a:cs typeface="Times New Roman"/>
              </a:rPr>
              <a:t>h</a:t>
            </a:r>
            <a:r>
              <a:rPr dirty="0" sz="2000">
                <a:latin typeface="Times New Roman"/>
                <a:cs typeface="Times New Roman"/>
              </a:rPr>
              <a:t>en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 </a:t>
            </a:r>
            <a:r>
              <a:rPr dirty="0" sz="2000">
                <a:latin typeface="Times New Roman"/>
                <a:cs typeface="Times New Roman"/>
              </a:rPr>
              <a:t>user is pressing a key in the input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field.&lt;/p&gt;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&lt;input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type="text"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-5">
                <a:latin typeface="Times New Roman"/>
                <a:cs typeface="Times New Roman"/>
              </a:rPr>
              <a:t>onkeydown="myFunction()"&gt;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>
                <a:latin typeface="Times New Roman"/>
                <a:cs typeface="Times New Roman"/>
              </a:rPr>
              <a:t>&lt;script&gt;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myFunction()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  <a:p>
            <a:pPr marL="12700" marR="5080" indent="126364">
              <a:lnSpc>
                <a:spcPct val="102200"/>
              </a:lnSpc>
              <a:spcBef>
                <a:spcPts val="630"/>
              </a:spcBef>
            </a:pPr>
            <a:r>
              <a:rPr dirty="0" sz="1800" spc="-20">
                <a:latin typeface="Times New Roman"/>
                <a:cs typeface="Times New Roman"/>
              </a:rPr>
              <a:t>alert("You </a:t>
            </a:r>
            <a:r>
              <a:rPr dirty="0" sz="1800" spc="-5">
                <a:latin typeface="Times New Roman"/>
                <a:cs typeface="Times New Roman"/>
              </a:rPr>
              <a:t>pressed 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key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inside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input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field");</a:t>
            </a:r>
            <a:endParaRPr sz="1800">
              <a:latin typeface="Times New Roman"/>
              <a:cs typeface="Times New Roman"/>
            </a:endParaRPr>
          </a:p>
          <a:p>
            <a:pPr marL="2413000">
              <a:lnSpc>
                <a:spcPct val="100000"/>
              </a:lnSpc>
              <a:spcBef>
                <a:spcPts val="475"/>
              </a:spcBef>
            </a:pP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&lt;/script&gt;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&lt;/body&gt;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&lt;/html&gt;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07484" y="618587"/>
            <a:ext cx="4194175" cy="6000750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000">
                <a:latin typeface="Times New Roman"/>
                <a:cs typeface="Times New Roman"/>
              </a:rPr>
              <a:t>&lt;!DOCTYPE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&lt;body&gt;</a:t>
            </a:r>
            <a:endParaRPr sz="2000">
              <a:latin typeface="Times New Roman"/>
              <a:cs typeface="Times New Roman"/>
            </a:endParaRPr>
          </a:p>
          <a:p>
            <a:pPr marL="12700" marR="20447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&lt;input </a:t>
            </a:r>
            <a:r>
              <a:rPr dirty="0" sz="2000" spc="-5">
                <a:latin typeface="Times New Roman"/>
                <a:cs typeface="Times New Roman"/>
              </a:rPr>
              <a:t>type="text"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oncopy="myFunction()" </a:t>
            </a:r>
            <a:r>
              <a:rPr dirty="0" sz="2000" spc="-10">
                <a:latin typeface="Times New Roman"/>
                <a:cs typeface="Times New Roman"/>
              </a:rPr>
              <a:t>value="Try </a:t>
            </a:r>
            <a:r>
              <a:rPr dirty="0" sz="2000">
                <a:latin typeface="Times New Roman"/>
                <a:cs typeface="Times New Roman"/>
              </a:rPr>
              <a:t>to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copy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this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text"&gt;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&lt;p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id="demo"&gt;&lt;/p&gt;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&lt;script&gt;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myFunction()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document.getElementById("demo").inne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rHTML</a:t>
            </a:r>
            <a:r>
              <a:rPr dirty="0" sz="2000" spc="-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50">
                <a:latin typeface="Times New Roman"/>
                <a:cs typeface="Times New Roman"/>
              </a:rPr>
              <a:t>"You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copied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text!"</a:t>
            </a:r>
            <a:endParaRPr sz="2000">
              <a:latin typeface="Times New Roman"/>
              <a:cs typeface="Times New Roman"/>
            </a:endParaRPr>
          </a:p>
          <a:p>
            <a:pPr marL="228663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&lt;/script&gt;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&lt;/body&gt;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&lt;/html&gt;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83964" y="653795"/>
            <a:ext cx="0" cy="6203950"/>
          </a:xfrm>
          <a:custGeom>
            <a:avLst/>
            <a:gdLst/>
            <a:ahLst/>
            <a:cxnLst/>
            <a:rect l="l" t="t" r="r" b="b"/>
            <a:pathLst>
              <a:path w="0" h="6203950">
                <a:moveTo>
                  <a:pt x="0" y="0"/>
                </a:moveTo>
                <a:lnTo>
                  <a:pt x="0" y="6203477"/>
                </a:lnTo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2398" y="0"/>
            <a:ext cx="429768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0">
                <a:solidFill>
                  <a:srgbClr val="181818"/>
                </a:solidFill>
              </a:rPr>
              <a:t>EVENTS</a:t>
            </a:r>
            <a:r>
              <a:rPr dirty="0" sz="4000" spc="-40">
                <a:solidFill>
                  <a:srgbClr val="181818"/>
                </a:solidFill>
              </a:rPr>
              <a:t> </a:t>
            </a:r>
            <a:r>
              <a:rPr dirty="0" sz="4000" spc="-5">
                <a:solidFill>
                  <a:srgbClr val="181818"/>
                </a:solidFill>
              </a:rPr>
              <a:t>Examples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8739" y="512419"/>
            <a:ext cx="3834765" cy="642747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latin typeface="Times New Roman"/>
                <a:cs typeface="Times New Roman"/>
              </a:rPr>
              <a:t>&lt;!DOCTYPE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&lt;head&gt;</a:t>
            </a:r>
            <a:endParaRPr sz="2000">
              <a:latin typeface="Times New Roman"/>
              <a:cs typeface="Times New Roman"/>
            </a:endParaRPr>
          </a:p>
          <a:p>
            <a:pPr marL="12700" marR="2355850">
              <a:lnSpc>
                <a:spcPct val="120000"/>
              </a:lnSpc>
            </a:pPr>
            <a:r>
              <a:rPr dirty="0" sz="2000">
                <a:latin typeface="Times New Roman"/>
                <a:cs typeface="Times New Roman"/>
              </a:rPr>
              <a:t>&lt;script&gt;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m()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document.getElementById("fname");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x.value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x.value.toUpperCase();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&lt;/script&gt;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&lt;/head&gt;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&lt;body&gt;</a:t>
            </a:r>
            <a:endParaRPr sz="2000">
              <a:latin typeface="Times New Roman"/>
              <a:cs typeface="Times New Roman"/>
            </a:endParaRPr>
          </a:p>
          <a:p>
            <a:pPr marL="12700" marR="94615">
              <a:lnSpc>
                <a:spcPct val="110000"/>
              </a:lnSpc>
              <a:spcBef>
                <a:spcPts val="240"/>
              </a:spcBef>
            </a:pPr>
            <a:r>
              <a:rPr dirty="0" sz="2000">
                <a:latin typeface="Times New Roman"/>
                <a:cs typeface="Times New Roman"/>
              </a:rPr>
              <a:t>&lt;h1 </a:t>
            </a:r>
            <a:r>
              <a:rPr dirty="0" sz="2000" spc="-5">
                <a:latin typeface="Times New Roman"/>
                <a:cs typeface="Times New Roman"/>
              </a:rPr>
              <a:t>onclick="this.innerHTML </a:t>
            </a:r>
            <a:r>
              <a:rPr dirty="0" sz="2000">
                <a:latin typeface="Times New Roman"/>
                <a:cs typeface="Times New Roman"/>
              </a:rPr>
              <a:t>=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'Ooops!'"&gt;Click on this </a:t>
            </a:r>
            <a:r>
              <a:rPr dirty="0" sz="2000" spc="-5">
                <a:latin typeface="Times New Roman"/>
                <a:cs typeface="Times New Roman"/>
              </a:rPr>
              <a:t>text!&lt;/h1&gt; </a:t>
            </a:r>
            <a:r>
              <a:rPr dirty="0" sz="2000">
                <a:latin typeface="Times New Roman"/>
                <a:cs typeface="Times New Roman"/>
              </a:rPr>
              <a:t> Enter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name: </a:t>
            </a:r>
            <a:r>
              <a:rPr dirty="0" sz="2000">
                <a:latin typeface="Times New Roman"/>
                <a:cs typeface="Times New Roman"/>
              </a:rPr>
              <a:t>&lt;input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type="text"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id="fname"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onchange="m()"&gt;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&lt;/body&gt;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&lt;/html&gt;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63339" y="512419"/>
            <a:ext cx="4616450" cy="634555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latin typeface="Times New Roman"/>
                <a:cs typeface="Times New Roman"/>
              </a:rPr>
              <a:t>&lt;!DOCTYPE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&lt;body&gt;</a:t>
            </a:r>
            <a:endParaRPr sz="2000">
              <a:latin typeface="Times New Roman"/>
              <a:cs typeface="Times New Roman"/>
            </a:endParaRPr>
          </a:p>
          <a:p>
            <a:pPr marL="12700" marR="1285875">
              <a:lnSpc>
                <a:spcPct val="110100"/>
              </a:lnSpc>
              <a:spcBef>
                <a:spcPts val="225"/>
              </a:spcBef>
            </a:pPr>
            <a:r>
              <a:rPr dirty="0" sz="1900" spc="-5">
                <a:latin typeface="Times New Roman"/>
                <a:cs typeface="Times New Roman"/>
              </a:rPr>
              <a:t>&lt;div</a:t>
            </a:r>
            <a:r>
              <a:rPr dirty="0" sz="1900" spc="-4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onmouseover="mOver(this)" </a:t>
            </a:r>
            <a:r>
              <a:rPr dirty="0" sz="1900" spc="-459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onmouseout="mOut(this)" 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style="background-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900" spc="-5">
                <a:latin typeface="Times New Roman"/>
                <a:cs typeface="Times New Roman"/>
              </a:rPr>
              <a:t>color:brown;width:120px;height:20px;padding: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900" spc="-5">
                <a:latin typeface="Times New Roman"/>
                <a:cs typeface="Times New Roman"/>
              </a:rPr>
              <a:t>40px;"&gt;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Mouse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Over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&lt;/div&gt;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mOver(obj)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obj.innerHTML</a:t>
            </a:r>
            <a:r>
              <a:rPr dirty="0" sz="2000" spc="-11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“Here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are"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mOut(obj)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obj.innerHTML</a:t>
            </a:r>
            <a:r>
              <a:rPr dirty="0" sz="2000" spc="-1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"Mouse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Over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Me"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&lt;/script&gt;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1066165" algn="l"/>
              </a:tabLst>
            </a:pPr>
            <a:r>
              <a:rPr dirty="0" sz="2000">
                <a:latin typeface="Times New Roman"/>
                <a:cs typeface="Times New Roman"/>
              </a:rPr>
              <a:t>&lt;/body&gt;	</a:t>
            </a:r>
            <a:r>
              <a:rPr dirty="0" sz="2000" spc="-5">
                <a:latin typeface="Times New Roman"/>
                <a:cs typeface="Times New Roman"/>
              </a:rPr>
              <a:t>&lt;/html&gt;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83964" y="653795"/>
            <a:ext cx="0" cy="6203950"/>
          </a:xfrm>
          <a:custGeom>
            <a:avLst/>
            <a:gdLst/>
            <a:ahLst/>
            <a:cxnLst/>
            <a:rect l="l" t="t" r="r" b="b"/>
            <a:pathLst>
              <a:path w="0" h="6203950">
                <a:moveTo>
                  <a:pt x="0" y="0"/>
                </a:moveTo>
                <a:lnTo>
                  <a:pt x="0" y="6203477"/>
                </a:lnTo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61221" y="6743399"/>
            <a:ext cx="15113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z="1050">
                <a:latin typeface="Arial MT"/>
                <a:cs typeface="Arial MT"/>
              </a:rPr>
              <a:t>2</a:t>
            </a:fld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39" y="716356"/>
            <a:ext cx="8989695" cy="57581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primary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inserting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JavaScript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into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HTML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page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is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via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&lt;</a:t>
            </a:r>
            <a:r>
              <a:rPr dirty="0" sz="2000" spc="2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script</a:t>
            </a:r>
            <a:r>
              <a:rPr dirty="0" sz="2000" spc="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&gt;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dirty="0" sz="2000" spc="-5">
                <a:latin typeface="Times New Roman"/>
                <a:cs typeface="Times New Roman"/>
              </a:rPr>
              <a:t>element.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&lt;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script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&gt;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element:</a:t>
            </a:r>
            <a:endParaRPr sz="2000">
              <a:latin typeface="Times New Roman"/>
              <a:cs typeface="Times New Roman"/>
            </a:endParaRPr>
          </a:p>
          <a:p>
            <a:pPr marL="355600" marR="6985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charset</a:t>
            </a:r>
            <a:r>
              <a:rPr dirty="0" sz="2000" spc="13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—</a:t>
            </a:r>
            <a:r>
              <a:rPr dirty="0" sz="2000" spc="1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Optional.</a:t>
            </a:r>
            <a:r>
              <a:rPr dirty="0" sz="2000" spc="1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1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character</a:t>
            </a:r>
            <a:r>
              <a:rPr dirty="0" sz="2000" spc="1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set</a:t>
            </a:r>
            <a:r>
              <a:rPr dirty="0" sz="2000" spc="1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of</a:t>
            </a:r>
            <a:r>
              <a:rPr dirty="0" sz="2000" spc="15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1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code</a:t>
            </a:r>
            <a:r>
              <a:rPr dirty="0" sz="2000" spc="1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specified</a:t>
            </a:r>
            <a:r>
              <a:rPr dirty="0" sz="2000" spc="1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using</a:t>
            </a:r>
            <a:r>
              <a:rPr dirty="0" sz="2000" spc="1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1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src</a:t>
            </a:r>
            <a:r>
              <a:rPr dirty="0" sz="2000" spc="13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attribute.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This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t</a:t>
            </a:r>
            <a:r>
              <a:rPr dirty="0" sz="2000">
                <a:latin typeface="Times New Roman"/>
                <a:cs typeface="Times New Roman"/>
              </a:rPr>
              <a:t>tribute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</a:t>
            </a:r>
            <a:r>
              <a:rPr dirty="0" sz="2000">
                <a:latin typeface="Times New Roman"/>
                <a:cs typeface="Times New Roman"/>
              </a:rPr>
              <a:t>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</a:t>
            </a:r>
            <a:r>
              <a:rPr dirty="0" sz="2000" spc="5">
                <a:latin typeface="Times New Roman"/>
                <a:cs typeface="Times New Roman"/>
              </a:rPr>
              <a:t>r</a:t>
            </a:r>
            <a:r>
              <a:rPr dirty="0" sz="2000">
                <a:latin typeface="Times New Roman"/>
                <a:cs typeface="Times New Roman"/>
              </a:rPr>
              <a:t>e</a:t>
            </a:r>
            <a:r>
              <a:rPr dirty="0" sz="2000" spc="-10">
                <a:latin typeface="Times New Roman"/>
                <a:cs typeface="Times New Roman"/>
              </a:rPr>
              <a:t>l</a:t>
            </a:r>
            <a:r>
              <a:rPr dirty="0" sz="2000">
                <a:latin typeface="Times New Roman"/>
                <a:cs typeface="Times New Roman"/>
              </a:rPr>
              <a:t>y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</a:t>
            </a:r>
            <a:r>
              <a:rPr dirty="0" sz="2000">
                <a:latin typeface="Times New Roman"/>
                <a:cs typeface="Times New Roman"/>
              </a:rPr>
              <a:t>ed,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becau</a:t>
            </a:r>
            <a:r>
              <a:rPr dirty="0" sz="2000">
                <a:latin typeface="Times New Roman"/>
                <a:cs typeface="Times New Roman"/>
              </a:rPr>
              <a:t>se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m</a:t>
            </a:r>
            <a:r>
              <a:rPr dirty="0" sz="2000">
                <a:latin typeface="Times New Roman"/>
                <a:cs typeface="Times New Roman"/>
              </a:rPr>
              <a:t>os</a:t>
            </a:r>
            <a:r>
              <a:rPr dirty="0" sz="2000">
                <a:latin typeface="Times New Roman"/>
                <a:cs typeface="Times New Roman"/>
              </a:rPr>
              <a:t>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</a:t>
            </a:r>
            <a:r>
              <a:rPr dirty="0" sz="2000" spc="5">
                <a:latin typeface="Times New Roman"/>
                <a:cs typeface="Times New Roman"/>
              </a:rPr>
              <a:t>r</a:t>
            </a:r>
            <a:r>
              <a:rPr dirty="0" sz="2000">
                <a:latin typeface="Times New Roman"/>
                <a:cs typeface="Times New Roman"/>
              </a:rPr>
              <a:t>o</a:t>
            </a:r>
            <a:r>
              <a:rPr dirty="0" sz="2000" spc="10">
                <a:latin typeface="Times New Roman"/>
                <a:cs typeface="Times New Roman"/>
              </a:rPr>
              <a:t>w</a:t>
            </a:r>
            <a:r>
              <a:rPr dirty="0" sz="2000">
                <a:latin typeface="Times New Roman"/>
                <a:cs typeface="Times New Roman"/>
              </a:rPr>
              <a:t>sers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do</a:t>
            </a:r>
            <a:r>
              <a:rPr dirty="0" sz="2000">
                <a:latin typeface="Times New Roman"/>
                <a:cs typeface="Times New Roman"/>
              </a:rPr>
              <a:t>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’</a:t>
            </a:r>
            <a:r>
              <a:rPr dirty="0" sz="2000" spc="-1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hono</a:t>
            </a:r>
            <a:r>
              <a:rPr dirty="0" sz="2000">
                <a:latin typeface="Times New Roman"/>
                <a:cs typeface="Times New Roman"/>
              </a:rPr>
              <a:t>r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it</a:t>
            </a:r>
            <a:r>
              <a:rPr dirty="0" sz="2000">
                <a:latin typeface="Times New Roman"/>
                <a:cs typeface="Times New Roman"/>
              </a:rPr>
              <a:t>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value.</a:t>
            </a:r>
            <a:endParaRPr sz="2000">
              <a:latin typeface="Times New Roman"/>
              <a:cs typeface="Times New Roman"/>
            </a:endParaRPr>
          </a:p>
          <a:p>
            <a:pPr marL="355600" marR="6985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defer</a:t>
            </a:r>
            <a:r>
              <a:rPr dirty="0" sz="2000" spc="22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—</a:t>
            </a:r>
            <a:r>
              <a:rPr dirty="0" sz="2000" spc="2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Optional.</a:t>
            </a:r>
            <a:r>
              <a:rPr dirty="0" sz="2000" spc="2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Indicates</a:t>
            </a:r>
            <a:r>
              <a:rPr dirty="0" sz="2000" spc="2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that</a:t>
            </a:r>
            <a:r>
              <a:rPr dirty="0" sz="2000" spc="2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229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execution</a:t>
            </a:r>
            <a:r>
              <a:rPr dirty="0" sz="2000" spc="229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of</a:t>
            </a:r>
            <a:r>
              <a:rPr dirty="0" sz="2000" spc="2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229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script</a:t>
            </a:r>
            <a:r>
              <a:rPr dirty="0" sz="2000" spc="2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can</a:t>
            </a:r>
            <a:r>
              <a:rPr dirty="0" sz="2000" spc="2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safely</a:t>
            </a:r>
            <a:r>
              <a:rPr dirty="0" sz="2000" spc="2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be</a:t>
            </a:r>
            <a:r>
              <a:rPr dirty="0" sz="2000" spc="2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delayed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until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after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document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’</a:t>
            </a:r>
            <a:r>
              <a:rPr dirty="0" sz="2000" spc="-1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content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has been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completely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parsed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 displayed.</a:t>
            </a:r>
            <a:endParaRPr sz="2000">
              <a:latin typeface="Times New Roman"/>
              <a:cs typeface="Times New Roman"/>
            </a:endParaRPr>
          </a:p>
          <a:p>
            <a:pPr marL="355600" marR="6350" indent="-342900">
              <a:lnSpc>
                <a:spcPct val="100000"/>
              </a:lnSpc>
              <a:spcBef>
                <a:spcPts val="43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Async</a:t>
            </a:r>
            <a:r>
              <a:rPr dirty="0" sz="2000" spc="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—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Optional.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script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is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executed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asynchronously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with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rest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of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page </a:t>
            </a:r>
            <a:r>
              <a:rPr dirty="0" sz="2000" spc="-4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(the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script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will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be </a:t>
            </a:r>
            <a:r>
              <a:rPr dirty="0" sz="2000" spc="-15">
                <a:latin typeface="Calibri"/>
                <a:cs typeface="Calibri"/>
              </a:rPr>
              <a:t>executed</a:t>
            </a:r>
            <a:r>
              <a:rPr dirty="0" sz="2000" spc="-5">
                <a:latin typeface="Calibri"/>
                <a:cs typeface="Calibri"/>
              </a:rPr>
              <a:t> while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page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continues</a:t>
            </a:r>
            <a:r>
              <a:rPr dirty="0" sz="2000">
                <a:latin typeface="Calibri"/>
                <a:cs typeface="Calibri"/>
              </a:rPr>
              <a:t> the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parsing)</a:t>
            </a:r>
            <a:endParaRPr sz="2000">
              <a:latin typeface="Calibri"/>
              <a:cs typeface="Calibri"/>
            </a:endParaRPr>
          </a:p>
          <a:p>
            <a:pPr algn="just" marL="355600" marR="5080" indent="-342900">
              <a:lnSpc>
                <a:spcPct val="100000"/>
              </a:lnSpc>
              <a:spcBef>
                <a:spcPts val="53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language </a:t>
            </a:r>
            <a:r>
              <a:rPr dirty="0" sz="2000" spc="5">
                <a:latin typeface="Times New Roman"/>
                <a:cs typeface="Times New Roman"/>
              </a:rPr>
              <a:t>— </a:t>
            </a:r>
            <a:r>
              <a:rPr dirty="0" sz="2000">
                <a:latin typeface="Times New Roman"/>
                <a:cs typeface="Times New Roman"/>
              </a:rPr>
              <a:t>Deprecated. </a:t>
            </a:r>
            <a:r>
              <a:rPr dirty="0" sz="2000" spc="-5">
                <a:latin typeface="Times New Roman"/>
                <a:cs typeface="Times New Roman"/>
              </a:rPr>
              <a:t>Originally indicated the scripting language being </a:t>
            </a:r>
            <a:r>
              <a:rPr dirty="0" sz="2000">
                <a:latin typeface="Times New Roman"/>
                <a:cs typeface="Times New Roman"/>
              </a:rPr>
              <a:t>used by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code </a:t>
            </a:r>
            <a:r>
              <a:rPr dirty="0" sz="2000" spc="-5">
                <a:latin typeface="Times New Roman"/>
                <a:cs typeface="Times New Roman"/>
              </a:rPr>
              <a:t>block (such </a:t>
            </a:r>
            <a:r>
              <a:rPr dirty="0" sz="2000" spc="-10">
                <a:latin typeface="Times New Roman"/>
                <a:cs typeface="Times New Roman"/>
              </a:rPr>
              <a:t>as </a:t>
            </a:r>
            <a:r>
              <a:rPr dirty="0" sz="2000">
                <a:latin typeface="Times New Roman"/>
                <a:cs typeface="Times New Roman"/>
              </a:rPr>
              <a:t>“ </a:t>
            </a:r>
            <a:r>
              <a:rPr dirty="0" sz="2000" spc="-5">
                <a:latin typeface="Times New Roman"/>
                <a:cs typeface="Times New Roman"/>
              </a:rPr>
              <a:t>JavaScript </a:t>
            </a:r>
            <a:r>
              <a:rPr dirty="0" sz="2000">
                <a:latin typeface="Times New Roman"/>
                <a:cs typeface="Times New Roman"/>
              </a:rPr>
              <a:t>” , “ </a:t>
            </a:r>
            <a:r>
              <a:rPr dirty="0" sz="2000" spc="-5">
                <a:latin typeface="Times New Roman"/>
                <a:cs typeface="Times New Roman"/>
              </a:rPr>
              <a:t>JavaScript1.2 </a:t>
            </a:r>
            <a:r>
              <a:rPr dirty="0" sz="2000">
                <a:latin typeface="Times New Roman"/>
                <a:cs typeface="Times New Roman"/>
              </a:rPr>
              <a:t>” , </a:t>
            </a:r>
            <a:r>
              <a:rPr dirty="0" sz="2000" spc="-5">
                <a:latin typeface="Times New Roman"/>
                <a:cs typeface="Times New Roman"/>
              </a:rPr>
              <a:t>or </a:t>
            </a:r>
            <a:r>
              <a:rPr dirty="0" sz="2000">
                <a:latin typeface="Times New Roman"/>
                <a:cs typeface="Times New Roman"/>
              </a:rPr>
              <a:t>“ </a:t>
            </a:r>
            <a:r>
              <a:rPr dirty="0" sz="2000" spc="-5">
                <a:latin typeface="Times New Roman"/>
                <a:cs typeface="Times New Roman"/>
              </a:rPr>
              <a:t>VBScript </a:t>
            </a:r>
            <a:r>
              <a:rPr dirty="0" sz="2000">
                <a:latin typeface="Times New Roman"/>
                <a:cs typeface="Times New Roman"/>
              </a:rPr>
              <a:t>“ </a:t>
            </a:r>
            <a:r>
              <a:rPr dirty="0" sz="2000" spc="-5">
                <a:latin typeface="Times New Roman"/>
                <a:cs typeface="Times New Roman"/>
              </a:rPr>
              <a:t>). Most </a:t>
            </a:r>
            <a:r>
              <a:rPr dirty="0" sz="2000">
                <a:latin typeface="Times New Roman"/>
                <a:cs typeface="Times New Roman"/>
              </a:rPr>
              <a:t> browsers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ignore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attribute;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it </a:t>
            </a:r>
            <a:r>
              <a:rPr dirty="0" sz="2000">
                <a:latin typeface="Times New Roman"/>
                <a:cs typeface="Times New Roman"/>
              </a:rPr>
              <a:t>should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not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used.</a:t>
            </a:r>
            <a:endParaRPr sz="2000">
              <a:latin typeface="Times New Roman"/>
              <a:cs typeface="Times New Roman"/>
            </a:endParaRPr>
          </a:p>
          <a:p>
            <a:pPr algn="just"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000" spc="-15" b="1">
                <a:latin typeface="Times New Roman"/>
                <a:cs typeface="Times New Roman"/>
              </a:rPr>
              <a:t>src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—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Optional.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Indicates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an</a:t>
            </a:r>
            <a:r>
              <a:rPr dirty="0" sz="2000">
                <a:latin typeface="Times New Roman"/>
                <a:cs typeface="Times New Roman"/>
              </a:rPr>
              <a:t> external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file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that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contains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code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to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executed.</a:t>
            </a:r>
            <a:endParaRPr sz="2000">
              <a:latin typeface="Times New Roman"/>
              <a:cs typeface="Times New Roman"/>
            </a:endParaRPr>
          </a:p>
          <a:p>
            <a:pPr algn="just"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type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—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Required.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Seen as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replacement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language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There</a:t>
            </a:r>
            <a:r>
              <a:rPr dirty="0" sz="2000" spc="2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are</a:t>
            </a:r>
            <a:r>
              <a:rPr dirty="0" sz="2000" spc="2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two</a:t>
            </a:r>
            <a:r>
              <a:rPr dirty="0" sz="2000" spc="20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ways</a:t>
            </a:r>
            <a:r>
              <a:rPr dirty="0" sz="2000" spc="22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to</a:t>
            </a:r>
            <a:r>
              <a:rPr dirty="0" sz="2000" spc="2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</a:t>
            </a:r>
            <a:r>
              <a:rPr dirty="0" sz="2000" spc="20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2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&lt;</a:t>
            </a:r>
            <a:r>
              <a:rPr dirty="0" sz="2000" spc="2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script</a:t>
            </a:r>
            <a:r>
              <a:rPr dirty="0" sz="2000" spc="2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&gt;</a:t>
            </a:r>
            <a:r>
              <a:rPr dirty="0" sz="2000" spc="2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element:</a:t>
            </a:r>
            <a:r>
              <a:rPr dirty="0" sz="2000" spc="2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embed</a:t>
            </a:r>
            <a:r>
              <a:rPr dirty="0" sz="2000" spc="2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JavaScript</a:t>
            </a:r>
            <a:r>
              <a:rPr dirty="0" sz="2000" spc="2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code</a:t>
            </a:r>
            <a:r>
              <a:rPr dirty="0" sz="2000" spc="2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directly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into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page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include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JavaScript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from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an </a:t>
            </a:r>
            <a:r>
              <a:rPr dirty="0" sz="2000">
                <a:latin typeface="Times New Roman"/>
                <a:cs typeface="Times New Roman"/>
              </a:rPr>
              <a:t>external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file.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15032" y="0"/>
            <a:ext cx="3483610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">
                <a:solidFill>
                  <a:srgbClr val="181818"/>
                </a:solidFill>
              </a:rPr>
              <a:t>JS</a:t>
            </a:r>
            <a:r>
              <a:rPr dirty="0" sz="4900" spc="-40">
                <a:solidFill>
                  <a:srgbClr val="181818"/>
                </a:solidFill>
              </a:rPr>
              <a:t> </a:t>
            </a:r>
            <a:r>
              <a:rPr dirty="0" sz="4900" spc="-5">
                <a:solidFill>
                  <a:srgbClr val="181818"/>
                </a:solidFill>
              </a:rPr>
              <a:t>In</a:t>
            </a:r>
            <a:r>
              <a:rPr dirty="0" sz="4900" spc="-25">
                <a:solidFill>
                  <a:srgbClr val="181818"/>
                </a:solidFill>
              </a:rPr>
              <a:t> </a:t>
            </a:r>
            <a:r>
              <a:rPr dirty="0" sz="4900" spc="-5">
                <a:solidFill>
                  <a:srgbClr val="181818"/>
                </a:solidFill>
              </a:rPr>
              <a:t>HTML</a:t>
            </a:r>
            <a:endParaRPr sz="49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5220" y="163829"/>
            <a:ext cx="68910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solidFill>
                  <a:srgbClr val="181818"/>
                </a:solidFill>
              </a:rPr>
              <a:t>Calling</a:t>
            </a:r>
            <a:r>
              <a:rPr dirty="0" sz="3600" spc="-85">
                <a:solidFill>
                  <a:srgbClr val="181818"/>
                </a:solidFill>
              </a:rPr>
              <a:t> </a:t>
            </a:r>
            <a:r>
              <a:rPr dirty="0" sz="3600">
                <a:solidFill>
                  <a:srgbClr val="181818"/>
                </a:solidFill>
              </a:rPr>
              <a:t>a</a:t>
            </a:r>
            <a:r>
              <a:rPr dirty="0" sz="3600" spc="-75">
                <a:solidFill>
                  <a:srgbClr val="181818"/>
                </a:solidFill>
              </a:rPr>
              <a:t> </a:t>
            </a:r>
            <a:r>
              <a:rPr dirty="0" sz="3600" spc="-5">
                <a:solidFill>
                  <a:srgbClr val="181818"/>
                </a:solidFill>
              </a:rPr>
              <a:t>Function</a:t>
            </a:r>
            <a:r>
              <a:rPr dirty="0" sz="3600" spc="-95">
                <a:solidFill>
                  <a:srgbClr val="181818"/>
                </a:solidFill>
              </a:rPr>
              <a:t> </a:t>
            </a:r>
            <a:r>
              <a:rPr dirty="0" sz="3600" spc="-5">
                <a:solidFill>
                  <a:srgbClr val="181818"/>
                </a:solidFill>
              </a:rPr>
              <a:t>with</a:t>
            </a:r>
            <a:r>
              <a:rPr dirty="0" sz="3600" spc="-70">
                <a:solidFill>
                  <a:srgbClr val="181818"/>
                </a:solidFill>
              </a:rPr>
              <a:t> </a:t>
            </a:r>
            <a:r>
              <a:rPr dirty="0" sz="3600" spc="-5">
                <a:solidFill>
                  <a:srgbClr val="181818"/>
                </a:solidFill>
              </a:rPr>
              <a:t>Arguments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8739" y="958341"/>
            <a:ext cx="8515350" cy="55441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latin typeface="Times New Roman"/>
                <a:cs typeface="Times New Roman"/>
              </a:rPr>
              <a:t>ExampleFunction(argument1,argument2)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75"/>
              </a:spcBef>
            </a:pP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ExampleFunction(var1,var2)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 spc="-5">
                <a:latin typeface="Times New Roman"/>
                <a:cs typeface="Times New Roman"/>
              </a:rPr>
              <a:t>some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code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12700" marR="5080" indent="59055">
              <a:lnSpc>
                <a:spcPct val="15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variables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 the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arguments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must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-5">
                <a:latin typeface="Times New Roman"/>
                <a:cs typeface="Times New Roman"/>
              </a:rPr>
              <a:t> in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>
                <a:latin typeface="Times New Roman"/>
                <a:cs typeface="Times New Roman"/>
              </a:rPr>
              <a:t> expected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order.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first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variable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given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 the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first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passed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argument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etc.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dirty="0" sz="2000" spc="-5" b="1">
                <a:latin typeface="Times New Roman"/>
                <a:cs typeface="Times New Roman"/>
              </a:rPr>
              <a:t>Ex:</a:t>
            </a:r>
            <a:r>
              <a:rPr dirty="0" sz="2000" spc="3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&lt;button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onclick="myFunction('Harry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Potter','Wizard')"&gt;Try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it&lt;/button&gt;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dirty="0" sz="2000">
                <a:latin typeface="Times New Roman"/>
                <a:cs typeface="Times New Roman"/>
              </a:rPr>
              <a:t>&lt;script&gt;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myFunction(name,job)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325120" algn="l"/>
                <a:tab pos="4878070" algn="l"/>
              </a:tabLst>
            </a:pPr>
            <a:r>
              <a:rPr dirty="0" sz="2000">
                <a:latin typeface="Times New Roman"/>
                <a:cs typeface="Times New Roman"/>
              </a:rPr>
              <a:t>{	</a:t>
            </a:r>
            <a:r>
              <a:rPr dirty="0" sz="2000" spc="-15">
                <a:latin typeface="Times New Roman"/>
                <a:cs typeface="Times New Roman"/>
              </a:rPr>
              <a:t>alert("Welcome </a:t>
            </a:r>
            <a:r>
              <a:rPr dirty="0" sz="2000">
                <a:latin typeface="Times New Roman"/>
                <a:cs typeface="Times New Roman"/>
              </a:rPr>
              <a:t>"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name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 ",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"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job);	</a:t>
            </a: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Times New Roman"/>
                <a:cs typeface="Times New Roman"/>
              </a:rPr>
              <a:t>&lt;/script&gt;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9126" y="0"/>
            <a:ext cx="676592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181818"/>
                </a:solidFill>
              </a:rPr>
              <a:t>Functions</a:t>
            </a:r>
            <a:r>
              <a:rPr dirty="0" sz="4000" spc="-85">
                <a:solidFill>
                  <a:srgbClr val="181818"/>
                </a:solidFill>
              </a:rPr>
              <a:t> </a:t>
            </a:r>
            <a:r>
              <a:rPr dirty="0" sz="4000" spc="-25">
                <a:solidFill>
                  <a:srgbClr val="181818"/>
                </a:solidFill>
              </a:rPr>
              <a:t>With</a:t>
            </a:r>
            <a:r>
              <a:rPr dirty="0" sz="4000" spc="-90">
                <a:solidFill>
                  <a:srgbClr val="181818"/>
                </a:solidFill>
              </a:rPr>
              <a:t> </a:t>
            </a:r>
            <a:r>
              <a:rPr dirty="0" sz="4000" spc="-5">
                <a:solidFill>
                  <a:srgbClr val="181818"/>
                </a:solidFill>
              </a:rPr>
              <a:t>a</a:t>
            </a:r>
            <a:r>
              <a:rPr dirty="0" sz="4000" spc="-10">
                <a:solidFill>
                  <a:srgbClr val="181818"/>
                </a:solidFill>
              </a:rPr>
              <a:t> </a:t>
            </a:r>
            <a:r>
              <a:rPr dirty="0" sz="4000" spc="-5">
                <a:solidFill>
                  <a:srgbClr val="181818"/>
                </a:solidFill>
              </a:rPr>
              <a:t>Return</a:t>
            </a:r>
            <a:r>
              <a:rPr dirty="0" sz="4000" spc="-70">
                <a:solidFill>
                  <a:srgbClr val="181818"/>
                </a:solidFill>
              </a:rPr>
              <a:t> </a:t>
            </a:r>
            <a:r>
              <a:rPr dirty="0" sz="4000" spc="-80">
                <a:solidFill>
                  <a:srgbClr val="181818"/>
                </a:solidFill>
              </a:rPr>
              <a:t>Value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8739" y="648796"/>
            <a:ext cx="8943340" cy="2916555"/>
          </a:xfrm>
          <a:prstGeom prst="rect">
            <a:avLst/>
          </a:prstGeom>
        </p:spPr>
        <p:txBody>
          <a:bodyPr wrap="square" lIns="0" tIns="19621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54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Times New Roman"/>
                <a:cs typeface="Times New Roman"/>
              </a:rPr>
              <a:t>Sometimes </a:t>
            </a:r>
            <a:r>
              <a:rPr dirty="0" sz="2400">
                <a:latin typeface="Times New Roman"/>
                <a:cs typeface="Times New Roman"/>
              </a:rPr>
              <a:t>you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want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your </a:t>
            </a:r>
            <a:r>
              <a:rPr dirty="0" sz="2400" spc="-5">
                <a:latin typeface="Times New Roman"/>
                <a:cs typeface="Times New Roman"/>
              </a:rPr>
              <a:t>function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to return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value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back to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where</a:t>
            </a:r>
            <a:r>
              <a:rPr dirty="0" sz="2400">
                <a:latin typeface="Times New Roman"/>
                <a:cs typeface="Times New Roman"/>
              </a:rPr>
              <a:t> the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1445"/>
              </a:spcBef>
            </a:pPr>
            <a:r>
              <a:rPr dirty="0" sz="2400">
                <a:latin typeface="Times New Roman"/>
                <a:cs typeface="Times New Roman"/>
              </a:rPr>
              <a:t>call</a:t>
            </a:r>
            <a:r>
              <a:rPr dirty="0" sz="2400" spc="-6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was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made.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14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Times New Roman"/>
                <a:cs typeface="Times New Roman"/>
              </a:rPr>
              <a:t>This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is</a:t>
            </a:r>
            <a:r>
              <a:rPr dirty="0" sz="2400">
                <a:latin typeface="Times New Roman"/>
                <a:cs typeface="Times New Roman"/>
              </a:rPr>
              <a:t> possible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by </a:t>
            </a:r>
            <a:r>
              <a:rPr dirty="0" sz="2400" spc="-5">
                <a:latin typeface="Times New Roman"/>
                <a:cs typeface="Times New Roman"/>
              </a:rPr>
              <a:t>using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 return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statement.</a:t>
            </a:r>
            <a:endParaRPr sz="2400">
              <a:latin typeface="Times New Roman"/>
              <a:cs typeface="Times New Roman"/>
            </a:endParaRPr>
          </a:p>
          <a:p>
            <a:pPr marL="355600" marR="26670" indent="-342900">
              <a:lnSpc>
                <a:spcPct val="150000"/>
              </a:lnSpc>
              <a:spcBef>
                <a:spcPts val="57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Times New Roman"/>
                <a:cs typeface="Times New Roman"/>
              </a:rPr>
              <a:t>When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using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 return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statement,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function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will </a:t>
            </a:r>
            <a:r>
              <a:rPr dirty="0" sz="2400">
                <a:latin typeface="Times New Roman"/>
                <a:cs typeface="Times New Roman"/>
              </a:rPr>
              <a:t>stop executing,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and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return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 specified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value.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3657345"/>
            <a:ext cx="2794000" cy="2936875"/>
          </a:xfrm>
          <a:prstGeom prst="rect">
            <a:avLst/>
          </a:prstGeom>
        </p:spPr>
        <p:txBody>
          <a:bodyPr wrap="square" lIns="0" tIns="151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dirty="0" sz="2400" spc="-5" b="1">
                <a:latin typeface="Times New Roman"/>
                <a:cs typeface="Times New Roman"/>
              </a:rPr>
              <a:t>Ex1: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2400">
                <a:latin typeface="Times New Roman"/>
                <a:cs typeface="Times New Roman"/>
              </a:rPr>
              <a:t>function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myFunction()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{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var</a:t>
            </a:r>
            <a:r>
              <a:rPr dirty="0" sz="2400" spc="-9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x=5;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return</a:t>
            </a:r>
            <a:r>
              <a:rPr dirty="0" sz="2400" spc="-11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x;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}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400">
                <a:latin typeface="Times New Roman"/>
                <a:cs typeface="Times New Roman"/>
              </a:rPr>
              <a:t>alert(myFunction());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95520" y="3717797"/>
            <a:ext cx="3522345" cy="1854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Times New Roman"/>
                <a:cs typeface="Times New Roman"/>
              </a:rPr>
              <a:t>Ex2: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function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add(num1,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num2)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{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sum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5">
                <a:latin typeface="Times New Roman"/>
                <a:cs typeface="Times New Roman"/>
              </a:rPr>
              <a:t> num1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+</a:t>
            </a:r>
            <a:r>
              <a:rPr dirty="0" sz="2400" spc="-5">
                <a:latin typeface="Times New Roman"/>
                <a:cs typeface="Times New Roman"/>
              </a:rPr>
              <a:t> num2;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return</a:t>
            </a:r>
            <a:r>
              <a:rPr dirty="0" sz="2400" spc="-6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sum;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}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95520" y="5546852"/>
            <a:ext cx="298132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var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result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add(10,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20);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alert(result);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25155" y="5546852"/>
            <a:ext cx="56070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100"/>
              </a:spcBef>
            </a:pPr>
            <a:r>
              <a:rPr dirty="0" sz="2400" spc="5">
                <a:latin typeface="Times New Roman"/>
                <a:cs typeface="Times New Roman"/>
              </a:rPr>
              <a:t>//</a:t>
            </a:r>
            <a:r>
              <a:rPr dirty="0" sz="2400">
                <a:latin typeface="Times New Roman"/>
                <a:cs typeface="Times New Roman"/>
              </a:rPr>
              <a:t>30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//30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7038" y="1239774"/>
          <a:ext cx="8983980" cy="5624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4150"/>
                <a:gridCol w="6240145"/>
              </a:tblGrid>
              <a:tr h="820038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3200" b="1">
                          <a:solidFill>
                            <a:srgbClr val="001F5F"/>
                          </a:solidFill>
                          <a:latin typeface="Verdana"/>
                          <a:cs typeface="Verdana"/>
                        </a:rPr>
                        <a:t>Method</a:t>
                      </a:r>
                      <a:endParaRPr sz="3200">
                        <a:latin typeface="Verdana"/>
                        <a:cs typeface="Verdan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800" spc="-5" b="1">
                          <a:latin typeface="Verdana"/>
                          <a:cs typeface="Verdana"/>
                        </a:rPr>
                        <a:t>Description</a:t>
                      </a:r>
                      <a:endParaRPr sz="2800">
                        <a:latin typeface="Verdana"/>
                        <a:cs typeface="Verdana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  <a:solidFill>
                      <a:srgbClr val="548ED4"/>
                    </a:solidFill>
                  </a:tcPr>
                </a:tc>
              </a:tr>
              <a:tr h="54076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u="heavy" sz="2000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getDate()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800" spc="-5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8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the 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day</a:t>
                      </a:r>
                      <a:r>
                        <a:rPr dirty="0" sz="1800" spc="-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of</a:t>
                      </a:r>
                      <a:r>
                        <a:rPr dirty="0" sz="1800" spc="-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8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month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 (from</a:t>
                      </a:r>
                      <a:r>
                        <a:rPr dirty="0" sz="1800" spc="-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1-31)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540893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u="heavy" sz="2000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getDay()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800" spc="-5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8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the 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day</a:t>
                      </a:r>
                      <a:r>
                        <a:rPr dirty="0" sz="1800" spc="-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of</a:t>
                      </a:r>
                      <a:r>
                        <a:rPr dirty="0" sz="1800" spc="-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the week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 (from</a:t>
                      </a:r>
                      <a:r>
                        <a:rPr dirty="0" sz="1800" spc="-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0-6)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54076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u="heavy" sz="2000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getFullYear()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800" spc="-5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8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the year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 (four</a:t>
                      </a:r>
                      <a:r>
                        <a:rPr dirty="0" sz="1800" spc="-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-10" b="1">
                          <a:latin typeface="Verdana"/>
                          <a:cs typeface="Verdana"/>
                        </a:rPr>
                        <a:t>digits)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54076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u="heavy" sz="2000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getHours()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800" spc="-5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 the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 hour</a:t>
                      </a:r>
                      <a:r>
                        <a:rPr dirty="0" sz="1800" spc="-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(from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 0-23)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1006220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u="heavy" sz="2000" spc="-5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getMilliseconds()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800" spc="-5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8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8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milliseconds</a:t>
                      </a:r>
                      <a:r>
                        <a:rPr dirty="0" sz="1800" spc="-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(from</a:t>
                      </a:r>
                      <a:r>
                        <a:rPr dirty="0" sz="1800" spc="-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0-999)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540778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u="heavy" sz="2000" spc="-5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getMinutes()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800" spc="-5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8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minutes</a:t>
                      </a:r>
                      <a:r>
                        <a:rPr dirty="0" sz="1800" spc="-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(from</a:t>
                      </a:r>
                      <a:r>
                        <a:rPr dirty="0" sz="1800" spc="-2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0-59)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54081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u="heavy" sz="2000" spc="-5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getMonth()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800" spc="-5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8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month</a:t>
                      </a:r>
                      <a:r>
                        <a:rPr dirty="0" sz="1800" spc="-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(from</a:t>
                      </a:r>
                      <a:r>
                        <a:rPr dirty="0" sz="1800" spc="-2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0-11)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540828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u="heavy" sz="2000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getSeconds()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800" spc="-5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8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the 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seconds</a:t>
                      </a:r>
                      <a:r>
                        <a:rPr dirty="0" sz="1800" spc="-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(from</a:t>
                      </a:r>
                      <a:r>
                        <a:rPr dirty="0" sz="1800" spc="-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0-59)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119" y="346075"/>
            <a:ext cx="496252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5"/>
              <a:t>Java</a:t>
            </a:r>
            <a:r>
              <a:rPr dirty="0" sz="4400" spc="-55"/>
              <a:t> </a:t>
            </a:r>
            <a:r>
              <a:rPr dirty="0" sz="4400"/>
              <a:t>Script</a:t>
            </a:r>
            <a:r>
              <a:rPr dirty="0" sz="4400" spc="-30"/>
              <a:t> </a:t>
            </a:r>
            <a:r>
              <a:rPr dirty="0" sz="4400" spc="-5"/>
              <a:t>Methods</a:t>
            </a:r>
            <a:endParaRPr sz="4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9843" y="-37543"/>
          <a:ext cx="9110980" cy="689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1930"/>
                <a:gridCol w="6369050"/>
              </a:tblGrid>
              <a:tr h="648159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3600" b="1">
                          <a:latin typeface="Verdana"/>
                          <a:cs typeface="Verdana"/>
                        </a:rPr>
                        <a:t>Method</a:t>
                      </a:r>
                      <a:endParaRPr sz="3600">
                        <a:latin typeface="Verdana"/>
                        <a:cs typeface="Verdana"/>
                      </a:endParaRPr>
                    </a:p>
                  </a:txBody>
                  <a:tcPr marL="0" marR="0" marB="0" marT="5715">
                    <a:lnR w="12700">
                      <a:solidFill>
                        <a:srgbClr val="C3C3C3"/>
                      </a:solidFill>
                      <a:prstDash val="solid"/>
                    </a:lnR>
                    <a:solidFill>
                      <a:srgbClr val="548ED4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3200" spc="-5" b="1">
                          <a:latin typeface="Verdana"/>
                          <a:cs typeface="Verdana"/>
                        </a:rPr>
                        <a:t>Description</a:t>
                      </a:r>
                      <a:endParaRPr sz="3200">
                        <a:latin typeface="Verdana"/>
                        <a:cs typeface="Verdana"/>
                      </a:endParaRPr>
                    </a:p>
                  </a:txBody>
                  <a:tcPr marL="0" marR="0" marB="0" marT="2540">
                    <a:lnL w="12700">
                      <a:solidFill>
                        <a:srgbClr val="C3C3C3"/>
                      </a:solidFill>
                      <a:prstDash val="solid"/>
                    </a:lnL>
                    <a:solidFill>
                      <a:srgbClr val="548ED4"/>
                    </a:solidFill>
                  </a:tcPr>
                </a:tc>
              </a:tr>
              <a:tr h="617728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dirty="0" u="heavy" sz="1800" spc="-5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getTime()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6194">
                    <a:lnR w="12700">
                      <a:solidFill>
                        <a:srgbClr val="C3C3C3"/>
                      </a:solidFill>
                      <a:prstDash val="solid"/>
                    </a:lnR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600" spc="-5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number</a:t>
                      </a:r>
                      <a:r>
                        <a:rPr dirty="0" sz="16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of</a:t>
                      </a:r>
                      <a:r>
                        <a:rPr dirty="0" sz="16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milliseconds</a:t>
                      </a:r>
                      <a:r>
                        <a:rPr dirty="0" sz="1600" spc="6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since</a:t>
                      </a:r>
                      <a:r>
                        <a:rPr dirty="0" sz="16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midnight</a:t>
                      </a:r>
                      <a:r>
                        <a:rPr dirty="0" sz="1600" spc="3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Jan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b="1">
                          <a:latin typeface="Verdana"/>
                          <a:cs typeface="Verdana"/>
                        </a:rPr>
                        <a:t>1,</a:t>
                      </a:r>
                      <a:r>
                        <a:rPr dirty="0" sz="1600" spc="-5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1970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C3C3C3"/>
                      </a:solidFill>
                      <a:prstDash val="solid"/>
                    </a:lnL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683259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u="heavy" sz="1800" spc="-5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getTimezoneOffset()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6195"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marR="545465">
                        <a:lnSpc>
                          <a:spcPts val="221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the time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difference</a:t>
                      </a:r>
                      <a:r>
                        <a:rPr dirty="0" sz="1600" spc="4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between</a:t>
                      </a:r>
                      <a:r>
                        <a:rPr dirty="0" sz="1600" spc="2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UTC</a:t>
                      </a:r>
                      <a:r>
                        <a:rPr dirty="0" sz="16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time</a:t>
                      </a:r>
                      <a:r>
                        <a:rPr dirty="0" sz="16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and </a:t>
                      </a:r>
                      <a:r>
                        <a:rPr dirty="0" sz="1600" spc="-53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local</a:t>
                      </a:r>
                      <a:r>
                        <a:rPr dirty="0" sz="1600" spc="3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time,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in</a:t>
                      </a:r>
                      <a:r>
                        <a:rPr dirty="0" sz="16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minutes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B="0" marT="14604">
                    <a:lnL w="12700">
                      <a:solidFill>
                        <a:srgbClr val="C3C3C3"/>
                      </a:solidFill>
                      <a:prstDash val="solid"/>
                    </a:lnL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617728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u="heavy" sz="1800" spc="-5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getUTCDate()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6195"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marR="294640">
                        <a:lnSpc>
                          <a:spcPts val="221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6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day</a:t>
                      </a:r>
                      <a:r>
                        <a:rPr dirty="0" sz="1600" spc="3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of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month,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according</a:t>
                      </a:r>
                      <a:r>
                        <a:rPr dirty="0" sz="1600" spc="5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to</a:t>
                      </a:r>
                      <a:r>
                        <a:rPr dirty="0" sz="1600" spc="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universal </a:t>
                      </a:r>
                      <a:r>
                        <a:rPr dirty="0" sz="1600" spc="-53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time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(from</a:t>
                      </a:r>
                      <a:r>
                        <a:rPr dirty="0" sz="1600" spc="2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1-31)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B="0" marT="13970">
                    <a:lnL w="12700">
                      <a:solidFill>
                        <a:srgbClr val="C3C3C3"/>
                      </a:solidFill>
                      <a:prstDash val="solid"/>
                    </a:lnL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617601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u="heavy" sz="1800" spc="-5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getUTCDay()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6195"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600" spc="-5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the day</a:t>
                      </a:r>
                      <a:r>
                        <a:rPr dirty="0" sz="1600" spc="2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of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 the week,</a:t>
                      </a:r>
                      <a:r>
                        <a:rPr dirty="0" sz="1600" spc="2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according</a:t>
                      </a:r>
                      <a:r>
                        <a:rPr dirty="0" sz="1600" spc="5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to</a:t>
                      </a:r>
                      <a:r>
                        <a:rPr dirty="0" sz="16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universal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600" spc="-5" b="1">
                          <a:latin typeface="Verdana"/>
                          <a:cs typeface="Verdana"/>
                        </a:rPr>
                        <a:t>time</a:t>
                      </a:r>
                      <a:r>
                        <a:rPr dirty="0" sz="1600" spc="-3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(from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0-6)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C3C3C3"/>
                      </a:solidFill>
                      <a:prstDash val="solid"/>
                    </a:lnL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617727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u="heavy" sz="1800" spc="-5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getUTCFullYear()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6195"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spc="-5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year,</a:t>
                      </a:r>
                      <a:r>
                        <a:rPr dirty="0" sz="1600" spc="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according</a:t>
                      </a:r>
                      <a:r>
                        <a:rPr dirty="0" sz="1600" spc="5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to</a:t>
                      </a:r>
                      <a:r>
                        <a:rPr dirty="0" sz="16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universal</a:t>
                      </a:r>
                      <a:r>
                        <a:rPr dirty="0" sz="1600" spc="5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time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990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spc="-10" b="1">
                          <a:latin typeface="Verdana"/>
                          <a:cs typeface="Verdana"/>
                        </a:rPr>
                        <a:t>(four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digits)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C3C3C3"/>
                      </a:solidFill>
                      <a:prstDash val="solid"/>
                    </a:lnL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617727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u="heavy" sz="1800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getUTCHours()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6830"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marR="1129665">
                        <a:lnSpc>
                          <a:spcPct val="114999"/>
                        </a:lnSpc>
                      </a:pPr>
                      <a:r>
                        <a:rPr dirty="0" sz="1600" spc="-10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6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hour,</a:t>
                      </a:r>
                      <a:r>
                        <a:rPr dirty="0" sz="1600" spc="1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according</a:t>
                      </a:r>
                      <a:r>
                        <a:rPr dirty="0" sz="1600" spc="5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to</a:t>
                      </a:r>
                      <a:r>
                        <a:rPr dirty="0" sz="16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universal</a:t>
                      </a:r>
                      <a:r>
                        <a:rPr dirty="0" sz="1600" spc="4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time </a:t>
                      </a:r>
                      <a:r>
                        <a:rPr dirty="0" sz="1600" spc="-53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(from</a:t>
                      </a:r>
                      <a:r>
                        <a:rPr dirty="0" sz="1600" spc="2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0-23)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C3C3C3"/>
                      </a:solidFill>
                      <a:prstDash val="solid"/>
                    </a:lnL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617728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u="heavy" sz="1600" spc="-5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getUTCMilliseconds()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B="0" marT="36830"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marR="245745">
                        <a:lnSpc>
                          <a:spcPct val="114999"/>
                        </a:lnSpc>
                      </a:pPr>
                      <a:r>
                        <a:rPr dirty="0" sz="1600" spc="-10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6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milliseconds,</a:t>
                      </a:r>
                      <a:r>
                        <a:rPr dirty="0" sz="1600" spc="7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according</a:t>
                      </a:r>
                      <a:r>
                        <a:rPr dirty="0" sz="1600" spc="6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to</a:t>
                      </a:r>
                      <a:r>
                        <a:rPr dirty="0" sz="16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universal</a:t>
                      </a:r>
                      <a:r>
                        <a:rPr dirty="0" sz="1600" spc="4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time </a:t>
                      </a:r>
                      <a:r>
                        <a:rPr dirty="0" sz="1600" spc="-53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(from</a:t>
                      </a:r>
                      <a:r>
                        <a:rPr dirty="0" sz="1600" spc="2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0-999)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C3C3C3"/>
                      </a:solidFill>
                      <a:prstDash val="solid"/>
                    </a:lnL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617766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u="heavy" sz="1800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getUTCMinutes()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7465"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marR="739775">
                        <a:lnSpc>
                          <a:spcPct val="114999"/>
                        </a:lnSpc>
                      </a:pPr>
                      <a:r>
                        <a:rPr dirty="0" sz="1600" spc="-10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6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minutes,</a:t>
                      </a:r>
                      <a:r>
                        <a:rPr dirty="0" sz="16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according</a:t>
                      </a:r>
                      <a:r>
                        <a:rPr dirty="0" sz="1600" spc="5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to</a:t>
                      </a:r>
                      <a:r>
                        <a:rPr dirty="0" sz="16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universal</a:t>
                      </a:r>
                      <a:r>
                        <a:rPr dirty="0" sz="1600" spc="4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time </a:t>
                      </a:r>
                      <a:r>
                        <a:rPr dirty="0" sz="1600" spc="-53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(from</a:t>
                      </a:r>
                      <a:r>
                        <a:rPr dirty="0" sz="1600" spc="2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0-59)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C3C3C3"/>
                      </a:solidFill>
                      <a:prstDash val="solid"/>
                    </a:lnL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617715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u="heavy" sz="1800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getUTCMonth()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7465"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marR="924560">
                        <a:lnSpc>
                          <a:spcPct val="114999"/>
                        </a:lnSpc>
                      </a:pPr>
                      <a:r>
                        <a:rPr dirty="0" sz="1600" spc="-10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6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month,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according</a:t>
                      </a:r>
                      <a:r>
                        <a:rPr dirty="0" sz="1600" spc="6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to</a:t>
                      </a:r>
                      <a:r>
                        <a:rPr dirty="0" sz="16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universal</a:t>
                      </a:r>
                      <a:r>
                        <a:rPr dirty="0" sz="1600" spc="5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time </a:t>
                      </a:r>
                      <a:r>
                        <a:rPr dirty="0" sz="1600" spc="-53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(from</a:t>
                      </a:r>
                      <a:r>
                        <a:rPr dirty="0" sz="1600" spc="2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0-11)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C3C3C3"/>
                      </a:solidFill>
                      <a:prstDash val="solid"/>
                    </a:lnL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616886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u="heavy" sz="1800" spc="-5" b="1">
                          <a:solidFill>
                            <a:srgbClr val="001F5F"/>
                          </a:solidFill>
                          <a:uFill>
                            <a:solidFill>
                              <a:srgbClr val="001F5F"/>
                            </a:solidFill>
                          </a:uFill>
                          <a:latin typeface="Verdana"/>
                          <a:cs typeface="Verdana"/>
                        </a:rPr>
                        <a:t>getUTCSeconds()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37465"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marR="738505">
                        <a:lnSpc>
                          <a:spcPct val="114999"/>
                        </a:lnSpc>
                      </a:pPr>
                      <a:r>
                        <a:rPr dirty="0" sz="1600" spc="-10" b="1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600" spc="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seconds,</a:t>
                      </a:r>
                      <a:r>
                        <a:rPr dirty="0" sz="1600" spc="3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according</a:t>
                      </a:r>
                      <a:r>
                        <a:rPr dirty="0" sz="1600" spc="6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to</a:t>
                      </a:r>
                      <a:r>
                        <a:rPr dirty="0" sz="1600" spc="1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universal</a:t>
                      </a:r>
                      <a:r>
                        <a:rPr dirty="0" sz="1600" spc="4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time </a:t>
                      </a:r>
                      <a:r>
                        <a:rPr dirty="0" sz="1600" spc="-535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spc="-10" b="1">
                          <a:latin typeface="Verdana"/>
                          <a:cs typeface="Verdana"/>
                        </a:rPr>
                        <a:t>(from</a:t>
                      </a:r>
                      <a:r>
                        <a:rPr dirty="0" sz="1600" spc="20" b="1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600" b="1">
                          <a:latin typeface="Verdana"/>
                          <a:cs typeface="Verdana"/>
                        </a:rPr>
                        <a:t>0-59)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C3C3C3"/>
                      </a:solidFill>
                      <a:prstDash val="solid"/>
                    </a:lnL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23493" y="0"/>
            <a:ext cx="9120505" cy="6858000"/>
            <a:chOff x="23493" y="0"/>
            <a:chExt cx="9120505" cy="6858000"/>
          </a:xfrm>
        </p:grpSpPr>
        <p:sp>
          <p:nvSpPr>
            <p:cNvPr id="4" name="object 4"/>
            <p:cNvSpPr/>
            <p:nvPr/>
          </p:nvSpPr>
          <p:spPr>
            <a:xfrm>
              <a:off x="29832" y="0"/>
              <a:ext cx="9114790" cy="610870"/>
            </a:xfrm>
            <a:custGeom>
              <a:avLst/>
              <a:gdLst/>
              <a:ahLst/>
              <a:cxnLst/>
              <a:rect l="l" t="t" r="r" b="b"/>
              <a:pathLst>
                <a:path w="9114790" h="610870">
                  <a:moveTo>
                    <a:pt x="2741930" y="0"/>
                  </a:moveTo>
                  <a:lnTo>
                    <a:pt x="0" y="0"/>
                  </a:lnTo>
                  <a:lnTo>
                    <a:pt x="0" y="610616"/>
                  </a:lnTo>
                  <a:lnTo>
                    <a:pt x="2741930" y="610616"/>
                  </a:lnTo>
                  <a:lnTo>
                    <a:pt x="2741930" y="0"/>
                  </a:lnTo>
                  <a:close/>
                </a:path>
                <a:path w="9114790" h="610870">
                  <a:moveTo>
                    <a:pt x="9114168" y="0"/>
                  </a:moveTo>
                  <a:lnTo>
                    <a:pt x="2741942" y="0"/>
                  </a:lnTo>
                  <a:lnTo>
                    <a:pt x="2741942" y="610616"/>
                  </a:lnTo>
                  <a:lnTo>
                    <a:pt x="9114168" y="610616"/>
                  </a:lnTo>
                  <a:lnTo>
                    <a:pt x="9114168" y="0"/>
                  </a:lnTo>
                  <a:close/>
                </a:path>
              </a:pathLst>
            </a:custGeom>
            <a:solidFill>
              <a:srgbClr val="548E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3482" y="0"/>
              <a:ext cx="9121140" cy="6858000"/>
            </a:xfrm>
            <a:custGeom>
              <a:avLst/>
              <a:gdLst/>
              <a:ahLst/>
              <a:cxnLst/>
              <a:rect l="l" t="t" r="r" b="b"/>
              <a:pathLst>
                <a:path w="9121140" h="6858000">
                  <a:moveTo>
                    <a:pt x="9120518" y="0"/>
                  </a:moveTo>
                  <a:lnTo>
                    <a:pt x="9114168" y="0"/>
                  </a:lnTo>
                  <a:lnTo>
                    <a:pt x="9114168" y="604266"/>
                  </a:lnTo>
                  <a:lnTo>
                    <a:pt x="12700" y="604266"/>
                  </a:lnTo>
                  <a:lnTo>
                    <a:pt x="12700" y="12"/>
                  </a:lnTo>
                  <a:lnTo>
                    <a:pt x="0" y="0"/>
                  </a:lnTo>
                  <a:lnTo>
                    <a:pt x="0" y="604266"/>
                  </a:lnTo>
                  <a:lnTo>
                    <a:pt x="0" y="616966"/>
                  </a:lnTo>
                  <a:lnTo>
                    <a:pt x="0" y="6858000"/>
                  </a:lnTo>
                  <a:lnTo>
                    <a:pt x="12700" y="6858000"/>
                  </a:lnTo>
                  <a:lnTo>
                    <a:pt x="12700" y="616966"/>
                  </a:lnTo>
                  <a:lnTo>
                    <a:pt x="9114168" y="616966"/>
                  </a:lnTo>
                  <a:lnTo>
                    <a:pt x="9114168" y="6858000"/>
                  </a:lnTo>
                  <a:lnTo>
                    <a:pt x="9120518" y="6858000"/>
                  </a:lnTo>
                  <a:lnTo>
                    <a:pt x="9120518" y="616966"/>
                  </a:lnTo>
                  <a:lnTo>
                    <a:pt x="9120518" y="604266"/>
                  </a:lnTo>
                  <a:lnTo>
                    <a:pt x="9120518" y="0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2098040" cy="1122680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000">
                <a:latin typeface="Times New Roman"/>
                <a:cs typeface="Times New Roman"/>
              </a:rPr>
              <a:t>&lt;!DOCTYPE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&lt;body&gt;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121409"/>
            <a:ext cx="4325620" cy="5660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46355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latin typeface="Times New Roman"/>
                <a:cs typeface="Times New Roman"/>
              </a:rPr>
              <a:t>&lt;p&gt;Click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button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display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todays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day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month.&lt;/p&gt;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&lt;button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onclick="FindYear()"&gt;Try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it&lt;/button&gt;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2000" spc="-5">
                <a:latin typeface="Times New Roman"/>
                <a:cs typeface="Times New Roman"/>
              </a:rPr>
              <a:t>&lt;p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id="demo"&gt;&lt;/p&gt;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>
                <a:latin typeface="Times New Roman"/>
                <a:cs typeface="Times New Roman"/>
              </a:rPr>
              <a:t>&lt;script&gt;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FindYear()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  <a:p>
            <a:pPr marL="266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Date();</a:t>
            </a:r>
            <a:endParaRPr sz="2000">
              <a:latin typeface="Times New Roman"/>
              <a:cs typeface="Times New Roman"/>
            </a:endParaRPr>
          </a:p>
          <a:p>
            <a:pPr marL="12700" marR="50800" indent="254000">
              <a:lnSpc>
                <a:spcPct val="120000"/>
              </a:lnSpc>
            </a:pPr>
            <a:r>
              <a:rPr dirty="0" sz="2000">
                <a:latin typeface="Times New Roman"/>
                <a:cs typeface="Times New Roman"/>
              </a:rPr>
              <a:t>var n = </a:t>
            </a:r>
            <a:r>
              <a:rPr dirty="0" sz="2000" spc="-15">
                <a:latin typeface="Times New Roman"/>
                <a:cs typeface="Times New Roman"/>
              </a:rPr>
              <a:t>d.getFullYear(); 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document.getElementById("demo").inner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HTML</a:t>
            </a:r>
            <a:r>
              <a:rPr dirty="0" sz="2000" spc="-10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2000">
                <a:latin typeface="Times New Roman"/>
                <a:cs typeface="Times New Roman"/>
              </a:rPr>
              <a:t>&lt;/script&gt;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-5">
                <a:latin typeface="Times New Roman"/>
                <a:cs typeface="Times New Roman"/>
              </a:rPr>
              <a:t>&lt;/body&gt;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&lt;/html&gt;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24671" y="6458822"/>
            <a:ext cx="170815" cy="170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25"/>
              </a:lnSpc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34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796667" y="53416"/>
            <a:ext cx="138239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5"/>
              <a:t>Exampl</a:t>
            </a:r>
            <a:r>
              <a:rPr dirty="0" sz="2500" spc="-15"/>
              <a:t>e</a:t>
            </a:r>
            <a:r>
              <a:rPr dirty="0" sz="2500" spc="-5"/>
              <a:t>1</a:t>
            </a:r>
            <a:endParaRPr sz="2500"/>
          </a:p>
        </p:txBody>
      </p:sp>
      <p:grpSp>
        <p:nvGrpSpPr>
          <p:cNvPr id="6" name="object 6"/>
          <p:cNvGrpSpPr/>
          <p:nvPr/>
        </p:nvGrpSpPr>
        <p:grpSpPr>
          <a:xfrm>
            <a:off x="4585715" y="32003"/>
            <a:ext cx="4537075" cy="6840220"/>
            <a:chOff x="4585715" y="32003"/>
            <a:chExt cx="4537075" cy="6840220"/>
          </a:xfrm>
        </p:grpSpPr>
        <p:sp>
          <p:nvSpPr>
            <p:cNvPr id="7" name="object 7"/>
            <p:cNvSpPr/>
            <p:nvPr/>
          </p:nvSpPr>
          <p:spPr>
            <a:xfrm>
              <a:off x="4598669" y="44957"/>
              <a:ext cx="4511040" cy="6814184"/>
            </a:xfrm>
            <a:custGeom>
              <a:avLst/>
              <a:gdLst/>
              <a:ahLst/>
              <a:cxnLst/>
              <a:rect l="l" t="t" r="r" b="b"/>
              <a:pathLst>
                <a:path w="4511040" h="6814184">
                  <a:moveTo>
                    <a:pt x="4511039" y="0"/>
                  </a:moveTo>
                  <a:lnTo>
                    <a:pt x="0" y="0"/>
                  </a:lnTo>
                  <a:lnTo>
                    <a:pt x="0" y="6813804"/>
                  </a:lnTo>
                  <a:lnTo>
                    <a:pt x="4511039" y="6813804"/>
                  </a:lnTo>
                  <a:lnTo>
                    <a:pt x="45110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598669" y="44957"/>
              <a:ext cx="4511040" cy="6814184"/>
            </a:xfrm>
            <a:custGeom>
              <a:avLst/>
              <a:gdLst/>
              <a:ahLst/>
              <a:cxnLst/>
              <a:rect l="l" t="t" r="r" b="b"/>
              <a:pathLst>
                <a:path w="4511040" h="6814184">
                  <a:moveTo>
                    <a:pt x="0" y="6813804"/>
                  </a:moveTo>
                  <a:lnTo>
                    <a:pt x="4511039" y="6813804"/>
                  </a:lnTo>
                  <a:lnTo>
                    <a:pt x="4511039" y="0"/>
                  </a:lnTo>
                  <a:lnTo>
                    <a:pt x="0" y="0"/>
                  </a:lnTo>
                  <a:lnTo>
                    <a:pt x="0" y="681380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6506718" y="67183"/>
            <a:ext cx="13303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Times New Roman"/>
                <a:cs typeface="Times New Roman"/>
              </a:rPr>
              <a:t>Exa</a:t>
            </a:r>
            <a:r>
              <a:rPr dirty="0" sz="2400" spc="5" b="1">
                <a:latin typeface="Times New Roman"/>
                <a:cs typeface="Times New Roman"/>
              </a:rPr>
              <a:t>m</a:t>
            </a:r>
            <a:r>
              <a:rPr dirty="0" sz="2400" spc="-5" b="1">
                <a:latin typeface="Times New Roman"/>
                <a:cs typeface="Times New Roman"/>
              </a:rPr>
              <a:t>pl</a:t>
            </a:r>
            <a:r>
              <a:rPr dirty="0" sz="2400" spc="-5" b="1">
                <a:latin typeface="Times New Roman"/>
                <a:cs typeface="Times New Roman"/>
              </a:rPr>
              <a:t>e</a:t>
            </a:r>
            <a:r>
              <a:rPr dirty="0" sz="2400" b="1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77536" y="19329"/>
            <a:ext cx="961390" cy="124460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2200" spc="-5">
                <a:latin typeface="Times New Roman"/>
                <a:cs typeface="Times New Roman"/>
              </a:rPr>
              <a:t>&lt;html&gt;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200" spc="-5">
                <a:latin typeface="Times New Roman"/>
                <a:cs typeface="Times New Roman"/>
              </a:rPr>
              <a:t>&lt;head&gt;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200" spc="-5">
                <a:latin typeface="Times New Roman"/>
                <a:cs typeface="Times New Roman"/>
              </a:rPr>
              <a:t>&lt;script&gt;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77536" y="1238782"/>
            <a:ext cx="4225290" cy="545846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2200">
                <a:latin typeface="Times New Roman"/>
                <a:cs typeface="Times New Roman"/>
              </a:rPr>
              <a:t>function</a:t>
            </a:r>
            <a:r>
              <a:rPr dirty="0" sz="2200" spc="-3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displayDate()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200" spc="-5">
                <a:latin typeface="Times New Roman"/>
                <a:cs typeface="Times New Roman"/>
              </a:rPr>
              <a:t>{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200" spc="-5">
                <a:latin typeface="Times New Roman"/>
                <a:cs typeface="Times New Roman"/>
              </a:rPr>
              <a:t>document.getElementById("d").inner</a:t>
            </a:r>
            <a:endParaRPr sz="22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dirty="0" sz="2200" spc="-5">
                <a:latin typeface="Times New Roman"/>
                <a:cs typeface="Times New Roman"/>
              </a:rPr>
              <a:t>HTML=Date();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200" spc="-5">
                <a:latin typeface="Times New Roman"/>
                <a:cs typeface="Times New Roman"/>
              </a:rPr>
              <a:t>}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dirty="0" sz="2200" spc="-5">
                <a:latin typeface="Times New Roman"/>
                <a:cs typeface="Times New Roman"/>
              </a:rPr>
              <a:t>&lt;/script&gt;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200">
                <a:latin typeface="Times New Roman"/>
                <a:cs typeface="Times New Roman"/>
              </a:rPr>
              <a:t>&lt;/head&gt;&lt;body&gt;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200" spc="-5">
                <a:latin typeface="Times New Roman"/>
                <a:cs typeface="Times New Roman"/>
              </a:rPr>
              <a:t>&lt;h1&gt;My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First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JavaScript&lt;/h1&gt;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200" spc="-5">
                <a:latin typeface="Times New Roman"/>
                <a:cs typeface="Times New Roman"/>
              </a:rPr>
              <a:t>&lt;p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id="d"&gt;This</a:t>
            </a:r>
            <a:r>
              <a:rPr dirty="0" sz="2200" spc="-1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is</a:t>
            </a:r>
            <a:r>
              <a:rPr dirty="0" sz="2200" spc="-1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a</a:t>
            </a:r>
            <a:r>
              <a:rPr dirty="0" sz="2200" spc="-1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paragraph.&lt;/p&gt;</a:t>
            </a:r>
            <a:endParaRPr sz="2200">
              <a:latin typeface="Times New Roman"/>
              <a:cs typeface="Times New Roman"/>
            </a:endParaRPr>
          </a:p>
          <a:p>
            <a:pPr marL="287020" marR="175260" indent="-274955">
              <a:lnSpc>
                <a:spcPct val="100000"/>
              </a:lnSpc>
              <a:spcBef>
                <a:spcPts val="525"/>
              </a:spcBef>
            </a:pPr>
            <a:r>
              <a:rPr dirty="0" sz="2200">
                <a:latin typeface="Times New Roman"/>
                <a:cs typeface="Times New Roman"/>
              </a:rPr>
              <a:t>&lt;button type="button" 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onclick="displayDate()"&gt;Display </a:t>
            </a:r>
            <a:r>
              <a:rPr dirty="0" sz="2200" spc="-535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Date&lt;/button&gt;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200">
                <a:latin typeface="Times New Roman"/>
                <a:cs typeface="Times New Roman"/>
              </a:rPr>
              <a:t>&lt;/body&gt;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200" spc="-5">
                <a:latin typeface="Times New Roman"/>
                <a:cs typeface="Times New Roman"/>
              </a:rPr>
              <a:t>&lt;/html&gt;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84428"/>
            <a:ext cx="8897620" cy="563499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length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property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length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string: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txt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"ABCDEFGHIJKLMNOPQRSTUVWXYZ";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3670300" algn="l"/>
              </a:tabLst>
            </a:pPr>
            <a:r>
              <a:rPr dirty="0" sz="2000" spc="-5">
                <a:latin typeface="Times New Roman"/>
                <a:cs typeface="Times New Roman"/>
              </a:rPr>
              <a:t>document.write(txt.length);	</a:t>
            </a:r>
            <a:r>
              <a:rPr dirty="0" sz="2000">
                <a:latin typeface="Times New Roman"/>
                <a:cs typeface="Times New Roman"/>
              </a:rPr>
              <a:t>//26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indexOf()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index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position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of)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first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occurrence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specified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text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string:</a:t>
            </a:r>
            <a:endParaRPr sz="2000">
              <a:latin typeface="Times New Roman"/>
              <a:cs typeface="Times New Roman"/>
            </a:endParaRPr>
          </a:p>
          <a:p>
            <a:pPr marL="12700" marR="4036060">
              <a:lnSpc>
                <a:spcPts val="2880"/>
              </a:lnSpc>
              <a:spcBef>
                <a:spcPts val="175"/>
              </a:spcBef>
              <a:tabLst>
                <a:tab pos="4585335" algn="l"/>
              </a:tabLst>
            </a:pPr>
            <a:r>
              <a:rPr dirty="0" sz="2000">
                <a:latin typeface="Times New Roman"/>
                <a:cs typeface="Times New Roman"/>
              </a:rPr>
              <a:t>var str = "Please locate where </a:t>
            </a:r>
            <a:r>
              <a:rPr dirty="0" sz="2000" spc="-5">
                <a:latin typeface="Times New Roman"/>
                <a:cs typeface="Times New Roman"/>
              </a:rPr>
              <a:t>'locate' </a:t>
            </a:r>
            <a:r>
              <a:rPr dirty="0" sz="2000">
                <a:latin typeface="Times New Roman"/>
                <a:cs typeface="Times New Roman"/>
              </a:rPr>
              <a:t>occurs!";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</a:t>
            </a:r>
            <a:r>
              <a:rPr dirty="0" sz="2000" spc="10">
                <a:latin typeface="Times New Roman"/>
                <a:cs typeface="Times New Roman"/>
              </a:rPr>
              <a:t>o</a:t>
            </a:r>
            <a:r>
              <a:rPr dirty="0" sz="2000">
                <a:latin typeface="Times New Roman"/>
                <a:cs typeface="Times New Roman"/>
              </a:rPr>
              <a:t>cu</a:t>
            </a:r>
            <a:r>
              <a:rPr dirty="0" sz="2000" spc="-20">
                <a:latin typeface="Times New Roman"/>
                <a:cs typeface="Times New Roman"/>
              </a:rPr>
              <a:t>m</a:t>
            </a:r>
            <a:r>
              <a:rPr dirty="0" sz="2000">
                <a:latin typeface="Times New Roman"/>
                <a:cs typeface="Times New Roman"/>
              </a:rPr>
              <a:t>ent.</a:t>
            </a:r>
            <a:r>
              <a:rPr dirty="0" sz="2000" spc="5">
                <a:latin typeface="Times New Roman"/>
                <a:cs typeface="Times New Roman"/>
              </a:rPr>
              <a:t>w</a:t>
            </a:r>
            <a:r>
              <a:rPr dirty="0" sz="2000">
                <a:latin typeface="Times New Roman"/>
                <a:cs typeface="Times New Roman"/>
              </a:rPr>
              <a:t>rit</a:t>
            </a:r>
            <a:r>
              <a:rPr dirty="0" sz="2000" spc="-5">
                <a:latin typeface="Times New Roman"/>
                <a:cs typeface="Times New Roman"/>
              </a:rPr>
              <a:t>e</a:t>
            </a:r>
            <a:r>
              <a:rPr dirty="0" sz="2000">
                <a:latin typeface="Times New Roman"/>
                <a:cs typeface="Times New Roman"/>
              </a:rPr>
              <a:t>(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</a:t>
            </a:r>
            <a:r>
              <a:rPr dirty="0" sz="2000" spc="-110">
                <a:latin typeface="Times New Roman"/>
                <a:cs typeface="Times New Roman"/>
              </a:rPr>
              <a:t>r</a:t>
            </a:r>
            <a:r>
              <a:rPr dirty="0" sz="2000">
                <a:latin typeface="Times New Roman"/>
                <a:cs typeface="Times New Roman"/>
              </a:rPr>
              <a:t>.in</a:t>
            </a:r>
            <a:r>
              <a:rPr dirty="0" sz="2000" spc="5">
                <a:latin typeface="Times New Roman"/>
                <a:cs typeface="Times New Roman"/>
              </a:rPr>
              <a:t>d</a:t>
            </a:r>
            <a:r>
              <a:rPr dirty="0" sz="2000">
                <a:latin typeface="Times New Roman"/>
                <a:cs typeface="Times New Roman"/>
              </a:rPr>
              <a:t>e</a:t>
            </a:r>
            <a:r>
              <a:rPr dirty="0" sz="2000" spc="-10">
                <a:latin typeface="Times New Roman"/>
                <a:cs typeface="Times New Roman"/>
              </a:rPr>
              <a:t>x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>
                <a:latin typeface="Times New Roman"/>
                <a:cs typeface="Times New Roman"/>
              </a:rPr>
              <a:t>(</a:t>
            </a:r>
            <a:r>
              <a:rPr dirty="0" sz="2000" spc="-10">
                <a:latin typeface="Times New Roman"/>
                <a:cs typeface="Times New Roman"/>
              </a:rPr>
              <a:t>"</a:t>
            </a:r>
            <a:r>
              <a:rPr dirty="0" sz="2000">
                <a:latin typeface="Times New Roman"/>
                <a:cs typeface="Times New Roman"/>
              </a:rPr>
              <a:t>l</a:t>
            </a:r>
            <a:r>
              <a:rPr dirty="0" sz="2000" spc="-15">
                <a:latin typeface="Times New Roman"/>
                <a:cs typeface="Times New Roman"/>
              </a:rPr>
              <a:t>o</a:t>
            </a:r>
            <a:r>
              <a:rPr dirty="0" sz="2000">
                <a:latin typeface="Times New Roman"/>
                <a:cs typeface="Times New Roman"/>
              </a:rPr>
              <a:t>ca</a:t>
            </a:r>
            <a:r>
              <a:rPr dirty="0" sz="2000" spc="-10">
                <a:latin typeface="Times New Roman"/>
                <a:cs typeface="Times New Roman"/>
              </a:rPr>
              <a:t>t</a:t>
            </a:r>
            <a:r>
              <a:rPr dirty="0" sz="2000" spc="-5">
                <a:latin typeface="Times New Roman"/>
                <a:cs typeface="Times New Roman"/>
              </a:rPr>
              <a:t>e</a:t>
            </a:r>
            <a:r>
              <a:rPr dirty="0" sz="2000">
                <a:latin typeface="Times New Roman"/>
                <a:cs typeface="Times New Roman"/>
              </a:rPr>
              <a:t>"</a:t>
            </a:r>
            <a:r>
              <a:rPr dirty="0" sz="2000" spc="-10">
                <a:latin typeface="Times New Roman"/>
                <a:cs typeface="Times New Roman"/>
              </a:rPr>
              <a:t>)</a:t>
            </a:r>
            <a:r>
              <a:rPr dirty="0" sz="2000" spc="-10">
                <a:latin typeface="Times New Roman"/>
                <a:cs typeface="Times New Roman"/>
              </a:rPr>
              <a:t>)</a:t>
            </a:r>
            <a:r>
              <a:rPr dirty="0" sz="2000">
                <a:latin typeface="Times New Roman"/>
                <a:cs typeface="Times New Roman"/>
              </a:rPr>
              <a:t>;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2000">
                <a:latin typeface="Times New Roman"/>
                <a:cs typeface="Times New Roman"/>
              </a:rPr>
              <a:t>7</a:t>
            </a:r>
            <a:endParaRPr sz="2000">
              <a:latin typeface="Times New Roman"/>
              <a:cs typeface="Times New Roman"/>
            </a:endParaRPr>
          </a:p>
          <a:p>
            <a:pPr marL="355600" marR="66040" indent="-342900">
              <a:lnSpc>
                <a:spcPct val="100000"/>
              </a:lnSpc>
              <a:spcBef>
                <a:spcPts val="309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search()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searches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string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specified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position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match:</a:t>
            </a:r>
            <a:endParaRPr sz="2000">
              <a:latin typeface="Times New Roman"/>
              <a:cs typeface="Times New Roman"/>
            </a:endParaRPr>
          </a:p>
          <a:p>
            <a:pPr marL="12700" marR="4036060">
              <a:lnSpc>
                <a:spcPts val="2880"/>
              </a:lnSpc>
              <a:spcBef>
                <a:spcPts val="175"/>
              </a:spcBef>
              <a:tabLst>
                <a:tab pos="4585335" algn="l"/>
              </a:tabLst>
            </a:pPr>
            <a:r>
              <a:rPr dirty="0" sz="2000">
                <a:latin typeface="Times New Roman"/>
                <a:cs typeface="Times New Roman"/>
              </a:rPr>
              <a:t>var str = "Please locate where </a:t>
            </a:r>
            <a:r>
              <a:rPr dirty="0" sz="2000" spc="-5">
                <a:latin typeface="Times New Roman"/>
                <a:cs typeface="Times New Roman"/>
              </a:rPr>
              <a:t>'locate' </a:t>
            </a:r>
            <a:r>
              <a:rPr dirty="0" sz="2000">
                <a:latin typeface="Times New Roman"/>
                <a:cs typeface="Times New Roman"/>
              </a:rPr>
              <a:t>occurs!";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</a:t>
            </a:r>
            <a:r>
              <a:rPr dirty="0" sz="2000" spc="10">
                <a:latin typeface="Times New Roman"/>
                <a:cs typeface="Times New Roman"/>
              </a:rPr>
              <a:t>o</a:t>
            </a:r>
            <a:r>
              <a:rPr dirty="0" sz="2000">
                <a:latin typeface="Times New Roman"/>
                <a:cs typeface="Times New Roman"/>
              </a:rPr>
              <a:t>cu</a:t>
            </a:r>
            <a:r>
              <a:rPr dirty="0" sz="2000" spc="-20">
                <a:latin typeface="Times New Roman"/>
                <a:cs typeface="Times New Roman"/>
              </a:rPr>
              <a:t>m</a:t>
            </a:r>
            <a:r>
              <a:rPr dirty="0" sz="2000">
                <a:latin typeface="Times New Roman"/>
                <a:cs typeface="Times New Roman"/>
              </a:rPr>
              <a:t>ent.</a:t>
            </a:r>
            <a:r>
              <a:rPr dirty="0" sz="2000" spc="5">
                <a:latin typeface="Times New Roman"/>
                <a:cs typeface="Times New Roman"/>
              </a:rPr>
              <a:t>w</a:t>
            </a:r>
            <a:r>
              <a:rPr dirty="0" sz="2000">
                <a:latin typeface="Times New Roman"/>
                <a:cs typeface="Times New Roman"/>
              </a:rPr>
              <a:t>rit</a:t>
            </a:r>
            <a:r>
              <a:rPr dirty="0" sz="2000" spc="-5">
                <a:latin typeface="Times New Roman"/>
                <a:cs typeface="Times New Roman"/>
              </a:rPr>
              <a:t>e</a:t>
            </a:r>
            <a:r>
              <a:rPr dirty="0" sz="2000" spc="-10">
                <a:latin typeface="Times New Roman"/>
                <a:cs typeface="Times New Roman"/>
              </a:rPr>
              <a:t>(</a:t>
            </a:r>
            <a:r>
              <a:rPr dirty="0" sz="2000" spc="-15">
                <a:latin typeface="Times New Roman"/>
                <a:cs typeface="Times New Roman"/>
              </a:rPr>
              <a:t>s</a:t>
            </a:r>
            <a:r>
              <a:rPr dirty="0" sz="2000">
                <a:latin typeface="Times New Roman"/>
                <a:cs typeface="Times New Roman"/>
              </a:rPr>
              <a:t>t</a:t>
            </a:r>
            <a:r>
              <a:rPr dirty="0" sz="2000" spc="-125">
                <a:latin typeface="Times New Roman"/>
                <a:cs typeface="Times New Roman"/>
              </a:rPr>
              <a:t>r</a:t>
            </a:r>
            <a:r>
              <a:rPr dirty="0" sz="2000">
                <a:latin typeface="Times New Roman"/>
                <a:cs typeface="Times New Roman"/>
              </a:rPr>
              <a:t>.</a:t>
            </a:r>
            <a:r>
              <a:rPr dirty="0" sz="2000" spc="-10">
                <a:latin typeface="Times New Roman"/>
                <a:cs typeface="Times New Roman"/>
              </a:rPr>
              <a:t>s</a:t>
            </a:r>
            <a:r>
              <a:rPr dirty="0" sz="2000">
                <a:latin typeface="Times New Roman"/>
                <a:cs typeface="Times New Roman"/>
              </a:rPr>
              <a:t>earc</a:t>
            </a:r>
            <a:r>
              <a:rPr dirty="0" sz="2000" spc="-5">
                <a:latin typeface="Times New Roman"/>
                <a:cs typeface="Times New Roman"/>
              </a:rPr>
              <a:t>h</a:t>
            </a:r>
            <a:r>
              <a:rPr dirty="0" sz="2000" spc="-10">
                <a:latin typeface="Times New Roman"/>
                <a:cs typeface="Times New Roman"/>
              </a:rPr>
              <a:t>(</a:t>
            </a:r>
            <a:r>
              <a:rPr dirty="0" sz="2000">
                <a:latin typeface="Times New Roman"/>
                <a:cs typeface="Times New Roman"/>
              </a:rPr>
              <a:t>"</a:t>
            </a:r>
            <a:r>
              <a:rPr dirty="0" sz="2000" spc="-10">
                <a:latin typeface="Times New Roman"/>
                <a:cs typeface="Times New Roman"/>
              </a:rPr>
              <a:t>l</a:t>
            </a:r>
            <a:r>
              <a:rPr dirty="0" sz="2000">
                <a:latin typeface="Times New Roman"/>
                <a:cs typeface="Times New Roman"/>
              </a:rPr>
              <a:t>o</a:t>
            </a:r>
            <a:r>
              <a:rPr dirty="0" sz="2000" spc="-10">
                <a:latin typeface="Times New Roman"/>
                <a:cs typeface="Times New Roman"/>
              </a:rPr>
              <a:t>c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t</a:t>
            </a:r>
            <a:r>
              <a:rPr dirty="0" sz="2000" spc="-5">
                <a:latin typeface="Times New Roman"/>
                <a:cs typeface="Times New Roman"/>
              </a:rPr>
              <a:t>e</a:t>
            </a:r>
            <a:r>
              <a:rPr dirty="0" sz="2000" spc="-15">
                <a:latin typeface="Times New Roman"/>
                <a:cs typeface="Times New Roman"/>
              </a:rPr>
              <a:t>"</a:t>
            </a:r>
            <a:r>
              <a:rPr dirty="0" sz="2000">
                <a:latin typeface="Times New Roman"/>
                <a:cs typeface="Times New Roman"/>
              </a:rPr>
              <a:t>));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2000">
                <a:latin typeface="Times New Roman"/>
                <a:cs typeface="Times New Roman"/>
              </a:rPr>
              <a:t>7</a:t>
            </a:r>
            <a:endParaRPr sz="2000">
              <a:latin typeface="Times New Roman"/>
              <a:cs typeface="Times New Roman"/>
            </a:endParaRPr>
          </a:p>
          <a:p>
            <a:pPr marL="355600" marR="224154" indent="-342900">
              <a:lnSpc>
                <a:spcPct val="100000"/>
              </a:lnSpc>
              <a:spcBef>
                <a:spcPts val="30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slice()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extracts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extracted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string.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 takes </a:t>
            </a:r>
            <a:r>
              <a:rPr dirty="0" sz="2000">
                <a:latin typeface="Times New Roman"/>
                <a:cs typeface="Times New Roman"/>
              </a:rPr>
              <a:t>2 </a:t>
            </a:r>
            <a:r>
              <a:rPr dirty="0" sz="2000" spc="-5">
                <a:latin typeface="Times New Roman"/>
                <a:cs typeface="Times New Roman"/>
              </a:rPr>
              <a:t>parameters: </a:t>
            </a: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5">
                <a:latin typeface="Times New Roman"/>
                <a:cs typeface="Times New Roman"/>
              </a:rPr>
              <a:t>start </a:t>
            </a:r>
            <a:r>
              <a:rPr dirty="0" sz="2000">
                <a:latin typeface="Times New Roman"/>
                <a:cs typeface="Times New Roman"/>
              </a:rPr>
              <a:t>position, and the end position (end </a:t>
            </a:r>
            <a:r>
              <a:rPr dirty="0" sz="2000" spc="5">
                <a:latin typeface="Times New Roman"/>
                <a:cs typeface="Times New Roman"/>
              </a:rPr>
              <a:t>not 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included).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str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 "Apple,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Banana, Kiwi";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str.slice(7,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13);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6254292"/>
            <a:ext cx="346392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7955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result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will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be: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B</a:t>
            </a:r>
            <a:r>
              <a:rPr dirty="0" sz="2000">
                <a:latin typeface="Times New Roman"/>
                <a:cs typeface="Times New Roman"/>
              </a:rPr>
              <a:t>ana</a:t>
            </a:r>
            <a:r>
              <a:rPr dirty="0" sz="2000" spc="5">
                <a:latin typeface="Times New Roman"/>
                <a:cs typeface="Times New Roman"/>
              </a:rPr>
              <a:t>n</a:t>
            </a:r>
            <a:r>
              <a:rPr dirty="0" sz="200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1971" y="643168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35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21382" y="53416"/>
            <a:ext cx="2132330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5"/>
              <a:t>String</a:t>
            </a:r>
            <a:r>
              <a:rPr dirty="0" sz="2500" spc="-45"/>
              <a:t> </a:t>
            </a:r>
            <a:r>
              <a:rPr dirty="0" sz="2500" spc="-5"/>
              <a:t>Methods</a:t>
            </a:r>
            <a:endParaRPr sz="25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84428"/>
            <a:ext cx="8989060" cy="5452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624840" indent="-354965">
              <a:lnSpc>
                <a:spcPct val="120000"/>
              </a:lnSpc>
              <a:spcBef>
                <a:spcPts val="10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replace()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 </a:t>
            </a:r>
            <a:r>
              <a:rPr dirty="0" sz="2000">
                <a:latin typeface="Times New Roman"/>
                <a:cs typeface="Times New Roman"/>
              </a:rPr>
              <a:t>replaces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specified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with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another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5">
                <a:latin typeface="Times New Roman"/>
                <a:cs typeface="Times New Roman"/>
              </a:rPr>
              <a:t> in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string: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 "Please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visit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Microsoft!";</a:t>
            </a:r>
            <a:endParaRPr sz="2000">
              <a:latin typeface="Times New Roman"/>
              <a:cs typeface="Times New Roman"/>
            </a:endParaRPr>
          </a:p>
          <a:p>
            <a:pPr marL="203200">
              <a:lnSpc>
                <a:spcPct val="100000"/>
              </a:lnSpc>
              <a:spcBef>
                <a:spcPts val="480"/>
              </a:spcBef>
              <a:tabLst>
                <a:tab pos="6310630" algn="l"/>
              </a:tabLst>
            </a:pPr>
            <a:r>
              <a:rPr dirty="0" sz="2000" spc="-5">
                <a:latin typeface="Times New Roman"/>
                <a:cs typeface="Times New Roman"/>
              </a:rPr>
              <a:t>Document.write(str.replace("Microsoft",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"W3Schools"));	//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Please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visit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W3Schools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354965" algn="l"/>
                <a:tab pos="355600" algn="l"/>
                <a:tab pos="780415" algn="l"/>
                <a:tab pos="1678305" algn="l"/>
                <a:tab pos="2115820" algn="l"/>
                <a:tab pos="3144520" algn="l"/>
                <a:tab pos="4117340" algn="l"/>
                <a:tab pos="5076190" algn="l"/>
                <a:tab pos="6094095" algn="l"/>
                <a:tab pos="6630670" algn="l"/>
                <a:tab pos="7379334" algn="l"/>
                <a:tab pos="7872730" algn="l"/>
                <a:tab pos="8241665" algn="l"/>
                <a:tab pos="8537575" algn="l"/>
              </a:tabLst>
            </a:pPr>
            <a:r>
              <a:rPr dirty="0" sz="2000" spc="-5">
                <a:latin typeface="Times New Roman"/>
                <a:cs typeface="Times New Roman"/>
              </a:rPr>
              <a:t>B</a:t>
            </a:r>
            <a:r>
              <a:rPr dirty="0" sz="2000">
                <a:latin typeface="Times New Roman"/>
                <a:cs typeface="Times New Roman"/>
              </a:rPr>
              <a:t>y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 spc="5">
                <a:latin typeface="Times New Roman"/>
                <a:cs typeface="Times New Roman"/>
              </a:rPr>
              <a:t>f</a:t>
            </a:r>
            <a:r>
              <a:rPr dirty="0" sz="2000" spc="-15">
                <a:latin typeface="Times New Roman"/>
                <a:cs typeface="Times New Roman"/>
              </a:rPr>
              <a:t>a</a:t>
            </a:r>
            <a:r>
              <a:rPr dirty="0" sz="2000">
                <a:latin typeface="Times New Roman"/>
                <a:cs typeface="Times New Roman"/>
              </a:rPr>
              <a:t>ul</a:t>
            </a:r>
            <a:r>
              <a:rPr dirty="0" sz="2000" spc="-20">
                <a:latin typeface="Times New Roman"/>
                <a:cs typeface="Times New Roman"/>
              </a:rPr>
              <a:t>t</a:t>
            </a:r>
            <a:r>
              <a:rPr dirty="0" sz="2000">
                <a:latin typeface="Times New Roman"/>
                <a:cs typeface="Times New Roman"/>
              </a:rPr>
              <a:t>,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20">
                <a:latin typeface="Times New Roman"/>
                <a:cs typeface="Times New Roman"/>
              </a:rPr>
              <a:t>t</a:t>
            </a:r>
            <a:r>
              <a:rPr dirty="0" sz="2000">
                <a:latin typeface="Times New Roman"/>
                <a:cs typeface="Times New Roman"/>
              </a:rPr>
              <a:t>he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>
                <a:latin typeface="Times New Roman"/>
                <a:cs typeface="Times New Roman"/>
              </a:rPr>
              <a:t>r</a:t>
            </a:r>
            <a:r>
              <a:rPr dirty="0" sz="2000" spc="-10">
                <a:latin typeface="Times New Roman"/>
                <a:cs typeface="Times New Roman"/>
              </a:rPr>
              <a:t>e</a:t>
            </a:r>
            <a:r>
              <a:rPr dirty="0" sz="2000">
                <a:latin typeface="Times New Roman"/>
                <a:cs typeface="Times New Roman"/>
              </a:rPr>
              <a:t>plac</a:t>
            </a:r>
            <a:r>
              <a:rPr dirty="0" sz="2000" spc="-20">
                <a:latin typeface="Times New Roman"/>
                <a:cs typeface="Times New Roman"/>
              </a:rPr>
              <a:t>e</a:t>
            </a:r>
            <a:r>
              <a:rPr dirty="0" sz="2000" spc="-10">
                <a:latin typeface="Times New Roman"/>
                <a:cs typeface="Times New Roman"/>
              </a:rPr>
              <a:t>(</a:t>
            </a:r>
            <a:r>
              <a:rPr dirty="0" sz="2000">
                <a:latin typeface="Times New Roman"/>
                <a:cs typeface="Times New Roman"/>
              </a:rPr>
              <a:t>)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f</a:t>
            </a:r>
            <a:r>
              <a:rPr dirty="0" sz="2000">
                <a:latin typeface="Times New Roman"/>
                <a:cs typeface="Times New Roman"/>
              </a:rPr>
              <a:t>unc</a:t>
            </a:r>
            <a:r>
              <a:rPr dirty="0" sz="2000" spc="-10">
                <a:latin typeface="Times New Roman"/>
                <a:cs typeface="Times New Roman"/>
              </a:rPr>
              <a:t>t</a:t>
            </a:r>
            <a:r>
              <a:rPr dirty="0" sz="2000" spc="-20">
                <a:latin typeface="Times New Roman"/>
                <a:cs typeface="Times New Roman"/>
              </a:rPr>
              <a:t>i</a:t>
            </a:r>
            <a:r>
              <a:rPr dirty="0" sz="2000">
                <a:latin typeface="Times New Roman"/>
                <a:cs typeface="Times New Roman"/>
              </a:rPr>
              <a:t>on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>
                <a:latin typeface="Times New Roman"/>
                <a:cs typeface="Times New Roman"/>
              </a:rPr>
              <a:t>rep</a:t>
            </a:r>
            <a:r>
              <a:rPr dirty="0" sz="2000" spc="-10">
                <a:latin typeface="Times New Roman"/>
                <a:cs typeface="Times New Roman"/>
              </a:rPr>
              <a:t>l</a:t>
            </a:r>
            <a:r>
              <a:rPr dirty="0" sz="2000">
                <a:latin typeface="Times New Roman"/>
                <a:cs typeface="Times New Roman"/>
              </a:rPr>
              <a:t>ac</a:t>
            </a:r>
            <a:r>
              <a:rPr dirty="0" sz="2000" spc="-20">
                <a:latin typeface="Times New Roman"/>
                <a:cs typeface="Times New Roman"/>
              </a:rPr>
              <a:t>e</a:t>
            </a:r>
            <a:r>
              <a:rPr dirty="0" sz="2000">
                <a:latin typeface="Times New Roman"/>
                <a:cs typeface="Times New Roman"/>
              </a:rPr>
              <a:t>s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>
                <a:latin typeface="Times New Roman"/>
                <a:cs typeface="Times New Roman"/>
              </a:rPr>
              <a:t>o</a:t>
            </a:r>
            <a:r>
              <a:rPr dirty="0" sz="2000" spc="10">
                <a:latin typeface="Times New Roman"/>
                <a:cs typeface="Times New Roman"/>
              </a:rPr>
              <a:t>n</a:t>
            </a:r>
            <a:r>
              <a:rPr dirty="0" sz="2000">
                <a:latin typeface="Times New Roman"/>
                <a:cs typeface="Times New Roman"/>
              </a:rPr>
              <a:t>ly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t</a:t>
            </a:r>
            <a:r>
              <a:rPr dirty="0" sz="2000">
                <a:latin typeface="Times New Roman"/>
                <a:cs typeface="Times New Roman"/>
              </a:rPr>
              <a:t>he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>
                <a:latin typeface="Times New Roman"/>
                <a:cs typeface="Times New Roman"/>
              </a:rPr>
              <a:t>f</a:t>
            </a:r>
            <a:r>
              <a:rPr dirty="0" sz="2000" spc="-15">
                <a:latin typeface="Times New Roman"/>
                <a:cs typeface="Times New Roman"/>
              </a:rPr>
              <a:t>i</a:t>
            </a:r>
            <a:r>
              <a:rPr dirty="0" sz="2000" spc="-10">
                <a:latin typeface="Times New Roman"/>
                <a:cs typeface="Times New Roman"/>
              </a:rPr>
              <a:t>r</a:t>
            </a:r>
            <a:r>
              <a:rPr dirty="0" sz="2000">
                <a:latin typeface="Times New Roman"/>
                <a:cs typeface="Times New Roman"/>
              </a:rPr>
              <a:t>st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25">
                <a:latin typeface="Times New Roman"/>
                <a:cs typeface="Times New Roman"/>
              </a:rPr>
              <a:t>m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t</a:t>
            </a:r>
            <a:r>
              <a:rPr dirty="0" sz="2000">
                <a:latin typeface="Times New Roman"/>
                <a:cs typeface="Times New Roman"/>
              </a:rPr>
              <a:t>ch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5">
                <a:latin typeface="Times New Roman"/>
                <a:cs typeface="Times New Roman"/>
              </a:rPr>
              <a:t>a</a:t>
            </a:r>
            <a:r>
              <a:rPr dirty="0" sz="2000">
                <a:latin typeface="Times New Roman"/>
                <a:cs typeface="Times New Roman"/>
              </a:rPr>
              <a:t>nd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5">
                <a:latin typeface="Times New Roman"/>
                <a:cs typeface="Times New Roman"/>
              </a:rPr>
              <a:t>it</a:t>
            </a:r>
            <a:r>
              <a:rPr dirty="0" sz="2000">
                <a:latin typeface="Times New Roman"/>
                <a:cs typeface="Times New Roman"/>
              </a:rPr>
              <a:t>s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20">
                <a:latin typeface="Times New Roman"/>
                <a:cs typeface="Times New Roman"/>
              </a:rPr>
              <a:t>i</a:t>
            </a:r>
            <a:r>
              <a:rPr dirty="0" sz="2000">
                <a:latin typeface="Times New Roman"/>
                <a:cs typeface="Times New Roman"/>
              </a:rPr>
              <a:t>s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>
                <a:latin typeface="Times New Roman"/>
                <a:cs typeface="Times New Roman"/>
              </a:rPr>
              <a:t>case  </a:t>
            </a:r>
            <a:r>
              <a:rPr dirty="0" sz="2000">
                <a:latin typeface="Times New Roman"/>
                <a:cs typeface="Times New Roman"/>
              </a:rPr>
              <a:t>sensitive.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converted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to </a:t>
            </a:r>
            <a:r>
              <a:rPr dirty="0" sz="2000">
                <a:latin typeface="Times New Roman"/>
                <a:cs typeface="Times New Roman"/>
              </a:rPr>
              <a:t>upper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case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with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toUpperCase()</a:t>
            </a:r>
            <a:endParaRPr sz="2000">
              <a:latin typeface="Times New Roman"/>
              <a:cs typeface="Times New Roman"/>
            </a:endParaRPr>
          </a:p>
          <a:p>
            <a:pPr marL="457200" marR="608965">
              <a:lnSpc>
                <a:spcPct val="118000"/>
              </a:lnSpc>
              <a:spcBef>
                <a:spcPts val="50"/>
              </a:spcBef>
              <a:tabLst>
                <a:tab pos="3675379" algn="l"/>
                <a:tab pos="6638290" algn="l"/>
              </a:tabLst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5">
                <a:latin typeface="Times New Roman"/>
                <a:cs typeface="Times New Roman"/>
              </a:rPr>
              <a:t> text1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"Hello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World!";	</a:t>
            </a:r>
            <a:r>
              <a:rPr dirty="0" sz="2000">
                <a:latin typeface="Times New Roman"/>
                <a:cs typeface="Times New Roman"/>
              </a:rPr>
              <a:t>var </a:t>
            </a:r>
            <a:r>
              <a:rPr dirty="0" sz="2000" spc="-5">
                <a:latin typeface="Times New Roman"/>
                <a:cs typeface="Times New Roman"/>
              </a:rPr>
              <a:t>text2 </a:t>
            </a:r>
            <a:r>
              <a:rPr dirty="0" sz="2000">
                <a:latin typeface="Times New Roman"/>
                <a:cs typeface="Times New Roman"/>
              </a:rPr>
              <a:t>= </a:t>
            </a:r>
            <a:r>
              <a:rPr dirty="0" sz="2000" spc="-5">
                <a:latin typeface="Times New Roman"/>
                <a:cs typeface="Times New Roman"/>
              </a:rPr>
              <a:t>text1.toUpperCase();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Document.write(text2);</a:t>
            </a:r>
            <a:r>
              <a:rPr dirty="0" sz="2000" spc="5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text2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text1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converted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to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upper	</a:t>
            </a:r>
            <a:r>
              <a:rPr dirty="0" sz="2000" spc="-10">
                <a:latin typeface="Times New Roman"/>
                <a:cs typeface="Times New Roman"/>
              </a:rPr>
              <a:t>//</a:t>
            </a:r>
            <a:r>
              <a:rPr dirty="0" sz="2000" spc="-10">
                <a:latin typeface="Calibri"/>
                <a:cs typeface="Calibri"/>
              </a:rPr>
              <a:t>HELLO</a:t>
            </a:r>
            <a:r>
              <a:rPr dirty="0" sz="2000" spc="-9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WORLD!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converted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to </a:t>
            </a:r>
            <a:r>
              <a:rPr dirty="0" sz="2000">
                <a:latin typeface="Times New Roman"/>
                <a:cs typeface="Times New Roman"/>
              </a:rPr>
              <a:t>lower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case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with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toLowerCase()</a:t>
            </a:r>
            <a:endParaRPr sz="2000">
              <a:latin typeface="Times New Roman"/>
              <a:cs typeface="Times New Roman"/>
            </a:endParaRPr>
          </a:p>
          <a:p>
            <a:pPr marL="520065">
              <a:lnSpc>
                <a:spcPct val="100000"/>
              </a:lnSpc>
              <a:spcBef>
                <a:spcPts val="480"/>
              </a:spcBef>
              <a:tabLst>
                <a:tab pos="3738879" algn="l"/>
              </a:tabLst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5">
                <a:latin typeface="Times New Roman"/>
                <a:cs typeface="Times New Roman"/>
              </a:rPr>
              <a:t> text1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"Hello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World!";	</a:t>
            </a: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endParaRPr sz="2000">
              <a:latin typeface="Times New Roman"/>
              <a:cs typeface="Times New Roman"/>
            </a:endParaRPr>
          </a:p>
          <a:p>
            <a:pPr marL="5200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text2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text1.toLowerCase();</a:t>
            </a:r>
            <a:r>
              <a:rPr dirty="0" sz="2000" spc="459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text2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text1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converted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to </a:t>
            </a:r>
            <a:r>
              <a:rPr dirty="0" sz="2000">
                <a:latin typeface="Times New Roman"/>
                <a:cs typeface="Times New Roman"/>
              </a:rPr>
              <a:t>lower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concat()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joins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two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more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strings:</a:t>
            </a:r>
            <a:endParaRPr sz="2000">
              <a:latin typeface="Times New Roman"/>
              <a:cs typeface="Times New Roman"/>
            </a:endParaRPr>
          </a:p>
          <a:p>
            <a:pPr marL="520065" marR="3429635">
              <a:lnSpc>
                <a:spcPct val="120000"/>
              </a:lnSpc>
              <a:tabLst>
                <a:tab pos="3477260" algn="l"/>
              </a:tabLst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5">
                <a:latin typeface="Times New Roman"/>
                <a:cs typeface="Times New Roman"/>
              </a:rPr>
              <a:t> text1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"Hello";	var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text2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"World";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text3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 </a:t>
            </a:r>
            <a:r>
              <a:rPr dirty="0" sz="2000" spc="-5">
                <a:latin typeface="Times New Roman"/>
                <a:cs typeface="Times New Roman"/>
              </a:rPr>
              <a:t>text1.concat("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", </a:t>
            </a:r>
            <a:r>
              <a:rPr dirty="0" sz="2000">
                <a:latin typeface="Times New Roman"/>
                <a:cs typeface="Times New Roman"/>
              </a:rPr>
              <a:t>text2);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The trim()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>
                <a:latin typeface="Times New Roman"/>
                <a:cs typeface="Times New Roman"/>
              </a:rPr>
              <a:t> removes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whitespace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from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both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sides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748" y="6011062"/>
            <a:ext cx="350012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  <a:tabLst>
                <a:tab pos="1469390" algn="l"/>
                <a:tab pos="3312160" algn="l"/>
              </a:tabLst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>
                <a:latin typeface="Times New Roman"/>
                <a:cs typeface="Times New Roman"/>
              </a:rPr>
              <a:t>Hel</a:t>
            </a:r>
            <a:r>
              <a:rPr dirty="0" sz="2000" spc="-10">
                <a:latin typeface="Times New Roman"/>
                <a:cs typeface="Times New Roman"/>
              </a:rPr>
              <a:t>l</a:t>
            </a:r>
            <a:r>
              <a:rPr dirty="0" sz="2000">
                <a:latin typeface="Times New Roman"/>
                <a:cs typeface="Times New Roman"/>
              </a:rPr>
              <a:t>o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140">
                <a:latin typeface="Times New Roman"/>
                <a:cs typeface="Times New Roman"/>
              </a:rPr>
              <a:t>W</a:t>
            </a:r>
            <a:r>
              <a:rPr dirty="0" sz="2000" spc="5">
                <a:latin typeface="Times New Roman"/>
                <a:cs typeface="Times New Roman"/>
              </a:rPr>
              <a:t>or</a:t>
            </a:r>
            <a:r>
              <a:rPr dirty="0" sz="2000">
                <a:latin typeface="Times New Roman"/>
                <a:cs typeface="Times New Roman"/>
              </a:rPr>
              <a:t>l</a:t>
            </a:r>
            <a:r>
              <a:rPr dirty="0" sz="2000" spc="-10">
                <a:latin typeface="Times New Roman"/>
                <a:cs typeface="Times New Roman"/>
              </a:rPr>
              <a:t>d</a:t>
            </a:r>
            <a:r>
              <a:rPr dirty="0" sz="2000">
                <a:latin typeface="Times New Roman"/>
                <a:cs typeface="Times New Roman"/>
              </a:rPr>
              <a:t>!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5">
                <a:latin typeface="Times New Roman"/>
                <a:cs typeface="Times New Roman"/>
              </a:rPr>
              <a:t>"</a:t>
            </a:r>
            <a:r>
              <a:rPr dirty="0" sz="2000">
                <a:latin typeface="Times New Roman"/>
                <a:cs typeface="Times New Roman"/>
              </a:rPr>
              <a:t>;  </a:t>
            </a:r>
            <a:r>
              <a:rPr dirty="0" sz="2000" spc="-10">
                <a:latin typeface="Times New Roman"/>
                <a:cs typeface="Times New Roman"/>
              </a:rPr>
              <a:t>alert(str.trim());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1971" y="643168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36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21382" y="53416"/>
            <a:ext cx="2132330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5"/>
              <a:t>String</a:t>
            </a:r>
            <a:r>
              <a:rPr dirty="0" sz="2500" spc="-45"/>
              <a:t> </a:t>
            </a:r>
            <a:r>
              <a:rPr dirty="0" sz="2500" spc="-5"/>
              <a:t>Methods</a:t>
            </a:r>
            <a:endParaRPr sz="25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411971" y="6446122"/>
            <a:ext cx="221615" cy="196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3</a:t>
            </a: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7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39" y="368651"/>
            <a:ext cx="8948420" cy="4963795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212725" indent="-200660">
              <a:lnSpc>
                <a:spcPct val="100000"/>
              </a:lnSpc>
              <a:spcBef>
                <a:spcPts val="575"/>
              </a:spcBef>
              <a:buSzPct val="95000"/>
              <a:buFont typeface="Wingdings"/>
              <a:buChar char=""/>
              <a:tabLst>
                <a:tab pos="213360" algn="l"/>
              </a:tabLst>
            </a:pP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b="1">
                <a:latin typeface="Times New Roman"/>
                <a:cs typeface="Times New Roman"/>
              </a:rPr>
              <a:t>charAt()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character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specified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index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(position)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string:</a:t>
            </a:r>
            <a:endParaRPr sz="2000">
              <a:latin typeface="Times New Roman"/>
              <a:cs typeface="Times New Roman"/>
            </a:endParaRPr>
          </a:p>
          <a:p>
            <a:pPr algn="just" marL="1905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str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"HELLO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WORLD";</a:t>
            </a:r>
            <a:endParaRPr sz="2000">
              <a:latin typeface="Times New Roman"/>
              <a:cs typeface="Times New Roman"/>
            </a:endParaRPr>
          </a:p>
          <a:p>
            <a:pPr algn="just" marL="190500">
              <a:lnSpc>
                <a:spcPct val="100000"/>
              </a:lnSpc>
              <a:spcBef>
                <a:spcPts val="484"/>
              </a:spcBef>
              <a:tabLst>
                <a:tab pos="2310130" algn="l"/>
              </a:tabLst>
            </a:pPr>
            <a:r>
              <a:rPr dirty="0" sz="2000" spc="-10">
                <a:latin typeface="Times New Roman"/>
                <a:cs typeface="Times New Roman"/>
              </a:rPr>
              <a:t>str.charAt(0);	</a:t>
            </a: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</a:t>
            </a:r>
            <a:endParaRPr sz="2000">
              <a:latin typeface="Times New Roman"/>
              <a:cs typeface="Times New Roman"/>
            </a:endParaRPr>
          </a:p>
          <a:p>
            <a:pPr marL="12700" marR="13335">
              <a:lnSpc>
                <a:spcPct val="100000"/>
              </a:lnSpc>
              <a:spcBef>
                <a:spcPts val="480"/>
              </a:spcBef>
              <a:buSzPct val="95000"/>
              <a:buFont typeface="Wingdings"/>
              <a:buChar char=""/>
              <a:tabLst>
                <a:tab pos="21336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charCodeAt()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unicode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character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specified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index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string.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>
                <a:latin typeface="Times New Roman"/>
                <a:cs typeface="Times New Roman"/>
              </a:rPr>
              <a:t> returns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UTF-16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code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(an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integer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between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 and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65535).</a:t>
            </a:r>
            <a:endParaRPr sz="2000">
              <a:latin typeface="Times New Roman"/>
              <a:cs typeface="Times New Roman"/>
            </a:endParaRPr>
          </a:p>
          <a:p>
            <a:pPr algn="just" marL="1905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str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"HELLO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WORLD";</a:t>
            </a:r>
            <a:endParaRPr sz="2000">
              <a:latin typeface="Times New Roman"/>
              <a:cs typeface="Times New Roman"/>
            </a:endParaRPr>
          </a:p>
          <a:p>
            <a:pPr algn="just" marL="190500">
              <a:lnSpc>
                <a:spcPct val="100000"/>
              </a:lnSpc>
              <a:spcBef>
                <a:spcPts val="480"/>
              </a:spcBef>
            </a:pPr>
            <a:r>
              <a:rPr dirty="0" sz="2000" spc="-10">
                <a:latin typeface="Times New Roman"/>
                <a:cs typeface="Times New Roman"/>
              </a:rPr>
              <a:t>str.charCodeAt(0);</a:t>
            </a:r>
            <a:r>
              <a:rPr dirty="0" sz="2000" spc="484">
                <a:latin typeface="Times New Roman"/>
                <a:cs typeface="Times New Roman"/>
              </a:rPr>
              <a:t>   </a:t>
            </a:r>
            <a:r>
              <a:rPr dirty="0" sz="2000" spc="49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72</a:t>
            </a:r>
            <a:endParaRPr sz="2000">
              <a:latin typeface="Times New Roman"/>
              <a:cs typeface="Times New Roman"/>
            </a:endParaRPr>
          </a:p>
          <a:p>
            <a:pPr algn="just" marL="190500" marR="5731510" indent="-178435">
              <a:lnSpc>
                <a:spcPct val="120000"/>
              </a:lnSpc>
              <a:buSzPct val="95000"/>
              <a:buFont typeface="Wingdings"/>
              <a:buChar char=""/>
              <a:tabLst>
                <a:tab pos="213360" algn="l"/>
                <a:tab pos="2014855" algn="l"/>
              </a:tabLst>
            </a:pPr>
            <a:r>
              <a:rPr dirty="0" sz="2000">
                <a:latin typeface="Times New Roman"/>
                <a:cs typeface="Times New Roman"/>
              </a:rPr>
              <a:t>property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access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[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]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strings: </a:t>
            </a:r>
            <a:r>
              <a:rPr dirty="0" sz="2000" spc="-4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"HELLO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WORLD"; </a:t>
            </a:r>
            <a:r>
              <a:rPr dirty="0" sz="2000" spc="-49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str[0];	//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480"/>
              </a:spcBef>
              <a:buSzPct val="95000"/>
              <a:buFont typeface="Wingdings"/>
              <a:buChar char=""/>
              <a:tabLst>
                <a:tab pos="213360" algn="l"/>
              </a:tabLst>
            </a:pPr>
            <a:r>
              <a:rPr dirty="0" sz="2000">
                <a:latin typeface="Times New Roman"/>
                <a:cs typeface="Times New Roman"/>
              </a:rPr>
              <a:t>It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does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not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work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Internet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Explorer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7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earlier. </a:t>
            </a:r>
            <a:r>
              <a:rPr dirty="0" sz="2000">
                <a:latin typeface="Times New Roman"/>
                <a:cs typeface="Times New Roman"/>
              </a:rPr>
              <a:t>It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makes</a:t>
            </a:r>
            <a:r>
              <a:rPr dirty="0" sz="2000">
                <a:latin typeface="Times New Roman"/>
                <a:cs typeface="Times New Roman"/>
              </a:rPr>
              <a:t> strings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look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like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(but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they are not). If no character is found, [ ] returns undefined, while charAt() returns an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empty </a:t>
            </a:r>
            <a:r>
              <a:rPr dirty="0" sz="2000">
                <a:latin typeface="Times New Roman"/>
                <a:cs typeface="Times New Roman"/>
              </a:rPr>
              <a:t>string.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 read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30">
                <a:latin typeface="Times New Roman"/>
                <a:cs typeface="Times New Roman"/>
              </a:rPr>
              <a:t>only.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str[0]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"A"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gives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error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(but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does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not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work!)</a:t>
            </a:r>
            <a:endParaRPr sz="2000">
              <a:latin typeface="Times New Roman"/>
              <a:cs typeface="Times New Roman"/>
            </a:endParaRPr>
          </a:p>
          <a:p>
            <a:pPr marL="213360" indent="-201295">
              <a:lnSpc>
                <a:spcPct val="100000"/>
              </a:lnSpc>
              <a:spcBef>
                <a:spcPts val="480"/>
              </a:spcBef>
              <a:buSzPct val="95000"/>
              <a:buFont typeface="Wingdings"/>
              <a:buChar char=""/>
              <a:tabLst>
                <a:tab pos="213995" algn="l"/>
              </a:tabLst>
            </a:pP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1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converted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with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split()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93938" y="5307279"/>
            <a:ext cx="2097405" cy="75692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endParaRPr sz="2000">
              <a:latin typeface="Times New Roman"/>
              <a:cs typeface="Times New Roman"/>
            </a:endParaRPr>
          </a:p>
          <a:p>
            <a:pPr marL="17907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Split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commas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7047" y="5307279"/>
            <a:ext cx="2078355" cy="11226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txt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"a,b,c,d,e";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Arr=txt.split(",");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Arr[0]=‘e’;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21382" y="53416"/>
            <a:ext cx="2132330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5"/>
              <a:t>String</a:t>
            </a:r>
            <a:r>
              <a:rPr dirty="0" sz="2500" spc="-45"/>
              <a:t> </a:t>
            </a:r>
            <a:r>
              <a:rPr dirty="0" sz="2500" spc="-5"/>
              <a:t>Methods</a:t>
            </a:r>
            <a:endParaRPr sz="25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411971" y="6446122"/>
            <a:ext cx="221615" cy="196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3</a:t>
            </a: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8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39" y="368651"/>
            <a:ext cx="8987790" cy="47199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0500" marR="1125220" indent="-178435">
              <a:lnSpc>
                <a:spcPct val="120000"/>
              </a:lnSpc>
              <a:spcBef>
                <a:spcPts val="95"/>
              </a:spcBef>
              <a:buFont typeface="Wingdings"/>
              <a:buChar char=""/>
              <a:tabLst>
                <a:tab pos="276860" algn="l"/>
                <a:tab pos="1283335" algn="l"/>
              </a:tabLst>
            </a:pPr>
            <a:r>
              <a:rPr dirty="0" sz="2000" b="1">
                <a:latin typeface="Times New Roman"/>
                <a:cs typeface="Times New Roman"/>
              </a:rPr>
              <a:t>toString()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converts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an</a:t>
            </a:r>
            <a:r>
              <a:rPr dirty="0" sz="2000">
                <a:latin typeface="Times New Roman"/>
                <a:cs typeface="Times New Roman"/>
              </a:rPr>
              <a:t> array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string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(comma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separated)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values.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 fruits = ["Banana", "Orange", "Apple", "Mango"];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document.getElementById("demo").innerHTML</a:t>
            </a:r>
            <a:r>
              <a:rPr dirty="0" sz="2000" spc="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1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fruits.toString();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Result:	</a:t>
            </a:r>
            <a:r>
              <a:rPr dirty="0" sz="2000">
                <a:latin typeface="Times New Roman"/>
                <a:cs typeface="Times New Roman"/>
              </a:rPr>
              <a:t>Banana,Orange,Apple,Mango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"/>
            </a:pPr>
            <a:endParaRPr sz="2900">
              <a:latin typeface="Times New Roman"/>
              <a:cs typeface="Times New Roman"/>
            </a:endParaRPr>
          </a:p>
          <a:p>
            <a:pPr marL="213360" indent="-201295">
              <a:lnSpc>
                <a:spcPct val="100000"/>
              </a:lnSpc>
              <a:buFont typeface="Wingdings"/>
              <a:buChar char=""/>
              <a:tabLst>
                <a:tab pos="213995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390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join()</a:t>
            </a:r>
            <a:r>
              <a:rPr dirty="0" sz="2000" spc="38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40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also</a:t>
            </a:r>
            <a:r>
              <a:rPr dirty="0" sz="2000" spc="38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joins</a:t>
            </a:r>
            <a:r>
              <a:rPr dirty="0" sz="2000" spc="39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all</a:t>
            </a:r>
            <a:r>
              <a:rPr dirty="0" sz="2000" spc="38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array</a:t>
            </a:r>
            <a:r>
              <a:rPr dirty="0" sz="2000" spc="39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elements</a:t>
            </a:r>
            <a:r>
              <a:rPr dirty="0" sz="2000" spc="37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into</a:t>
            </a:r>
            <a:r>
              <a:rPr dirty="0" sz="2000" spc="39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39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string.</a:t>
            </a:r>
            <a:r>
              <a:rPr dirty="0" sz="2000" spc="38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It</a:t>
            </a:r>
            <a:r>
              <a:rPr dirty="0" sz="2000" spc="37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behaves</a:t>
            </a:r>
            <a:r>
              <a:rPr dirty="0" sz="2000" spc="38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just</a:t>
            </a:r>
            <a:r>
              <a:rPr dirty="0" sz="2000" spc="39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like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toString(),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but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addition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can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specify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separator:</a:t>
            </a:r>
            <a:endParaRPr sz="2000">
              <a:latin typeface="Times New Roman"/>
              <a:cs typeface="Times New Roman"/>
            </a:endParaRPr>
          </a:p>
          <a:p>
            <a:pPr marL="190500" marR="1866264">
              <a:lnSpc>
                <a:spcPct val="120000"/>
              </a:lnSpc>
              <a:tabLst>
                <a:tab pos="1346200" algn="l"/>
              </a:tabLst>
            </a:pPr>
            <a:r>
              <a:rPr dirty="0" sz="2000">
                <a:latin typeface="Times New Roman"/>
                <a:cs typeface="Times New Roman"/>
              </a:rPr>
              <a:t>var fruits = ["Banana", "Orange", "Apple", "Mango"];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document.getElementById("demo").innerHTML </a:t>
            </a:r>
            <a:r>
              <a:rPr dirty="0" sz="2000">
                <a:latin typeface="Times New Roman"/>
                <a:cs typeface="Times New Roman"/>
              </a:rPr>
              <a:t>= </a:t>
            </a:r>
            <a:r>
              <a:rPr dirty="0" sz="2000" spc="-5">
                <a:latin typeface="Times New Roman"/>
                <a:cs typeface="Times New Roman"/>
              </a:rPr>
              <a:t>fruits.join(" </a:t>
            </a:r>
            <a:r>
              <a:rPr dirty="0" sz="2000">
                <a:latin typeface="Times New Roman"/>
                <a:cs typeface="Times New Roman"/>
              </a:rPr>
              <a:t>* </a:t>
            </a:r>
            <a:r>
              <a:rPr dirty="0" sz="2000" spc="-5">
                <a:latin typeface="Times New Roman"/>
                <a:cs typeface="Times New Roman"/>
              </a:rPr>
              <a:t>");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Result:	</a:t>
            </a:r>
            <a:r>
              <a:rPr dirty="0" sz="2000">
                <a:latin typeface="Times New Roman"/>
                <a:cs typeface="Times New Roman"/>
              </a:rPr>
              <a:t>Banana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*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Orange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*</a:t>
            </a:r>
            <a:r>
              <a:rPr dirty="0" sz="2000" spc="-11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Apple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*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Mango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190500" marR="2814955" indent="-178435">
              <a:lnSpc>
                <a:spcPct val="120000"/>
              </a:lnSpc>
              <a:buFont typeface="Wingdings"/>
              <a:buChar char=""/>
              <a:tabLst>
                <a:tab pos="21336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5" b="1">
                <a:latin typeface="Times New Roman"/>
                <a:cs typeface="Times New Roman"/>
              </a:rPr>
              <a:t>pop()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>
                <a:latin typeface="Times New Roman"/>
                <a:cs typeface="Times New Roman"/>
              </a:rPr>
              <a:t> removes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last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</a:t>
            </a:r>
            <a:r>
              <a:rPr dirty="0" sz="2000">
                <a:latin typeface="Times New Roman"/>
                <a:cs typeface="Times New Roman"/>
              </a:rPr>
              <a:t> from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array: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fruits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["Banana",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"Orange",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"Apple",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"Mango"];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7047" y="5062411"/>
            <a:ext cx="1637664" cy="758190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5">
                <a:latin typeface="Times New Roman"/>
                <a:cs typeface="Times New Roman"/>
              </a:rPr>
              <a:t>fruits.pop();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X=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fruits.pop();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61945" y="5062411"/>
            <a:ext cx="5140960" cy="758190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Removes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last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("Mango")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from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fruits</a:t>
            </a:r>
            <a:endParaRPr sz="2000">
              <a:latin typeface="Times New Roman"/>
              <a:cs typeface="Times New Roman"/>
            </a:endParaRPr>
          </a:p>
          <a:p>
            <a:pPr marL="663575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</a:t>
            </a:r>
            <a:r>
              <a:rPr dirty="0" sz="2000" spc="-5">
                <a:latin typeface="Times New Roman"/>
                <a:cs typeface="Times New Roman"/>
              </a:rPr>
              <a:t> is </a:t>
            </a:r>
            <a:r>
              <a:rPr dirty="0" sz="2000">
                <a:latin typeface="Times New Roman"/>
                <a:cs typeface="Times New Roman"/>
              </a:rPr>
              <a:t>"Mango"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Array</a:t>
            </a:r>
            <a:r>
              <a:rPr dirty="0" spc="-65"/>
              <a:t> </a:t>
            </a:r>
            <a:r>
              <a:rPr dirty="0"/>
              <a:t>Methods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64616"/>
            <a:ext cx="6896734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14655" indent="-40259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414655" algn="l"/>
                <a:tab pos="41529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push()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>
                <a:latin typeface="Times New Roman"/>
                <a:cs typeface="Times New Roman"/>
              </a:rPr>
              <a:t> adds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</a:t>
            </a:r>
            <a:r>
              <a:rPr dirty="0" sz="2000">
                <a:latin typeface="Times New Roman"/>
                <a:cs typeface="Times New Roman"/>
              </a:rPr>
              <a:t> to </a:t>
            </a:r>
            <a:r>
              <a:rPr dirty="0" sz="2000" spc="-5">
                <a:latin typeface="Times New Roman"/>
                <a:cs typeface="Times New Roman"/>
              </a:rPr>
              <a:t>an</a:t>
            </a:r>
            <a:r>
              <a:rPr dirty="0" sz="2000">
                <a:latin typeface="Times New Roman"/>
                <a:cs typeface="Times New Roman"/>
              </a:rPr>
              <a:t> array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(at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end):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667588"/>
            <a:ext cx="8907780" cy="56515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2390"/>
              </a:lnSpc>
              <a:spcBef>
                <a:spcPts val="105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fruits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["Banana",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"Orange",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"Apple",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"Mango"];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390"/>
              </a:lnSpc>
              <a:tabLst>
                <a:tab pos="2485390" algn="l"/>
              </a:tabLst>
            </a:pPr>
            <a:r>
              <a:rPr dirty="0" sz="2000" spc="-5">
                <a:latin typeface="Times New Roman"/>
                <a:cs typeface="Times New Roman"/>
              </a:rPr>
              <a:t>fruits.push("Kiwi");	</a:t>
            </a: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Adds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new</a:t>
            </a:r>
            <a:r>
              <a:rPr dirty="0" sz="2000" spc="-5">
                <a:latin typeface="Times New Roman"/>
                <a:cs typeface="Times New Roman"/>
              </a:rPr>
              <a:t> element </a:t>
            </a:r>
            <a:r>
              <a:rPr dirty="0" sz="2000">
                <a:latin typeface="Times New Roman"/>
                <a:cs typeface="Times New Roman"/>
              </a:rPr>
              <a:t>("Kiwi")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fruits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50">
              <a:latin typeface="Times New Roman"/>
              <a:cs typeface="Times New Roman"/>
            </a:endParaRPr>
          </a:p>
          <a:p>
            <a:pPr marL="355600" indent="-342900">
              <a:lnSpc>
                <a:spcPts val="2390"/>
              </a:lnSpc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shift()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unshift()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375"/>
              </a:lnSpc>
              <a:tabLst>
                <a:tab pos="2335530" algn="l"/>
                <a:tab pos="5880735" algn="l"/>
              </a:tabLst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fruits.shift();	//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 </a:t>
            </a:r>
            <a:r>
              <a:rPr dirty="0" sz="2000">
                <a:latin typeface="Times New Roman"/>
                <a:cs typeface="Times New Roman"/>
              </a:rPr>
              <a:t>"Banana“	//works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like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pop()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390"/>
              </a:lnSpc>
            </a:pPr>
            <a:r>
              <a:rPr dirty="0" sz="2000" spc="-5">
                <a:latin typeface="Times New Roman"/>
                <a:cs typeface="Times New Roman"/>
              </a:rPr>
              <a:t>fruits.unshift("Lemon");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2000">
                <a:latin typeface="Times New Roman"/>
                <a:cs typeface="Times New Roman"/>
              </a:rPr>
              <a:t> Returns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length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//works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like </a:t>
            </a:r>
            <a:r>
              <a:rPr dirty="0" sz="2000">
                <a:latin typeface="Times New Roman"/>
                <a:cs typeface="Times New Roman"/>
              </a:rPr>
              <a:t>push()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440690">
              <a:lnSpc>
                <a:spcPts val="2380"/>
              </a:lnSpc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length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property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provides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easy </a:t>
            </a:r>
            <a:r>
              <a:rPr dirty="0" sz="2000">
                <a:latin typeface="Times New Roman"/>
                <a:cs typeface="Times New Roman"/>
              </a:rPr>
              <a:t>way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append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array: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fruits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["Banana",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"Orange",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"Apple",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"Mango"];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310"/>
              </a:lnSpc>
              <a:tabLst>
                <a:tab pos="3633470" algn="l"/>
              </a:tabLst>
            </a:pPr>
            <a:r>
              <a:rPr dirty="0" sz="2000">
                <a:latin typeface="Times New Roman"/>
                <a:cs typeface="Times New Roman"/>
              </a:rPr>
              <a:t>f</a:t>
            </a:r>
            <a:r>
              <a:rPr dirty="0" sz="2000" spc="5">
                <a:latin typeface="Times New Roman"/>
                <a:cs typeface="Times New Roman"/>
              </a:rPr>
              <a:t>r</a:t>
            </a:r>
            <a:r>
              <a:rPr dirty="0" sz="2000">
                <a:latin typeface="Times New Roman"/>
                <a:cs typeface="Times New Roman"/>
              </a:rPr>
              <a:t>uits</a:t>
            </a:r>
            <a:r>
              <a:rPr dirty="0" sz="2000" spc="-10">
                <a:latin typeface="Times New Roman"/>
                <a:cs typeface="Times New Roman"/>
              </a:rPr>
              <a:t>[f</a:t>
            </a:r>
            <a:r>
              <a:rPr dirty="0" sz="2000">
                <a:latin typeface="Times New Roman"/>
                <a:cs typeface="Times New Roman"/>
              </a:rPr>
              <a:t>ru</a:t>
            </a:r>
            <a:r>
              <a:rPr dirty="0" sz="2000" spc="-10">
                <a:latin typeface="Times New Roman"/>
                <a:cs typeface="Times New Roman"/>
              </a:rPr>
              <a:t>i</a:t>
            </a:r>
            <a:r>
              <a:rPr dirty="0" sz="2000">
                <a:latin typeface="Times New Roman"/>
                <a:cs typeface="Times New Roman"/>
              </a:rPr>
              <a:t>t</a:t>
            </a:r>
            <a:r>
              <a:rPr dirty="0" sz="2000" spc="-20">
                <a:latin typeface="Times New Roman"/>
                <a:cs typeface="Times New Roman"/>
              </a:rPr>
              <a:t>s</a:t>
            </a:r>
            <a:r>
              <a:rPr dirty="0" sz="2000">
                <a:latin typeface="Times New Roman"/>
                <a:cs typeface="Times New Roman"/>
              </a:rPr>
              <a:t>.le</a:t>
            </a:r>
            <a:r>
              <a:rPr dirty="0" sz="2000" spc="-10">
                <a:latin typeface="Times New Roman"/>
                <a:cs typeface="Times New Roman"/>
              </a:rPr>
              <a:t>n</a:t>
            </a:r>
            <a:r>
              <a:rPr dirty="0" sz="2000">
                <a:latin typeface="Times New Roman"/>
                <a:cs typeface="Times New Roman"/>
              </a:rPr>
              <a:t>g</a:t>
            </a:r>
            <a:r>
              <a:rPr dirty="0" sz="2000" spc="-15">
                <a:latin typeface="Times New Roman"/>
                <a:cs typeface="Times New Roman"/>
              </a:rPr>
              <a:t>t</a:t>
            </a:r>
            <a:r>
              <a:rPr dirty="0" sz="2000" spc="10">
                <a:latin typeface="Times New Roman"/>
                <a:cs typeface="Times New Roman"/>
              </a:rPr>
              <a:t>h</a:t>
            </a:r>
            <a:r>
              <a:rPr dirty="0" sz="2000">
                <a:latin typeface="Times New Roman"/>
                <a:cs typeface="Times New Roman"/>
              </a:rPr>
              <a:t>]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"Kiwi";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 spc="-1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10">
                <a:latin typeface="Times New Roman"/>
                <a:cs typeface="Times New Roman"/>
              </a:rPr>
              <a:t>p</a:t>
            </a:r>
            <a:r>
              <a:rPr dirty="0" sz="2000">
                <a:latin typeface="Times New Roman"/>
                <a:cs typeface="Times New Roman"/>
              </a:rPr>
              <a:t>pe</a:t>
            </a:r>
            <a:r>
              <a:rPr dirty="0" sz="2000" spc="5">
                <a:latin typeface="Times New Roman"/>
                <a:cs typeface="Times New Roman"/>
              </a:rPr>
              <a:t>n</a:t>
            </a:r>
            <a:r>
              <a:rPr dirty="0" sz="2000">
                <a:latin typeface="Times New Roman"/>
                <a:cs typeface="Times New Roman"/>
              </a:rPr>
              <a:t>ds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"Kiwi"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</a:t>
            </a:r>
            <a:r>
              <a:rPr dirty="0" sz="2000" spc="-10">
                <a:latin typeface="Times New Roman"/>
                <a:cs typeface="Times New Roman"/>
              </a:rPr>
              <a:t>a</a:t>
            </a:r>
            <a:r>
              <a:rPr dirty="0" sz="2000">
                <a:latin typeface="Times New Roman"/>
                <a:cs typeface="Times New Roman"/>
              </a:rPr>
              <a:t>st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index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</a:t>
            </a:r>
            <a:r>
              <a:rPr dirty="0" sz="2000" spc="5">
                <a:latin typeface="Times New Roman"/>
                <a:cs typeface="Times New Roman"/>
              </a:rPr>
              <a:t>r</a:t>
            </a:r>
            <a:r>
              <a:rPr dirty="0" sz="2000">
                <a:latin typeface="Times New Roman"/>
                <a:cs typeface="Times New Roman"/>
              </a:rPr>
              <a:t>uits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50">
              <a:latin typeface="Times New Roman"/>
              <a:cs typeface="Times New Roman"/>
            </a:endParaRPr>
          </a:p>
          <a:p>
            <a:pPr marL="355600" marR="56515" indent="-342900">
              <a:lnSpc>
                <a:spcPct val="79500"/>
              </a:lnSpc>
              <a:spcBef>
                <a:spcPts val="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Since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JavaScript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</a:t>
            </a:r>
            <a:r>
              <a:rPr dirty="0" sz="2000" spc="-5">
                <a:latin typeface="Times New Roman"/>
                <a:cs typeface="Times New Roman"/>
              </a:rPr>
              <a:t> objects,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elements </a:t>
            </a:r>
            <a:r>
              <a:rPr dirty="0" sz="2000">
                <a:latin typeface="Times New Roman"/>
                <a:cs typeface="Times New Roman"/>
              </a:rPr>
              <a:t>can be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deleted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by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using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JavaScript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operator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delete</a:t>
            </a:r>
            <a:r>
              <a:rPr dirty="0" sz="200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365"/>
              </a:lnSpc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fruits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["Banana",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"Orange",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"Apple",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"Mango"];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390"/>
              </a:lnSpc>
              <a:tabLst>
                <a:tab pos="2277745" algn="l"/>
              </a:tabLst>
            </a:pPr>
            <a:r>
              <a:rPr dirty="0" sz="2000" spc="-5">
                <a:latin typeface="Times New Roman"/>
                <a:cs typeface="Times New Roman"/>
              </a:rPr>
              <a:t>delete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fruits[0];	</a:t>
            </a:r>
            <a:r>
              <a:rPr dirty="0" sz="2000" spc="-10">
                <a:latin typeface="Times New Roman"/>
                <a:cs typeface="Times New Roman"/>
              </a:rPr>
              <a:t>//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Changes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first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fruits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 undefined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9000"/>
              </a:lnSpc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concat()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creates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 array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by</a:t>
            </a:r>
            <a:r>
              <a:rPr dirty="0" sz="2000" spc="-5">
                <a:latin typeface="Times New Roman"/>
                <a:cs typeface="Times New Roman"/>
              </a:rPr>
              <a:t> merging </a:t>
            </a:r>
            <a:r>
              <a:rPr dirty="0" sz="2000">
                <a:latin typeface="Times New Roman"/>
                <a:cs typeface="Times New Roman"/>
              </a:rPr>
              <a:t>(concatenating)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existing</a:t>
            </a:r>
            <a:r>
              <a:rPr dirty="0" sz="2000" spc="-1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arrays:var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myGirls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 </a:t>
            </a:r>
            <a:r>
              <a:rPr dirty="0" sz="2000" spc="-5">
                <a:latin typeface="Times New Roman"/>
                <a:cs typeface="Times New Roman"/>
              </a:rPr>
              <a:t>["Cecilie",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"Lone"];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390"/>
              </a:lnSpc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myBoys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["Emil",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"Tobias",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"Linus"];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6288125"/>
            <a:ext cx="796226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12970" algn="l"/>
              </a:tabLst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myChildren</a:t>
            </a:r>
            <a:r>
              <a:rPr dirty="0" sz="2000" spc="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myGirls.concat(myBoys);	</a:t>
            </a: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Calibri"/>
                <a:cs typeface="Calibri"/>
              </a:rPr>
              <a:t>Cecilie,Lone,Emil,Tobias,Linus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11971" y="643168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39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Array</a:t>
            </a:r>
            <a:r>
              <a:rPr dirty="0" spc="-65"/>
              <a:t> </a:t>
            </a:r>
            <a:r>
              <a:rPr dirty="0"/>
              <a:t>Methods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678941"/>
            <a:ext cx="8751570" cy="167258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20320" indent="-34290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spc="-75">
                <a:latin typeface="Times New Roman"/>
                <a:cs typeface="Times New Roman"/>
              </a:rPr>
              <a:t>To</a:t>
            </a:r>
            <a:r>
              <a:rPr dirty="0" sz="2000" spc="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call</a:t>
            </a:r>
            <a:r>
              <a:rPr dirty="0" sz="2000" spc="4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it</a:t>
            </a:r>
            <a:r>
              <a:rPr dirty="0" sz="2000" spc="4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up,</a:t>
            </a:r>
            <a:r>
              <a:rPr dirty="0" sz="2000" spc="43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</a:t>
            </a:r>
            <a:r>
              <a:rPr dirty="0" sz="2000" spc="43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place</a:t>
            </a:r>
            <a:r>
              <a:rPr dirty="0" sz="2000" spc="4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your</a:t>
            </a:r>
            <a:r>
              <a:rPr dirty="0" sz="2000" spc="43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JavaScript</a:t>
            </a:r>
            <a:r>
              <a:rPr dirty="0" sz="2000" spc="4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code</a:t>
            </a:r>
            <a:r>
              <a:rPr dirty="0" sz="2000" spc="4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between</a:t>
            </a:r>
            <a:r>
              <a:rPr dirty="0" sz="2000" spc="43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opening</a:t>
            </a:r>
            <a:r>
              <a:rPr dirty="0" sz="2000" spc="440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&lt;script&gt;</a:t>
            </a:r>
            <a:r>
              <a:rPr dirty="0" sz="2000" spc="434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and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closing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&lt;/script&gt;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HTML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tags.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"/>
            </a:pPr>
            <a:endParaRPr sz="2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It</a:t>
            </a:r>
            <a:r>
              <a:rPr dirty="0" sz="2000" spc="35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could</a:t>
            </a:r>
            <a:r>
              <a:rPr dirty="0" sz="2000" spc="3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36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placed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inside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the</a:t>
            </a:r>
            <a:r>
              <a:rPr dirty="0" sz="2000" spc="3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head</a:t>
            </a:r>
            <a:r>
              <a:rPr dirty="0" sz="2000" spc="3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part</a:t>
            </a:r>
            <a:r>
              <a:rPr dirty="0" sz="2000" spc="36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or</a:t>
            </a:r>
            <a:r>
              <a:rPr dirty="0" sz="2000" spc="36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inside</a:t>
            </a:r>
            <a:r>
              <a:rPr dirty="0" sz="2000" spc="36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body</a:t>
            </a:r>
            <a:r>
              <a:rPr dirty="0" sz="2000" spc="3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part</a:t>
            </a:r>
            <a:r>
              <a:rPr dirty="0" sz="2000" spc="36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of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35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HTML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dirty="0" sz="2000" b="1">
                <a:latin typeface="Times New Roman"/>
                <a:cs typeface="Times New Roman"/>
              </a:rPr>
              <a:t>document</a:t>
            </a:r>
            <a:r>
              <a:rPr dirty="0" sz="200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2386076"/>
            <a:ext cx="72263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spc="-5">
                <a:latin typeface="Times New Roman"/>
                <a:cs typeface="Times New Roman"/>
              </a:rPr>
              <a:t>E</a:t>
            </a:r>
            <a:r>
              <a:rPr dirty="0" sz="2000" spc="5">
                <a:latin typeface="Times New Roman"/>
                <a:cs typeface="Times New Roman"/>
              </a:rPr>
              <a:t>x</a:t>
            </a:r>
            <a:r>
              <a:rPr dirty="0" sz="200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44" y="2325725"/>
            <a:ext cx="6174105" cy="295211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47625">
              <a:lnSpc>
                <a:spcPct val="100000"/>
              </a:lnSpc>
              <a:spcBef>
                <a:spcPts val="580"/>
              </a:spcBef>
            </a:pPr>
            <a:r>
              <a:rPr dirty="0" sz="2000" spc="-5">
                <a:latin typeface="Times New Roman"/>
                <a:cs typeface="Times New Roman"/>
              </a:rPr>
              <a:t>&lt;html&gt;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&lt;head&gt;&lt;title&gt;Hello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World&lt;/title&gt;&lt;/head&gt;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&lt;body&gt;</a:t>
            </a:r>
            <a:endParaRPr sz="2000">
              <a:latin typeface="Times New Roman"/>
              <a:cs typeface="Times New Roman"/>
            </a:endParaRPr>
          </a:p>
          <a:p>
            <a:pPr marL="926465" marR="5080">
              <a:lnSpc>
                <a:spcPct val="120000"/>
              </a:lnSpc>
            </a:pPr>
            <a:r>
              <a:rPr dirty="0" sz="2000" spc="-5" b="1">
                <a:latin typeface="Times New Roman"/>
                <a:cs typeface="Times New Roman"/>
              </a:rPr>
              <a:t>&lt;script type="text/javascript"&gt; </a:t>
            </a:r>
            <a:r>
              <a:rPr dirty="0" sz="200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document.write("Hello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Second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Stage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Students")</a:t>
            </a:r>
            <a:endParaRPr sz="2000"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  <a:spcBef>
                <a:spcPts val="480"/>
              </a:spcBef>
            </a:pPr>
            <a:r>
              <a:rPr dirty="0" sz="2000" spc="-5" b="1">
                <a:latin typeface="Times New Roman"/>
                <a:cs typeface="Times New Roman"/>
              </a:rPr>
              <a:t>&lt;/script&gt;</a:t>
            </a:r>
            <a:endParaRPr sz="20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&lt;/body&gt;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 spc="-5">
                <a:latin typeface="Times New Roman"/>
                <a:cs typeface="Times New Roman"/>
              </a:rPr>
              <a:t>&lt;/html&gt;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95348" y="0"/>
            <a:ext cx="4520565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">
                <a:solidFill>
                  <a:srgbClr val="181818"/>
                </a:solidFill>
              </a:rPr>
              <a:t>JS</a:t>
            </a:r>
            <a:r>
              <a:rPr dirty="0" sz="4900" spc="-35">
                <a:solidFill>
                  <a:srgbClr val="181818"/>
                </a:solidFill>
              </a:rPr>
              <a:t> </a:t>
            </a:r>
            <a:r>
              <a:rPr dirty="0" sz="4900" spc="-5">
                <a:solidFill>
                  <a:srgbClr val="181818"/>
                </a:solidFill>
              </a:rPr>
              <a:t>Inside</a:t>
            </a:r>
            <a:r>
              <a:rPr dirty="0" sz="4900" spc="-15">
                <a:solidFill>
                  <a:srgbClr val="181818"/>
                </a:solidFill>
              </a:rPr>
              <a:t> </a:t>
            </a:r>
            <a:r>
              <a:rPr dirty="0" sz="4900" spc="-5">
                <a:solidFill>
                  <a:srgbClr val="181818"/>
                </a:solidFill>
              </a:rPr>
              <a:t>HTML</a:t>
            </a:r>
            <a:endParaRPr sz="4900"/>
          </a:p>
        </p:txBody>
      </p:sp>
      <p:grpSp>
        <p:nvGrpSpPr>
          <p:cNvPr id="6" name="object 6"/>
          <p:cNvGrpSpPr/>
          <p:nvPr/>
        </p:nvGrpSpPr>
        <p:grpSpPr>
          <a:xfrm>
            <a:off x="4482055" y="4348003"/>
            <a:ext cx="3422015" cy="1473835"/>
            <a:chOff x="4482055" y="4348003"/>
            <a:chExt cx="3422015" cy="147383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82055" y="4348003"/>
              <a:ext cx="3421435" cy="147364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15255" y="4581143"/>
              <a:ext cx="2955036" cy="100736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710683" y="4576571"/>
              <a:ext cx="2964815" cy="1017269"/>
            </a:xfrm>
            <a:custGeom>
              <a:avLst/>
              <a:gdLst/>
              <a:ahLst/>
              <a:cxnLst/>
              <a:rect l="l" t="t" r="r" b="b"/>
              <a:pathLst>
                <a:path w="2964815" h="1017270">
                  <a:moveTo>
                    <a:pt x="172592" y="0"/>
                  </a:moveTo>
                  <a:lnTo>
                    <a:pt x="2964307" y="0"/>
                  </a:lnTo>
                  <a:lnTo>
                    <a:pt x="2964307" y="844549"/>
                  </a:lnTo>
                  <a:lnTo>
                    <a:pt x="2950844" y="911224"/>
                  </a:lnTo>
                  <a:lnTo>
                    <a:pt x="2913761" y="966215"/>
                  </a:lnTo>
                  <a:lnTo>
                    <a:pt x="2859023" y="1003426"/>
                  </a:lnTo>
                  <a:lnTo>
                    <a:pt x="2792094" y="1016812"/>
                  </a:lnTo>
                  <a:lnTo>
                    <a:pt x="0" y="1016812"/>
                  </a:lnTo>
                  <a:lnTo>
                    <a:pt x="0" y="172592"/>
                  </a:lnTo>
                  <a:lnTo>
                    <a:pt x="3682" y="138175"/>
                  </a:lnTo>
                  <a:lnTo>
                    <a:pt x="29337" y="76200"/>
                  </a:lnTo>
                  <a:lnTo>
                    <a:pt x="76200" y="29336"/>
                  </a:lnTo>
                  <a:lnTo>
                    <a:pt x="138175" y="3682"/>
                  </a:lnTo>
                  <a:lnTo>
                    <a:pt x="172592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8761221" y="6743399"/>
            <a:ext cx="15113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z="1050">
                <a:latin typeface="Arial MT"/>
                <a:cs typeface="Arial MT"/>
              </a:rPr>
              <a:t>2</a:t>
            </a:fld>
            <a:endParaRPr sz="1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68651"/>
            <a:ext cx="8967470" cy="63055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2447290">
              <a:lnSpc>
                <a:spcPct val="120100"/>
              </a:lnSpc>
              <a:spcBef>
                <a:spcPts val="90"/>
              </a:spcBef>
              <a:buSzPct val="95000"/>
              <a:buFont typeface="Wingdings"/>
              <a:buChar char=""/>
              <a:tabLst>
                <a:tab pos="21336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splice()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 used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add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 </a:t>
            </a:r>
            <a:r>
              <a:rPr dirty="0" sz="2000" spc="-10">
                <a:latin typeface="Times New Roman"/>
                <a:cs typeface="Times New Roman"/>
              </a:rPr>
              <a:t>items</a:t>
            </a:r>
            <a:r>
              <a:rPr dirty="0" sz="2000">
                <a:latin typeface="Times New Roman"/>
                <a:cs typeface="Times New Roman"/>
              </a:rPr>
              <a:t> to </a:t>
            </a:r>
            <a:r>
              <a:rPr dirty="0" sz="2000" spc="-5">
                <a:latin typeface="Times New Roman"/>
                <a:cs typeface="Times New Roman"/>
              </a:rPr>
              <a:t>an</a:t>
            </a:r>
            <a:r>
              <a:rPr dirty="0" sz="2000">
                <a:latin typeface="Times New Roman"/>
                <a:cs typeface="Times New Roman"/>
              </a:rPr>
              <a:t> array: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var </a:t>
            </a:r>
            <a:r>
              <a:rPr dirty="0" sz="2000">
                <a:latin typeface="Times New Roman"/>
                <a:cs typeface="Times New Roman"/>
              </a:rPr>
              <a:t>fruits = ["Banana", "Orange", "Apple", "Mango"];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fruits.splice(2,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0, </a:t>
            </a:r>
            <a:r>
              <a:rPr dirty="0" sz="2000" spc="-5">
                <a:latin typeface="Times New Roman"/>
                <a:cs typeface="Times New Roman"/>
              </a:rPr>
              <a:t>"Lemon",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"Kiwi");</a:t>
            </a:r>
            <a:endParaRPr sz="2000">
              <a:latin typeface="Times New Roman"/>
              <a:cs typeface="Times New Roman"/>
            </a:endParaRPr>
          </a:p>
          <a:p>
            <a:pPr marL="12700" marR="143510">
              <a:lnSpc>
                <a:spcPct val="100000"/>
              </a:lnSpc>
              <a:spcBef>
                <a:spcPts val="480"/>
              </a:spcBef>
              <a:buSzPct val="95000"/>
              <a:buFont typeface="Arial MT"/>
              <a:buChar char="•"/>
              <a:tabLst>
                <a:tab pos="102870" algn="l"/>
              </a:tabLst>
            </a:pPr>
            <a:r>
              <a:rPr dirty="0" sz="2000">
                <a:latin typeface="Times New Roman"/>
                <a:cs typeface="Times New Roman"/>
              </a:rPr>
              <a:t>The first </a:t>
            </a:r>
            <a:r>
              <a:rPr dirty="0" sz="2000" spc="-5">
                <a:latin typeface="Times New Roman"/>
                <a:cs typeface="Times New Roman"/>
              </a:rPr>
              <a:t>parameter </a:t>
            </a:r>
            <a:r>
              <a:rPr dirty="0" sz="2000" b="1">
                <a:latin typeface="Times New Roman"/>
                <a:cs typeface="Times New Roman"/>
              </a:rPr>
              <a:t>(2) </a:t>
            </a:r>
            <a:r>
              <a:rPr dirty="0" sz="2000">
                <a:latin typeface="Times New Roman"/>
                <a:cs typeface="Times New Roman"/>
              </a:rPr>
              <a:t>defines the </a:t>
            </a:r>
            <a:r>
              <a:rPr dirty="0" sz="2000" b="1">
                <a:latin typeface="Times New Roman"/>
                <a:cs typeface="Times New Roman"/>
              </a:rPr>
              <a:t>position </a:t>
            </a:r>
            <a:r>
              <a:rPr dirty="0" sz="2000">
                <a:latin typeface="Times New Roman"/>
                <a:cs typeface="Times New Roman"/>
              </a:rPr>
              <a:t>where new </a:t>
            </a:r>
            <a:r>
              <a:rPr dirty="0" sz="2000" spc="-5">
                <a:latin typeface="Times New Roman"/>
                <a:cs typeface="Times New Roman"/>
              </a:rPr>
              <a:t>elements </a:t>
            </a:r>
            <a:r>
              <a:rPr dirty="0" sz="2000">
                <a:latin typeface="Times New Roman"/>
                <a:cs typeface="Times New Roman"/>
              </a:rPr>
              <a:t>should be added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(spliced in). While the second </a:t>
            </a:r>
            <a:r>
              <a:rPr dirty="0" sz="2000" spc="-5">
                <a:latin typeface="Times New Roman"/>
                <a:cs typeface="Times New Roman"/>
              </a:rPr>
              <a:t>parameter </a:t>
            </a:r>
            <a:r>
              <a:rPr dirty="0" sz="2000" b="1">
                <a:latin typeface="Times New Roman"/>
                <a:cs typeface="Times New Roman"/>
              </a:rPr>
              <a:t>(0) </a:t>
            </a:r>
            <a:r>
              <a:rPr dirty="0" sz="2000">
                <a:latin typeface="Times New Roman"/>
                <a:cs typeface="Times New Roman"/>
              </a:rPr>
              <a:t>defines </a:t>
            </a:r>
            <a:r>
              <a:rPr dirty="0" sz="2000" spc="5">
                <a:latin typeface="Times New Roman"/>
                <a:cs typeface="Times New Roman"/>
              </a:rPr>
              <a:t>how </a:t>
            </a:r>
            <a:r>
              <a:rPr dirty="0" sz="2000" spc="-5">
                <a:latin typeface="Times New Roman"/>
                <a:cs typeface="Times New Roman"/>
              </a:rPr>
              <a:t>many elements </a:t>
            </a:r>
            <a:r>
              <a:rPr dirty="0" sz="2000">
                <a:latin typeface="Times New Roman"/>
                <a:cs typeface="Times New Roman"/>
              </a:rPr>
              <a:t>should be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removed.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rest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parameters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("Lemon"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, "Kiwi")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define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 be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added.</a:t>
            </a:r>
            <a:endParaRPr sz="2000">
              <a:latin typeface="Times New Roman"/>
              <a:cs typeface="Times New Roman"/>
            </a:endParaRPr>
          </a:p>
          <a:p>
            <a:pPr marL="102235" indent="-90170">
              <a:lnSpc>
                <a:spcPct val="100000"/>
              </a:lnSpc>
              <a:spcBef>
                <a:spcPts val="484"/>
              </a:spcBef>
              <a:buSzPct val="95000"/>
              <a:buFont typeface="Arial MT"/>
              <a:buChar char="•"/>
              <a:tabLst>
                <a:tab pos="10287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splice()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 array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with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deleted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items:</a:t>
            </a:r>
            <a:endParaRPr sz="2000">
              <a:latin typeface="Times New Roman"/>
              <a:cs typeface="Times New Roman"/>
            </a:endParaRPr>
          </a:p>
          <a:p>
            <a:pPr marL="12700" marR="946785">
              <a:lnSpc>
                <a:spcPct val="110000"/>
              </a:lnSpc>
              <a:spcBef>
                <a:spcPts val="240"/>
              </a:spcBef>
            </a:pPr>
            <a:r>
              <a:rPr dirty="0" sz="2000" spc="5" b="1">
                <a:latin typeface="Times New Roman"/>
                <a:cs typeface="Times New Roman"/>
              </a:rPr>
              <a:t>var </a:t>
            </a:r>
            <a:r>
              <a:rPr dirty="0" sz="2000">
                <a:latin typeface="Times New Roman"/>
                <a:cs typeface="Times New Roman"/>
              </a:rPr>
              <a:t>removed = </a:t>
            </a:r>
            <a:r>
              <a:rPr dirty="0" sz="2000" spc="-5">
                <a:latin typeface="Times New Roman"/>
                <a:cs typeface="Times New Roman"/>
              </a:rPr>
              <a:t>fruits.splice(2, </a:t>
            </a:r>
            <a:r>
              <a:rPr dirty="0" sz="2000">
                <a:latin typeface="Times New Roman"/>
                <a:cs typeface="Times New Roman"/>
              </a:rPr>
              <a:t>2, </a:t>
            </a:r>
            <a:r>
              <a:rPr dirty="0" sz="2000" spc="-5">
                <a:latin typeface="Times New Roman"/>
                <a:cs typeface="Times New Roman"/>
              </a:rPr>
              <a:t>"Lemon", </a:t>
            </a:r>
            <a:r>
              <a:rPr dirty="0" sz="2000">
                <a:latin typeface="Times New Roman"/>
                <a:cs typeface="Times New Roman"/>
              </a:rPr>
              <a:t>"Kiwi");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document.getElementById("demo3").innerHTML </a:t>
            </a:r>
            <a:r>
              <a:rPr dirty="0" sz="2000">
                <a:latin typeface="Times New Roman"/>
                <a:cs typeface="Times New Roman"/>
              </a:rPr>
              <a:t>= </a:t>
            </a:r>
            <a:r>
              <a:rPr dirty="0" sz="2000" spc="-5">
                <a:latin typeface="Times New Roman"/>
                <a:cs typeface="Times New Roman"/>
              </a:rPr>
              <a:t>"Removed Items:&lt;br&gt; </a:t>
            </a:r>
            <a:r>
              <a:rPr dirty="0" sz="2000">
                <a:latin typeface="Times New Roman"/>
                <a:cs typeface="Times New Roman"/>
              </a:rPr>
              <a:t>" +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removed;</a:t>
            </a:r>
            <a:endParaRPr sz="2000">
              <a:latin typeface="Times New Roman"/>
              <a:cs typeface="Times New Roman"/>
            </a:endParaRPr>
          </a:p>
          <a:p>
            <a:pPr marL="12700" marR="716915">
              <a:lnSpc>
                <a:spcPct val="100000"/>
              </a:lnSpc>
              <a:spcBef>
                <a:spcPts val="480"/>
              </a:spcBef>
              <a:buSzPct val="95000"/>
              <a:buFont typeface="Wingdings"/>
              <a:buChar char=""/>
              <a:tabLst>
                <a:tab pos="213360" algn="l"/>
              </a:tabLst>
            </a:pPr>
            <a:r>
              <a:rPr dirty="0" sz="2000" spc="-20">
                <a:latin typeface="Times New Roman"/>
                <a:cs typeface="Times New Roman"/>
              </a:rPr>
              <a:t>With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clever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parameter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setting,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splice()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remove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without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leaving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"holes"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5" b="1">
                <a:latin typeface="Times New Roman"/>
                <a:cs typeface="Times New Roman"/>
              </a:rPr>
              <a:t>var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fruits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["Banana",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"Orange",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"Apple",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"Mango"];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fruits.splice(0,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1);</a:t>
            </a:r>
            <a:r>
              <a:rPr dirty="0" sz="2000" spc="490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//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Removes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first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fruits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//</a:t>
            </a:r>
            <a:r>
              <a:rPr dirty="0" sz="2000">
                <a:latin typeface="Times New Roman"/>
                <a:cs typeface="Times New Roman"/>
              </a:rPr>
              <a:t>result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Orange,Apple,Mango</a:t>
            </a:r>
            <a:endParaRPr sz="2000">
              <a:latin typeface="Times New Roman"/>
              <a:cs typeface="Times New Roman"/>
            </a:endParaRPr>
          </a:p>
          <a:p>
            <a:pPr marL="212725" indent="-200660">
              <a:lnSpc>
                <a:spcPct val="100000"/>
              </a:lnSpc>
              <a:spcBef>
                <a:spcPts val="480"/>
              </a:spcBef>
              <a:buSzPct val="95000"/>
              <a:buFont typeface="Wingdings"/>
              <a:buChar char=""/>
              <a:tabLst>
                <a:tab pos="21336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slice(From,</a:t>
            </a:r>
            <a:r>
              <a:rPr dirty="0" sz="2000" spc="-60" b="1">
                <a:latin typeface="Times New Roman"/>
                <a:cs typeface="Times New Roman"/>
              </a:rPr>
              <a:t> </a:t>
            </a:r>
            <a:r>
              <a:rPr dirty="0" sz="2000" spc="-95" b="1">
                <a:latin typeface="Times New Roman"/>
                <a:cs typeface="Times New Roman"/>
              </a:rPr>
              <a:t>To</a:t>
            </a:r>
            <a:r>
              <a:rPr dirty="0" sz="2000" spc="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)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slices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out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piece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into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array.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5" b="1">
                <a:latin typeface="Times New Roman"/>
                <a:cs typeface="Times New Roman"/>
              </a:rPr>
              <a:t>var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fruits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["Banana",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"Orange",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"Lemon",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"Apple",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"Mango"];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5499735" algn="l"/>
              </a:tabLst>
            </a:pPr>
            <a:r>
              <a:rPr dirty="0" sz="2000" spc="5" b="1">
                <a:latin typeface="Times New Roman"/>
                <a:cs typeface="Times New Roman"/>
              </a:rPr>
              <a:t>var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citrus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fruits.slice(1);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//slice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from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index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	</a:t>
            </a:r>
            <a:r>
              <a:rPr dirty="0" sz="2000" spc="-50">
                <a:latin typeface="Times New Roman"/>
                <a:cs typeface="Times New Roman"/>
              </a:rPr>
              <a:t>//Orange,Lemon,Apple,Man</a:t>
            </a:r>
            <a:r>
              <a:rPr dirty="0" baseline="4629" sz="1800" spc="-75">
                <a:solidFill>
                  <a:srgbClr val="888888"/>
                </a:solidFill>
                <a:latin typeface="Arial MT"/>
                <a:cs typeface="Arial MT"/>
              </a:rPr>
              <a:t>4</a:t>
            </a:r>
            <a:r>
              <a:rPr dirty="0" sz="2000" spc="-50">
                <a:latin typeface="Times New Roman"/>
                <a:cs typeface="Times New Roman"/>
              </a:rPr>
              <a:t>g</a:t>
            </a:r>
            <a:r>
              <a:rPr dirty="0" baseline="4629" sz="1800" spc="-75">
                <a:solidFill>
                  <a:srgbClr val="888888"/>
                </a:solidFill>
                <a:latin typeface="Arial MT"/>
                <a:cs typeface="Arial MT"/>
              </a:rPr>
              <a:t>0</a:t>
            </a:r>
            <a:r>
              <a:rPr dirty="0" sz="2000" spc="-5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Array</a:t>
            </a:r>
            <a:r>
              <a:rPr dirty="0" spc="-65"/>
              <a:t> </a:t>
            </a:r>
            <a:r>
              <a:rPr dirty="0"/>
              <a:t>Methods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75665"/>
            <a:ext cx="88957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JavaScript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Math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object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allows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you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to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perform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mathematical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tasks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565861"/>
            <a:ext cx="7274559" cy="3148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>
              <a:lnSpc>
                <a:spcPts val="263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on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numbers.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ts val="1980"/>
              </a:lnSpc>
              <a:spcBef>
                <a:spcPts val="170"/>
              </a:spcBef>
              <a:buFont typeface="Wingdings"/>
              <a:buChar char=""/>
              <a:tabLst>
                <a:tab pos="354965" algn="l"/>
                <a:tab pos="355600" algn="l"/>
                <a:tab pos="2013585" algn="l"/>
                <a:tab pos="3670300" algn="l"/>
                <a:tab pos="567182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Math.round(x)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rounded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5">
                <a:latin typeface="Times New Roman"/>
                <a:cs typeface="Times New Roman"/>
              </a:rPr>
              <a:t> its </a:t>
            </a:r>
            <a:r>
              <a:rPr dirty="0" sz="2000">
                <a:latin typeface="Times New Roman"/>
                <a:cs typeface="Times New Roman"/>
              </a:rPr>
              <a:t>nearest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integer: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Math.round(4.7);	</a:t>
            </a: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5	Math.round(4.4);	</a:t>
            </a: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4</a:t>
            </a:r>
            <a:endParaRPr sz="2000">
              <a:latin typeface="Times New Roman"/>
              <a:cs typeface="Times New Roman"/>
            </a:endParaRPr>
          </a:p>
          <a:p>
            <a:pPr marL="12700" marR="1168400">
              <a:lnSpc>
                <a:spcPts val="1980"/>
              </a:lnSpc>
              <a:spcBef>
                <a:spcPts val="1980"/>
              </a:spcBef>
              <a:buFont typeface="Wingdings"/>
              <a:buChar char=""/>
              <a:tabLst>
                <a:tab pos="354965" algn="l"/>
                <a:tab pos="355600" algn="l"/>
                <a:tab pos="2048510" algn="l"/>
              </a:tabLst>
            </a:pPr>
            <a:r>
              <a:rPr dirty="0" sz="2000" b="1">
                <a:latin typeface="Times New Roman"/>
                <a:cs typeface="Times New Roman"/>
              </a:rPr>
              <a:t>Math.pow(x,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y)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 </a:t>
            </a:r>
            <a:r>
              <a:rPr dirty="0" sz="2000" spc="-5">
                <a:latin typeface="Times New Roman"/>
                <a:cs typeface="Times New Roman"/>
              </a:rPr>
              <a:t>to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>
                <a:latin typeface="Times New Roman"/>
                <a:cs typeface="Times New Roman"/>
              </a:rPr>
              <a:t> power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 y: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Math.pow(8,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2);	//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64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"/>
            </a:pPr>
            <a:endParaRPr sz="1700">
              <a:latin typeface="Times New Roman"/>
              <a:cs typeface="Times New Roman"/>
            </a:endParaRPr>
          </a:p>
          <a:p>
            <a:pPr marL="12700" marR="2647950">
              <a:lnSpc>
                <a:spcPts val="1980"/>
              </a:lnSpc>
              <a:buFont typeface="Wingdings"/>
              <a:buChar char=""/>
              <a:tabLst>
                <a:tab pos="354965" algn="l"/>
                <a:tab pos="355600" algn="l"/>
                <a:tab pos="1863725" algn="l"/>
              </a:tabLst>
            </a:pPr>
            <a:r>
              <a:rPr dirty="0" sz="2000" b="1">
                <a:latin typeface="Times New Roman"/>
                <a:cs typeface="Times New Roman"/>
              </a:rPr>
              <a:t>Math.sqrt(x)</a:t>
            </a:r>
            <a:r>
              <a:rPr dirty="0" sz="2000" spc="-5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square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root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10">
                <a:latin typeface="Times New Roman"/>
                <a:cs typeface="Times New Roman"/>
              </a:rPr>
              <a:t>x: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Math.sqrt(64);	</a:t>
            </a: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8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"/>
            </a:pPr>
            <a:endParaRPr sz="1700">
              <a:latin typeface="Times New Roman"/>
              <a:cs typeface="Times New Roman"/>
            </a:endParaRPr>
          </a:p>
          <a:p>
            <a:pPr marL="12700" marR="1365250">
              <a:lnSpc>
                <a:spcPts val="1980"/>
              </a:lnSpc>
              <a:buFont typeface="Wingdings"/>
              <a:buChar char=""/>
              <a:tabLst>
                <a:tab pos="354965" algn="l"/>
                <a:tab pos="355600" algn="l"/>
                <a:tab pos="1906905" algn="l"/>
              </a:tabLst>
            </a:pPr>
            <a:r>
              <a:rPr dirty="0" sz="2000" b="1">
                <a:latin typeface="Times New Roman"/>
                <a:cs typeface="Times New Roman"/>
              </a:rPr>
              <a:t>Math.abs(x)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absolute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(positive)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x: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Math.abs(-4.7);	//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4.7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3886327"/>
            <a:ext cx="896874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Math.min()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 </a:t>
            </a:r>
            <a:r>
              <a:rPr dirty="0" sz="2000" b="1">
                <a:latin typeface="Times New Roman"/>
                <a:cs typeface="Times New Roman"/>
              </a:rPr>
              <a:t>Math.max()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 used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find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lowest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highest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5">
                <a:latin typeface="Times New Roman"/>
                <a:cs typeface="Times New Roman"/>
              </a:rPr>
              <a:t>list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4076827"/>
            <a:ext cx="7764780" cy="20916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>
              <a:lnSpc>
                <a:spcPts val="219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arguments: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190"/>
              </a:lnSpc>
            </a:pPr>
            <a:r>
              <a:rPr dirty="0" sz="2000">
                <a:latin typeface="Times New Roman"/>
                <a:cs typeface="Times New Roman"/>
              </a:rPr>
              <a:t>Math.min(0,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150,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30,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20,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-8,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-200);</a:t>
            </a:r>
            <a:r>
              <a:rPr dirty="0" sz="2000" spc="4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-200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ts val="2190"/>
              </a:lnSpc>
              <a:spcBef>
                <a:spcPts val="156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Math.ceil(x)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 rounded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up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its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nearest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integer: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190"/>
              </a:lnSpc>
              <a:tabLst>
                <a:tab pos="1848485" algn="l"/>
              </a:tabLst>
            </a:pPr>
            <a:r>
              <a:rPr dirty="0" sz="2000" spc="-5">
                <a:latin typeface="Times New Roman"/>
                <a:cs typeface="Times New Roman"/>
              </a:rPr>
              <a:t>Math.ceil(4.4);	</a:t>
            </a: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5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>
              <a:lnSpc>
                <a:spcPts val="1980"/>
              </a:lnSpc>
              <a:buFont typeface="Wingdings"/>
              <a:buChar char=""/>
              <a:tabLst>
                <a:tab pos="354965" algn="l"/>
                <a:tab pos="355600" algn="l"/>
                <a:tab pos="1913255" algn="l"/>
              </a:tabLst>
            </a:pPr>
            <a:r>
              <a:rPr dirty="0" sz="2000" b="1">
                <a:latin typeface="Times New Roman"/>
                <a:cs typeface="Times New Roman"/>
              </a:rPr>
              <a:t>Math.floor(x)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 rounded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down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its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nearest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integer: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Math.floor(4.7);	//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4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6339941"/>
            <a:ext cx="864171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Math.sin(),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Math.cos(),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Math.PI,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Math.random()</a:t>
            </a:r>
            <a:r>
              <a:rPr dirty="0" sz="2000" spc="4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//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returns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random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integer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lower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than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69171" y="656823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41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70505" y="0"/>
            <a:ext cx="416052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Javascript</a:t>
            </a:r>
            <a:r>
              <a:rPr dirty="0" spc="-55"/>
              <a:t> </a:t>
            </a:r>
            <a:r>
              <a:rPr dirty="0"/>
              <a:t>Math</a:t>
            </a:r>
            <a:r>
              <a:rPr dirty="0" spc="-30"/>
              <a:t> </a:t>
            </a:r>
            <a:r>
              <a:rPr dirty="0"/>
              <a:t>Object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11989" y="3982050"/>
            <a:ext cx="4394687" cy="270084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35940" y="6427114"/>
            <a:ext cx="7626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888888"/>
                </a:solidFill>
                <a:latin typeface="Calibri"/>
                <a:cs typeface="Calibri"/>
              </a:rPr>
              <a:t>W</a:t>
            </a: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eb Design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67685" y="6379565"/>
            <a:ext cx="143192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888888"/>
                </a:solidFill>
                <a:latin typeface="Calibri"/>
                <a:cs typeface="Calibri"/>
              </a:rPr>
              <a:t>By:Saja</a:t>
            </a:r>
            <a:r>
              <a:rPr dirty="0" sz="1200" spc="-25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888888"/>
                </a:solidFill>
                <a:latin typeface="Calibri"/>
                <a:cs typeface="Calibri"/>
              </a:rPr>
              <a:t>A.</a:t>
            </a:r>
            <a:r>
              <a:rPr dirty="0" sz="1200" spc="-4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Muhammed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90609" y="134823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42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83233" y="54990"/>
            <a:ext cx="564007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100"/>
              <a:t>D</a:t>
            </a:r>
            <a:r>
              <a:rPr dirty="0" sz="4400" spc="-90"/>
              <a:t>o</a:t>
            </a:r>
            <a:r>
              <a:rPr dirty="0" sz="4400" spc="-100"/>
              <a:t>c</a:t>
            </a:r>
            <a:r>
              <a:rPr dirty="0" sz="4400" spc="-100"/>
              <a:t>u</a:t>
            </a:r>
            <a:r>
              <a:rPr dirty="0" sz="4400" spc="-110"/>
              <a:t>me</a:t>
            </a:r>
            <a:r>
              <a:rPr dirty="0" sz="4400" spc="-100"/>
              <a:t>n</a:t>
            </a:r>
            <a:r>
              <a:rPr dirty="0" sz="4400"/>
              <a:t>t</a:t>
            </a:r>
            <a:r>
              <a:rPr dirty="0" sz="4400" spc="-240"/>
              <a:t> </a:t>
            </a:r>
            <a:r>
              <a:rPr dirty="0" sz="4400" spc="-105"/>
              <a:t>O</a:t>
            </a:r>
            <a:r>
              <a:rPr dirty="0" sz="4400" spc="-100"/>
              <a:t>b</a:t>
            </a:r>
            <a:r>
              <a:rPr dirty="0" sz="4400" spc="-100"/>
              <a:t>jec</a:t>
            </a:r>
            <a:r>
              <a:rPr dirty="0" sz="4400"/>
              <a:t>t</a:t>
            </a:r>
            <a:r>
              <a:rPr dirty="0" sz="4400" spc="-225"/>
              <a:t> </a:t>
            </a:r>
            <a:r>
              <a:rPr dirty="0" sz="4400" spc="-105"/>
              <a:t>M</a:t>
            </a:r>
            <a:r>
              <a:rPr dirty="0" sz="4400" spc="-90"/>
              <a:t>o</a:t>
            </a:r>
            <a:r>
              <a:rPr dirty="0" sz="4400" spc="-100"/>
              <a:t>d</a:t>
            </a:r>
            <a:r>
              <a:rPr dirty="0" sz="4400" spc="-100"/>
              <a:t>e</a:t>
            </a:r>
            <a:r>
              <a:rPr dirty="0" sz="4400"/>
              <a:t>l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42163" y="862329"/>
            <a:ext cx="8713470" cy="40220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4945" marR="5080" indent="-182880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195580" algn="l"/>
              </a:tabLst>
            </a:pP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10" b="1">
                <a:latin typeface="Times New Roman"/>
                <a:cs typeface="Times New Roman"/>
              </a:rPr>
              <a:t>D</a:t>
            </a:r>
            <a:r>
              <a:rPr dirty="0" sz="1900" spc="-10">
                <a:latin typeface="Times New Roman"/>
                <a:cs typeface="Times New Roman"/>
              </a:rPr>
              <a:t>ocument</a:t>
            </a:r>
            <a:r>
              <a:rPr dirty="0" sz="1900" spc="40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O</a:t>
            </a:r>
            <a:r>
              <a:rPr dirty="0" sz="1900" spc="-5">
                <a:latin typeface="Times New Roman"/>
                <a:cs typeface="Times New Roman"/>
              </a:rPr>
              <a:t>bject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M</a:t>
            </a:r>
            <a:r>
              <a:rPr dirty="0" sz="1900" spc="-5">
                <a:latin typeface="Times New Roman"/>
                <a:cs typeface="Times New Roman"/>
              </a:rPr>
              <a:t>odel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(DOM)</a:t>
            </a:r>
            <a:r>
              <a:rPr dirty="0" sz="1900" spc="3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is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an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application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programming</a:t>
            </a:r>
            <a:r>
              <a:rPr dirty="0" sz="1900" spc="6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interface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(API)</a:t>
            </a:r>
            <a:r>
              <a:rPr dirty="0" sz="1900" spc="3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for </a:t>
            </a:r>
            <a:r>
              <a:rPr dirty="0" sz="1900" spc="-459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HTML</a:t>
            </a:r>
            <a:r>
              <a:rPr dirty="0" sz="1900" spc="-5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and</a:t>
            </a:r>
            <a:r>
              <a:rPr dirty="0" sz="1900" spc="-10">
                <a:latin typeface="Times New Roman"/>
                <a:cs typeface="Times New Roman"/>
              </a:rPr>
              <a:t> XML</a:t>
            </a:r>
            <a:r>
              <a:rPr dirty="0" sz="1900" spc="-55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documents.</a:t>
            </a:r>
            <a:endParaRPr sz="19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5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195580" algn="l"/>
              </a:tabLst>
            </a:pP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DOM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represents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document</a:t>
            </a:r>
            <a:r>
              <a:rPr dirty="0" sz="1900" spc="3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as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hierarchical</a:t>
            </a:r>
            <a:r>
              <a:rPr dirty="0" sz="1900" spc="-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tree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of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nodes,</a:t>
            </a:r>
            <a:r>
              <a:rPr dirty="0" sz="1900" spc="3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allowing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developers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to</a:t>
            </a:r>
            <a:endParaRPr sz="19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  <a:spcBef>
                <a:spcPts val="5"/>
              </a:spcBef>
            </a:pPr>
            <a:r>
              <a:rPr dirty="0" sz="1900" spc="-5">
                <a:latin typeface="Times New Roman"/>
                <a:cs typeface="Times New Roman"/>
              </a:rPr>
              <a:t>add,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remove,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and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modify</a:t>
            </a:r>
            <a:r>
              <a:rPr dirty="0" sz="1900" spc="3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individual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parts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of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 page.</a:t>
            </a:r>
            <a:endParaRPr sz="19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5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195580" algn="l"/>
              </a:tabLst>
            </a:pPr>
            <a:r>
              <a:rPr dirty="0" sz="1900">
                <a:latin typeface="Times New Roman"/>
                <a:cs typeface="Times New Roman"/>
              </a:rPr>
              <a:t>When</a:t>
            </a:r>
            <a:r>
              <a:rPr dirty="0" sz="1900" spc="-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 web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page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is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loaded,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browser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creates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Document</a:t>
            </a:r>
            <a:r>
              <a:rPr dirty="0" sz="1900" spc="3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Object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Model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of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 </a:t>
            </a:r>
            <a:r>
              <a:rPr dirty="0" sz="1900">
                <a:latin typeface="Times New Roman"/>
                <a:cs typeface="Times New Roman"/>
              </a:rPr>
              <a:t>page.</a:t>
            </a:r>
            <a:endParaRPr sz="1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5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1900" spc="-5">
                <a:latin typeface="Times New Roman"/>
                <a:cs typeface="Times New Roman"/>
              </a:rPr>
              <a:t>JavaScript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can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change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all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HTML</a:t>
            </a:r>
            <a:r>
              <a:rPr dirty="0" sz="1900" spc="-4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elements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in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page</a:t>
            </a:r>
            <a:endParaRPr sz="1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5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1900" spc="-5">
                <a:latin typeface="Times New Roman"/>
                <a:cs typeface="Times New Roman"/>
              </a:rPr>
              <a:t>JavaScript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can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change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all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HTML</a:t>
            </a:r>
            <a:r>
              <a:rPr dirty="0" sz="1900" spc="-4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attributes in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page</a:t>
            </a:r>
            <a:endParaRPr sz="1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59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1900" spc="-5">
                <a:latin typeface="Times New Roman"/>
                <a:cs typeface="Times New Roman"/>
              </a:rPr>
              <a:t>JavaScript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can change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all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CSS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>
                <a:latin typeface="Times New Roman"/>
                <a:cs typeface="Times New Roman"/>
              </a:rPr>
              <a:t>styles </a:t>
            </a:r>
            <a:r>
              <a:rPr dirty="0" sz="1900" spc="-5">
                <a:latin typeface="Times New Roman"/>
                <a:cs typeface="Times New Roman"/>
              </a:rPr>
              <a:t>in the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page</a:t>
            </a:r>
            <a:endParaRPr sz="1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5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1900" spc="-5">
                <a:latin typeface="Times New Roman"/>
                <a:cs typeface="Times New Roman"/>
              </a:rPr>
              <a:t>JavaScript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can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remove</a:t>
            </a:r>
            <a:r>
              <a:rPr dirty="0" sz="1900" spc="4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existing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HTML</a:t>
            </a:r>
            <a:r>
              <a:rPr dirty="0" sz="1900" spc="-4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elements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and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attributes</a:t>
            </a:r>
            <a:endParaRPr sz="1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5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1900" spc="-5">
                <a:latin typeface="Times New Roman"/>
                <a:cs typeface="Times New Roman"/>
              </a:rPr>
              <a:t>JavaScript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can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add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new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HTML</a:t>
            </a:r>
            <a:r>
              <a:rPr dirty="0" sz="1900" spc="-4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elements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and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attributes</a:t>
            </a:r>
            <a:endParaRPr sz="1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59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1900" spc="-5">
                <a:latin typeface="Times New Roman"/>
                <a:cs typeface="Times New Roman"/>
              </a:rPr>
              <a:t>JavaScript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can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react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to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all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existing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HTML</a:t>
            </a:r>
            <a:r>
              <a:rPr dirty="0" sz="1900" spc="-4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events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in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page</a:t>
            </a:r>
            <a:endParaRPr sz="1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5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1900" spc="-5">
                <a:latin typeface="Times New Roman"/>
                <a:cs typeface="Times New Roman"/>
              </a:rPr>
              <a:t>JavaScript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can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create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new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HTML</a:t>
            </a:r>
            <a:r>
              <a:rPr dirty="0" sz="1900" spc="-4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events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in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page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4</a:t>
            </a:r>
            <a:r>
              <a:rPr dirty="0"/>
              <a:t>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48640" y="6477914"/>
            <a:ext cx="3691254" cy="262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50"/>
              </a:lnSpc>
            </a:pPr>
            <a:r>
              <a:rPr dirty="0" sz="1200" spc="-20">
                <a:solidFill>
                  <a:srgbClr val="888888"/>
                </a:solidFill>
                <a:latin typeface="Calibri"/>
                <a:cs typeface="Calibri"/>
              </a:rPr>
              <a:t>Web</a:t>
            </a:r>
            <a:r>
              <a:rPr dirty="0" sz="1200" spc="-4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Design</a:t>
            </a:r>
            <a:endParaRPr sz="1200">
              <a:latin typeface="Calibri"/>
              <a:cs typeface="Calibri"/>
            </a:endParaRPr>
          </a:p>
          <a:p>
            <a:pPr algn="r">
              <a:lnSpc>
                <a:spcPts val="1150"/>
              </a:lnSpc>
            </a:pPr>
            <a:r>
              <a:rPr dirty="0" sz="1200" spc="-5">
                <a:solidFill>
                  <a:srgbClr val="888888"/>
                </a:solidFill>
                <a:latin typeface="Calibri"/>
                <a:cs typeface="Calibri"/>
              </a:rPr>
              <a:t>By:Saj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39423" y="6587337"/>
            <a:ext cx="10356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a</a:t>
            </a:r>
            <a:r>
              <a:rPr dirty="0" sz="1200" spc="-35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888888"/>
                </a:solidFill>
                <a:latin typeface="Calibri"/>
                <a:cs typeface="Calibri"/>
              </a:rPr>
              <a:t>A.</a:t>
            </a:r>
            <a:r>
              <a:rPr dirty="0" sz="1200" spc="-45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Muhammed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54507" y="141859"/>
            <a:ext cx="692721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95"/>
              <a:t>Java</a:t>
            </a:r>
            <a:r>
              <a:rPr dirty="0" sz="2800" spc="-95"/>
              <a:t>S</a:t>
            </a:r>
            <a:r>
              <a:rPr dirty="0" sz="2800" spc="-110"/>
              <a:t>cr</a:t>
            </a:r>
            <a:r>
              <a:rPr dirty="0" sz="2800" spc="-114"/>
              <a:t>i</a:t>
            </a:r>
            <a:r>
              <a:rPr dirty="0" sz="2800" spc="-95"/>
              <a:t>p</a:t>
            </a:r>
            <a:r>
              <a:rPr dirty="0" sz="2800" spc="-5"/>
              <a:t>t</a:t>
            </a:r>
            <a:r>
              <a:rPr dirty="0" sz="2800" spc="-229"/>
              <a:t> </a:t>
            </a:r>
            <a:r>
              <a:rPr dirty="0" sz="2800" spc="-5"/>
              <a:t>-</a:t>
            </a:r>
            <a:r>
              <a:rPr dirty="0" sz="2800" spc="-195"/>
              <a:t> </a:t>
            </a:r>
            <a:r>
              <a:rPr dirty="0" sz="2800" spc="-110"/>
              <a:t>HT</a:t>
            </a:r>
            <a:r>
              <a:rPr dirty="0" sz="2800" spc="-100"/>
              <a:t>M</a:t>
            </a:r>
            <a:r>
              <a:rPr dirty="0" sz="2800" spc="-5"/>
              <a:t>L</a:t>
            </a:r>
            <a:r>
              <a:rPr dirty="0" sz="2800" spc="-375"/>
              <a:t> </a:t>
            </a:r>
            <a:r>
              <a:rPr dirty="0" sz="2800" spc="-105"/>
              <a:t>D</a:t>
            </a:r>
            <a:r>
              <a:rPr dirty="0" sz="2800" spc="-110"/>
              <a:t>O</a:t>
            </a:r>
            <a:r>
              <a:rPr dirty="0" sz="2800" spc="-5"/>
              <a:t>M</a:t>
            </a:r>
            <a:r>
              <a:rPr dirty="0" sz="2800" spc="-190"/>
              <a:t> </a:t>
            </a:r>
            <a:r>
              <a:rPr dirty="0" sz="2800" spc="-100"/>
              <a:t>M</a:t>
            </a:r>
            <a:r>
              <a:rPr dirty="0" sz="2800" spc="-110"/>
              <a:t>e</a:t>
            </a:r>
            <a:r>
              <a:rPr dirty="0" sz="2800" spc="-100"/>
              <a:t>t</a:t>
            </a:r>
            <a:r>
              <a:rPr dirty="0" sz="2800" spc="-95"/>
              <a:t>h</a:t>
            </a:r>
            <a:r>
              <a:rPr dirty="0" sz="2800" spc="-95"/>
              <a:t>o</a:t>
            </a:r>
            <a:r>
              <a:rPr dirty="0" sz="2800" spc="-95"/>
              <a:t>d</a:t>
            </a:r>
            <a:r>
              <a:rPr dirty="0" sz="2800" spc="-5"/>
              <a:t>s</a:t>
            </a:r>
            <a:r>
              <a:rPr dirty="0" sz="2800" spc="-229"/>
              <a:t> </a:t>
            </a:r>
            <a:r>
              <a:rPr dirty="0" sz="2800" spc="-5"/>
              <a:t>&amp;</a:t>
            </a:r>
            <a:r>
              <a:rPr dirty="0" sz="2800" spc="-200"/>
              <a:t> </a:t>
            </a:r>
            <a:r>
              <a:rPr dirty="0" sz="2800" spc="-110"/>
              <a:t>P</a:t>
            </a:r>
            <a:r>
              <a:rPr dirty="0" sz="2800" spc="-155"/>
              <a:t>r</a:t>
            </a:r>
            <a:r>
              <a:rPr dirty="0" sz="2800" spc="-95"/>
              <a:t>o</a:t>
            </a:r>
            <a:r>
              <a:rPr dirty="0" sz="2800" spc="-95"/>
              <a:t>p</a:t>
            </a:r>
            <a:r>
              <a:rPr dirty="0" sz="2800" spc="-110"/>
              <a:t>er</a:t>
            </a:r>
            <a:r>
              <a:rPr dirty="0" sz="2800" spc="-100"/>
              <a:t>ti</a:t>
            </a:r>
            <a:r>
              <a:rPr dirty="0" sz="2800" spc="-110"/>
              <a:t>e</a:t>
            </a:r>
            <a:r>
              <a:rPr dirty="0" sz="2800" spc="-5"/>
              <a:t>s</a:t>
            </a:r>
            <a:endParaRPr sz="2800"/>
          </a:p>
        </p:txBody>
      </p:sp>
      <p:sp>
        <p:nvSpPr>
          <p:cNvPr id="5" name="object 5"/>
          <p:cNvSpPr txBox="1"/>
          <p:nvPr/>
        </p:nvSpPr>
        <p:spPr>
          <a:xfrm>
            <a:off x="42163" y="862329"/>
            <a:ext cx="8892540" cy="19367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4945" marR="323850" indent="-182880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195580" algn="l"/>
              </a:tabLst>
            </a:pPr>
            <a:r>
              <a:rPr dirty="0" sz="1900" spc="-5">
                <a:latin typeface="Times New Roman"/>
                <a:cs typeface="Times New Roman"/>
              </a:rPr>
              <a:t>HTML</a:t>
            </a:r>
            <a:r>
              <a:rPr dirty="0" sz="1900" spc="-5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DOM</a:t>
            </a:r>
            <a:r>
              <a:rPr dirty="0" sz="1900" spc="25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methods</a:t>
            </a:r>
            <a:r>
              <a:rPr dirty="0" sz="1900" spc="40" b="1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are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actions you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can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perform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(on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HTML</a:t>
            </a:r>
            <a:r>
              <a:rPr dirty="0" sz="1900" spc="-65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Elements),</a:t>
            </a:r>
            <a:r>
              <a:rPr dirty="0" sz="1900" spc="3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(like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add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or </a:t>
            </a:r>
            <a:r>
              <a:rPr dirty="0" sz="1900" spc="-459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deleting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an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HTML</a:t>
            </a:r>
            <a:r>
              <a:rPr dirty="0" sz="1900" spc="-5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element).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Ex:</a:t>
            </a:r>
            <a:r>
              <a:rPr dirty="0" sz="1900" spc="-2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 getElementById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Method</a:t>
            </a:r>
            <a:endParaRPr sz="19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5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195580" algn="l"/>
              </a:tabLst>
            </a:pPr>
            <a:r>
              <a:rPr dirty="0" sz="1900" spc="-5">
                <a:latin typeface="Times New Roman"/>
                <a:cs typeface="Times New Roman"/>
              </a:rPr>
              <a:t>HTML</a:t>
            </a:r>
            <a:r>
              <a:rPr dirty="0" sz="1900" spc="-5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DOM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10" b="1">
                <a:latin typeface="Times New Roman"/>
                <a:cs typeface="Times New Roman"/>
              </a:rPr>
              <a:t>properties</a:t>
            </a:r>
            <a:r>
              <a:rPr dirty="0" sz="1900" spc="20" b="1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are values </a:t>
            </a:r>
            <a:r>
              <a:rPr dirty="0" sz="1900">
                <a:latin typeface="Times New Roman"/>
                <a:cs typeface="Times New Roman"/>
              </a:rPr>
              <a:t>(of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HTML</a:t>
            </a:r>
            <a:r>
              <a:rPr dirty="0" sz="1900" spc="-6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Elements)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that </a:t>
            </a:r>
            <a:r>
              <a:rPr dirty="0" sz="1900">
                <a:latin typeface="Times New Roman"/>
                <a:cs typeface="Times New Roman"/>
              </a:rPr>
              <a:t>you </a:t>
            </a:r>
            <a:r>
              <a:rPr dirty="0" sz="1900" spc="-5">
                <a:latin typeface="Times New Roman"/>
                <a:cs typeface="Times New Roman"/>
              </a:rPr>
              <a:t>can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set or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change, (like</a:t>
            </a:r>
            <a:endParaRPr sz="1900">
              <a:latin typeface="Times New Roman"/>
              <a:cs typeface="Times New Roman"/>
            </a:endParaRPr>
          </a:p>
          <a:p>
            <a:pPr marL="194945">
              <a:lnSpc>
                <a:spcPct val="100000"/>
              </a:lnSpc>
              <a:spcBef>
                <a:spcPts val="5"/>
              </a:spcBef>
            </a:pPr>
            <a:r>
              <a:rPr dirty="0" sz="1900" spc="-5">
                <a:latin typeface="Times New Roman"/>
                <a:cs typeface="Times New Roman"/>
              </a:rPr>
              <a:t>changing the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content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of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an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HTML</a:t>
            </a:r>
            <a:r>
              <a:rPr dirty="0" sz="1900" spc="-6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element).</a:t>
            </a:r>
            <a:r>
              <a:rPr dirty="0" sz="1900" spc="3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Ex:</a:t>
            </a:r>
            <a:r>
              <a:rPr dirty="0" sz="1900" spc="-3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 innerHTML</a:t>
            </a:r>
            <a:r>
              <a:rPr dirty="0" sz="1900" spc="-45">
                <a:latin typeface="Times New Roman"/>
                <a:cs typeface="Times New Roman"/>
              </a:rPr>
              <a:t> </a:t>
            </a:r>
            <a:r>
              <a:rPr dirty="0" sz="1900" spc="-15">
                <a:latin typeface="Times New Roman"/>
                <a:cs typeface="Times New Roman"/>
              </a:rPr>
              <a:t>Property.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5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195580" algn="l"/>
              </a:tabLst>
            </a:pPr>
            <a:r>
              <a:rPr dirty="0" sz="1900" spc="-5" b="1">
                <a:latin typeface="Times New Roman"/>
                <a:cs typeface="Times New Roman"/>
              </a:rPr>
              <a:t>Finding</a:t>
            </a:r>
            <a:r>
              <a:rPr dirty="0" sz="1900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HTML</a:t>
            </a:r>
            <a:r>
              <a:rPr dirty="0" sz="1900" spc="-110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Elements</a:t>
            </a:r>
            <a:r>
              <a:rPr dirty="0" sz="1900" spc="-10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Methods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63" y="5258561"/>
            <a:ext cx="269367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 b="1">
                <a:latin typeface="Calibri"/>
                <a:cs typeface="Calibri"/>
              </a:rPr>
              <a:t>Adding</a:t>
            </a:r>
            <a:r>
              <a:rPr dirty="0" sz="2000" spc="-50" b="1">
                <a:latin typeface="Calibri"/>
                <a:cs typeface="Calibri"/>
              </a:rPr>
              <a:t> </a:t>
            </a:r>
            <a:r>
              <a:rPr dirty="0" sz="2000" spc="-20" b="1">
                <a:latin typeface="Calibri"/>
                <a:cs typeface="Calibri"/>
              </a:rPr>
              <a:t>Events </a:t>
            </a:r>
            <a:r>
              <a:rPr dirty="0" sz="2000" spc="-5" b="1">
                <a:latin typeface="Calibri"/>
                <a:cs typeface="Calibri"/>
              </a:rPr>
              <a:t>Handlers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02741" y="2880423"/>
          <a:ext cx="8683625" cy="2242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0065"/>
                <a:gridCol w="4339590"/>
              </a:tblGrid>
              <a:tr h="421386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Method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Description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21513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document.getElementById(</a:t>
                      </a:r>
                      <a:r>
                        <a:rPr dirty="0" sz="1800" spc="-5" i="1">
                          <a:latin typeface="Calibri"/>
                          <a:cs typeface="Calibri"/>
                        </a:rPr>
                        <a:t>id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Find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element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by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element id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95070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document.getElementsByTagName(</a:t>
                      </a:r>
                      <a:r>
                        <a:rPr dirty="0" sz="1800" spc="-10" i="1">
                          <a:latin typeface="Calibri"/>
                          <a:cs typeface="Calibri"/>
                        </a:rPr>
                        <a:t>name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Find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elements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by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tag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name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695070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document.getElementsByClassName(</a:t>
                      </a:r>
                      <a:r>
                        <a:rPr dirty="0" sz="1800" spc="-5" i="1">
                          <a:latin typeface="Calibri"/>
                          <a:cs typeface="Calibri"/>
                        </a:rPr>
                        <a:t>name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Find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elements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by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class name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74752" y="5656491"/>
          <a:ext cx="8244205" cy="1098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0354"/>
                <a:gridCol w="4119879"/>
              </a:tblGrid>
              <a:tr h="411937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Method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413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Description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413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676755">
                <a:tc>
                  <a:txBody>
                    <a:bodyPr/>
                    <a:lstStyle/>
                    <a:p>
                      <a:pPr marL="146685" marR="50609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document.getElementById(</a:t>
                      </a:r>
                      <a:r>
                        <a:rPr dirty="0" sz="1700" spc="-5" i="1">
                          <a:latin typeface="Calibri"/>
                          <a:cs typeface="Calibri"/>
                        </a:rPr>
                        <a:t>id</a:t>
                      </a:r>
                      <a:r>
                        <a:rPr dirty="0" sz="1700" spc="-5">
                          <a:latin typeface="Calibri"/>
                          <a:cs typeface="Calibri"/>
                        </a:rPr>
                        <a:t>).onclick 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= </a:t>
                      </a:r>
                      <a:r>
                        <a:rPr dirty="0" sz="1700" spc="-3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5">
                          <a:latin typeface="Calibri"/>
                          <a:cs typeface="Calibri"/>
                        </a:rPr>
                        <a:t>function(){</a:t>
                      </a:r>
                      <a:r>
                        <a:rPr dirty="0" sz="1700" spc="-5" i="1">
                          <a:latin typeface="Calibri"/>
                          <a:cs typeface="Calibri"/>
                        </a:rPr>
                        <a:t>code</a:t>
                      </a:r>
                      <a:r>
                        <a:rPr dirty="0" sz="1700" spc="-5">
                          <a:latin typeface="Calibri"/>
                          <a:cs typeface="Calibri"/>
                        </a:rPr>
                        <a:t>}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5251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Adding</a:t>
                      </a:r>
                      <a:r>
                        <a:rPr dirty="0" sz="17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5">
                          <a:latin typeface="Calibri"/>
                          <a:cs typeface="Calibri"/>
                        </a:rPr>
                        <a:t>event</a:t>
                      </a:r>
                      <a:r>
                        <a:rPr dirty="0" sz="17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handler</a:t>
                      </a:r>
                      <a:r>
                        <a:rPr dirty="0" sz="17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5">
                          <a:latin typeface="Calibri"/>
                          <a:cs typeface="Calibri"/>
                        </a:rPr>
                        <a:t>code 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7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17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onclick </a:t>
                      </a:r>
                      <a:r>
                        <a:rPr dirty="0" sz="1700" spc="-3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5">
                          <a:latin typeface="Calibri"/>
                          <a:cs typeface="Calibri"/>
                        </a:rPr>
                        <a:t>event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4</a:t>
            </a:r>
            <a:r>
              <a:rPr dirty="0"/>
              <a:t>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48640" y="6477914"/>
            <a:ext cx="3691254" cy="262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50"/>
              </a:lnSpc>
            </a:pPr>
            <a:r>
              <a:rPr dirty="0" sz="1200" spc="-20">
                <a:solidFill>
                  <a:srgbClr val="888888"/>
                </a:solidFill>
                <a:latin typeface="Calibri"/>
                <a:cs typeface="Calibri"/>
              </a:rPr>
              <a:t>Web</a:t>
            </a:r>
            <a:r>
              <a:rPr dirty="0" sz="1200" spc="-4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Design</a:t>
            </a:r>
            <a:endParaRPr sz="1200">
              <a:latin typeface="Calibri"/>
              <a:cs typeface="Calibri"/>
            </a:endParaRPr>
          </a:p>
          <a:p>
            <a:pPr algn="r">
              <a:lnSpc>
                <a:spcPts val="1150"/>
              </a:lnSpc>
            </a:pPr>
            <a:r>
              <a:rPr dirty="0" sz="1200" spc="-5">
                <a:solidFill>
                  <a:srgbClr val="888888"/>
                </a:solidFill>
                <a:latin typeface="Calibri"/>
                <a:cs typeface="Calibri"/>
              </a:rPr>
              <a:t>By:Saj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39478" y="6587337"/>
            <a:ext cx="10356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a</a:t>
            </a:r>
            <a:r>
              <a:rPr dirty="0" sz="1200" spc="-35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888888"/>
                </a:solidFill>
                <a:latin typeface="Calibri"/>
                <a:cs typeface="Calibri"/>
              </a:rPr>
              <a:t>A.</a:t>
            </a:r>
            <a:r>
              <a:rPr dirty="0" sz="1200" spc="-45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Muhammed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3" y="646303"/>
            <a:ext cx="295465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195580" algn="l"/>
              </a:tabLst>
            </a:pPr>
            <a:r>
              <a:rPr dirty="0" sz="1900" spc="-5" b="1">
                <a:latin typeface="Times New Roman"/>
                <a:cs typeface="Times New Roman"/>
              </a:rPr>
              <a:t>Changing</a:t>
            </a:r>
            <a:r>
              <a:rPr dirty="0" sz="1900" spc="30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HTML</a:t>
            </a:r>
            <a:r>
              <a:rPr dirty="0" sz="1900" spc="-114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element</a:t>
            </a:r>
            <a:r>
              <a:rPr dirty="0" sz="1900" spc="-5" b="1">
                <a:latin typeface="Times New Roman"/>
                <a:cs typeface="Times New Roman"/>
              </a:rPr>
              <a:t>s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3" y="3774185"/>
            <a:ext cx="341312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6540" indent="-243840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256540" algn="l"/>
              </a:tabLst>
            </a:pPr>
            <a:r>
              <a:rPr dirty="0" sz="1900" spc="-5" b="1">
                <a:latin typeface="Times New Roman"/>
                <a:cs typeface="Times New Roman"/>
              </a:rPr>
              <a:t>Adding</a:t>
            </a:r>
            <a:r>
              <a:rPr dirty="0" sz="1900" spc="5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and</a:t>
            </a:r>
            <a:r>
              <a:rPr dirty="0" sz="1900" spc="5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Deleting</a:t>
            </a:r>
            <a:r>
              <a:rPr dirty="0" sz="1900" spc="-10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Elements</a:t>
            </a:r>
            <a:endParaRPr sz="19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46405" y="1056449"/>
          <a:ext cx="8244205" cy="2665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0354"/>
                <a:gridCol w="4119245"/>
              </a:tblGrid>
              <a:tr h="421386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Method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Description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21513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5" i="1">
                          <a:latin typeface="Calibri"/>
                          <a:cs typeface="Calibri"/>
                        </a:rPr>
                        <a:t>element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.innerHTML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i="1">
                          <a:latin typeface="Calibri"/>
                          <a:cs typeface="Calibri"/>
                        </a:rPr>
                        <a:t>new</a:t>
                      </a:r>
                      <a:r>
                        <a:rPr dirty="0" sz="180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i="1">
                          <a:latin typeface="Calibri"/>
                          <a:cs typeface="Calibri"/>
                        </a:rPr>
                        <a:t>html </a:t>
                      </a:r>
                      <a:r>
                        <a:rPr dirty="0" sz="1800" spc="-15" i="1">
                          <a:latin typeface="Calibri"/>
                          <a:cs typeface="Calibri"/>
                        </a:rPr>
                        <a:t>content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Change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inner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HTML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95705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10" i="1">
                          <a:latin typeface="Calibri"/>
                          <a:cs typeface="Calibri"/>
                        </a:rPr>
                        <a:t>element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800" spc="-10" i="1">
                          <a:latin typeface="Calibri"/>
                          <a:cs typeface="Calibri"/>
                        </a:rPr>
                        <a:t>attributes</a:t>
                      </a:r>
                      <a:r>
                        <a:rPr dirty="0" sz="1800" spc="-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i="1"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1800" spc="1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i="1">
                          <a:latin typeface="Calibri"/>
                          <a:cs typeface="Calibri"/>
                        </a:rPr>
                        <a:t>new 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44132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Change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attribute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value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HTML </a:t>
                      </a:r>
                      <a:r>
                        <a:rPr dirty="0" sz="1800" spc="-3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695833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10" i="1">
                          <a:latin typeface="Calibri"/>
                          <a:cs typeface="Calibri"/>
                        </a:rPr>
                        <a:t>element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.setAttribute</a:t>
                      </a:r>
                      <a:r>
                        <a:rPr dirty="0" sz="1800" spc="-10" i="1">
                          <a:latin typeface="Calibri"/>
                          <a:cs typeface="Calibri"/>
                        </a:rPr>
                        <a:t>(attribute,</a:t>
                      </a:r>
                      <a:r>
                        <a:rPr dirty="0" sz="1800" spc="1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i="1">
                          <a:latin typeface="Calibri"/>
                          <a:cs typeface="Calibri"/>
                        </a:rPr>
                        <a:t>value)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44132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Change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attribute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value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HTML </a:t>
                      </a:r>
                      <a:r>
                        <a:rPr dirty="0" sz="1800" spc="-3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21386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5" i="1">
                          <a:latin typeface="Calibri"/>
                          <a:cs typeface="Calibri"/>
                        </a:rPr>
                        <a:t>element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.style.</a:t>
                      </a:r>
                      <a:r>
                        <a:rPr dirty="0" sz="1800" spc="-5" i="1">
                          <a:latin typeface="Calibri"/>
                          <a:cs typeface="Calibri"/>
                        </a:rPr>
                        <a:t>property</a:t>
                      </a:r>
                      <a:r>
                        <a:rPr dirty="0" sz="1800" spc="-4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i="1"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1800" spc="-5" i="1">
                          <a:latin typeface="Calibri"/>
                          <a:cs typeface="Calibri"/>
                        </a:rPr>
                        <a:t> new</a:t>
                      </a:r>
                      <a:r>
                        <a:rPr dirty="0" sz="1800" spc="-10" i="1">
                          <a:latin typeface="Calibri"/>
                          <a:cs typeface="Calibri"/>
                        </a:rPr>
                        <a:t> style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Change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style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of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HTML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element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18057" y="4144327"/>
          <a:ext cx="8244205" cy="2713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0354"/>
                <a:gridCol w="4119245"/>
              </a:tblGrid>
              <a:tr h="451866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Method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Description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51993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document.createElement(</a:t>
                      </a:r>
                      <a:r>
                        <a:rPr dirty="0" sz="2000" spc="-5" i="1">
                          <a:latin typeface="Calibri"/>
                          <a:cs typeface="Calibri"/>
                        </a:rPr>
                        <a:t>element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 spc="-15">
                          <a:latin typeface="Calibri"/>
                          <a:cs typeface="Calibri"/>
                        </a:rPr>
                        <a:t>Create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HTML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element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51866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document.removeChild(</a:t>
                      </a:r>
                      <a:r>
                        <a:rPr dirty="0" sz="2000" spc="-5" i="1">
                          <a:latin typeface="Calibri"/>
                          <a:cs typeface="Calibri"/>
                        </a:rPr>
                        <a:t>element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 spc="-15">
                          <a:latin typeface="Calibri"/>
                          <a:cs typeface="Calibri"/>
                        </a:rPr>
                        <a:t>Remove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2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HTML</a:t>
                      </a:r>
                      <a:r>
                        <a:rPr dirty="0" sz="2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element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51954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document.appendChild(</a:t>
                      </a:r>
                      <a:r>
                        <a:rPr dirty="0" sz="2000" spc="-5" i="1">
                          <a:latin typeface="Calibri"/>
                          <a:cs typeface="Calibri"/>
                        </a:rPr>
                        <a:t>element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Add</a:t>
                      </a:r>
                      <a:r>
                        <a:rPr dirty="0" sz="20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2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HTML</a:t>
                      </a:r>
                      <a:r>
                        <a:rPr dirty="0" sz="2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element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51916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document.replaceChild(</a:t>
                      </a:r>
                      <a:r>
                        <a:rPr dirty="0" sz="2000" spc="-5" i="1">
                          <a:latin typeface="Calibri"/>
                          <a:cs typeface="Calibri"/>
                        </a:rPr>
                        <a:t>element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Replace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2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HTML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element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49311"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 spc="-10">
                          <a:latin typeface="Calibri"/>
                          <a:cs typeface="Calibri"/>
                        </a:rPr>
                        <a:t>document.write(</a:t>
                      </a:r>
                      <a:r>
                        <a:rPr dirty="0" sz="2000" spc="-10" i="1">
                          <a:latin typeface="Calibri"/>
                          <a:cs typeface="Calibri"/>
                        </a:rPr>
                        <a:t>text</a:t>
                      </a:r>
                      <a:r>
                        <a:rPr dirty="0" sz="2000" spc="-10">
                          <a:latin typeface="Calibri"/>
                          <a:cs typeface="Calibri"/>
                        </a:rPr>
                        <a:t>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 spc="-20">
                          <a:latin typeface="Calibri"/>
                          <a:cs typeface="Calibri"/>
                        </a:rPr>
                        <a:t>Write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into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HTML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output</a:t>
                      </a:r>
                      <a:r>
                        <a:rPr dirty="0" sz="2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0">
                          <a:latin typeface="Calibri"/>
                          <a:cs typeface="Calibri"/>
                        </a:rPr>
                        <a:t>stream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050442" y="160147"/>
            <a:ext cx="692785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95"/>
              <a:t>Java</a:t>
            </a:r>
            <a:r>
              <a:rPr dirty="0" sz="2800" spc="-95"/>
              <a:t>S</a:t>
            </a:r>
            <a:r>
              <a:rPr dirty="0" sz="2800" spc="-110"/>
              <a:t>cr</a:t>
            </a:r>
            <a:r>
              <a:rPr dirty="0" sz="2800" spc="-114"/>
              <a:t>i</a:t>
            </a:r>
            <a:r>
              <a:rPr dirty="0" sz="2800" spc="-95"/>
              <a:t>p</a:t>
            </a:r>
            <a:r>
              <a:rPr dirty="0" sz="2800" spc="-5"/>
              <a:t>t</a:t>
            </a:r>
            <a:r>
              <a:rPr dirty="0" sz="2800" spc="-229"/>
              <a:t> </a:t>
            </a:r>
            <a:r>
              <a:rPr dirty="0" sz="2800" spc="-5"/>
              <a:t>-</a:t>
            </a:r>
            <a:r>
              <a:rPr dirty="0" sz="2800" spc="-195"/>
              <a:t> </a:t>
            </a:r>
            <a:r>
              <a:rPr dirty="0" sz="2800" spc="-110"/>
              <a:t>HT</a:t>
            </a:r>
            <a:r>
              <a:rPr dirty="0" sz="2800" spc="-100"/>
              <a:t>M</a:t>
            </a:r>
            <a:r>
              <a:rPr dirty="0" sz="2800" spc="-5"/>
              <a:t>L</a:t>
            </a:r>
            <a:r>
              <a:rPr dirty="0" sz="2800" spc="-375"/>
              <a:t> </a:t>
            </a:r>
            <a:r>
              <a:rPr dirty="0" sz="2800" spc="-105"/>
              <a:t>D</a:t>
            </a:r>
            <a:r>
              <a:rPr dirty="0" sz="2800" spc="-110"/>
              <a:t>O</a:t>
            </a:r>
            <a:r>
              <a:rPr dirty="0" sz="2800" spc="-5"/>
              <a:t>M</a:t>
            </a:r>
            <a:r>
              <a:rPr dirty="0" sz="2800" spc="-190"/>
              <a:t> </a:t>
            </a:r>
            <a:r>
              <a:rPr dirty="0" sz="2800" spc="-100"/>
              <a:t>M</a:t>
            </a:r>
            <a:r>
              <a:rPr dirty="0" sz="2800" spc="-110"/>
              <a:t>e</a:t>
            </a:r>
            <a:r>
              <a:rPr dirty="0" sz="2800" spc="-100"/>
              <a:t>t</a:t>
            </a:r>
            <a:r>
              <a:rPr dirty="0" sz="2800" spc="-95"/>
              <a:t>h</a:t>
            </a:r>
            <a:r>
              <a:rPr dirty="0" sz="2800" spc="-95"/>
              <a:t>o</a:t>
            </a:r>
            <a:r>
              <a:rPr dirty="0" sz="2800" spc="-95"/>
              <a:t>d</a:t>
            </a:r>
            <a:r>
              <a:rPr dirty="0" sz="2800" spc="-5"/>
              <a:t>s</a:t>
            </a:r>
            <a:r>
              <a:rPr dirty="0" sz="2800" spc="-229"/>
              <a:t> </a:t>
            </a:r>
            <a:r>
              <a:rPr dirty="0" sz="2800" spc="-5"/>
              <a:t>&amp;</a:t>
            </a:r>
            <a:r>
              <a:rPr dirty="0" sz="2800" spc="-200"/>
              <a:t> </a:t>
            </a:r>
            <a:r>
              <a:rPr dirty="0" sz="2800" spc="-110"/>
              <a:t>P</a:t>
            </a:r>
            <a:r>
              <a:rPr dirty="0" sz="2800" spc="-155"/>
              <a:t>r</a:t>
            </a:r>
            <a:r>
              <a:rPr dirty="0" sz="2800" spc="-95"/>
              <a:t>o</a:t>
            </a:r>
            <a:r>
              <a:rPr dirty="0" sz="2800" spc="-95"/>
              <a:t>p</a:t>
            </a:r>
            <a:r>
              <a:rPr dirty="0" sz="2800" spc="-110"/>
              <a:t>er</a:t>
            </a:r>
            <a:r>
              <a:rPr dirty="0" sz="2800" spc="-100"/>
              <a:t>ti</a:t>
            </a:r>
            <a:r>
              <a:rPr dirty="0" sz="2800" spc="-110"/>
              <a:t>e</a:t>
            </a:r>
            <a:r>
              <a:rPr dirty="0" sz="2800" spc="-5"/>
              <a:t>s</a:t>
            </a:r>
            <a:endParaRPr sz="28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7626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888888"/>
                </a:solidFill>
                <a:latin typeface="Calibri"/>
                <a:cs typeface="Calibri"/>
              </a:rPr>
              <a:t>W</a:t>
            </a: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eb Design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56482" y="6536537"/>
            <a:ext cx="14312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888888"/>
                </a:solidFill>
                <a:latin typeface="Calibri"/>
                <a:cs typeface="Calibri"/>
              </a:rPr>
              <a:t>By:Saja</a:t>
            </a:r>
            <a:r>
              <a:rPr dirty="0" sz="1200" spc="-3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888888"/>
                </a:solidFill>
                <a:latin typeface="Calibri"/>
                <a:cs typeface="Calibri"/>
              </a:rPr>
              <a:t>A.</a:t>
            </a:r>
            <a:r>
              <a:rPr dirty="0" sz="1200" spc="-45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Muhammed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0060" y="657219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45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401" y="687474"/>
            <a:ext cx="8950960" cy="5238750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50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195580" algn="l"/>
              </a:tabLst>
            </a:pPr>
            <a:r>
              <a:rPr dirty="0" sz="1900" spc="-5" b="1">
                <a:latin typeface="Times New Roman"/>
                <a:cs typeface="Times New Roman"/>
              </a:rPr>
              <a:t>By</a:t>
            </a:r>
            <a:r>
              <a:rPr dirty="0" sz="1900" spc="-45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ID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900" spc="-5">
                <a:latin typeface="Times New Roman"/>
                <a:cs typeface="Times New Roman"/>
              </a:rPr>
              <a:t>document.getElementById(“mm").innerHTML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=“Hello</a:t>
            </a:r>
            <a:r>
              <a:rPr dirty="0" sz="1900" spc="-4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There!”;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75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4F81BC"/>
              </a:buClr>
              <a:buSzPct val="84210"/>
              <a:buFont typeface="Wingdings"/>
              <a:buChar char=""/>
              <a:tabLst>
                <a:tab pos="195580" algn="l"/>
              </a:tabLst>
            </a:pPr>
            <a:r>
              <a:rPr dirty="0" sz="1900" spc="-5" b="1">
                <a:latin typeface="Times New Roman"/>
                <a:cs typeface="Times New Roman"/>
              </a:rPr>
              <a:t>By</a:t>
            </a:r>
            <a:r>
              <a:rPr dirty="0" sz="1900" spc="-65" b="1">
                <a:latin typeface="Times New Roman"/>
                <a:cs typeface="Times New Roman"/>
              </a:rPr>
              <a:t> Tag</a:t>
            </a:r>
            <a:r>
              <a:rPr dirty="0" sz="1900" spc="-10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Name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900" spc="-5">
                <a:latin typeface="Times New Roman"/>
                <a:cs typeface="Times New Roman"/>
              </a:rPr>
              <a:t>&lt;p&gt;Hello</a:t>
            </a:r>
            <a:r>
              <a:rPr dirty="0" sz="1900" spc="-60">
                <a:latin typeface="Times New Roman"/>
                <a:cs typeface="Times New Roman"/>
              </a:rPr>
              <a:t> </a:t>
            </a:r>
            <a:r>
              <a:rPr dirty="0" sz="1900" spc="-15">
                <a:latin typeface="Times New Roman"/>
                <a:cs typeface="Times New Roman"/>
              </a:rPr>
              <a:t>World!&lt;/p&gt;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900" spc="-5">
                <a:latin typeface="Times New Roman"/>
                <a:cs typeface="Times New Roman"/>
              </a:rPr>
              <a:t>&lt;p&gt;This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example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demonstrates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the</a:t>
            </a:r>
            <a:r>
              <a:rPr dirty="0" sz="1900" spc="-15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&lt;b&gt;getElementsByTagName&lt;/b&gt;</a:t>
            </a:r>
            <a:r>
              <a:rPr dirty="0" sz="1900" spc="6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method.&lt;/p&gt;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900" spc="-5">
                <a:latin typeface="Times New Roman"/>
                <a:cs typeface="Times New Roman"/>
              </a:rPr>
              <a:t>&lt;p</a:t>
            </a:r>
            <a:r>
              <a:rPr dirty="0" sz="1900" spc="-3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id="dd"&gt;&lt;/p&gt;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900" spc="-5">
                <a:latin typeface="Times New Roman"/>
                <a:cs typeface="Times New Roman"/>
              </a:rPr>
              <a:t>&lt;script&gt;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  <a:tabLst>
                <a:tab pos="5499735" algn="l"/>
              </a:tabLst>
            </a:pPr>
            <a:r>
              <a:rPr dirty="0" sz="1900" spc="-5">
                <a:latin typeface="Times New Roman"/>
                <a:cs typeface="Times New Roman"/>
              </a:rPr>
              <a:t>var</a:t>
            </a:r>
            <a:r>
              <a:rPr dirty="0" sz="1900" spc="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x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=</a:t>
            </a:r>
            <a:r>
              <a:rPr dirty="0" sz="1900" spc="30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document.getElementsByTagName("p");	</a:t>
            </a:r>
            <a:r>
              <a:rPr dirty="0" sz="1900" spc="-5">
                <a:latin typeface="Times New Roman"/>
                <a:cs typeface="Times New Roman"/>
              </a:rPr>
              <a:t>//x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will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creat</a:t>
            </a:r>
            <a:r>
              <a:rPr dirty="0" sz="1900" spc="-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an array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of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paragraphs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900" spc="-5">
                <a:latin typeface="Times New Roman"/>
                <a:cs typeface="Times New Roman"/>
              </a:rPr>
              <a:t>document.getElementById("dd").innerHTML</a:t>
            </a:r>
            <a:r>
              <a:rPr dirty="0" sz="1900" spc="-3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=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900" spc="-5">
                <a:latin typeface="Times New Roman"/>
                <a:cs typeface="Times New Roman"/>
              </a:rPr>
              <a:t>'The text</a:t>
            </a:r>
            <a:r>
              <a:rPr dirty="0" sz="1900" spc="-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in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first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paragraph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(index</a:t>
            </a:r>
            <a:r>
              <a:rPr dirty="0" sz="1900" spc="1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0)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is:</a:t>
            </a:r>
            <a:r>
              <a:rPr dirty="0" sz="1900" spc="5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'</a:t>
            </a:r>
            <a:r>
              <a:rPr dirty="0" sz="190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+ </a:t>
            </a:r>
            <a:r>
              <a:rPr dirty="0" sz="1900">
                <a:latin typeface="Times New Roman"/>
                <a:cs typeface="Times New Roman"/>
              </a:rPr>
              <a:t>x[0].innerHTML;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900" spc="-5">
                <a:latin typeface="Times New Roman"/>
                <a:cs typeface="Times New Roman"/>
              </a:rPr>
              <a:t>&lt;/script&gt;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5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SzPct val="84210"/>
              <a:buFont typeface="Wingdings"/>
              <a:buChar char=""/>
              <a:tabLst>
                <a:tab pos="195580" algn="l"/>
              </a:tabLst>
            </a:pPr>
            <a:r>
              <a:rPr dirty="0" sz="1900" spc="-10" b="1">
                <a:latin typeface="Times New Roman"/>
                <a:cs typeface="Times New Roman"/>
              </a:rPr>
              <a:t>By</a:t>
            </a:r>
            <a:r>
              <a:rPr dirty="0" sz="1900" spc="-20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Class</a:t>
            </a:r>
            <a:r>
              <a:rPr dirty="0" sz="1900" spc="-15" b="1">
                <a:latin typeface="Times New Roman"/>
                <a:cs typeface="Times New Roman"/>
              </a:rPr>
              <a:t> </a:t>
            </a:r>
            <a:r>
              <a:rPr dirty="0" sz="1900" spc="-5" b="1">
                <a:latin typeface="Times New Roman"/>
                <a:cs typeface="Times New Roman"/>
              </a:rPr>
              <a:t>Name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900" spc="-5">
                <a:latin typeface="Times New Roman"/>
                <a:cs typeface="Times New Roman"/>
              </a:rPr>
              <a:t>var x</a:t>
            </a:r>
            <a:r>
              <a:rPr dirty="0" sz="1900" spc="-2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=</a:t>
            </a:r>
            <a:r>
              <a:rPr dirty="0" sz="1900" spc="10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document.getElementsByClassName("intro");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70354" y="0"/>
            <a:ext cx="5197475" cy="650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95"/>
              <a:t>F</a:t>
            </a:r>
            <a:r>
              <a:rPr dirty="0" sz="4100" spc="-100"/>
              <a:t>i</a:t>
            </a:r>
            <a:r>
              <a:rPr dirty="0" sz="4100" spc="-100"/>
              <a:t>nd</a:t>
            </a:r>
            <a:r>
              <a:rPr dirty="0" sz="4100" spc="-114"/>
              <a:t>i</a:t>
            </a:r>
            <a:r>
              <a:rPr dirty="0" sz="4100" spc="-100"/>
              <a:t>n</a:t>
            </a:r>
            <a:r>
              <a:rPr dirty="0" sz="4100"/>
              <a:t>g</a:t>
            </a:r>
            <a:r>
              <a:rPr dirty="0" sz="4100" spc="-250"/>
              <a:t> </a:t>
            </a:r>
            <a:r>
              <a:rPr dirty="0" sz="4100" spc="-100"/>
              <a:t>HT</a:t>
            </a:r>
            <a:r>
              <a:rPr dirty="0" sz="4100" spc="-90"/>
              <a:t>M</a:t>
            </a:r>
            <a:r>
              <a:rPr dirty="0" sz="4100"/>
              <a:t>L</a:t>
            </a:r>
            <a:r>
              <a:rPr dirty="0" sz="4100" spc="-440"/>
              <a:t> </a:t>
            </a:r>
            <a:r>
              <a:rPr dirty="0" sz="4100" spc="-100"/>
              <a:t>El</a:t>
            </a:r>
            <a:r>
              <a:rPr dirty="0" sz="4100" spc="-95"/>
              <a:t>eme</a:t>
            </a:r>
            <a:r>
              <a:rPr dirty="0" sz="4100" spc="-100"/>
              <a:t>n</a:t>
            </a:r>
            <a:r>
              <a:rPr dirty="0" sz="4100"/>
              <a:t>t</a:t>
            </a:r>
            <a:endParaRPr sz="41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0060" y="657219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46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401" y="646302"/>
            <a:ext cx="6162040" cy="595249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30"/>
              </a:spcBef>
              <a:buClr>
                <a:srgbClr val="4F81BC"/>
              </a:buClr>
              <a:buSzPct val="83333"/>
              <a:buFont typeface="Wingdings"/>
              <a:buChar char=""/>
              <a:tabLst>
                <a:tab pos="19558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C</a:t>
            </a:r>
            <a:r>
              <a:rPr dirty="0" sz="1800" spc="-15" b="1">
                <a:latin typeface="Times New Roman"/>
                <a:cs typeface="Times New Roman"/>
              </a:rPr>
              <a:t>h</a:t>
            </a:r>
            <a:r>
              <a:rPr dirty="0" sz="1800" spc="-5" b="1">
                <a:latin typeface="Times New Roman"/>
                <a:cs typeface="Times New Roman"/>
              </a:rPr>
              <a:t>angi</a:t>
            </a:r>
            <a:r>
              <a:rPr dirty="0" sz="1800" spc="-15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g HT</a:t>
            </a:r>
            <a:r>
              <a:rPr dirty="0" sz="1800" spc="5" b="1">
                <a:latin typeface="Times New Roman"/>
                <a:cs typeface="Times New Roman"/>
              </a:rPr>
              <a:t>M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spc="-10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Co</a:t>
            </a:r>
            <a:r>
              <a:rPr dirty="0" sz="1800" spc="-15" b="1">
                <a:latin typeface="Times New Roman"/>
                <a:cs typeface="Times New Roman"/>
              </a:rPr>
              <a:t>n</a:t>
            </a:r>
            <a:r>
              <a:rPr dirty="0" sz="1800" spc="-5" b="1">
                <a:latin typeface="Times New Roman"/>
                <a:cs typeface="Times New Roman"/>
              </a:rPr>
              <a:t>tent</a:t>
            </a:r>
            <a:endParaRPr sz="18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34"/>
              </a:spcBef>
              <a:buClr>
                <a:srgbClr val="4F81BC"/>
              </a:buClr>
              <a:buSzPct val="83333"/>
              <a:buFont typeface="Wingdings"/>
              <a:buChar char=""/>
              <a:tabLst>
                <a:tab pos="195580" algn="l"/>
              </a:tabLst>
            </a:pPr>
            <a:r>
              <a:rPr dirty="0" sz="1800">
                <a:latin typeface="Times New Roman"/>
                <a:cs typeface="Times New Roman"/>
              </a:rPr>
              <a:t>document.getElementById(“mm").innerHTML</a:t>
            </a:r>
            <a:r>
              <a:rPr dirty="0" sz="1800" spc="-1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=“Hello</a:t>
            </a:r>
            <a:r>
              <a:rPr dirty="0" sz="1800" spc="-6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There!”;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F81BC"/>
              </a:buClr>
              <a:buFont typeface="Wingdings"/>
              <a:buChar char=""/>
            </a:pPr>
            <a:endParaRPr sz="26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4F81BC"/>
              </a:buClr>
              <a:buSzPct val="83333"/>
              <a:buFont typeface="Wingdings"/>
              <a:buChar char=""/>
              <a:tabLst>
                <a:tab pos="195580" algn="l"/>
              </a:tabLst>
            </a:pPr>
            <a:r>
              <a:rPr dirty="0" sz="1800" b="1">
                <a:latin typeface="Times New Roman"/>
                <a:cs typeface="Times New Roman"/>
              </a:rPr>
              <a:t>C</a:t>
            </a:r>
            <a:r>
              <a:rPr dirty="0" sz="1800" spc="-15" b="1">
                <a:latin typeface="Times New Roman"/>
                <a:cs typeface="Times New Roman"/>
              </a:rPr>
              <a:t>h</a:t>
            </a:r>
            <a:r>
              <a:rPr dirty="0" sz="1800" b="1">
                <a:latin typeface="Times New Roman"/>
                <a:cs typeface="Times New Roman"/>
              </a:rPr>
              <a:t>a</a:t>
            </a:r>
            <a:r>
              <a:rPr dirty="0" sz="1800" spc="-10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ging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the</a:t>
            </a:r>
            <a:r>
              <a:rPr dirty="0" sz="1800" spc="-30" b="1">
                <a:latin typeface="Times New Roman"/>
                <a:cs typeface="Times New Roman"/>
              </a:rPr>
              <a:t> </a:t>
            </a:r>
            <a:r>
              <a:rPr dirty="0" sz="1800" spc="-175" b="1">
                <a:latin typeface="Times New Roman"/>
                <a:cs typeface="Times New Roman"/>
              </a:rPr>
              <a:t>V</a:t>
            </a:r>
            <a:r>
              <a:rPr dirty="0" sz="1800" b="1">
                <a:latin typeface="Times New Roman"/>
                <a:cs typeface="Times New Roman"/>
              </a:rPr>
              <a:t>alue</a:t>
            </a:r>
            <a:r>
              <a:rPr dirty="0" sz="180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of</a:t>
            </a:r>
            <a:r>
              <a:rPr dirty="0" sz="1800" spc="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an</a:t>
            </a:r>
            <a:r>
              <a:rPr dirty="0" sz="1800" spc="-11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A</a:t>
            </a:r>
            <a:r>
              <a:rPr dirty="0" sz="1800" spc="-10" b="1">
                <a:latin typeface="Times New Roman"/>
                <a:cs typeface="Times New Roman"/>
              </a:rPr>
              <a:t>t</a:t>
            </a:r>
            <a:r>
              <a:rPr dirty="0" sz="1800" b="1">
                <a:latin typeface="Times New Roman"/>
                <a:cs typeface="Times New Roman"/>
              </a:rPr>
              <a:t>tr</a:t>
            </a:r>
            <a:r>
              <a:rPr dirty="0" sz="1800" spc="5" b="1">
                <a:latin typeface="Times New Roman"/>
                <a:cs typeface="Times New Roman"/>
              </a:rPr>
              <a:t>i</a:t>
            </a:r>
            <a:r>
              <a:rPr dirty="0" sz="1800" spc="-10" b="1">
                <a:latin typeface="Times New Roman"/>
                <a:cs typeface="Times New Roman"/>
              </a:rPr>
              <a:t>bu</a:t>
            </a:r>
            <a:r>
              <a:rPr dirty="0" sz="1800" b="1">
                <a:latin typeface="Times New Roman"/>
                <a:cs typeface="Times New Roman"/>
              </a:rPr>
              <a:t>te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&lt;img</a:t>
            </a:r>
            <a:r>
              <a:rPr dirty="0" sz="1800" spc="-3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id=“imgg"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src=“img1.type"&gt;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&lt;script&gt;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document.getElementById(“imgg").src</a:t>
            </a:r>
            <a:r>
              <a:rPr dirty="0" sz="1800" spc="-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“img2.type";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&lt;/script&gt;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6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4F81BC"/>
              </a:buClr>
              <a:buSzPct val="83333"/>
              <a:buFont typeface="Wingdings"/>
              <a:buChar char=""/>
              <a:tabLst>
                <a:tab pos="19558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C</a:t>
            </a:r>
            <a:r>
              <a:rPr dirty="0" sz="1800" spc="-15" b="1">
                <a:latin typeface="Times New Roman"/>
                <a:cs typeface="Times New Roman"/>
              </a:rPr>
              <a:t>h</a:t>
            </a:r>
            <a:r>
              <a:rPr dirty="0" sz="1800" spc="-5" b="1">
                <a:latin typeface="Times New Roman"/>
                <a:cs typeface="Times New Roman"/>
              </a:rPr>
              <a:t>angi</a:t>
            </a:r>
            <a:r>
              <a:rPr dirty="0" sz="1800" spc="-15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g HT</a:t>
            </a:r>
            <a:r>
              <a:rPr dirty="0" sz="1800" spc="5" b="1">
                <a:latin typeface="Times New Roman"/>
                <a:cs typeface="Times New Roman"/>
              </a:rPr>
              <a:t>M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spc="-10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St</a:t>
            </a:r>
            <a:r>
              <a:rPr dirty="0" sz="1800" b="1">
                <a:latin typeface="Times New Roman"/>
                <a:cs typeface="Times New Roman"/>
              </a:rPr>
              <a:t>y</a:t>
            </a:r>
            <a:r>
              <a:rPr dirty="0" sz="1800" b="1">
                <a:latin typeface="Times New Roman"/>
                <a:cs typeface="Times New Roman"/>
              </a:rPr>
              <a:t>le</a:t>
            </a:r>
            <a:endParaRPr sz="18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30"/>
              </a:spcBef>
              <a:buClr>
                <a:srgbClr val="4F81BC"/>
              </a:buClr>
              <a:buSzPct val="83333"/>
              <a:buFont typeface="Wingdings"/>
              <a:buChar char=""/>
              <a:tabLst>
                <a:tab pos="195580" algn="l"/>
              </a:tabLst>
            </a:pPr>
            <a:r>
              <a:rPr dirty="0" sz="1800" spc="-60">
                <a:latin typeface="Times New Roman"/>
                <a:cs typeface="Times New Roman"/>
              </a:rPr>
              <a:t>To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change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 style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of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an </a:t>
            </a:r>
            <a:r>
              <a:rPr dirty="0" sz="1800" spc="-5">
                <a:latin typeface="Times New Roman"/>
                <a:cs typeface="Times New Roman"/>
              </a:rPr>
              <a:t>HTML</a:t>
            </a:r>
            <a:r>
              <a:rPr dirty="0" sz="1800" spc="-8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element,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use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this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syntax:</a:t>
            </a:r>
            <a:endParaRPr sz="18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34"/>
              </a:spcBef>
              <a:buClr>
                <a:srgbClr val="4F81BC"/>
              </a:buClr>
              <a:buSzPct val="83333"/>
              <a:buFont typeface="Wingdings"/>
              <a:buChar char=""/>
              <a:tabLst>
                <a:tab pos="195580" algn="l"/>
              </a:tabLst>
            </a:pPr>
            <a:r>
              <a:rPr dirty="0" sz="1800" spc="-5">
                <a:latin typeface="Times New Roman"/>
                <a:cs typeface="Times New Roman"/>
              </a:rPr>
              <a:t>document.getElementById(id).style.property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3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new</a:t>
            </a:r>
            <a:r>
              <a:rPr dirty="0" sz="1800" spc="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style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document.getElementById("p2").style.color</a:t>
            </a:r>
            <a:r>
              <a:rPr dirty="0" sz="1800" spc="-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"blue";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4F81BC"/>
              </a:buClr>
              <a:buSzPct val="83333"/>
              <a:buFont typeface="Wingdings"/>
              <a:buChar char=""/>
              <a:tabLst>
                <a:tab pos="19558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C</a:t>
            </a:r>
            <a:r>
              <a:rPr dirty="0" sz="1800" spc="-15" b="1">
                <a:latin typeface="Times New Roman"/>
                <a:cs typeface="Times New Roman"/>
              </a:rPr>
              <a:t>h</a:t>
            </a:r>
            <a:r>
              <a:rPr dirty="0" sz="1800" spc="-5" b="1">
                <a:latin typeface="Times New Roman"/>
                <a:cs typeface="Times New Roman"/>
              </a:rPr>
              <a:t>angi</a:t>
            </a:r>
            <a:r>
              <a:rPr dirty="0" sz="1800" spc="-15" b="1">
                <a:latin typeface="Times New Roman"/>
                <a:cs typeface="Times New Roman"/>
              </a:rPr>
              <a:t>n</a:t>
            </a:r>
            <a:r>
              <a:rPr dirty="0" sz="1800" b="1">
                <a:latin typeface="Times New Roman"/>
                <a:cs typeface="Times New Roman"/>
              </a:rPr>
              <a:t>g HT</a:t>
            </a:r>
            <a:r>
              <a:rPr dirty="0" sz="1800" spc="5" b="1">
                <a:latin typeface="Times New Roman"/>
                <a:cs typeface="Times New Roman"/>
              </a:rPr>
              <a:t>M</a:t>
            </a:r>
            <a:r>
              <a:rPr dirty="0" sz="1800" b="1">
                <a:latin typeface="Times New Roman"/>
                <a:cs typeface="Times New Roman"/>
              </a:rPr>
              <a:t>L</a:t>
            </a:r>
            <a:r>
              <a:rPr dirty="0" sz="1800" spc="-10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St</a:t>
            </a:r>
            <a:r>
              <a:rPr dirty="0" sz="1800" b="1">
                <a:latin typeface="Times New Roman"/>
                <a:cs typeface="Times New Roman"/>
              </a:rPr>
              <a:t>y</a:t>
            </a:r>
            <a:r>
              <a:rPr dirty="0" sz="1800" b="1">
                <a:latin typeface="Times New Roman"/>
                <a:cs typeface="Times New Roman"/>
              </a:rPr>
              <a:t>le</a:t>
            </a:r>
            <a:r>
              <a:rPr dirty="0" sz="1800" spc="-1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U</a:t>
            </a:r>
            <a:r>
              <a:rPr dirty="0" sz="1800" spc="-15" b="1">
                <a:latin typeface="Times New Roman"/>
                <a:cs typeface="Times New Roman"/>
              </a:rPr>
              <a:t>s</a:t>
            </a:r>
            <a:r>
              <a:rPr dirty="0" sz="1800" spc="-5" b="1">
                <a:latin typeface="Times New Roman"/>
                <a:cs typeface="Times New Roman"/>
              </a:rPr>
              <a:t>ing</a:t>
            </a:r>
            <a:r>
              <a:rPr dirty="0" sz="1800" b="1">
                <a:latin typeface="Times New Roman"/>
                <a:cs typeface="Times New Roman"/>
              </a:rPr>
              <a:t> Ev</a:t>
            </a:r>
            <a:r>
              <a:rPr dirty="0" sz="1800" spc="5" b="1">
                <a:latin typeface="Times New Roman"/>
                <a:cs typeface="Times New Roman"/>
              </a:rPr>
              <a:t>e</a:t>
            </a:r>
            <a:r>
              <a:rPr dirty="0" sz="1800" spc="-5" b="1">
                <a:latin typeface="Times New Roman"/>
                <a:cs typeface="Times New Roman"/>
              </a:rPr>
              <a:t>nts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&lt;button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type="button"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 spc="-5">
                <a:latin typeface="Times New Roman"/>
                <a:cs typeface="Times New Roman"/>
              </a:rPr>
              <a:t>onclick="document.getElementById('id1').style.color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'red'"&gt;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Click</a:t>
            </a:r>
            <a:r>
              <a:rPr dirty="0" sz="1800" spc="-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Me!&lt;/button&gt;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40104" y="21717"/>
            <a:ext cx="7168515" cy="5892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700" spc="-105"/>
              <a:t>Ch</a:t>
            </a:r>
            <a:r>
              <a:rPr dirty="0" sz="3700" spc="-105"/>
              <a:t>a</a:t>
            </a:r>
            <a:r>
              <a:rPr dirty="0" sz="3700" spc="-105"/>
              <a:t>n</a:t>
            </a:r>
            <a:r>
              <a:rPr dirty="0" sz="3700" spc="-105"/>
              <a:t>g</a:t>
            </a:r>
            <a:r>
              <a:rPr dirty="0" sz="3700" spc="-100"/>
              <a:t>i</a:t>
            </a:r>
            <a:r>
              <a:rPr dirty="0" sz="3700" spc="-105"/>
              <a:t>n</a:t>
            </a:r>
            <a:r>
              <a:rPr dirty="0" sz="3700" spc="-5"/>
              <a:t>g</a:t>
            </a:r>
            <a:r>
              <a:rPr dirty="0" sz="3700" spc="-185"/>
              <a:t> </a:t>
            </a:r>
            <a:r>
              <a:rPr dirty="0" sz="3700" spc="-100"/>
              <a:t>H</a:t>
            </a:r>
            <a:r>
              <a:rPr dirty="0" sz="3700" spc="-105"/>
              <a:t>T</a:t>
            </a:r>
            <a:r>
              <a:rPr dirty="0" sz="3700" spc="-100"/>
              <a:t>M</a:t>
            </a:r>
            <a:r>
              <a:rPr dirty="0" sz="3700" spc="-5"/>
              <a:t>L</a:t>
            </a:r>
            <a:r>
              <a:rPr dirty="0" sz="3700" spc="-420"/>
              <a:t> </a:t>
            </a:r>
            <a:r>
              <a:rPr dirty="0" sz="3700" spc="-105"/>
              <a:t>E</a:t>
            </a:r>
            <a:r>
              <a:rPr dirty="0" sz="3700" spc="-100"/>
              <a:t>leme</a:t>
            </a:r>
            <a:r>
              <a:rPr dirty="0" sz="3700" spc="-105"/>
              <a:t>n</a:t>
            </a:r>
            <a:r>
              <a:rPr dirty="0" sz="3700" spc="-100"/>
              <a:t>t</a:t>
            </a:r>
            <a:r>
              <a:rPr dirty="0" sz="3700" spc="-5"/>
              <a:t>s</a:t>
            </a:r>
            <a:r>
              <a:rPr dirty="0" sz="3700" spc="-240"/>
              <a:t> </a:t>
            </a:r>
            <a:r>
              <a:rPr dirty="0" sz="3700" spc="-105"/>
              <a:t>a</a:t>
            </a:r>
            <a:r>
              <a:rPr dirty="0" sz="3700" spc="-105"/>
              <a:t>n</a:t>
            </a:r>
            <a:r>
              <a:rPr dirty="0" sz="3700" spc="-5"/>
              <a:t>d</a:t>
            </a:r>
            <a:r>
              <a:rPr dirty="0" sz="3700" spc="-190"/>
              <a:t> </a:t>
            </a:r>
            <a:r>
              <a:rPr dirty="0" sz="3700" spc="-100"/>
              <a:t>s</a:t>
            </a:r>
            <a:r>
              <a:rPr dirty="0" sz="3700" spc="-100"/>
              <a:t>t</a:t>
            </a:r>
            <a:r>
              <a:rPr dirty="0" sz="3700" spc="-105"/>
              <a:t>y</a:t>
            </a:r>
            <a:r>
              <a:rPr dirty="0" sz="3700" spc="-100"/>
              <a:t>le</a:t>
            </a:r>
            <a:r>
              <a:rPr dirty="0" sz="3700" spc="-5"/>
              <a:t>s</a:t>
            </a:r>
            <a:endParaRPr sz="37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0060" y="657219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47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401" y="646302"/>
            <a:ext cx="8256270" cy="628142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800" spc="-5">
                <a:latin typeface="Times New Roman"/>
                <a:cs typeface="Times New Roman"/>
              </a:rPr>
              <a:t>&lt;!DOCTYPE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html&gt;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 spc="-5">
                <a:latin typeface="Times New Roman"/>
                <a:cs typeface="Times New Roman"/>
              </a:rPr>
              <a:t>&lt;html&gt;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&lt;head&gt;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&lt;style&gt;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#myDiv</a:t>
            </a:r>
            <a:r>
              <a:rPr dirty="0" sz="1800" spc="-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{</a:t>
            </a:r>
            <a:endParaRPr sz="1800">
              <a:latin typeface="Times New Roman"/>
              <a:cs typeface="Times New Roman"/>
            </a:endParaRPr>
          </a:p>
          <a:p>
            <a:pPr marL="1270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border: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thick</a:t>
            </a:r>
            <a:r>
              <a:rPr dirty="0" sz="1800" spc="-3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solid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blue;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}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&lt;/style&gt;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&lt;/head&gt;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&lt;body&gt;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&lt;div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id="myDiv"&gt;This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is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div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element.&lt;/div&gt;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&lt;br&gt;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&lt;button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type="button"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onclick="myFunction()"&gt;Change</a:t>
            </a:r>
            <a:r>
              <a:rPr dirty="0" sz="1800" spc="-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color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of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left border&lt;/button&gt;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&lt;script&gt;</a:t>
            </a:r>
            <a:endParaRPr sz="1800">
              <a:latin typeface="Times New Roman"/>
              <a:cs typeface="Times New Roman"/>
            </a:endParaRPr>
          </a:p>
          <a:p>
            <a:pPr marL="127000" marR="1858645" indent="-114300">
              <a:lnSpc>
                <a:spcPct val="120000"/>
              </a:lnSpc>
            </a:pPr>
            <a:r>
              <a:rPr dirty="0" sz="1800">
                <a:latin typeface="Times New Roman"/>
                <a:cs typeface="Times New Roman"/>
              </a:rPr>
              <a:t>function myFunction() {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document.getElementById("myDiv").style.borderLeftColor</a:t>
            </a:r>
            <a:r>
              <a:rPr dirty="0" sz="1800" spc="-6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"red";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}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&lt;/script&gt;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&lt;/body&gt;</a:t>
            </a:r>
            <a:r>
              <a:rPr dirty="0" sz="1800" spc="37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&lt;/html&gt;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2367" y="0"/>
            <a:ext cx="7078345" cy="650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95"/>
              <a:t>C</a:t>
            </a:r>
            <a:r>
              <a:rPr dirty="0" sz="4100" spc="-100"/>
              <a:t>h</a:t>
            </a:r>
            <a:r>
              <a:rPr dirty="0" sz="4100" spc="-95"/>
              <a:t>a</a:t>
            </a:r>
            <a:r>
              <a:rPr dirty="0" sz="4100" spc="-100"/>
              <a:t>n</a:t>
            </a:r>
            <a:r>
              <a:rPr dirty="0" sz="4100" spc="-95"/>
              <a:t>g</a:t>
            </a:r>
            <a:r>
              <a:rPr dirty="0" sz="4100" spc="-114"/>
              <a:t>i</a:t>
            </a:r>
            <a:r>
              <a:rPr dirty="0" sz="4100" spc="-100"/>
              <a:t>n</a:t>
            </a:r>
            <a:r>
              <a:rPr dirty="0" sz="4100"/>
              <a:t>g</a:t>
            </a:r>
            <a:r>
              <a:rPr dirty="0" sz="4100" spc="-250"/>
              <a:t> </a:t>
            </a:r>
            <a:r>
              <a:rPr dirty="0" sz="4100" spc="-100"/>
              <a:t>HT</a:t>
            </a:r>
            <a:r>
              <a:rPr dirty="0" sz="4100" spc="-95"/>
              <a:t>M</a:t>
            </a:r>
            <a:r>
              <a:rPr dirty="0" sz="4100"/>
              <a:t>L</a:t>
            </a:r>
            <a:r>
              <a:rPr dirty="0" sz="4100" spc="-430"/>
              <a:t> </a:t>
            </a:r>
            <a:r>
              <a:rPr dirty="0" sz="4100" spc="-100"/>
              <a:t>S</a:t>
            </a:r>
            <a:r>
              <a:rPr dirty="0" sz="4100" spc="-95"/>
              <a:t>ty</a:t>
            </a:r>
            <a:r>
              <a:rPr dirty="0" sz="4100" spc="-100"/>
              <a:t>l</a:t>
            </a:r>
            <a:r>
              <a:rPr dirty="0" sz="4100" spc="-95"/>
              <a:t>e</a:t>
            </a:r>
            <a:r>
              <a:rPr dirty="0" sz="4100"/>
              <a:t>s</a:t>
            </a:r>
            <a:r>
              <a:rPr dirty="0" sz="4100" spc="-240"/>
              <a:t> </a:t>
            </a:r>
            <a:r>
              <a:rPr dirty="0" sz="4100" spc="-100"/>
              <a:t>E</a:t>
            </a:r>
            <a:r>
              <a:rPr dirty="0" sz="4100" spc="-95"/>
              <a:t>xam</a:t>
            </a:r>
            <a:r>
              <a:rPr dirty="0" sz="4100" spc="-100"/>
              <a:t>p</a:t>
            </a:r>
            <a:r>
              <a:rPr dirty="0" sz="4100" spc="-100"/>
              <a:t>l</a:t>
            </a:r>
            <a:r>
              <a:rPr dirty="0" sz="4100"/>
              <a:t>e</a:t>
            </a:r>
            <a:endParaRPr sz="41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0060" y="657219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48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401" y="639292"/>
            <a:ext cx="6797675" cy="75692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screen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object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contains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information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about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visitor's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screen.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Screen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Object</a:t>
            </a:r>
            <a:r>
              <a:rPr dirty="0" sz="2000" spc="-5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Properties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43480" y="1370559"/>
            <a:ext cx="6731634" cy="1854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2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height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 the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screen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(excluding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Windows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Taskbar) </a:t>
            </a:r>
            <a:r>
              <a:rPr dirty="0" sz="2000" spc="-4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 the width of the screen (excluding the </a:t>
            </a:r>
            <a:r>
              <a:rPr dirty="0" sz="2000" spc="-10">
                <a:latin typeface="Times New Roman"/>
                <a:cs typeface="Times New Roman"/>
              </a:rPr>
              <a:t>Windows </a:t>
            </a:r>
            <a:r>
              <a:rPr dirty="0" sz="2000" spc="-20">
                <a:latin typeface="Times New Roman"/>
                <a:cs typeface="Times New Roman"/>
              </a:rPr>
              <a:t>Taskbar)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total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height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screen</a:t>
            </a:r>
            <a:endParaRPr sz="2000">
              <a:latin typeface="Times New Roman"/>
              <a:cs typeface="Times New Roman"/>
            </a:endParaRPr>
          </a:p>
          <a:p>
            <a:pPr algn="just" marL="12700" marR="714375">
              <a:lnSpc>
                <a:spcPct val="120000"/>
              </a:lnSpc>
            </a:pP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color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resolution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(in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bits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per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pixel)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 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screen </a:t>
            </a:r>
            <a:r>
              <a:rPr dirty="0" sz="2000" spc="-4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total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width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screen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401" y="1370559"/>
            <a:ext cx="1466850" cy="258699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4F81BC"/>
              </a:buClr>
              <a:buSzPct val="80000"/>
              <a:buFont typeface="Wingdings"/>
              <a:buChar char=""/>
              <a:tabLst>
                <a:tab pos="195580" algn="l"/>
              </a:tabLst>
            </a:pPr>
            <a:r>
              <a:rPr dirty="0" sz="2000" b="1">
                <a:latin typeface="Times New Roman"/>
                <a:cs typeface="Times New Roman"/>
              </a:rPr>
              <a:t>a</a:t>
            </a:r>
            <a:r>
              <a:rPr dirty="0" sz="2000" spc="10" b="1">
                <a:latin typeface="Times New Roman"/>
                <a:cs typeface="Times New Roman"/>
              </a:rPr>
              <a:t>v</a:t>
            </a:r>
            <a:r>
              <a:rPr dirty="0" sz="2000" b="1">
                <a:latin typeface="Times New Roman"/>
                <a:cs typeface="Times New Roman"/>
              </a:rPr>
              <a:t>ailHe</a:t>
            </a:r>
            <a:r>
              <a:rPr dirty="0" sz="2000" spc="-10" b="1">
                <a:latin typeface="Times New Roman"/>
                <a:cs typeface="Times New Roman"/>
              </a:rPr>
              <a:t>i</a:t>
            </a:r>
            <a:r>
              <a:rPr dirty="0" sz="2000" b="1">
                <a:latin typeface="Times New Roman"/>
                <a:cs typeface="Times New Roman"/>
              </a:rPr>
              <a:t>ght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0000"/>
              <a:buFont typeface="Wingdings"/>
              <a:buChar char=""/>
              <a:tabLst>
                <a:tab pos="19558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availWidth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0000"/>
              <a:buFont typeface="Wingdings"/>
              <a:buChar char=""/>
              <a:tabLst>
                <a:tab pos="195580" algn="l"/>
              </a:tabLst>
            </a:pPr>
            <a:r>
              <a:rPr dirty="0" sz="2000" b="1">
                <a:latin typeface="Times New Roman"/>
                <a:cs typeface="Times New Roman"/>
              </a:rPr>
              <a:t>height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0000"/>
              <a:buFont typeface="Wingdings"/>
              <a:buChar char=""/>
              <a:tabLst>
                <a:tab pos="195580" algn="l"/>
              </a:tabLst>
            </a:pPr>
            <a:r>
              <a:rPr dirty="0" sz="2000" b="1">
                <a:latin typeface="Times New Roman"/>
                <a:cs typeface="Times New Roman"/>
              </a:rPr>
              <a:t>pixelDepth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0000"/>
              <a:buFont typeface="Wingdings"/>
              <a:buChar char=""/>
              <a:tabLst>
                <a:tab pos="19558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width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Times New Roman"/>
                <a:cs typeface="Times New Roman"/>
              </a:rPr>
              <a:t>Example1: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&lt;script&gt;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401" y="3931767"/>
            <a:ext cx="8822055" cy="258635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myFunction()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  <a:p>
            <a:pPr marL="12700" marR="5080" indent="126364">
              <a:lnSpc>
                <a:spcPct val="120000"/>
              </a:lnSpc>
            </a:pPr>
            <a:r>
              <a:rPr dirty="0" sz="2000">
                <a:latin typeface="Times New Roman"/>
                <a:cs typeface="Times New Roman"/>
              </a:rPr>
              <a:t>var x = "Color Depth: " + </a:t>
            </a:r>
            <a:r>
              <a:rPr dirty="0" sz="2000" spc="-5">
                <a:latin typeface="Times New Roman"/>
                <a:cs typeface="Times New Roman"/>
              </a:rPr>
              <a:t>screen.colorDepth </a:t>
            </a:r>
            <a:r>
              <a:rPr dirty="0" sz="2000">
                <a:latin typeface="Times New Roman"/>
                <a:cs typeface="Times New Roman"/>
              </a:rPr>
              <a:t>+ " bits per pixel";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document.getElementById("demo").innerHTML </a:t>
            </a:r>
            <a:r>
              <a:rPr dirty="0" sz="2000">
                <a:latin typeface="Times New Roman"/>
                <a:cs typeface="Times New Roman"/>
              </a:rPr>
              <a:t>= x; //Color Depth: 24 bits per pixel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Example2: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myFunction()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 =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"Total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Width: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 +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screen.width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 </a:t>
            </a:r>
            <a:r>
              <a:rPr dirty="0" sz="2000" spc="-5">
                <a:latin typeface="Times New Roman"/>
                <a:cs typeface="Times New Roman"/>
              </a:rPr>
              <a:t>"px";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document.getElementById("demo").innerHTML</a:t>
            </a:r>
            <a:r>
              <a:rPr dirty="0" sz="2000" spc="-10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x;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//Total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Width: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1366px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401" y="6552996"/>
            <a:ext cx="14795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948685" y="0"/>
            <a:ext cx="3006725" cy="650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0"/>
              <a:t>S</a:t>
            </a:r>
            <a:r>
              <a:rPr dirty="0" sz="4100" spc="-95"/>
              <a:t>c</a:t>
            </a:r>
            <a:r>
              <a:rPr dirty="0" sz="4100" spc="-165"/>
              <a:t>r</a:t>
            </a:r>
            <a:r>
              <a:rPr dirty="0" sz="4100" spc="-95"/>
              <a:t>ee</a:t>
            </a:r>
            <a:r>
              <a:rPr dirty="0" sz="4100"/>
              <a:t>n</a:t>
            </a:r>
            <a:r>
              <a:rPr dirty="0" sz="4100" spc="-235"/>
              <a:t> </a:t>
            </a:r>
            <a:r>
              <a:rPr dirty="0" sz="4100" spc="-100"/>
              <a:t>O</a:t>
            </a:r>
            <a:r>
              <a:rPr dirty="0" sz="4100" spc="-100"/>
              <a:t>b</a:t>
            </a:r>
            <a:r>
              <a:rPr dirty="0" sz="4100" spc="-95"/>
              <a:t>jec</a:t>
            </a:r>
            <a:r>
              <a:rPr dirty="0" sz="4100"/>
              <a:t>t</a:t>
            </a:r>
            <a:endParaRPr sz="41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1971" y="643168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49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05252" y="120522"/>
            <a:ext cx="37712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0"/>
              <a:t>T</a:t>
            </a:r>
            <a:r>
              <a:rPr dirty="0" sz="3600" spc="-100"/>
              <a:t>h</a:t>
            </a:r>
            <a:r>
              <a:rPr dirty="0" sz="3600"/>
              <a:t>e</a:t>
            </a:r>
            <a:r>
              <a:rPr dirty="0" sz="3600" spc="-275"/>
              <a:t> </a:t>
            </a:r>
            <a:r>
              <a:rPr dirty="0" sz="3600" spc="-155"/>
              <a:t>W</a:t>
            </a:r>
            <a:r>
              <a:rPr dirty="0" sz="3600" spc="-105"/>
              <a:t>i</a:t>
            </a:r>
            <a:r>
              <a:rPr dirty="0" sz="3600" spc="-100"/>
              <a:t>nd</a:t>
            </a:r>
            <a:r>
              <a:rPr dirty="0" sz="3600" spc="-100"/>
              <a:t>o</a:t>
            </a:r>
            <a:r>
              <a:rPr dirty="0" sz="3600" spc="-5"/>
              <a:t>w</a:t>
            </a:r>
            <a:r>
              <a:rPr dirty="0" sz="3600" spc="-225"/>
              <a:t> </a:t>
            </a:r>
            <a:r>
              <a:rPr dirty="0" sz="3600" spc="-105"/>
              <a:t>O</a:t>
            </a:r>
            <a:r>
              <a:rPr dirty="0" sz="3600" spc="-100"/>
              <a:t>b</a:t>
            </a:r>
            <a:r>
              <a:rPr dirty="0" sz="3600" spc="-95"/>
              <a:t>j</a:t>
            </a:r>
            <a:r>
              <a:rPr dirty="0" sz="3600" spc="-100"/>
              <a:t>ec</a:t>
            </a:r>
            <a:r>
              <a:rPr dirty="0" sz="3600"/>
              <a:t>t</a:t>
            </a:r>
            <a:endParaRPr sz="3600"/>
          </a:p>
        </p:txBody>
      </p:sp>
      <p:sp>
        <p:nvSpPr>
          <p:cNvPr id="4" name="object 4"/>
          <p:cNvSpPr/>
          <p:nvPr/>
        </p:nvSpPr>
        <p:spPr>
          <a:xfrm>
            <a:off x="0" y="620268"/>
            <a:ext cx="9144000" cy="6238240"/>
          </a:xfrm>
          <a:custGeom>
            <a:avLst/>
            <a:gdLst/>
            <a:ahLst/>
            <a:cxnLst/>
            <a:rect l="l" t="t" r="r" b="b"/>
            <a:pathLst>
              <a:path w="9144000" h="6238240">
                <a:moveTo>
                  <a:pt x="0" y="6237732"/>
                </a:moveTo>
                <a:lnTo>
                  <a:pt x="9144000" y="6237732"/>
                </a:lnTo>
                <a:lnTo>
                  <a:pt x="9144000" y="0"/>
                </a:lnTo>
                <a:lnTo>
                  <a:pt x="0" y="0"/>
                </a:lnTo>
                <a:lnTo>
                  <a:pt x="0" y="6237732"/>
                </a:lnTo>
                <a:close/>
              </a:path>
            </a:pathLst>
          </a:custGeom>
          <a:ln w="9144">
            <a:solidFill>
              <a:srgbClr val="DDD9C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8739" y="584428"/>
            <a:ext cx="8953500" cy="423291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window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object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represents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open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window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15">
                <a:latin typeface="Times New Roman"/>
                <a:cs typeface="Times New Roman"/>
              </a:rPr>
              <a:t>browser.</a:t>
            </a:r>
            <a:endParaRPr sz="2000">
              <a:latin typeface="Times New Roman"/>
              <a:cs typeface="Times New Roman"/>
            </a:endParaRPr>
          </a:p>
          <a:p>
            <a:pPr lvl="1" marL="46990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0000"/>
              <a:buFont typeface="Wingdings"/>
              <a:buChar char=""/>
              <a:tabLst>
                <a:tab pos="46990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open()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opens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 browser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window.</a:t>
            </a:r>
            <a:endParaRPr sz="2000">
              <a:latin typeface="Times New Roman"/>
              <a:cs typeface="Times New Roman"/>
            </a:endParaRPr>
          </a:p>
          <a:p>
            <a:pPr lvl="1" marL="46990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0000"/>
              <a:buFont typeface="Wingdings"/>
              <a:buChar char=""/>
              <a:tabLst>
                <a:tab pos="46990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close()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close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window.</a:t>
            </a:r>
            <a:endParaRPr sz="2000">
              <a:latin typeface="Times New Roman"/>
              <a:cs typeface="Times New Roman"/>
            </a:endParaRPr>
          </a:p>
          <a:p>
            <a:pPr lvl="1" marL="46990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0000"/>
              <a:buFont typeface="Wingdings"/>
              <a:buChar char=""/>
              <a:tabLst>
                <a:tab pos="469900" algn="l"/>
              </a:tabLst>
            </a:pPr>
            <a:r>
              <a:rPr dirty="0" sz="2000" spc="-10" b="1">
                <a:latin typeface="Times New Roman"/>
                <a:cs typeface="Times New Roman"/>
              </a:rPr>
              <a:t>window.stop()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Stop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window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from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loading.</a:t>
            </a:r>
            <a:endParaRPr sz="2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4F81BC"/>
              </a:buClr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  <a:tabLst>
                <a:tab pos="1309370" algn="l"/>
              </a:tabLst>
            </a:pPr>
            <a:r>
              <a:rPr dirty="0" sz="2000" b="1">
                <a:latin typeface="Times New Roman"/>
                <a:cs typeface="Times New Roman"/>
              </a:rPr>
              <a:t>Syntax:	</a:t>
            </a:r>
            <a:r>
              <a:rPr dirty="0" sz="2000" spc="-10" b="1">
                <a:latin typeface="Times New Roman"/>
                <a:cs typeface="Times New Roman"/>
              </a:rPr>
              <a:t>window.open(</a:t>
            </a:r>
            <a:r>
              <a:rPr dirty="0" sz="2000" spc="-10" b="1">
                <a:solidFill>
                  <a:srgbClr val="FF0000"/>
                </a:solidFill>
                <a:latin typeface="Times New Roman"/>
                <a:cs typeface="Times New Roman"/>
              </a:rPr>
              <a:t>URL</a:t>
            </a:r>
            <a:r>
              <a:rPr dirty="0" sz="2000" spc="-10" b="1">
                <a:latin typeface="Times New Roman"/>
                <a:cs typeface="Times New Roman"/>
              </a:rPr>
              <a:t>,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006FC0"/>
                </a:solidFill>
                <a:latin typeface="Times New Roman"/>
                <a:cs typeface="Times New Roman"/>
              </a:rPr>
              <a:t>name</a:t>
            </a:r>
            <a:r>
              <a:rPr dirty="0" sz="2000" spc="-2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,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00AF50"/>
                </a:solidFill>
                <a:latin typeface="Times New Roman"/>
                <a:cs typeface="Times New Roman"/>
              </a:rPr>
              <a:t>specs</a:t>
            </a:r>
            <a:r>
              <a:rPr dirty="0" sz="2000" b="1">
                <a:latin typeface="Times New Roman"/>
                <a:cs typeface="Times New Roman"/>
              </a:rPr>
              <a:t>,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replace)</a:t>
            </a:r>
            <a:endParaRPr sz="2000">
              <a:latin typeface="Times New Roman"/>
              <a:cs typeface="Times New Roman"/>
            </a:endParaRPr>
          </a:p>
          <a:p>
            <a:pPr marL="287020" marR="52069">
              <a:lnSpc>
                <a:spcPct val="100000"/>
              </a:lnSpc>
              <a:spcBef>
                <a:spcPts val="484"/>
              </a:spcBef>
            </a:pPr>
            <a:r>
              <a:rPr dirty="0" sz="2000" spc="-10">
                <a:latin typeface="Times New Roman"/>
                <a:cs typeface="Times New Roman"/>
              </a:rPr>
              <a:t>window.open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("https://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  <a:hlinkClick r:id="rId2"/>
              </a:rPr>
              <a:t>www.google.com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"</a:t>
            </a:r>
            <a:r>
              <a:rPr dirty="0" sz="2000" spc="-10">
                <a:latin typeface="Times New Roman"/>
                <a:cs typeface="Times New Roman"/>
              </a:rPr>
              <a:t>, </a:t>
            </a:r>
            <a:r>
              <a:rPr dirty="0" sz="2000">
                <a:solidFill>
                  <a:srgbClr val="006FC0"/>
                </a:solidFill>
                <a:latin typeface="Times New Roman"/>
                <a:cs typeface="Times New Roman"/>
              </a:rPr>
              <a:t>"_blank"</a:t>
            </a:r>
            <a:r>
              <a:rPr dirty="0" sz="2000">
                <a:latin typeface="Times New Roman"/>
                <a:cs typeface="Times New Roman"/>
              </a:rPr>
              <a:t>,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AF50"/>
                </a:solidFill>
                <a:latin typeface="Times New Roman"/>
                <a:cs typeface="Times New Roman"/>
              </a:rPr>
              <a:t>"toolbar=yes,scrollbars=yes,resizable=yes,top=500,left=500,width=400,height=400"</a:t>
            </a:r>
            <a:endParaRPr sz="20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);</a:t>
            </a:r>
            <a:endParaRPr sz="2000">
              <a:latin typeface="Times New Roman"/>
              <a:cs typeface="Times New Roman"/>
            </a:endParaRPr>
          </a:p>
          <a:p>
            <a:pPr lvl="1" marL="46990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0000"/>
              <a:buFont typeface="Wingdings"/>
              <a:buChar char=""/>
              <a:tabLst>
                <a:tab pos="469900" algn="l"/>
              </a:tabLst>
            </a:pPr>
            <a:r>
              <a:rPr dirty="0" sz="2000">
                <a:latin typeface="Times New Roman"/>
                <a:cs typeface="Times New Roman"/>
              </a:rPr>
              <a:t>print()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prints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contents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current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window.</a:t>
            </a:r>
            <a:endParaRPr sz="2000">
              <a:latin typeface="Times New Roman"/>
              <a:cs typeface="Times New Roman"/>
            </a:endParaRPr>
          </a:p>
          <a:p>
            <a:pPr lvl="1" marL="469900" marR="50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0000"/>
              <a:buFont typeface="Wingdings"/>
              <a:buChar char=""/>
              <a:tabLst>
                <a:tab pos="469900" algn="l"/>
              </a:tabLst>
            </a:pP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10" b="1">
                <a:latin typeface="Times New Roman"/>
                <a:cs typeface="Times New Roman"/>
              </a:rPr>
              <a:t>window.location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object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get 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current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page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address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(URL)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redirect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browser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 page.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51628" y="4791557"/>
            <a:ext cx="4312920" cy="148907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latin typeface="Times New Roman"/>
                <a:cs typeface="Times New Roman"/>
              </a:rPr>
              <a:t>//returns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(URL)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current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page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//returns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domain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name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web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host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//returns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path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filename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page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1800" spc="-5">
                <a:latin typeface="Times New Roman"/>
                <a:cs typeface="Times New Roman"/>
              </a:rPr>
              <a:t>returns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web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protocol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used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(http: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or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https:)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7380" y="4791557"/>
            <a:ext cx="3124200" cy="185483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window.location.href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window.location.hostname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window.location.pathname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window.location.protocol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window.location.assign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51628" y="6315252"/>
            <a:ext cx="243014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//loads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document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61221" y="6743399"/>
            <a:ext cx="15113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z="1050">
                <a:latin typeface="Arial MT"/>
                <a:cs typeface="Arial MT"/>
              </a:rPr>
              <a:t>2</a:t>
            </a:fld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30200" y="916051"/>
            <a:ext cx="8566785" cy="5705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dirty="0" sz="2700" spc="-75">
                <a:solidFill>
                  <a:srgbClr val="181818"/>
                </a:solidFill>
                <a:latin typeface="Times New Roman"/>
                <a:cs typeface="Times New Roman"/>
              </a:rPr>
              <a:t>Data</a:t>
            </a:r>
            <a:r>
              <a:rPr dirty="0" sz="2700" spc="-204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50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z="2700" spc="-2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50">
                <a:solidFill>
                  <a:srgbClr val="181818"/>
                </a:solidFill>
                <a:latin typeface="Times New Roman"/>
                <a:cs typeface="Times New Roman"/>
              </a:rPr>
              <a:t>JS</a:t>
            </a:r>
            <a:r>
              <a:rPr dirty="0" sz="2700" spc="-2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65">
                <a:solidFill>
                  <a:srgbClr val="181818"/>
                </a:solidFill>
                <a:latin typeface="Times New Roman"/>
                <a:cs typeface="Times New Roman"/>
              </a:rPr>
              <a:t>can</a:t>
            </a:r>
            <a:r>
              <a:rPr dirty="0" sz="2700" spc="-2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45">
                <a:solidFill>
                  <a:srgbClr val="181818"/>
                </a:solidFill>
                <a:latin typeface="Times New Roman"/>
                <a:cs typeface="Times New Roman"/>
              </a:rPr>
              <a:t>be</a:t>
            </a:r>
            <a:r>
              <a:rPr dirty="0" sz="2700" spc="-204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90">
                <a:solidFill>
                  <a:srgbClr val="181818"/>
                </a:solidFill>
                <a:latin typeface="Times New Roman"/>
                <a:cs typeface="Times New Roman"/>
              </a:rPr>
              <a:t>displayed</a:t>
            </a:r>
            <a:r>
              <a:rPr dirty="0" sz="2700" spc="-24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50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z="2700" spc="-2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75">
                <a:solidFill>
                  <a:srgbClr val="181818"/>
                </a:solidFill>
                <a:latin typeface="Times New Roman"/>
                <a:cs typeface="Times New Roman"/>
              </a:rPr>
              <a:t>these</a:t>
            </a:r>
            <a:r>
              <a:rPr dirty="0" sz="2700" spc="-229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different</a:t>
            </a:r>
            <a:r>
              <a:rPr dirty="0" sz="2700" spc="-229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80">
                <a:solidFill>
                  <a:srgbClr val="181818"/>
                </a:solidFill>
                <a:latin typeface="Times New Roman"/>
                <a:cs typeface="Times New Roman"/>
              </a:rPr>
              <a:t>ways: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50">
              <a:latin typeface="Times New Roman"/>
              <a:cs typeface="Times New Roman"/>
            </a:endParaRPr>
          </a:p>
          <a:p>
            <a:pPr marL="501650" indent="-489584">
              <a:lnSpc>
                <a:spcPct val="100000"/>
              </a:lnSpc>
              <a:buFont typeface="Wingdings"/>
              <a:buChar char=""/>
              <a:tabLst>
                <a:tab pos="501650" algn="l"/>
                <a:tab pos="502284" algn="l"/>
              </a:tabLst>
            </a:pP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I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n</a:t>
            </a:r>
            <a:r>
              <a:rPr dirty="0" sz="2700" spc="-20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110">
                <a:solidFill>
                  <a:srgbClr val="181818"/>
                </a:solidFill>
                <a:latin typeface="Times New Roman"/>
                <a:cs typeface="Times New Roman"/>
              </a:rPr>
              <a:t>H</a:t>
            </a:r>
            <a:r>
              <a:rPr dirty="0" sz="2700" spc="-105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z="2700" spc="-105">
                <a:solidFill>
                  <a:srgbClr val="181818"/>
                </a:solidFill>
                <a:latin typeface="Times New Roman"/>
                <a:cs typeface="Times New Roman"/>
              </a:rPr>
              <a:t>M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L</a:t>
            </a:r>
            <a:r>
              <a:rPr dirty="0" sz="2700" spc="-3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ele</a:t>
            </a:r>
            <a:r>
              <a:rPr dirty="0" sz="2700" spc="-110">
                <a:solidFill>
                  <a:srgbClr val="181818"/>
                </a:solidFill>
                <a:latin typeface="Times New Roman"/>
                <a:cs typeface="Times New Roman"/>
              </a:rPr>
              <a:t>m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e</a:t>
            </a:r>
            <a:r>
              <a:rPr dirty="0" sz="2700" spc="-90">
                <a:solidFill>
                  <a:srgbClr val="181818"/>
                </a:solidFill>
                <a:latin typeface="Times New Roman"/>
                <a:cs typeface="Times New Roman"/>
              </a:rPr>
              <a:t>n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,</a:t>
            </a:r>
            <a:r>
              <a:rPr dirty="0" sz="2700" spc="-2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90">
                <a:solidFill>
                  <a:srgbClr val="181818"/>
                </a:solidFill>
                <a:latin typeface="Times New Roman"/>
                <a:cs typeface="Times New Roman"/>
              </a:rPr>
              <a:t>u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s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i</a:t>
            </a:r>
            <a:r>
              <a:rPr dirty="0" sz="2700" spc="-90">
                <a:solidFill>
                  <a:srgbClr val="181818"/>
                </a:solidFill>
                <a:latin typeface="Times New Roman"/>
                <a:cs typeface="Times New Roman"/>
              </a:rPr>
              <a:t>n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g</a:t>
            </a:r>
            <a:r>
              <a:rPr dirty="0" sz="2700" spc="-24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i</a:t>
            </a:r>
            <a:r>
              <a:rPr dirty="0" sz="2700" spc="-90">
                <a:solidFill>
                  <a:srgbClr val="181818"/>
                </a:solidFill>
                <a:latin typeface="Times New Roman"/>
                <a:cs typeface="Times New Roman"/>
              </a:rPr>
              <a:t>nn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er</a:t>
            </a:r>
            <a:r>
              <a:rPr dirty="0" sz="2700" spc="-105">
                <a:solidFill>
                  <a:srgbClr val="181818"/>
                </a:solidFill>
                <a:latin typeface="Times New Roman"/>
                <a:cs typeface="Times New Roman"/>
              </a:rPr>
              <a:t>H</a:t>
            </a:r>
            <a:r>
              <a:rPr dirty="0" sz="2700" spc="-100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z="2700" spc="-100">
                <a:solidFill>
                  <a:srgbClr val="181818"/>
                </a:solidFill>
                <a:latin typeface="Times New Roman"/>
                <a:cs typeface="Times New Roman"/>
              </a:rPr>
              <a:t>M</a:t>
            </a:r>
            <a:r>
              <a:rPr dirty="0" sz="2700" spc="-110">
                <a:solidFill>
                  <a:srgbClr val="181818"/>
                </a:solidFill>
                <a:latin typeface="Times New Roman"/>
                <a:cs typeface="Times New Roman"/>
              </a:rPr>
              <a:t>L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.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"/>
            </a:pPr>
            <a:endParaRPr sz="3300">
              <a:latin typeface="Times New Roman"/>
              <a:cs typeface="Times New Roman"/>
            </a:endParaRPr>
          </a:p>
          <a:p>
            <a:pPr marL="506730" indent="-494665">
              <a:lnSpc>
                <a:spcPct val="100000"/>
              </a:lnSpc>
              <a:buFont typeface="Wingdings"/>
              <a:buChar char=""/>
              <a:tabLst>
                <a:tab pos="506095" algn="l"/>
                <a:tab pos="507365" algn="l"/>
              </a:tabLst>
            </a:pP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I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n</a:t>
            </a:r>
            <a:r>
              <a:rPr dirty="0" sz="2700" spc="-204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105">
                <a:solidFill>
                  <a:srgbClr val="181818"/>
                </a:solidFill>
                <a:latin typeface="Times New Roman"/>
                <a:cs typeface="Times New Roman"/>
              </a:rPr>
              <a:t>H</a:t>
            </a:r>
            <a:r>
              <a:rPr dirty="0" sz="2700" spc="-105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z="2700" spc="-100">
                <a:solidFill>
                  <a:srgbClr val="181818"/>
                </a:solidFill>
                <a:latin typeface="Times New Roman"/>
                <a:cs typeface="Times New Roman"/>
              </a:rPr>
              <a:t>M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L</a:t>
            </a:r>
            <a:r>
              <a:rPr dirty="0" sz="2700" spc="-3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outp</a:t>
            </a:r>
            <a:r>
              <a:rPr dirty="0" sz="2700" spc="-105">
                <a:solidFill>
                  <a:srgbClr val="181818"/>
                </a:solidFill>
                <a:latin typeface="Times New Roman"/>
                <a:cs typeface="Times New Roman"/>
              </a:rPr>
              <a:t>u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z="2700" spc="-24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u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s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g</a:t>
            </a:r>
            <a:r>
              <a:rPr dirty="0" sz="2700" spc="-2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docu</a:t>
            </a:r>
            <a:r>
              <a:rPr dirty="0" sz="2700" spc="-114">
                <a:solidFill>
                  <a:srgbClr val="181818"/>
                </a:solidFill>
                <a:latin typeface="Times New Roman"/>
                <a:cs typeface="Times New Roman"/>
              </a:rPr>
              <a:t>m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en</a:t>
            </a:r>
            <a:r>
              <a:rPr dirty="0" sz="2700" spc="-105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z="2700" spc="-100">
                <a:solidFill>
                  <a:srgbClr val="181818"/>
                </a:solidFill>
                <a:latin typeface="Times New Roman"/>
                <a:cs typeface="Times New Roman"/>
              </a:rPr>
              <a:t>.</a:t>
            </a:r>
            <a:r>
              <a:rPr dirty="0" sz="2700" spc="-105">
                <a:solidFill>
                  <a:srgbClr val="181818"/>
                </a:solidFill>
                <a:latin typeface="Times New Roman"/>
                <a:cs typeface="Times New Roman"/>
              </a:rPr>
              <a:t>w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r</a:t>
            </a:r>
            <a:r>
              <a:rPr dirty="0" sz="2700" spc="-105">
                <a:solidFill>
                  <a:srgbClr val="181818"/>
                </a:solidFill>
                <a:latin typeface="Times New Roman"/>
                <a:cs typeface="Times New Roman"/>
              </a:rPr>
              <a:t>it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e</a:t>
            </a:r>
            <a:r>
              <a:rPr dirty="0" sz="2700" spc="-110">
                <a:solidFill>
                  <a:srgbClr val="181818"/>
                </a:solidFill>
                <a:latin typeface="Times New Roman"/>
                <a:cs typeface="Times New Roman"/>
              </a:rPr>
              <a:t>(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)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.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"/>
            </a:pPr>
            <a:endParaRPr sz="3400">
              <a:latin typeface="Times New Roman"/>
              <a:cs typeface="Times New Roman"/>
            </a:endParaRPr>
          </a:p>
          <a:p>
            <a:pPr marL="501650" indent="-489584">
              <a:lnSpc>
                <a:spcPct val="100000"/>
              </a:lnSpc>
              <a:buFont typeface="Wingdings"/>
              <a:buChar char=""/>
              <a:tabLst>
                <a:tab pos="501650" algn="l"/>
                <a:tab pos="502284" algn="l"/>
              </a:tabLst>
            </a:pPr>
            <a:r>
              <a:rPr dirty="0" sz="2700" spc="-50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z="2700" spc="-20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50">
                <a:solidFill>
                  <a:srgbClr val="181818"/>
                </a:solidFill>
                <a:latin typeface="Times New Roman"/>
                <a:cs typeface="Times New Roman"/>
              </a:rPr>
              <a:t>an</a:t>
            </a:r>
            <a:r>
              <a:rPr dirty="0" sz="2700" spc="-2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80">
                <a:solidFill>
                  <a:srgbClr val="181818"/>
                </a:solidFill>
                <a:latin typeface="Times New Roman"/>
                <a:cs typeface="Times New Roman"/>
              </a:rPr>
              <a:t>alert</a:t>
            </a:r>
            <a:r>
              <a:rPr dirty="0" sz="2700" spc="-2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70">
                <a:solidFill>
                  <a:srgbClr val="181818"/>
                </a:solidFill>
                <a:latin typeface="Times New Roman"/>
                <a:cs typeface="Times New Roman"/>
              </a:rPr>
              <a:t>box,</a:t>
            </a:r>
            <a:r>
              <a:rPr dirty="0" sz="2700" spc="-2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75">
                <a:solidFill>
                  <a:srgbClr val="181818"/>
                </a:solidFill>
                <a:latin typeface="Times New Roman"/>
                <a:cs typeface="Times New Roman"/>
              </a:rPr>
              <a:t>using</a:t>
            </a:r>
            <a:r>
              <a:rPr dirty="0" sz="2700" spc="-2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114">
                <a:solidFill>
                  <a:srgbClr val="181818"/>
                </a:solidFill>
                <a:latin typeface="Times New Roman"/>
                <a:cs typeface="Times New Roman"/>
              </a:rPr>
              <a:t>window.alert().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"/>
            </a:pPr>
            <a:endParaRPr sz="3350">
              <a:latin typeface="Times New Roman"/>
              <a:cs typeface="Times New Roman"/>
            </a:endParaRPr>
          </a:p>
          <a:p>
            <a:pPr marL="501650" indent="-489584">
              <a:lnSpc>
                <a:spcPct val="100000"/>
              </a:lnSpc>
              <a:buFont typeface="Wingdings"/>
              <a:buChar char=""/>
              <a:tabLst>
                <a:tab pos="501650" algn="l"/>
                <a:tab pos="502284" algn="l"/>
              </a:tabLst>
            </a:pP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I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n</a:t>
            </a:r>
            <a:r>
              <a:rPr dirty="0" sz="2700" spc="-20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z="2700" spc="-90">
                <a:solidFill>
                  <a:srgbClr val="181818"/>
                </a:solidFill>
                <a:latin typeface="Times New Roman"/>
                <a:cs typeface="Times New Roman"/>
              </a:rPr>
              <a:t>h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e</a:t>
            </a:r>
            <a:r>
              <a:rPr dirty="0" sz="2700" spc="-2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90">
                <a:solidFill>
                  <a:srgbClr val="181818"/>
                </a:solidFill>
                <a:latin typeface="Times New Roman"/>
                <a:cs typeface="Times New Roman"/>
              </a:rPr>
              <a:t>b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r</a:t>
            </a:r>
            <a:r>
              <a:rPr dirty="0" sz="2700" spc="-90">
                <a:solidFill>
                  <a:srgbClr val="181818"/>
                </a:solidFill>
                <a:latin typeface="Times New Roman"/>
                <a:cs typeface="Times New Roman"/>
              </a:rPr>
              <a:t>o</a:t>
            </a:r>
            <a:r>
              <a:rPr dirty="0" sz="2700" spc="-110">
                <a:solidFill>
                  <a:srgbClr val="181818"/>
                </a:solidFill>
                <a:latin typeface="Times New Roman"/>
                <a:cs typeface="Times New Roman"/>
              </a:rPr>
              <a:t>w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s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e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r</a:t>
            </a:r>
            <a:r>
              <a:rPr dirty="0" sz="2700" spc="-229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c</a:t>
            </a:r>
            <a:r>
              <a:rPr dirty="0" sz="2700" spc="-90">
                <a:solidFill>
                  <a:srgbClr val="181818"/>
                </a:solidFill>
                <a:latin typeface="Times New Roman"/>
                <a:cs typeface="Times New Roman"/>
              </a:rPr>
              <a:t>on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s</a:t>
            </a:r>
            <a:r>
              <a:rPr dirty="0" sz="2700" spc="-105">
                <a:solidFill>
                  <a:srgbClr val="181818"/>
                </a:solidFill>
                <a:latin typeface="Times New Roman"/>
                <a:cs typeface="Times New Roman"/>
              </a:rPr>
              <a:t>o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l</a:t>
            </a:r>
            <a:r>
              <a:rPr dirty="0" sz="2700" spc="-110">
                <a:solidFill>
                  <a:srgbClr val="181818"/>
                </a:solidFill>
                <a:latin typeface="Times New Roman"/>
                <a:cs typeface="Times New Roman"/>
              </a:rPr>
              <a:t>e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,</a:t>
            </a:r>
            <a:r>
              <a:rPr dirty="0" sz="2700" spc="-2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90">
                <a:solidFill>
                  <a:srgbClr val="181818"/>
                </a:solidFill>
                <a:latin typeface="Times New Roman"/>
                <a:cs typeface="Times New Roman"/>
              </a:rPr>
              <a:t>u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s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i</a:t>
            </a:r>
            <a:r>
              <a:rPr dirty="0" sz="2700" spc="-90">
                <a:solidFill>
                  <a:srgbClr val="181818"/>
                </a:solidFill>
                <a:latin typeface="Times New Roman"/>
                <a:cs typeface="Times New Roman"/>
              </a:rPr>
              <a:t>n</a:t>
            </a:r>
            <a:r>
              <a:rPr dirty="0" sz="2700">
                <a:solidFill>
                  <a:srgbClr val="181818"/>
                </a:solidFill>
                <a:latin typeface="Times New Roman"/>
                <a:cs typeface="Times New Roman"/>
              </a:rPr>
              <a:t>g</a:t>
            </a:r>
            <a:r>
              <a:rPr dirty="0" sz="2700" spc="-24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c</a:t>
            </a:r>
            <a:r>
              <a:rPr dirty="0" sz="2700" spc="-90">
                <a:solidFill>
                  <a:srgbClr val="181818"/>
                </a:solidFill>
                <a:latin typeface="Times New Roman"/>
                <a:cs typeface="Times New Roman"/>
              </a:rPr>
              <a:t>on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s</a:t>
            </a:r>
            <a:r>
              <a:rPr dirty="0" sz="2700" spc="-105">
                <a:solidFill>
                  <a:srgbClr val="181818"/>
                </a:solidFill>
                <a:latin typeface="Times New Roman"/>
                <a:cs typeface="Times New Roman"/>
              </a:rPr>
              <a:t>ol</a:t>
            </a:r>
            <a:r>
              <a:rPr dirty="0" sz="2700" spc="-95">
                <a:solidFill>
                  <a:srgbClr val="181818"/>
                </a:solidFill>
                <a:latin typeface="Times New Roman"/>
                <a:cs typeface="Times New Roman"/>
              </a:rPr>
              <a:t>e</a:t>
            </a:r>
            <a:r>
              <a:rPr dirty="0" sz="2700" spc="-100">
                <a:solidFill>
                  <a:srgbClr val="181818"/>
                </a:solidFill>
                <a:latin typeface="Times New Roman"/>
                <a:cs typeface="Times New Roman"/>
              </a:rPr>
              <a:t>.</a:t>
            </a:r>
            <a:r>
              <a:rPr dirty="0" sz="2700" spc="-105">
                <a:solidFill>
                  <a:srgbClr val="181818"/>
                </a:solidFill>
                <a:latin typeface="Times New Roman"/>
                <a:cs typeface="Times New Roman"/>
              </a:rPr>
              <a:t>lo</a:t>
            </a:r>
            <a:r>
              <a:rPr dirty="0" sz="2700" spc="-100">
                <a:solidFill>
                  <a:srgbClr val="181818"/>
                </a:solidFill>
                <a:latin typeface="Times New Roman"/>
                <a:cs typeface="Times New Roman"/>
              </a:rPr>
              <a:t>g().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"/>
            </a:pPr>
            <a:endParaRPr sz="365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90000"/>
              </a:lnSpc>
              <a:buFont typeface="Wingdings"/>
              <a:buChar char=""/>
              <a:tabLst>
                <a:tab pos="356235" algn="l"/>
              </a:tabLst>
            </a:pPr>
            <a:r>
              <a:rPr dirty="0" sz="2700" b="1">
                <a:latin typeface="Times New Roman"/>
                <a:cs typeface="Times New Roman"/>
              </a:rPr>
              <a:t>&lt;noscript&gt; </a:t>
            </a:r>
            <a:r>
              <a:rPr dirty="0" sz="2700">
                <a:latin typeface="Times New Roman"/>
                <a:cs typeface="Times New Roman"/>
              </a:rPr>
              <a:t>and </a:t>
            </a:r>
            <a:r>
              <a:rPr dirty="0" sz="2700" b="1">
                <a:latin typeface="Times New Roman"/>
                <a:cs typeface="Times New Roman"/>
              </a:rPr>
              <a:t>&lt;/noscript&gt; </a:t>
            </a:r>
            <a:r>
              <a:rPr dirty="0" sz="2700">
                <a:latin typeface="Times New Roman"/>
                <a:cs typeface="Times New Roman"/>
              </a:rPr>
              <a:t>pair of tags. These are used </a:t>
            </a:r>
            <a:r>
              <a:rPr dirty="0" sz="2700" spc="5">
                <a:latin typeface="Times New Roman"/>
                <a:cs typeface="Times New Roman"/>
              </a:rPr>
              <a:t> </a:t>
            </a:r>
            <a:r>
              <a:rPr dirty="0" sz="2700" spc="-5">
                <a:latin typeface="Times New Roman"/>
                <a:cs typeface="Times New Roman"/>
              </a:rPr>
              <a:t>when </a:t>
            </a:r>
            <a:r>
              <a:rPr dirty="0" sz="2700">
                <a:latin typeface="Times New Roman"/>
                <a:cs typeface="Times New Roman"/>
              </a:rPr>
              <a:t>you </a:t>
            </a:r>
            <a:r>
              <a:rPr dirty="0" sz="2700" spc="-5">
                <a:latin typeface="Times New Roman"/>
                <a:cs typeface="Times New Roman"/>
              </a:rPr>
              <a:t>wish to </a:t>
            </a:r>
            <a:r>
              <a:rPr dirty="0" sz="2700" spc="-15">
                <a:latin typeface="Times New Roman"/>
                <a:cs typeface="Times New Roman"/>
              </a:rPr>
              <a:t>offer </a:t>
            </a:r>
            <a:r>
              <a:rPr dirty="0" sz="2700">
                <a:latin typeface="Times New Roman"/>
                <a:cs typeface="Times New Roman"/>
              </a:rPr>
              <a:t>alternative </a:t>
            </a:r>
            <a:r>
              <a:rPr dirty="0" sz="2700" spc="-5">
                <a:latin typeface="Times New Roman"/>
                <a:cs typeface="Times New Roman"/>
              </a:rPr>
              <a:t>HTML to </a:t>
            </a:r>
            <a:r>
              <a:rPr dirty="0" sz="2700">
                <a:latin typeface="Times New Roman"/>
                <a:cs typeface="Times New Roman"/>
              </a:rPr>
              <a:t>users whose </a:t>
            </a:r>
            <a:r>
              <a:rPr dirty="0" sz="2700" spc="5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browsers</a:t>
            </a:r>
            <a:r>
              <a:rPr dirty="0" sz="2700" spc="-20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do</a:t>
            </a:r>
            <a:r>
              <a:rPr dirty="0" sz="2700" spc="-10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not</a:t>
            </a:r>
            <a:r>
              <a:rPr dirty="0" sz="2700" spc="-15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support</a:t>
            </a:r>
            <a:r>
              <a:rPr dirty="0" sz="2700" spc="-30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JavaScript</a:t>
            </a:r>
            <a:r>
              <a:rPr dirty="0" sz="2700" spc="-25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or</a:t>
            </a:r>
            <a:r>
              <a:rPr dirty="0" sz="2700" spc="-5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who</a:t>
            </a:r>
            <a:r>
              <a:rPr dirty="0" sz="2700" spc="-10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have it</a:t>
            </a:r>
            <a:r>
              <a:rPr dirty="0" sz="2700" spc="-15">
                <a:latin typeface="Times New Roman"/>
                <a:cs typeface="Times New Roman"/>
              </a:rPr>
              <a:t> </a:t>
            </a:r>
            <a:r>
              <a:rPr dirty="0" sz="2700" spc="5">
                <a:latin typeface="Times New Roman"/>
                <a:cs typeface="Times New Roman"/>
              </a:rPr>
              <a:t>disabled.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40939" y="208915"/>
            <a:ext cx="3429000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">
                <a:solidFill>
                  <a:srgbClr val="181818"/>
                </a:solidFill>
              </a:rPr>
              <a:t>JS</a:t>
            </a:r>
            <a:r>
              <a:rPr dirty="0" sz="4900" spc="-80">
                <a:solidFill>
                  <a:srgbClr val="181818"/>
                </a:solidFill>
              </a:rPr>
              <a:t> </a:t>
            </a:r>
            <a:r>
              <a:rPr dirty="0" sz="4900" spc="-5">
                <a:solidFill>
                  <a:srgbClr val="181818"/>
                </a:solidFill>
              </a:rPr>
              <a:t>OUTPUT</a:t>
            </a:r>
            <a:endParaRPr sz="49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5789" y="282702"/>
            <a:ext cx="494538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5"/>
              <a:t>Window</a:t>
            </a:r>
            <a:r>
              <a:rPr dirty="0" sz="3600" spc="-30"/>
              <a:t> </a:t>
            </a:r>
            <a:r>
              <a:rPr dirty="0" sz="3600" spc="-5"/>
              <a:t>Object</a:t>
            </a:r>
            <a:r>
              <a:rPr dirty="0" sz="3600" spc="-25"/>
              <a:t> </a:t>
            </a:r>
            <a:r>
              <a:rPr dirty="0" sz="3600"/>
              <a:t>Example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85673" y="1095879"/>
            <a:ext cx="7978775" cy="518350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800">
                <a:latin typeface="Times New Roman"/>
                <a:cs typeface="Times New Roman"/>
              </a:rPr>
              <a:t>&lt;button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onclick="openWin()"&gt;Open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"myWindow"&lt;/button&gt;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&lt;button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onclick="closeWin()"&gt;Close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"myWindow"&lt;/button&gt;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&lt;button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onclick="PrintFunction()"&gt;Print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this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page&lt;/button&gt;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&lt;p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id="demo"&gt;&lt;/p&gt;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&lt;script&gt;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function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openWin()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{</a:t>
            </a:r>
            <a:endParaRPr sz="18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434"/>
              </a:spcBef>
            </a:pPr>
            <a:r>
              <a:rPr dirty="0" sz="1800" spc="-5">
                <a:latin typeface="Times New Roman"/>
                <a:cs typeface="Times New Roman"/>
              </a:rPr>
              <a:t>w=</a:t>
            </a:r>
            <a:r>
              <a:rPr dirty="0" sz="1800" spc="1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window.open</a:t>
            </a:r>
            <a:r>
              <a:rPr dirty="0" sz="1800" spc="-10">
                <a:solidFill>
                  <a:srgbClr val="FF0000"/>
                </a:solidFill>
                <a:latin typeface="Times New Roman"/>
                <a:cs typeface="Times New Roman"/>
              </a:rPr>
              <a:t>("https://</a:t>
            </a:r>
            <a:r>
              <a:rPr dirty="0" sz="1800" spc="-10">
                <a:solidFill>
                  <a:srgbClr val="FF0000"/>
                </a:solidFill>
                <a:latin typeface="Times New Roman"/>
                <a:cs typeface="Times New Roman"/>
                <a:hlinkClick r:id="rId2"/>
              </a:rPr>
              <a:t>www.google.com</a:t>
            </a:r>
            <a:r>
              <a:rPr dirty="0" sz="1800" spc="-10">
                <a:solidFill>
                  <a:srgbClr val="FF0000"/>
                </a:solidFill>
                <a:latin typeface="Times New Roman"/>
                <a:cs typeface="Times New Roman"/>
              </a:rPr>
              <a:t>"</a:t>
            </a:r>
            <a:r>
              <a:rPr dirty="0" sz="1800" spc="-10">
                <a:latin typeface="Times New Roman"/>
                <a:cs typeface="Times New Roman"/>
              </a:rPr>
              <a:t>,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006FC0"/>
                </a:solidFill>
                <a:latin typeface="Times New Roman"/>
                <a:cs typeface="Times New Roman"/>
              </a:rPr>
              <a:t>"_blank"</a:t>
            </a:r>
            <a:r>
              <a:rPr dirty="0" sz="1800" spc="-5"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solidFill>
                  <a:srgbClr val="00AF50"/>
                </a:solidFill>
                <a:latin typeface="Times New Roman"/>
                <a:cs typeface="Times New Roman"/>
              </a:rPr>
              <a:t>"toolbar=yes,scrollbars=yes,resizable=yes,top=500,left=500,width=400,height=400"</a:t>
            </a:r>
            <a:r>
              <a:rPr dirty="0" sz="1800" spc="145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);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Times New Roman"/>
                <a:cs typeface="Times New Roman"/>
              </a:rPr>
              <a:t>//w.document.write("&lt;h1&gt;This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is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'myWindow'&lt;/h1&gt;");</a:t>
            </a:r>
            <a:endParaRPr sz="1800">
              <a:latin typeface="Times New Roman"/>
              <a:cs typeface="Times New Roman"/>
            </a:endParaRPr>
          </a:p>
          <a:p>
            <a:pPr marL="127000">
              <a:lnSpc>
                <a:spcPct val="100000"/>
              </a:lnSpc>
              <a:spcBef>
                <a:spcPts val="430"/>
              </a:spcBef>
            </a:pPr>
            <a:r>
              <a:rPr dirty="0" sz="1800" spc="-5">
                <a:latin typeface="Times New Roman"/>
                <a:cs typeface="Times New Roman"/>
              </a:rPr>
              <a:t>w.document.title=“New</a:t>
            </a:r>
            <a:r>
              <a:rPr dirty="0" sz="1800" spc="-85">
                <a:latin typeface="Times New Roman"/>
                <a:cs typeface="Times New Roman"/>
              </a:rPr>
              <a:t> </a:t>
            </a:r>
            <a:r>
              <a:rPr dirty="0" sz="1800" spc="-15">
                <a:latin typeface="Times New Roman"/>
                <a:cs typeface="Times New Roman"/>
              </a:rPr>
              <a:t>Window";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Times New Roman"/>
                <a:cs typeface="Times New Roman"/>
              </a:rPr>
              <a:t>}</a:t>
            </a:r>
            <a:endParaRPr sz="1800">
              <a:latin typeface="Times New Roman"/>
              <a:cs typeface="Times New Roman"/>
            </a:endParaRPr>
          </a:p>
          <a:p>
            <a:pPr marL="12700" marR="3682365">
              <a:lnSpc>
                <a:spcPct val="120000"/>
              </a:lnSpc>
              <a:tabLst>
                <a:tab pos="2294890" algn="l"/>
                <a:tab pos="2633980" algn="l"/>
                <a:tab pos="4156710" algn="l"/>
              </a:tabLst>
            </a:pPr>
            <a:r>
              <a:rPr dirty="0" sz="1800">
                <a:latin typeface="Times New Roman"/>
                <a:cs typeface="Times New Roman"/>
              </a:rPr>
              <a:t>function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closeWin()	</a:t>
            </a:r>
            <a:r>
              <a:rPr dirty="0" sz="1800">
                <a:latin typeface="Times New Roman"/>
                <a:cs typeface="Times New Roman"/>
              </a:rPr>
              <a:t>{	</a:t>
            </a:r>
            <a:r>
              <a:rPr dirty="0" sz="1800" spc="-15">
                <a:latin typeface="Times New Roman"/>
                <a:cs typeface="Times New Roman"/>
              </a:rPr>
              <a:t>w.close();	</a:t>
            </a:r>
            <a:r>
              <a:rPr dirty="0" sz="1800">
                <a:latin typeface="Times New Roman"/>
                <a:cs typeface="Times New Roman"/>
              </a:rPr>
              <a:t>}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function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PrintFunction()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{	</a:t>
            </a:r>
            <a:r>
              <a:rPr dirty="0" sz="1800" spc="-10">
                <a:latin typeface="Times New Roman"/>
                <a:cs typeface="Times New Roman"/>
              </a:rPr>
              <a:t>window.print();</a:t>
            </a:r>
            <a:r>
              <a:rPr dirty="0" sz="1800" spc="37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}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Times New Roman"/>
                <a:cs typeface="Times New Roman"/>
              </a:rPr>
              <a:t>x=window.location.href;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Times New Roman"/>
                <a:cs typeface="Times New Roman"/>
              </a:rPr>
              <a:t>docu</a:t>
            </a:r>
            <a:r>
              <a:rPr dirty="0" sz="1800" spc="-15">
                <a:latin typeface="Times New Roman"/>
                <a:cs typeface="Times New Roman"/>
              </a:rPr>
              <a:t>m</a:t>
            </a:r>
            <a:r>
              <a:rPr dirty="0" sz="1800">
                <a:latin typeface="Times New Roman"/>
                <a:cs typeface="Times New Roman"/>
              </a:rPr>
              <a:t>ent.g</a:t>
            </a:r>
            <a:r>
              <a:rPr dirty="0" sz="1800" spc="5">
                <a:latin typeface="Times New Roman"/>
                <a:cs typeface="Times New Roman"/>
              </a:rPr>
              <a:t>e</a:t>
            </a:r>
            <a:r>
              <a:rPr dirty="0" sz="1800">
                <a:latin typeface="Times New Roman"/>
                <a:cs typeface="Times New Roman"/>
              </a:rPr>
              <a:t>tEl</a:t>
            </a:r>
            <a:r>
              <a:rPr dirty="0" sz="1800" spc="5">
                <a:latin typeface="Times New Roman"/>
                <a:cs typeface="Times New Roman"/>
              </a:rPr>
              <a:t>e</a:t>
            </a:r>
            <a:r>
              <a:rPr dirty="0" sz="1800" spc="-15">
                <a:latin typeface="Times New Roman"/>
                <a:cs typeface="Times New Roman"/>
              </a:rPr>
              <a:t>m</a:t>
            </a:r>
            <a:r>
              <a:rPr dirty="0" sz="1800">
                <a:latin typeface="Times New Roman"/>
                <a:cs typeface="Times New Roman"/>
              </a:rPr>
              <a:t>entB</a:t>
            </a:r>
            <a:r>
              <a:rPr dirty="0" sz="1800" spc="5">
                <a:latin typeface="Times New Roman"/>
                <a:cs typeface="Times New Roman"/>
              </a:rPr>
              <a:t>y</a:t>
            </a:r>
            <a:r>
              <a:rPr dirty="0" sz="1800">
                <a:latin typeface="Times New Roman"/>
                <a:cs typeface="Times New Roman"/>
              </a:rPr>
              <a:t>I</a:t>
            </a:r>
            <a:r>
              <a:rPr dirty="0" sz="1800" spc="10">
                <a:latin typeface="Times New Roman"/>
                <a:cs typeface="Times New Roman"/>
              </a:rPr>
              <a:t>d</a:t>
            </a:r>
            <a:r>
              <a:rPr dirty="0" sz="1800">
                <a:latin typeface="Times New Roman"/>
                <a:cs typeface="Times New Roman"/>
              </a:rPr>
              <a:t>("de</a:t>
            </a:r>
            <a:r>
              <a:rPr dirty="0" sz="1800" spc="-15">
                <a:latin typeface="Times New Roman"/>
                <a:cs typeface="Times New Roman"/>
              </a:rPr>
              <a:t>m</a:t>
            </a:r>
            <a:r>
              <a:rPr dirty="0" sz="1800">
                <a:latin typeface="Times New Roman"/>
                <a:cs typeface="Times New Roman"/>
              </a:rPr>
              <a:t>o").innerHTML</a:t>
            </a:r>
            <a:r>
              <a:rPr dirty="0" sz="1800" spc="-10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x;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0273" y="6308852"/>
            <a:ext cx="9639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 spc="-290">
                <a:latin typeface="Times New Roman"/>
                <a:cs typeface="Times New Roman"/>
              </a:rPr>
              <a:t>&lt;/</a:t>
            </a:r>
            <a:r>
              <a:rPr dirty="0" baseline="-16203" sz="1800" spc="-434">
                <a:solidFill>
                  <a:srgbClr val="888888"/>
                </a:solidFill>
                <a:latin typeface="Calibri"/>
                <a:cs typeface="Calibri"/>
              </a:rPr>
              <a:t>W</a:t>
            </a:r>
            <a:r>
              <a:rPr dirty="0" sz="1800" spc="-290">
                <a:latin typeface="Times New Roman"/>
                <a:cs typeface="Times New Roman"/>
              </a:rPr>
              <a:t>s</a:t>
            </a:r>
            <a:r>
              <a:rPr dirty="0" baseline="-16203" sz="1800" spc="-434">
                <a:solidFill>
                  <a:srgbClr val="888888"/>
                </a:solidFill>
                <a:latin typeface="Calibri"/>
                <a:cs typeface="Calibri"/>
              </a:rPr>
              <a:t>e</a:t>
            </a:r>
            <a:r>
              <a:rPr dirty="0" sz="1800" spc="-290">
                <a:latin typeface="Times New Roman"/>
                <a:cs typeface="Times New Roman"/>
              </a:rPr>
              <a:t>c</a:t>
            </a:r>
            <a:r>
              <a:rPr dirty="0" baseline="-16203" sz="1800" spc="-434">
                <a:solidFill>
                  <a:srgbClr val="888888"/>
                </a:solidFill>
                <a:latin typeface="Calibri"/>
                <a:cs typeface="Calibri"/>
              </a:rPr>
              <a:t>b</a:t>
            </a:r>
            <a:r>
              <a:rPr dirty="0" sz="1800" spc="-290">
                <a:latin typeface="Times New Roman"/>
                <a:cs typeface="Times New Roman"/>
              </a:rPr>
              <a:t>ri</a:t>
            </a:r>
            <a:r>
              <a:rPr dirty="0" baseline="-16203" sz="1800" spc="-434">
                <a:solidFill>
                  <a:srgbClr val="888888"/>
                </a:solidFill>
                <a:latin typeface="Calibri"/>
                <a:cs typeface="Calibri"/>
              </a:rPr>
              <a:t>D</a:t>
            </a:r>
            <a:r>
              <a:rPr dirty="0" sz="1800" spc="-290">
                <a:latin typeface="Times New Roman"/>
                <a:cs typeface="Times New Roman"/>
              </a:rPr>
              <a:t>p</a:t>
            </a:r>
            <a:r>
              <a:rPr dirty="0" baseline="-16203" sz="1800" spc="-434">
                <a:solidFill>
                  <a:srgbClr val="888888"/>
                </a:solidFill>
                <a:latin typeface="Calibri"/>
                <a:cs typeface="Calibri"/>
              </a:rPr>
              <a:t>e</a:t>
            </a:r>
            <a:r>
              <a:rPr dirty="0" sz="1800" spc="-290">
                <a:latin typeface="Times New Roman"/>
                <a:cs typeface="Times New Roman"/>
              </a:rPr>
              <a:t>t</a:t>
            </a:r>
            <a:r>
              <a:rPr dirty="0" baseline="-16203" sz="1800" spc="-434">
                <a:solidFill>
                  <a:srgbClr val="888888"/>
                </a:solidFill>
                <a:latin typeface="Calibri"/>
                <a:cs typeface="Calibri"/>
              </a:rPr>
              <a:t>si</a:t>
            </a:r>
            <a:r>
              <a:rPr dirty="0" sz="1800" spc="-290">
                <a:latin typeface="Times New Roman"/>
                <a:cs typeface="Times New Roman"/>
              </a:rPr>
              <a:t>&gt;</a:t>
            </a:r>
            <a:r>
              <a:rPr dirty="0" baseline="-16203" sz="1800" spc="-434">
                <a:solidFill>
                  <a:srgbClr val="888888"/>
                </a:solidFill>
                <a:latin typeface="Calibri"/>
                <a:cs typeface="Calibri"/>
              </a:rPr>
              <a:t>gn</a:t>
            </a:r>
            <a:endParaRPr baseline="-16203"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56482" y="6427114"/>
            <a:ext cx="14306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888888"/>
                </a:solidFill>
                <a:latin typeface="Calibri"/>
                <a:cs typeface="Calibri"/>
              </a:rPr>
              <a:t>By:Saja</a:t>
            </a:r>
            <a:r>
              <a:rPr dirty="0" sz="1200" spc="-35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 spc="5">
                <a:solidFill>
                  <a:srgbClr val="888888"/>
                </a:solidFill>
                <a:latin typeface="Calibri"/>
                <a:cs typeface="Calibri"/>
              </a:rPr>
              <a:t>A.</a:t>
            </a:r>
            <a:r>
              <a:rPr dirty="0" sz="1200" spc="-45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Muhammed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11971" y="643168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50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5</a:t>
            </a:r>
            <a:r>
              <a:rPr dirty="0"/>
              <a:t>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4401" y="639292"/>
            <a:ext cx="8975090" cy="533019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5">
                <a:latin typeface="Times New Roman"/>
                <a:cs typeface="Times New Roman"/>
              </a:rPr>
              <a:t>prompt()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>
                <a:latin typeface="Times New Roman"/>
                <a:cs typeface="Times New Roman"/>
              </a:rPr>
              <a:t> displays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dialog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box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that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prompts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visitor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input.</a:t>
            </a:r>
            <a:endParaRPr sz="2000">
              <a:latin typeface="Times New Roman"/>
              <a:cs typeface="Times New Roman"/>
            </a:endParaRPr>
          </a:p>
          <a:p>
            <a:pPr marL="195580" marR="525145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1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prompt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box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often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 want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input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 before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entering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page.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prompt()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input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clicks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"OK".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clicks</a:t>
            </a:r>
            <a:endParaRPr sz="2000">
              <a:latin typeface="Times New Roman"/>
              <a:cs typeface="Times New Roman"/>
            </a:endParaRPr>
          </a:p>
          <a:p>
            <a:pPr marL="19558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"cancel"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null.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Syntax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 b="1" i="1">
                <a:latin typeface="Times New Roman"/>
                <a:cs typeface="Times New Roman"/>
              </a:rPr>
              <a:t>prompt</a:t>
            </a:r>
            <a:r>
              <a:rPr dirty="0" sz="2000" spc="-5">
                <a:latin typeface="Times New Roman"/>
                <a:cs typeface="Times New Roman"/>
              </a:rPr>
              <a:t>(text,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defaultText)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"/>
              <a:tabLst>
                <a:tab pos="195580" algn="l"/>
              </a:tabLst>
            </a:pPr>
            <a:r>
              <a:rPr dirty="0" sz="2000" spc="-35">
                <a:latin typeface="Times New Roman"/>
                <a:cs typeface="Times New Roman"/>
              </a:rPr>
              <a:t>Text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parameter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30">
                <a:latin typeface="Times New Roman"/>
                <a:cs typeface="Times New Roman"/>
              </a:rPr>
              <a:t>it’s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Required,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represent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5">
                <a:latin typeface="Times New Roman"/>
                <a:cs typeface="Times New Roman"/>
              </a:rPr>
              <a:t>text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displayed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endParaRPr sz="2000">
              <a:latin typeface="Times New Roman"/>
              <a:cs typeface="Times New Roman"/>
            </a:endParaRPr>
          </a:p>
          <a:p>
            <a:pPr marL="195580">
              <a:lnSpc>
                <a:spcPct val="100000"/>
              </a:lnSpc>
              <a:spcBef>
                <a:spcPts val="5"/>
              </a:spcBef>
            </a:pPr>
            <a:r>
              <a:rPr dirty="0" sz="2000">
                <a:latin typeface="Times New Roman"/>
                <a:cs typeface="Times New Roman"/>
              </a:rPr>
              <a:t>dialog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box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"/>
              <a:tabLst>
                <a:tab pos="195580" algn="l"/>
              </a:tabLst>
            </a:pPr>
            <a:r>
              <a:rPr dirty="0" sz="2000" spc="-15">
                <a:latin typeface="Times New Roman"/>
                <a:cs typeface="Times New Roman"/>
              </a:rPr>
              <a:t>defaultText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parameter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30">
                <a:latin typeface="Times New Roman"/>
                <a:cs typeface="Times New Roman"/>
              </a:rPr>
              <a:t>it’s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Optional,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represents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default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input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text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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Ex: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age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prompt("Please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enter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your</a:t>
            </a:r>
            <a:r>
              <a:rPr dirty="0" sz="2000" spc="-1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Age",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“25");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(age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!=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null)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document.getElementById("demo").innerHTML</a:t>
            </a:r>
            <a:r>
              <a:rPr dirty="0" sz="2000" spc="-1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520">
                <a:latin typeface="Times New Roman"/>
                <a:cs typeface="Times New Roman"/>
              </a:rPr>
              <a:t> </a:t>
            </a:r>
            <a:r>
              <a:rPr dirty="0" sz="2000" spc="-40">
                <a:latin typeface="Times New Roman"/>
                <a:cs typeface="Times New Roman"/>
              </a:rPr>
              <a:t>“Your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age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5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 age+</a:t>
            </a:r>
            <a:r>
              <a:rPr dirty="0" sz="2000" spc="-5">
                <a:latin typeface="Times New Roman"/>
                <a:cs typeface="Times New Roman"/>
              </a:rPr>
              <a:t> “years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old";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16454" y="0"/>
            <a:ext cx="3672840" cy="650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0"/>
              <a:t>p</a:t>
            </a:r>
            <a:r>
              <a:rPr dirty="0" sz="4100" spc="-165"/>
              <a:t>r</a:t>
            </a:r>
            <a:r>
              <a:rPr dirty="0" sz="4100" spc="-95"/>
              <a:t>om</a:t>
            </a:r>
            <a:r>
              <a:rPr dirty="0" sz="4100" spc="-100"/>
              <a:t>p</a:t>
            </a:r>
            <a:r>
              <a:rPr dirty="0" sz="4100" spc="-110"/>
              <a:t>t(</a:t>
            </a:r>
            <a:r>
              <a:rPr dirty="0" sz="4100"/>
              <a:t>)</a:t>
            </a:r>
            <a:r>
              <a:rPr dirty="0" sz="4100" spc="-250"/>
              <a:t> </a:t>
            </a:r>
            <a:r>
              <a:rPr dirty="0" sz="4100" spc="-95"/>
              <a:t>met</a:t>
            </a:r>
            <a:r>
              <a:rPr dirty="0" sz="4100" spc="-100"/>
              <a:t>h</a:t>
            </a:r>
            <a:r>
              <a:rPr dirty="0" sz="4100" spc="-95"/>
              <a:t>o</a:t>
            </a:r>
            <a:r>
              <a:rPr dirty="0" sz="4100"/>
              <a:t>d</a:t>
            </a:r>
            <a:endParaRPr sz="41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5</a:t>
            </a:r>
            <a:r>
              <a:rPr dirty="0"/>
              <a:t>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4401" y="639292"/>
            <a:ext cx="6647180" cy="587883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text;</a:t>
            </a:r>
            <a:endParaRPr sz="2000">
              <a:latin typeface="Times New Roman"/>
              <a:cs typeface="Times New Roman"/>
            </a:endParaRPr>
          </a:p>
          <a:p>
            <a:pPr marL="12700" marR="1087120">
              <a:lnSpc>
                <a:spcPct val="120000"/>
              </a:lnSpc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favDrink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5">
                <a:latin typeface="Times New Roman"/>
                <a:cs typeface="Times New Roman"/>
              </a:rPr>
              <a:t> prompt("What's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your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favorite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drink?");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switch(favDrink)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case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“Cappuccino":</a:t>
            </a:r>
            <a:endParaRPr sz="2000">
              <a:latin typeface="Times New Roman"/>
              <a:cs typeface="Times New Roman"/>
            </a:endParaRPr>
          </a:p>
          <a:p>
            <a:pPr marL="266700" marR="5080">
              <a:lnSpc>
                <a:spcPct val="120000"/>
              </a:lnSpc>
            </a:pPr>
            <a:r>
              <a:rPr dirty="0" sz="2000" spc="-5">
                <a:latin typeface="Times New Roman"/>
                <a:cs typeface="Times New Roman"/>
              </a:rPr>
              <a:t>text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 "Excellent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choice!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Cappuccino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good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your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mood.";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break;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case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“Coffee":</a:t>
            </a:r>
            <a:endParaRPr sz="2000">
              <a:latin typeface="Times New Roman"/>
              <a:cs typeface="Times New Roman"/>
            </a:endParaRPr>
          </a:p>
          <a:p>
            <a:pPr marL="266700" marR="2805430">
              <a:lnSpc>
                <a:spcPct val="120000"/>
              </a:lnSpc>
              <a:spcBef>
                <a:spcPts val="5"/>
              </a:spcBef>
            </a:pPr>
            <a:r>
              <a:rPr dirty="0" sz="2000" spc="-5">
                <a:latin typeface="Times New Roman"/>
                <a:cs typeface="Times New Roman"/>
              </a:rPr>
              <a:t>text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5">
                <a:latin typeface="Times New Roman"/>
                <a:cs typeface="Times New Roman"/>
              </a:rPr>
              <a:t> “Coffee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my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favorite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too!";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break;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case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“Miranda":</a:t>
            </a:r>
            <a:endParaRPr sz="2000">
              <a:latin typeface="Times New Roman"/>
              <a:cs typeface="Times New Roman"/>
            </a:endParaRPr>
          </a:p>
          <a:p>
            <a:pPr marL="266700" marR="348615">
              <a:lnSpc>
                <a:spcPts val="2880"/>
              </a:lnSpc>
              <a:spcBef>
                <a:spcPts val="175"/>
              </a:spcBef>
            </a:pPr>
            <a:r>
              <a:rPr dirty="0" sz="2000">
                <a:latin typeface="Times New Roman"/>
                <a:cs typeface="Times New Roman"/>
              </a:rPr>
              <a:t>t</a:t>
            </a:r>
            <a:r>
              <a:rPr dirty="0" sz="2000" spc="-10">
                <a:latin typeface="Times New Roman"/>
                <a:cs typeface="Times New Roman"/>
              </a:rPr>
              <a:t>e</a:t>
            </a:r>
            <a:r>
              <a:rPr dirty="0" sz="2000">
                <a:latin typeface="Times New Roman"/>
                <a:cs typeface="Times New Roman"/>
              </a:rPr>
              <a:t>xt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"R</a:t>
            </a:r>
            <a:r>
              <a:rPr dirty="0" sz="2000" spc="-10">
                <a:latin typeface="Times New Roman"/>
                <a:cs typeface="Times New Roman"/>
              </a:rPr>
              <a:t>e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l</a:t>
            </a:r>
            <a:r>
              <a:rPr dirty="0" sz="2000">
                <a:latin typeface="Times New Roman"/>
                <a:cs typeface="Times New Roman"/>
              </a:rPr>
              <a:t>l</a:t>
            </a:r>
            <a:r>
              <a:rPr dirty="0" sz="2000" spc="-15">
                <a:latin typeface="Times New Roman"/>
                <a:cs typeface="Times New Roman"/>
              </a:rPr>
              <a:t>y</a:t>
            </a:r>
            <a:r>
              <a:rPr dirty="0" sz="2000">
                <a:latin typeface="Times New Roman"/>
                <a:cs typeface="Times New Roman"/>
              </a:rPr>
              <a:t>?</a:t>
            </a:r>
            <a:r>
              <a:rPr dirty="0" sz="2000" spc="-1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r</a:t>
            </a:r>
            <a:r>
              <a:rPr dirty="0" sz="2000">
                <a:latin typeface="Times New Roman"/>
                <a:cs typeface="Times New Roman"/>
              </a:rPr>
              <a:t>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</a:t>
            </a:r>
            <a:r>
              <a:rPr dirty="0" sz="2000" spc="5">
                <a:latin typeface="Times New Roman"/>
                <a:cs typeface="Times New Roman"/>
              </a:rPr>
              <a:t>r</a:t>
            </a:r>
            <a:r>
              <a:rPr dirty="0" sz="2000">
                <a:latin typeface="Times New Roman"/>
                <a:cs typeface="Times New Roman"/>
              </a:rPr>
              <a:t>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</a:t>
            </a:r>
            <a:r>
              <a:rPr dirty="0" sz="2000" spc="-10">
                <a:latin typeface="Times New Roman"/>
                <a:cs typeface="Times New Roman"/>
              </a:rPr>
              <a:t>i</a:t>
            </a:r>
            <a:r>
              <a:rPr dirty="0" sz="2000">
                <a:latin typeface="Times New Roman"/>
                <a:cs typeface="Times New Roman"/>
              </a:rPr>
              <a:t>ra</a:t>
            </a:r>
            <a:r>
              <a:rPr dirty="0" sz="2000" spc="5">
                <a:latin typeface="Times New Roman"/>
                <a:cs typeface="Times New Roman"/>
              </a:rPr>
              <a:t>n</a:t>
            </a:r>
            <a:r>
              <a:rPr dirty="0" sz="2000">
                <a:latin typeface="Times New Roman"/>
                <a:cs typeface="Times New Roman"/>
              </a:rPr>
              <a:t>dais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fa</a:t>
            </a:r>
            <a:r>
              <a:rPr dirty="0" sz="2000" spc="5">
                <a:latin typeface="Times New Roman"/>
                <a:cs typeface="Times New Roman"/>
              </a:rPr>
              <a:t>v</a:t>
            </a:r>
            <a:r>
              <a:rPr dirty="0" sz="2000">
                <a:latin typeface="Times New Roman"/>
                <a:cs typeface="Times New Roman"/>
              </a:rPr>
              <a:t>o</a:t>
            </a:r>
            <a:r>
              <a:rPr dirty="0" sz="2000" spc="5">
                <a:latin typeface="Times New Roman"/>
                <a:cs typeface="Times New Roman"/>
              </a:rPr>
              <a:t>r</a:t>
            </a:r>
            <a:r>
              <a:rPr dirty="0" sz="2000" spc="-20">
                <a:latin typeface="Times New Roman"/>
                <a:cs typeface="Times New Roman"/>
              </a:rPr>
              <a:t>i</a:t>
            </a:r>
            <a:r>
              <a:rPr dirty="0" sz="2000">
                <a:latin typeface="Times New Roman"/>
                <a:cs typeface="Times New Roman"/>
              </a:rPr>
              <a:t>t</a:t>
            </a:r>
            <a:r>
              <a:rPr dirty="0" sz="2000" spc="-10">
                <a:latin typeface="Times New Roman"/>
                <a:cs typeface="Times New Roman"/>
              </a:rPr>
              <a:t>e</a:t>
            </a:r>
            <a:r>
              <a:rPr dirty="0" sz="2000" spc="5">
                <a:latin typeface="Times New Roman"/>
                <a:cs typeface="Times New Roman"/>
              </a:rPr>
              <a:t>?</a:t>
            </a:r>
            <a:r>
              <a:rPr dirty="0" sz="2000">
                <a:latin typeface="Times New Roman"/>
                <a:cs typeface="Times New Roman"/>
              </a:rPr>
              <a:t>";  </a:t>
            </a:r>
            <a:r>
              <a:rPr dirty="0" sz="2000">
                <a:latin typeface="Times New Roman"/>
                <a:cs typeface="Times New Roman"/>
              </a:rPr>
              <a:t>break;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305"/>
              </a:spcBef>
            </a:pPr>
            <a:r>
              <a:rPr dirty="0" sz="2000">
                <a:latin typeface="Times New Roman"/>
                <a:cs typeface="Times New Roman"/>
              </a:rPr>
              <a:t>default:</a:t>
            </a:r>
            <a:endParaRPr sz="2000">
              <a:latin typeface="Times New Roman"/>
              <a:cs typeface="Times New Roman"/>
            </a:endParaRPr>
          </a:p>
          <a:p>
            <a:pPr marL="266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text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 "I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have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never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heard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 that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one..";</a:t>
            </a:r>
            <a:endParaRPr sz="2000">
              <a:latin typeface="Times New Roman"/>
              <a:cs typeface="Times New Roman"/>
            </a:endParaRPr>
          </a:p>
          <a:p>
            <a:pPr marL="266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break;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75892" y="0"/>
            <a:ext cx="5552440" cy="650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0"/>
              <a:t>p</a:t>
            </a:r>
            <a:r>
              <a:rPr dirty="0" sz="4100" spc="-165"/>
              <a:t>r</a:t>
            </a:r>
            <a:r>
              <a:rPr dirty="0" sz="4100" spc="-95"/>
              <a:t>om</a:t>
            </a:r>
            <a:r>
              <a:rPr dirty="0" sz="4100" spc="-100"/>
              <a:t>p</a:t>
            </a:r>
            <a:r>
              <a:rPr dirty="0" sz="4100" spc="-110"/>
              <a:t>t(</a:t>
            </a:r>
            <a:r>
              <a:rPr dirty="0" sz="4100"/>
              <a:t>)</a:t>
            </a:r>
            <a:r>
              <a:rPr dirty="0" sz="4100" spc="-250"/>
              <a:t> </a:t>
            </a:r>
            <a:r>
              <a:rPr dirty="0" sz="4100" spc="-95"/>
              <a:t>met</a:t>
            </a:r>
            <a:r>
              <a:rPr dirty="0" sz="4100" spc="-100"/>
              <a:t>h</a:t>
            </a:r>
            <a:r>
              <a:rPr dirty="0" sz="4100" spc="-95"/>
              <a:t>o</a:t>
            </a:r>
            <a:r>
              <a:rPr dirty="0" sz="4100"/>
              <a:t>d</a:t>
            </a:r>
            <a:r>
              <a:rPr dirty="0" sz="4100" spc="-245"/>
              <a:t> </a:t>
            </a:r>
            <a:r>
              <a:rPr dirty="0" sz="4100" spc="-95"/>
              <a:t>exam</a:t>
            </a:r>
            <a:r>
              <a:rPr dirty="0" sz="4100" spc="-100"/>
              <a:t>p</a:t>
            </a:r>
            <a:r>
              <a:rPr dirty="0" sz="4100" spc="-100"/>
              <a:t>l</a:t>
            </a:r>
            <a:r>
              <a:rPr dirty="0" sz="4100"/>
              <a:t>e</a:t>
            </a:r>
            <a:endParaRPr sz="41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5</a:t>
            </a:r>
            <a:r>
              <a:rPr dirty="0"/>
              <a:t>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4401" y="699643"/>
            <a:ext cx="8930640" cy="5635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95580" marR="15240" indent="-182880">
              <a:lnSpc>
                <a:spcPct val="100000"/>
              </a:lnSpc>
              <a:spcBef>
                <a:spcPts val="105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getAttributeNode()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>
                <a:latin typeface="Times New Roman"/>
                <a:cs typeface="Times New Roman"/>
              </a:rPr>
              <a:t> returns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node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with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specified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name</a:t>
            </a:r>
            <a:r>
              <a:rPr dirty="0" sz="2000">
                <a:latin typeface="Times New Roman"/>
                <a:cs typeface="Times New Roman"/>
              </a:rPr>
              <a:t> of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-5">
                <a:latin typeface="Times New Roman"/>
                <a:cs typeface="Times New Roman"/>
              </a:rPr>
              <a:t> element, </a:t>
            </a:r>
            <a:r>
              <a:rPr dirty="0" sz="2000">
                <a:latin typeface="Times New Roman"/>
                <a:cs typeface="Times New Roman"/>
              </a:rPr>
              <a:t>as an</a:t>
            </a:r>
            <a:r>
              <a:rPr dirty="0" sz="2000" spc="-1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object.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2000" spc="-15" b="1">
                <a:latin typeface="Times New Roman"/>
                <a:cs typeface="Times New Roman"/>
              </a:rPr>
              <a:t>Tip: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 </a:t>
            </a:r>
            <a:r>
              <a:rPr dirty="0" sz="2000" b="1">
                <a:latin typeface="Times New Roman"/>
                <a:cs typeface="Times New Roman"/>
              </a:rPr>
              <a:t>attribute.value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property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node.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 spc="-15" b="1">
                <a:latin typeface="Times New Roman"/>
                <a:cs typeface="Times New Roman"/>
              </a:rPr>
              <a:t>Tip: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getAttribute()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you </a:t>
            </a:r>
            <a:r>
              <a:rPr dirty="0" sz="2000">
                <a:latin typeface="Times New Roman"/>
                <a:cs typeface="Times New Roman"/>
              </a:rPr>
              <a:t>just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want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value.</a:t>
            </a:r>
            <a:endParaRPr sz="2000">
              <a:latin typeface="Times New Roman"/>
              <a:cs typeface="Times New Roman"/>
            </a:endParaRPr>
          </a:p>
          <a:p>
            <a:pPr marL="12700" marR="4576445">
              <a:lnSpc>
                <a:spcPct val="120000"/>
              </a:lnSpc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Syntax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element.</a:t>
            </a:r>
            <a:r>
              <a:rPr dirty="0" sz="2000" spc="-5" b="1">
                <a:latin typeface="Times New Roman"/>
                <a:cs typeface="Times New Roman"/>
              </a:rPr>
              <a:t>getAttributeNode</a:t>
            </a:r>
            <a:r>
              <a:rPr dirty="0" sz="2000" spc="-5">
                <a:latin typeface="Times New Roman"/>
                <a:cs typeface="Times New Roman"/>
              </a:rPr>
              <a:t>(attributename)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 b="1">
                <a:latin typeface="Times New Roman"/>
                <a:cs typeface="Times New Roman"/>
              </a:rPr>
              <a:t>Return</a:t>
            </a:r>
            <a:r>
              <a:rPr dirty="0" sz="2000" spc="-60" b="1">
                <a:latin typeface="Times New Roman"/>
                <a:cs typeface="Times New Roman"/>
              </a:rPr>
              <a:t> </a:t>
            </a:r>
            <a:r>
              <a:rPr dirty="0" sz="2000" spc="-30" b="1">
                <a:latin typeface="Times New Roman"/>
                <a:cs typeface="Times New Roman"/>
              </a:rPr>
              <a:t>Value</a:t>
            </a:r>
            <a:r>
              <a:rPr dirty="0" sz="2000" spc="-30">
                <a:latin typeface="Times New Roman"/>
                <a:cs typeface="Times New Roman"/>
              </a:rPr>
              <a:t>:</a:t>
            </a:r>
            <a:r>
              <a:rPr dirty="0" sz="2000" spc="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-1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object,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representing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specified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node.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does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not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exist,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null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 </a:t>
            </a:r>
            <a:r>
              <a:rPr dirty="0" sz="2000" spc="-5">
                <a:latin typeface="Times New Roman"/>
                <a:cs typeface="Times New Roman"/>
              </a:rPr>
              <a:t>empty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("").</a:t>
            </a:r>
            <a:endParaRPr sz="2000">
              <a:latin typeface="Times New Roman"/>
              <a:cs typeface="Times New Roman"/>
            </a:endParaRPr>
          </a:p>
          <a:p>
            <a:pPr marL="195580" marR="239395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hasAttribute</a:t>
            </a:r>
            <a:r>
              <a:rPr dirty="0" sz="2000">
                <a:latin typeface="Times New Roman"/>
                <a:cs typeface="Times New Roman"/>
              </a:rPr>
              <a:t>()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method</a:t>
            </a:r>
            <a:r>
              <a:rPr dirty="0" sz="2000">
                <a:latin typeface="Times New Roman"/>
                <a:cs typeface="Times New Roman"/>
              </a:rPr>
              <a:t> returns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true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specified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exists,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otherwise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it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false.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15" b="1">
                <a:latin typeface="Times New Roman"/>
                <a:cs typeface="Times New Roman"/>
              </a:rPr>
              <a:t>Tip: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setAttribute</a:t>
            </a:r>
            <a:r>
              <a:rPr dirty="0" sz="2000">
                <a:latin typeface="Times New Roman"/>
                <a:cs typeface="Times New Roman"/>
              </a:rPr>
              <a:t>()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add 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new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change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 an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existing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attribute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element.</a:t>
            </a:r>
            <a:endParaRPr sz="2000">
              <a:latin typeface="Times New Roman"/>
              <a:cs typeface="Times New Roman"/>
            </a:endParaRPr>
          </a:p>
          <a:p>
            <a:pPr marL="12700" marR="5097780">
              <a:lnSpc>
                <a:spcPct val="120000"/>
              </a:lnSpc>
              <a:spcBef>
                <a:spcPts val="5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Syntax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element.</a:t>
            </a:r>
            <a:r>
              <a:rPr dirty="0" sz="2000" spc="-5" b="1">
                <a:latin typeface="Times New Roman"/>
                <a:cs typeface="Times New Roman"/>
              </a:rPr>
              <a:t>hasAttribute</a:t>
            </a:r>
            <a:r>
              <a:rPr dirty="0" sz="2000" spc="-5">
                <a:latin typeface="Times New Roman"/>
                <a:cs typeface="Times New Roman"/>
              </a:rPr>
              <a:t>(attributename)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 b="1">
                <a:latin typeface="Times New Roman"/>
                <a:cs typeface="Times New Roman"/>
              </a:rPr>
              <a:t>attributename</a:t>
            </a:r>
            <a:r>
              <a:rPr dirty="0" sz="2000" spc="21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Required</a:t>
            </a:r>
            <a:r>
              <a:rPr dirty="0" sz="2000" spc="-5">
                <a:latin typeface="Times New Roman"/>
                <a:cs typeface="Times New Roman"/>
              </a:rPr>
              <a:t>.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30">
                <a:latin typeface="Times New Roman"/>
                <a:cs typeface="Times New Roman"/>
              </a:rPr>
              <a:t>It’s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name</a:t>
            </a:r>
            <a:r>
              <a:rPr dirty="0" sz="2000">
                <a:latin typeface="Times New Roman"/>
                <a:cs typeface="Times New Roman"/>
              </a:rPr>
              <a:t> 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you want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check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 exists.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 b="1">
                <a:latin typeface="Times New Roman"/>
                <a:cs typeface="Times New Roman"/>
              </a:rPr>
              <a:t>Return</a:t>
            </a:r>
            <a:r>
              <a:rPr dirty="0" sz="2000" spc="-50" b="1">
                <a:latin typeface="Times New Roman"/>
                <a:cs typeface="Times New Roman"/>
              </a:rPr>
              <a:t> </a:t>
            </a:r>
            <a:r>
              <a:rPr dirty="0" sz="2000" spc="-30" b="1">
                <a:latin typeface="Times New Roman"/>
                <a:cs typeface="Times New Roman"/>
              </a:rPr>
              <a:t>Value:</a:t>
            </a:r>
            <a:r>
              <a:rPr dirty="0" sz="2000" spc="38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Boolean,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true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has </a:t>
            </a:r>
            <a:r>
              <a:rPr dirty="0" sz="2000" spc="-5">
                <a:latin typeface="Times New Roman"/>
                <a:cs typeface="Times New Roman"/>
              </a:rPr>
              <a:t>attributes,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otherwise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false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69696" y="50037"/>
            <a:ext cx="7166609" cy="4978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100" spc="-105"/>
              <a:t>g</a:t>
            </a:r>
            <a:r>
              <a:rPr dirty="0" sz="3100" spc="-95"/>
              <a:t>e</a:t>
            </a:r>
            <a:r>
              <a:rPr dirty="0" sz="3100" spc="-105"/>
              <a:t>t</a:t>
            </a:r>
            <a:r>
              <a:rPr dirty="0" sz="3100" spc="-105"/>
              <a:t>A</a:t>
            </a:r>
            <a:r>
              <a:rPr dirty="0" sz="3100" spc="-105"/>
              <a:t>tt</a:t>
            </a:r>
            <a:r>
              <a:rPr dirty="0" sz="3100" spc="-95"/>
              <a:t>r</a:t>
            </a:r>
            <a:r>
              <a:rPr dirty="0" sz="3100" spc="-100"/>
              <a:t>i</a:t>
            </a:r>
            <a:r>
              <a:rPr dirty="0" sz="3100" spc="-110"/>
              <a:t>bu</a:t>
            </a:r>
            <a:r>
              <a:rPr dirty="0" sz="3100" spc="-105"/>
              <a:t>t</a:t>
            </a:r>
            <a:r>
              <a:rPr dirty="0" sz="3100" spc="-95"/>
              <a:t>e</a:t>
            </a:r>
            <a:r>
              <a:rPr dirty="0" sz="3100" spc="-105"/>
              <a:t>N</a:t>
            </a:r>
            <a:r>
              <a:rPr dirty="0" sz="3100" spc="-105"/>
              <a:t>o</a:t>
            </a:r>
            <a:r>
              <a:rPr dirty="0" sz="3100" spc="-110"/>
              <a:t>d</a:t>
            </a:r>
            <a:r>
              <a:rPr dirty="0" sz="3100" spc="-90"/>
              <a:t>e</a:t>
            </a:r>
            <a:r>
              <a:rPr dirty="0" sz="3100" spc="-105"/>
              <a:t>(</a:t>
            </a:r>
            <a:r>
              <a:rPr dirty="0" sz="3100" spc="-5"/>
              <a:t>)</a:t>
            </a:r>
            <a:r>
              <a:rPr dirty="0" sz="3100" spc="-215"/>
              <a:t> </a:t>
            </a:r>
            <a:r>
              <a:rPr dirty="0" sz="3100" spc="-5"/>
              <a:t>&amp;</a:t>
            </a:r>
            <a:r>
              <a:rPr dirty="0" sz="3100" spc="-195"/>
              <a:t> </a:t>
            </a:r>
            <a:r>
              <a:rPr dirty="0" sz="3100" spc="-110"/>
              <a:t>h</a:t>
            </a:r>
            <a:r>
              <a:rPr dirty="0" sz="3100" spc="-105"/>
              <a:t>a</a:t>
            </a:r>
            <a:r>
              <a:rPr dirty="0" sz="3100" spc="-105"/>
              <a:t>s</a:t>
            </a:r>
            <a:r>
              <a:rPr dirty="0" sz="3100" spc="-105"/>
              <a:t>A</a:t>
            </a:r>
            <a:r>
              <a:rPr dirty="0" sz="3100" spc="-105"/>
              <a:t>tt</a:t>
            </a:r>
            <a:r>
              <a:rPr dirty="0" sz="3100" spc="-95"/>
              <a:t>r</a:t>
            </a:r>
            <a:r>
              <a:rPr dirty="0" sz="3100" spc="-100"/>
              <a:t>i</a:t>
            </a:r>
            <a:r>
              <a:rPr dirty="0" sz="3100" spc="-110"/>
              <a:t>bu</a:t>
            </a:r>
            <a:r>
              <a:rPr dirty="0" sz="3100" spc="-105"/>
              <a:t>t</a:t>
            </a:r>
            <a:r>
              <a:rPr dirty="0" sz="3100" spc="-90"/>
              <a:t>e</a:t>
            </a:r>
            <a:r>
              <a:rPr dirty="0" sz="3100" spc="-100"/>
              <a:t>(</a:t>
            </a:r>
            <a:r>
              <a:rPr dirty="0" sz="3100" spc="-5"/>
              <a:t>)</a:t>
            </a:r>
            <a:r>
              <a:rPr dirty="0" sz="3100" spc="-190"/>
              <a:t> </a:t>
            </a:r>
            <a:r>
              <a:rPr dirty="0" sz="3100" spc="-105"/>
              <a:t>m</a:t>
            </a:r>
            <a:r>
              <a:rPr dirty="0" sz="3100" spc="-95"/>
              <a:t>e</a:t>
            </a:r>
            <a:r>
              <a:rPr dirty="0" sz="3100" spc="-105"/>
              <a:t>t</a:t>
            </a:r>
            <a:r>
              <a:rPr dirty="0" sz="3100" spc="-110"/>
              <a:t>h</a:t>
            </a:r>
            <a:r>
              <a:rPr dirty="0" sz="3100" spc="-105"/>
              <a:t>o</a:t>
            </a:r>
            <a:r>
              <a:rPr dirty="0" sz="3100" spc="-110"/>
              <a:t>d</a:t>
            </a:r>
            <a:r>
              <a:rPr dirty="0" sz="3100" spc="-5"/>
              <a:t>s</a:t>
            </a:r>
            <a:endParaRPr sz="31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0060" y="657219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54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401" y="639292"/>
            <a:ext cx="8381365" cy="514731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latin typeface="Times New Roman"/>
                <a:cs typeface="Times New Roman"/>
              </a:rPr>
              <a:t>&lt;body&gt;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459105" algn="l"/>
                <a:tab pos="1400810" algn="l"/>
              </a:tabLst>
            </a:pPr>
            <a:r>
              <a:rPr dirty="0" sz="2000" spc="-5">
                <a:latin typeface="Times New Roman"/>
                <a:cs typeface="Times New Roman"/>
              </a:rPr>
              <a:t>&lt;a	id="m“	</a:t>
            </a:r>
            <a:r>
              <a:rPr dirty="0" sz="2000" spc="-10">
                <a:latin typeface="Times New Roman"/>
                <a:cs typeface="Times New Roman"/>
              </a:rPr>
              <a:t>href="https://</a:t>
            </a:r>
            <a:r>
              <a:rPr dirty="0" sz="2000" spc="-10">
                <a:latin typeface="Times New Roman"/>
                <a:cs typeface="Times New Roman"/>
                <a:hlinkClick r:id="rId2"/>
              </a:rPr>
              <a:t>www.google.com</a:t>
            </a:r>
            <a:r>
              <a:rPr dirty="0" sz="2000" spc="-10">
                <a:latin typeface="Times New Roman"/>
                <a:cs typeface="Times New Roman"/>
              </a:rPr>
              <a:t>"</a:t>
            </a:r>
            <a:r>
              <a:rPr dirty="0" sz="2000" spc="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target="_blank"&gt;GooGle&lt;/a&gt;.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&lt;button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id="myBtn"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onclick="myFunction()"&gt;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Try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has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&lt;/button&gt;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&lt;button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onclick="myFunction1()"&gt;Try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get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attribute&lt;/button&gt;</a:t>
            </a:r>
            <a:endParaRPr sz="20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myFunction()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 =</a:t>
            </a:r>
            <a:r>
              <a:rPr dirty="0" sz="2000" spc="-5">
                <a:latin typeface="Times New Roman"/>
                <a:cs typeface="Times New Roman"/>
              </a:rPr>
              <a:t> document.getElementById("m");</a:t>
            </a:r>
            <a:endParaRPr sz="2000">
              <a:latin typeface="Times New Roman"/>
              <a:cs typeface="Times New Roman"/>
            </a:endParaRPr>
          </a:p>
          <a:p>
            <a:pPr marL="266700" marR="5273040" indent="-128270">
              <a:lnSpc>
                <a:spcPct val="120000"/>
              </a:lnSpc>
              <a:spcBef>
                <a:spcPts val="5"/>
              </a:spcBef>
            </a:pP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(x.hasAttribute("target"))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alert("target");</a:t>
            </a:r>
            <a:r>
              <a:rPr dirty="0" sz="2000" spc="4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myFunction1()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10">
                <a:latin typeface="Times New Roman"/>
                <a:cs typeface="Times New Roman"/>
              </a:rPr>
              <a:t> elmnt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document.getElementById("m");</a:t>
            </a:r>
            <a:endParaRPr sz="2000">
              <a:latin typeface="Times New Roman"/>
              <a:cs typeface="Times New Roman"/>
            </a:endParaRPr>
          </a:p>
          <a:p>
            <a:pPr marL="139065" marR="5080">
              <a:lnSpc>
                <a:spcPct val="120000"/>
              </a:lnSpc>
              <a:tabLst>
                <a:tab pos="6414135" algn="l"/>
                <a:tab pos="7447280" algn="l"/>
              </a:tabLst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t</a:t>
            </a:r>
            <a:r>
              <a:rPr dirty="0" sz="2000">
                <a:latin typeface="Times New Roman"/>
                <a:cs typeface="Times New Roman"/>
              </a:rPr>
              <a:t>tr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</a:t>
            </a:r>
            <a:r>
              <a:rPr dirty="0" sz="2000" spc="-10">
                <a:latin typeface="Times New Roman"/>
                <a:cs typeface="Times New Roman"/>
              </a:rPr>
              <a:t>l</a:t>
            </a:r>
            <a:r>
              <a:rPr dirty="0" sz="2000" spc="-25">
                <a:latin typeface="Times New Roman"/>
                <a:cs typeface="Times New Roman"/>
              </a:rPr>
              <a:t>m</a:t>
            </a:r>
            <a:r>
              <a:rPr dirty="0" sz="2000">
                <a:latin typeface="Times New Roman"/>
                <a:cs typeface="Times New Roman"/>
              </a:rPr>
              <a:t>nt.</a:t>
            </a:r>
            <a:r>
              <a:rPr dirty="0" sz="2000" spc="5">
                <a:latin typeface="Times New Roman"/>
                <a:cs typeface="Times New Roman"/>
              </a:rPr>
              <a:t>g</a:t>
            </a:r>
            <a:r>
              <a:rPr dirty="0" sz="2000">
                <a:latin typeface="Times New Roman"/>
                <a:cs typeface="Times New Roman"/>
              </a:rPr>
              <a:t>e</a:t>
            </a:r>
            <a:r>
              <a:rPr dirty="0" sz="2000" spc="-10">
                <a:latin typeface="Times New Roman"/>
                <a:cs typeface="Times New Roman"/>
              </a:rPr>
              <a:t>t</a:t>
            </a:r>
            <a:r>
              <a:rPr dirty="0" sz="2000">
                <a:latin typeface="Times New Roman"/>
                <a:cs typeface="Times New Roman"/>
              </a:rPr>
              <a:t>Attribu</a:t>
            </a:r>
            <a:r>
              <a:rPr dirty="0" sz="2000" spc="-20">
                <a:latin typeface="Times New Roman"/>
                <a:cs typeface="Times New Roman"/>
              </a:rPr>
              <a:t>t</a:t>
            </a:r>
            <a:r>
              <a:rPr dirty="0" sz="2000">
                <a:latin typeface="Times New Roman"/>
                <a:cs typeface="Times New Roman"/>
              </a:rPr>
              <a:t>eN</a:t>
            </a:r>
            <a:r>
              <a:rPr dirty="0" sz="2000" spc="5">
                <a:latin typeface="Times New Roman"/>
                <a:cs typeface="Times New Roman"/>
              </a:rPr>
              <a:t>o</a:t>
            </a:r>
            <a:r>
              <a:rPr dirty="0" sz="2000">
                <a:latin typeface="Times New Roman"/>
                <a:cs typeface="Times New Roman"/>
              </a:rPr>
              <a:t>de</a:t>
            </a:r>
            <a:r>
              <a:rPr dirty="0" sz="2000">
                <a:latin typeface="Times New Roman"/>
                <a:cs typeface="Times New Roman"/>
              </a:rPr>
              <a:t>("</a:t>
            </a:r>
            <a:r>
              <a:rPr dirty="0" sz="2000" spc="-10">
                <a:latin typeface="Times New Roman"/>
                <a:cs typeface="Times New Roman"/>
              </a:rPr>
              <a:t>t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40">
                <a:latin typeface="Times New Roman"/>
                <a:cs typeface="Times New Roman"/>
              </a:rPr>
              <a:t>r</a:t>
            </a:r>
            <a:r>
              <a:rPr dirty="0" sz="2000">
                <a:latin typeface="Times New Roman"/>
                <a:cs typeface="Times New Roman"/>
              </a:rPr>
              <a:t>get"</a:t>
            </a:r>
            <a:r>
              <a:rPr dirty="0" sz="2000" spc="-10">
                <a:latin typeface="Times New Roman"/>
                <a:cs typeface="Times New Roman"/>
              </a:rPr>
              <a:t>).</a:t>
            </a:r>
            <a:r>
              <a:rPr dirty="0" sz="2000" spc="5">
                <a:latin typeface="Times New Roman"/>
                <a:cs typeface="Times New Roman"/>
              </a:rPr>
              <a:t>v</a:t>
            </a:r>
            <a:r>
              <a:rPr dirty="0" sz="2000">
                <a:latin typeface="Times New Roman"/>
                <a:cs typeface="Times New Roman"/>
              </a:rPr>
              <a:t>alu</a:t>
            </a:r>
            <a:r>
              <a:rPr dirty="0" sz="2000" spc="-40">
                <a:latin typeface="Times New Roman"/>
                <a:cs typeface="Times New Roman"/>
              </a:rPr>
              <a:t>e</a:t>
            </a:r>
            <a:r>
              <a:rPr dirty="0" sz="2000">
                <a:latin typeface="Times New Roman"/>
                <a:cs typeface="Times New Roman"/>
              </a:rPr>
              <a:t>;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>
                <a:latin typeface="Times New Roman"/>
                <a:cs typeface="Times New Roman"/>
              </a:rPr>
              <a:t>/</a:t>
            </a:r>
            <a:r>
              <a:rPr dirty="0" sz="2000" spc="-10">
                <a:latin typeface="Times New Roman"/>
                <a:cs typeface="Times New Roman"/>
              </a:rPr>
              <a:t>/</a:t>
            </a:r>
            <a:r>
              <a:rPr dirty="0" sz="2000">
                <a:latin typeface="Times New Roman"/>
                <a:cs typeface="Times New Roman"/>
              </a:rPr>
              <a:t>retu</a:t>
            </a:r>
            <a:r>
              <a:rPr dirty="0" sz="2000" spc="5">
                <a:latin typeface="Times New Roman"/>
                <a:cs typeface="Times New Roman"/>
              </a:rPr>
              <a:t>r</a:t>
            </a:r>
            <a:r>
              <a:rPr dirty="0" sz="2000">
                <a:latin typeface="Times New Roman"/>
                <a:cs typeface="Times New Roman"/>
              </a:rPr>
              <a:t>ns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“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_</a:t>
            </a:r>
            <a:r>
              <a:rPr dirty="0" sz="2000" spc="1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dirty="0" sz="2000" spc="10">
                <a:solidFill>
                  <a:srgbClr val="FF0000"/>
                </a:solidFill>
                <a:latin typeface="Times New Roman"/>
                <a:cs typeface="Times New Roman"/>
              </a:rPr>
              <a:t>k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”  </a:t>
            </a:r>
            <a:r>
              <a:rPr dirty="0" sz="2000" spc="-5">
                <a:latin typeface="Times New Roman"/>
                <a:cs typeface="Times New Roman"/>
              </a:rPr>
              <a:t>document.getElementById("demo").innerHTML</a:t>
            </a:r>
            <a:r>
              <a:rPr dirty="0" sz="2000" spc="-1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 attr;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401" y="5760200"/>
            <a:ext cx="956944" cy="1123950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>
                <a:latin typeface="Times New Roman"/>
                <a:cs typeface="Times New Roman"/>
              </a:rPr>
              <a:t>}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&lt;/script&gt;</a:t>
            </a:r>
            <a:endParaRPr sz="20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</a:t>
            </a:r>
            <a:r>
              <a:rPr dirty="0" sz="2000" spc="-10">
                <a:latin typeface="Times New Roman"/>
                <a:cs typeface="Times New Roman"/>
              </a:rPr>
              <a:t>/</a:t>
            </a:r>
            <a:r>
              <a:rPr dirty="0" sz="2000">
                <a:latin typeface="Times New Roman"/>
                <a:cs typeface="Times New Roman"/>
              </a:rPr>
              <a:t>b</a:t>
            </a:r>
            <a:r>
              <a:rPr dirty="0" sz="2000" spc="10">
                <a:latin typeface="Times New Roman"/>
                <a:cs typeface="Times New Roman"/>
              </a:rPr>
              <a:t>o</a:t>
            </a:r>
            <a:r>
              <a:rPr dirty="0" sz="2000">
                <a:latin typeface="Times New Roman"/>
                <a:cs typeface="Times New Roman"/>
              </a:rPr>
              <a:t>dy&gt;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36167" y="50037"/>
            <a:ext cx="7232650" cy="4978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100" spc="-105"/>
              <a:t>g</a:t>
            </a:r>
            <a:r>
              <a:rPr dirty="0" sz="3100" spc="-95"/>
              <a:t>e</a:t>
            </a:r>
            <a:r>
              <a:rPr dirty="0" sz="3100" spc="-105"/>
              <a:t>t</a:t>
            </a:r>
            <a:r>
              <a:rPr dirty="0" sz="3100" spc="-105"/>
              <a:t>A</a:t>
            </a:r>
            <a:r>
              <a:rPr dirty="0" sz="3100" spc="-105"/>
              <a:t>tt</a:t>
            </a:r>
            <a:r>
              <a:rPr dirty="0" sz="3100" spc="-95"/>
              <a:t>r</a:t>
            </a:r>
            <a:r>
              <a:rPr dirty="0" sz="3100" spc="-100"/>
              <a:t>i</a:t>
            </a:r>
            <a:r>
              <a:rPr dirty="0" sz="3100" spc="-110"/>
              <a:t>bu</a:t>
            </a:r>
            <a:r>
              <a:rPr dirty="0" sz="3100" spc="-105"/>
              <a:t>t</a:t>
            </a:r>
            <a:r>
              <a:rPr dirty="0" sz="3100" spc="-95"/>
              <a:t>e</a:t>
            </a:r>
            <a:r>
              <a:rPr dirty="0" sz="3100" spc="-105"/>
              <a:t>N</a:t>
            </a:r>
            <a:r>
              <a:rPr dirty="0" sz="3100" spc="-105"/>
              <a:t>o</a:t>
            </a:r>
            <a:r>
              <a:rPr dirty="0" sz="3100" spc="-110"/>
              <a:t>d</a:t>
            </a:r>
            <a:r>
              <a:rPr dirty="0" sz="3100" spc="-90"/>
              <a:t>e</a:t>
            </a:r>
            <a:r>
              <a:rPr dirty="0" sz="3100" spc="-100"/>
              <a:t>(</a:t>
            </a:r>
            <a:r>
              <a:rPr dirty="0" sz="3100" spc="-5"/>
              <a:t>)</a:t>
            </a:r>
            <a:r>
              <a:rPr dirty="0" sz="3100" spc="-210"/>
              <a:t> </a:t>
            </a:r>
            <a:r>
              <a:rPr dirty="0" sz="3100" spc="-5"/>
              <a:t>&amp;</a:t>
            </a:r>
            <a:r>
              <a:rPr dirty="0" sz="3100" spc="-200"/>
              <a:t> </a:t>
            </a:r>
            <a:r>
              <a:rPr dirty="0" sz="3100" spc="-110"/>
              <a:t>h</a:t>
            </a:r>
            <a:r>
              <a:rPr dirty="0" sz="3100" spc="-105"/>
              <a:t>a</a:t>
            </a:r>
            <a:r>
              <a:rPr dirty="0" sz="3100" spc="-105"/>
              <a:t>s</a:t>
            </a:r>
            <a:r>
              <a:rPr dirty="0" sz="3100" spc="-105"/>
              <a:t>A</a:t>
            </a:r>
            <a:r>
              <a:rPr dirty="0" sz="3100" spc="-105"/>
              <a:t>tt</a:t>
            </a:r>
            <a:r>
              <a:rPr dirty="0" sz="3100" spc="-95"/>
              <a:t>r</a:t>
            </a:r>
            <a:r>
              <a:rPr dirty="0" sz="3100" spc="-100"/>
              <a:t>i</a:t>
            </a:r>
            <a:r>
              <a:rPr dirty="0" sz="3100" spc="-110"/>
              <a:t>bu</a:t>
            </a:r>
            <a:r>
              <a:rPr dirty="0" sz="3100" spc="-105"/>
              <a:t>t</a:t>
            </a:r>
            <a:r>
              <a:rPr dirty="0" sz="3100" spc="-90"/>
              <a:t>e</a:t>
            </a:r>
            <a:r>
              <a:rPr dirty="0" sz="3100" spc="-105"/>
              <a:t>(</a:t>
            </a:r>
            <a:r>
              <a:rPr dirty="0" sz="3100" spc="-5"/>
              <a:t>)</a:t>
            </a:r>
            <a:r>
              <a:rPr dirty="0" sz="3100" spc="-190"/>
              <a:t> </a:t>
            </a:r>
            <a:r>
              <a:rPr dirty="0" sz="3100" spc="-105"/>
              <a:t>Exam</a:t>
            </a:r>
            <a:r>
              <a:rPr dirty="0" sz="3100" spc="-110"/>
              <a:t>p</a:t>
            </a:r>
            <a:r>
              <a:rPr dirty="0" sz="3100" spc="-100"/>
              <a:t>l</a:t>
            </a:r>
            <a:r>
              <a:rPr dirty="0" sz="3100" spc="-5"/>
              <a:t>e</a:t>
            </a:r>
            <a:endParaRPr sz="310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5</a:t>
            </a:r>
            <a:r>
              <a:rPr dirty="0"/>
              <a:t>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4401" y="639292"/>
            <a:ext cx="8816975" cy="362267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attributes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property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collection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specified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node's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attributes.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 spc="-20">
                <a:latin typeface="Times New Roman"/>
                <a:cs typeface="Times New Roman"/>
              </a:rPr>
              <a:t>Tip: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Numerical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indexing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useful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going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through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all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element's</a:t>
            </a:r>
            <a:r>
              <a:rPr dirty="0" sz="2000" spc="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attributes.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F81BC"/>
              </a:buClr>
              <a:buFont typeface="Wingdings"/>
              <a:buChar char=""/>
            </a:pPr>
            <a:endParaRPr sz="29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name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property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name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F81BC"/>
              </a:buClr>
              <a:buFont typeface="Wingdings"/>
              <a:buChar char=""/>
            </a:pPr>
            <a:endParaRPr sz="29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value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property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sets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 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5">
                <a:latin typeface="Times New Roman"/>
                <a:cs typeface="Times New Roman"/>
              </a:rPr>
              <a:t>attribute.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F81BC"/>
              </a:buClr>
              <a:buFont typeface="Wingdings"/>
              <a:buChar char=""/>
            </a:pPr>
            <a:endParaRPr sz="29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specified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property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true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specified.</a:t>
            </a:r>
            <a:endParaRPr sz="2000">
              <a:latin typeface="Times New Roman"/>
              <a:cs typeface="Times New Roman"/>
            </a:endParaRPr>
          </a:p>
          <a:p>
            <a:pPr marL="195580" marR="50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true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also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has been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created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but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not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been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attached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 </a:t>
            </a:r>
            <a:r>
              <a:rPr dirty="0" sz="2000" spc="-5">
                <a:latin typeface="Times New Roman"/>
                <a:cs typeface="Times New Roman"/>
              </a:rPr>
              <a:t>element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yet.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Otherwise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false.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1032" y="50037"/>
            <a:ext cx="7125334" cy="4978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100" spc="-95"/>
              <a:t>attributes,</a:t>
            </a:r>
            <a:r>
              <a:rPr dirty="0" sz="3100" spc="-210"/>
              <a:t> </a:t>
            </a:r>
            <a:r>
              <a:rPr dirty="0" sz="3100" spc="-85"/>
              <a:t>name,</a:t>
            </a:r>
            <a:r>
              <a:rPr dirty="0" sz="3100" spc="-185"/>
              <a:t> </a:t>
            </a:r>
            <a:r>
              <a:rPr dirty="0" sz="3100" spc="-90"/>
              <a:t>specified</a:t>
            </a:r>
            <a:r>
              <a:rPr dirty="0" sz="3100" spc="-229"/>
              <a:t> </a:t>
            </a:r>
            <a:r>
              <a:rPr dirty="0" sz="3100" spc="-5"/>
              <a:t>&amp;</a:t>
            </a:r>
            <a:r>
              <a:rPr dirty="0" sz="3100" spc="-180"/>
              <a:t> </a:t>
            </a:r>
            <a:r>
              <a:rPr dirty="0" sz="3100" spc="-80"/>
              <a:t>value</a:t>
            </a:r>
            <a:r>
              <a:rPr dirty="0" sz="3100" spc="-204"/>
              <a:t> </a:t>
            </a:r>
            <a:r>
              <a:rPr dirty="0" sz="3100" spc="-95"/>
              <a:t>properties</a:t>
            </a:r>
            <a:endParaRPr sz="310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5</a:t>
            </a:r>
            <a:r>
              <a:rPr dirty="0"/>
              <a:t>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4401" y="639292"/>
            <a:ext cx="7542530" cy="148907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latin typeface="Times New Roman"/>
                <a:cs typeface="Times New Roman"/>
              </a:rPr>
              <a:t>&lt;!DOCTYPE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&lt;p&gt;Click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button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display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name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button's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first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attribute.&lt;/p&gt;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05369" y="2102586"/>
            <a:ext cx="1225550" cy="75692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//1</a:t>
            </a:r>
            <a:r>
              <a:rPr dirty="0" baseline="25641" sz="1950">
                <a:solidFill>
                  <a:srgbClr val="FF0000"/>
                </a:solidFill>
                <a:latin typeface="Times New Roman"/>
                <a:cs typeface="Times New Roman"/>
              </a:rPr>
              <a:t>st</a:t>
            </a:r>
            <a:r>
              <a:rPr dirty="0" baseline="25641" sz="1950" spc="217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button</a:t>
            </a:r>
            <a:endParaRPr sz="2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80"/>
              </a:spcBef>
            </a:pPr>
            <a:r>
              <a:rPr dirty="0" sz="2000" spc="5">
                <a:solidFill>
                  <a:srgbClr val="FF0000"/>
                </a:solidFill>
                <a:latin typeface="Times New Roman"/>
                <a:cs typeface="Times New Roman"/>
              </a:rPr>
              <a:t>//2</a:t>
            </a:r>
            <a:r>
              <a:rPr dirty="0" baseline="25641" sz="1950" spc="7">
                <a:solidFill>
                  <a:srgbClr val="FF0000"/>
                </a:solidFill>
                <a:latin typeface="Times New Roman"/>
                <a:cs typeface="Times New Roman"/>
              </a:rPr>
              <a:t>nd</a:t>
            </a:r>
            <a:r>
              <a:rPr dirty="0" baseline="25641" sz="1950" spc="142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button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/>
              <a:t>&lt;button</a:t>
            </a:r>
            <a:r>
              <a:rPr dirty="0" spc="-35"/>
              <a:t> </a:t>
            </a:r>
            <a:r>
              <a:rPr dirty="0" spc="-5"/>
              <a:t>onclick="myFunction()"</a:t>
            </a:r>
            <a:r>
              <a:rPr dirty="0" spc="-50"/>
              <a:t> </a:t>
            </a:r>
            <a:r>
              <a:rPr dirty="0" spc="-5"/>
              <a:t>id="dd"&gt;Try</a:t>
            </a:r>
            <a:r>
              <a:rPr dirty="0" spc="-35"/>
              <a:t> </a:t>
            </a:r>
            <a:r>
              <a:rPr dirty="0"/>
              <a:t>it&lt;/button&gt;</a:t>
            </a: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/>
              <a:t>&lt;button</a:t>
            </a:r>
            <a:r>
              <a:rPr dirty="0" spc="-20"/>
              <a:t> </a:t>
            </a:r>
            <a:r>
              <a:rPr dirty="0" spc="-5"/>
              <a:t>onclick="myFunction()"</a:t>
            </a:r>
            <a:r>
              <a:rPr dirty="0" spc="-35"/>
              <a:t> </a:t>
            </a:r>
            <a:r>
              <a:rPr dirty="0" spc="-10"/>
              <a:t>class="dd"&gt;Try</a:t>
            </a:r>
            <a:r>
              <a:rPr dirty="0" spc="-25"/>
              <a:t> </a:t>
            </a:r>
            <a:r>
              <a:rPr dirty="0"/>
              <a:t>it&lt;/button&gt;</a:t>
            </a: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pc="-5"/>
              <a:t>&lt;p</a:t>
            </a:r>
            <a:r>
              <a:rPr dirty="0" spc="-30"/>
              <a:t> </a:t>
            </a:r>
            <a:r>
              <a:rPr dirty="0" spc="-5"/>
              <a:t>id="d2"&gt;&lt;/p&gt;</a:t>
            </a: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/>
              <a:t>&lt;script&gt;</a:t>
            </a: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/>
              <a:t>function</a:t>
            </a:r>
            <a:r>
              <a:rPr dirty="0" spc="-60"/>
              <a:t> </a:t>
            </a:r>
            <a:r>
              <a:rPr dirty="0"/>
              <a:t>myFunction()</a:t>
            </a:r>
            <a:r>
              <a:rPr dirty="0" spc="-65"/>
              <a:t> </a:t>
            </a:r>
            <a:r>
              <a:rPr dirty="0"/>
              <a:t>{</a:t>
            </a: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/>
              <a:t>var</a:t>
            </a:r>
            <a:r>
              <a:rPr dirty="0" spc="-35"/>
              <a:t> </a:t>
            </a:r>
            <a:r>
              <a:rPr dirty="0"/>
              <a:t>b</a:t>
            </a:r>
            <a:r>
              <a:rPr dirty="0" spc="-25"/>
              <a:t> </a:t>
            </a:r>
            <a:r>
              <a:rPr dirty="0"/>
              <a:t>=</a:t>
            </a:r>
            <a:r>
              <a:rPr dirty="0" spc="-20"/>
              <a:t> </a:t>
            </a:r>
            <a:r>
              <a:rPr dirty="0" spc="-5"/>
              <a:t>document.getElementsByTagName("BUTTON")[0];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345426" y="3992117"/>
            <a:ext cx="1644014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//[0]</a:t>
            </a:r>
            <a:r>
              <a:rPr dirty="0" sz="2000" spc="-6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first</a:t>
            </a:r>
            <a:r>
              <a:rPr dirty="0" sz="2000" spc="-7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button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409" y="4297273"/>
            <a:ext cx="2986405" cy="7575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62230">
              <a:lnSpc>
                <a:spcPct val="120100"/>
              </a:lnSpc>
              <a:spcBef>
                <a:spcPts val="95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x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b.attributes[0].name;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b.attributes[0].value;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78146" y="4297273"/>
            <a:ext cx="4105275" cy="75755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//[0]</a:t>
            </a:r>
            <a:r>
              <a:rPr dirty="0" sz="20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first</a:t>
            </a:r>
            <a:r>
              <a:rPr dirty="0" sz="2000" spc="-4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attribute</a:t>
            </a:r>
            <a:r>
              <a:rPr dirty="0" sz="2000" spc="-5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dirty="0" sz="20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first</a:t>
            </a:r>
            <a:r>
              <a:rPr dirty="0" sz="2000" spc="-4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button</a:t>
            </a:r>
            <a:r>
              <a:rPr dirty="0" sz="20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AFEF"/>
                </a:solidFill>
                <a:latin typeface="Times New Roman"/>
                <a:cs typeface="Times New Roman"/>
              </a:rPr>
              <a:t>onclick</a:t>
            </a:r>
            <a:endParaRPr sz="2000">
              <a:latin typeface="Times New Roman"/>
              <a:cs typeface="Times New Roman"/>
            </a:endParaRPr>
          </a:p>
          <a:p>
            <a:pPr algn="ctr" marL="211454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//returns</a:t>
            </a:r>
            <a:r>
              <a:rPr dirty="0" sz="2000" spc="-6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dirty="0" sz="20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value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onclick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201" y="5029301"/>
            <a:ext cx="8946515" cy="142811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88900" marR="55880">
              <a:lnSpc>
                <a:spcPct val="110000"/>
              </a:lnSpc>
              <a:spcBef>
                <a:spcPts val="340"/>
              </a:spcBef>
              <a:tabLst>
                <a:tab pos="2662555" algn="l"/>
                <a:tab pos="5575935" algn="l"/>
                <a:tab pos="6644640" algn="l"/>
                <a:tab pos="7080250" algn="l"/>
              </a:tabLst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z</a:t>
            </a:r>
            <a:r>
              <a:rPr dirty="0" sz="2000" spc="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b.getAttributeNode("onclick").specified;	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//returns true </a:t>
            </a:r>
            <a:r>
              <a:rPr dirty="0" sz="2000" spc="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document.getElementById("d2").innerHTML</a:t>
            </a:r>
            <a:r>
              <a:rPr dirty="0" sz="2000" spc="-10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“the </a:t>
            </a:r>
            <a:r>
              <a:rPr dirty="0" sz="2000" spc="5">
                <a:latin typeface="Times New Roman"/>
                <a:cs typeface="Times New Roman"/>
              </a:rPr>
              <a:t>1</a:t>
            </a:r>
            <a:r>
              <a:rPr dirty="0" baseline="25641" sz="1950" spc="7">
                <a:latin typeface="Times New Roman"/>
                <a:cs typeface="Times New Roman"/>
              </a:rPr>
              <a:t>st</a:t>
            </a:r>
            <a:r>
              <a:rPr dirty="0" baseline="25641" sz="1950" spc="2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attribute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5">
                <a:latin typeface="Times New Roman"/>
                <a:cs typeface="Times New Roman"/>
              </a:rPr>
              <a:t>1</a:t>
            </a:r>
            <a:r>
              <a:rPr dirty="0" baseline="25641" sz="1950" spc="7">
                <a:latin typeface="Times New Roman"/>
                <a:cs typeface="Times New Roman"/>
              </a:rPr>
              <a:t>st</a:t>
            </a:r>
            <a:r>
              <a:rPr dirty="0" baseline="25641" sz="1950" spc="2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button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”+ </a:t>
            </a:r>
            <a:r>
              <a:rPr dirty="0" sz="2000">
                <a:latin typeface="Times New Roman"/>
                <a:cs typeface="Times New Roman"/>
              </a:rPr>
              <a:t>x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1</a:t>
            </a:r>
            <a:r>
              <a:rPr dirty="0" baseline="25641" sz="1950" spc="7">
                <a:latin typeface="Times New Roman"/>
                <a:cs typeface="Times New Roman"/>
              </a:rPr>
              <a:t>st</a:t>
            </a:r>
            <a:r>
              <a:rPr dirty="0" baseline="25641" sz="1950" spc="28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att.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Is”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	y</a:t>
            </a:r>
            <a:r>
              <a:rPr dirty="0" sz="2000" spc="50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”the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onclick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att.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specifide?”</a:t>
            </a:r>
            <a:r>
              <a:rPr dirty="0" sz="2000" spc="48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	z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;	}</a:t>
            </a:r>
            <a:endParaRPr sz="20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&lt;/script&gt;</a:t>
            </a:r>
            <a:r>
              <a:rPr dirty="0" sz="2000" spc="4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&lt;/body&gt;</a:t>
            </a:r>
            <a:r>
              <a:rPr dirty="0" sz="2000" spc="4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&lt;/html&gt;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492753" y="0"/>
            <a:ext cx="1922145" cy="650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85"/>
              <a:t>Example</a:t>
            </a:r>
            <a:endParaRPr sz="410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5</a:t>
            </a:r>
            <a:r>
              <a:rPr dirty="0"/>
              <a:t>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4401" y="843229"/>
            <a:ext cx="8822055" cy="1367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5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Number()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converts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object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argument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 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 </a:t>
            </a:r>
            <a:r>
              <a:rPr dirty="0" sz="2000">
                <a:latin typeface="Times New Roman"/>
                <a:cs typeface="Times New Roman"/>
              </a:rPr>
              <a:t>that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represents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endParaRPr sz="2000">
              <a:latin typeface="Times New Roman"/>
              <a:cs typeface="Times New Roman"/>
            </a:endParaRPr>
          </a:p>
          <a:p>
            <a:pPr marL="195580">
              <a:lnSpc>
                <a:spcPct val="100000"/>
              </a:lnSpc>
            </a:pPr>
            <a:r>
              <a:rPr dirty="0" sz="2000" spc="-5">
                <a:latin typeface="Times New Roman"/>
                <a:cs typeface="Times New Roman"/>
              </a:rPr>
              <a:t>object's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value.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cannot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converted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legal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number,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NaN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returned.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Ex: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401" y="2184947"/>
            <a:ext cx="1804670" cy="1123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63500">
              <a:lnSpc>
                <a:spcPct val="12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Number(true);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Number(false);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</a:t>
            </a:r>
            <a:r>
              <a:rPr dirty="0" sz="2000" spc="10">
                <a:latin typeface="Times New Roman"/>
                <a:cs typeface="Times New Roman"/>
              </a:rPr>
              <a:t>u</a:t>
            </a:r>
            <a:r>
              <a:rPr dirty="0" sz="2000" spc="-25">
                <a:latin typeface="Times New Roman"/>
                <a:cs typeface="Times New Roman"/>
              </a:rPr>
              <a:t>m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5">
                <a:latin typeface="Times New Roman"/>
                <a:cs typeface="Times New Roman"/>
              </a:rPr>
              <a:t>r</a:t>
            </a:r>
            <a:r>
              <a:rPr dirty="0" sz="2000" spc="10">
                <a:latin typeface="Times New Roman"/>
                <a:cs typeface="Times New Roman"/>
              </a:rPr>
              <a:t>(</a:t>
            </a:r>
            <a:r>
              <a:rPr dirty="0" sz="2000" spc="-5">
                <a:latin typeface="Times New Roman"/>
                <a:cs typeface="Times New Roman"/>
              </a:rPr>
              <a:t>“</a:t>
            </a:r>
            <a:r>
              <a:rPr dirty="0" sz="2000">
                <a:latin typeface="Times New Roman"/>
                <a:cs typeface="Times New Roman"/>
              </a:rPr>
              <a:t>fals</a:t>
            </a:r>
            <a:r>
              <a:rPr dirty="0" sz="2000" spc="-5">
                <a:latin typeface="Times New Roman"/>
                <a:cs typeface="Times New Roman"/>
              </a:rPr>
              <a:t>e”);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57880" y="2184947"/>
            <a:ext cx="708660" cy="11239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2000" spc="-1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2000" spc="-1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//</a:t>
            </a:r>
            <a:r>
              <a:rPr dirty="0" sz="2000" spc="-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NaN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409" y="3635914"/>
            <a:ext cx="2358390" cy="11360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 indent="62230">
              <a:lnSpc>
                <a:spcPct val="121100"/>
              </a:lnSpc>
              <a:spcBef>
                <a:spcPts val="125"/>
              </a:spcBef>
            </a:pPr>
            <a:r>
              <a:rPr dirty="0" sz="2000">
                <a:latin typeface="Times New Roman"/>
                <a:cs typeface="Times New Roman"/>
              </a:rPr>
              <a:t>Number(new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Date()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);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Number(“888”);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Number("999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888");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57880" y="3635914"/>
            <a:ext cx="5586095" cy="1136015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2000">
                <a:latin typeface="Times New Roman"/>
                <a:cs typeface="Times New Roman"/>
              </a:rPr>
              <a:t>//</a:t>
            </a:r>
            <a:r>
              <a:rPr dirty="0" sz="2000">
                <a:latin typeface="Calibri"/>
                <a:cs typeface="Calibri"/>
              </a:rPr>
              <a:t>1551018642950//milliseconds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since </a:t>
            </a:r>
            <a:r>
              <a:rPr dirty="0" sz="2000">
                <a:latin typeface="Calibri"/>
                <a:cs typeface="Calibri"/>
              </a:rPr>
              <a:t>January 1,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1970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000">
                <a:latin typeface="Times New Roman"/>
                <a:cs typeface="Times New Roman"/>
              </a:rPr>
              <a:t>//888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//NaN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401" y="4806822"/>
            <a:ext cx="8917305" cy="16725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parseInt()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parses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-15">
                <a:latin typeface="Times New Roman"/>
                <a:cs typeface="Times New Roman"/>
              </a:rPr>
              <a:t> integer.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The radix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parameter</a:t>
            </a:r>
            <a:r>
              <a:rPr dirty="0" sz="2000">
                <a:latin typeface="Times New Roman"/>
                <a:cs typeface="Times New Roman"/>
              </a:rPr>
              <a:t> 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specify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which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numeral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system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used,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example,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4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radix of 16 </a:t>
            </a:r>
            <a:r>
              <a:rPr dirty="0" sz="2000" spc="-5">
                <a:latin typeface="Times New Roman"/>
                <a:cs typeface="Times New Roman"/>
              </a:rPr>
              <a:t>(hexadecimal) indicates </a:t>
            </a:r>
            <a:r>
              <a:rPr dirty="0" sz="2000">
                <a:latin typeface="Times New Roman"/>
                <a:cs typeface="Times New Roman"/>
              </a:rPr>
              <a:t>that the </a:t>
            </a:r>
            <a:r>
              <a:rPr dirty="0" sz="2000" spc="-5">
                <a:latin typeface="Times New Roman"/>
                <a:cs typeface="Times New Roman"/>
              </a:rPr>
              <a:t>number </a:t>
            </a:r>
            <a:r>
              <a:rPr dirty="0" sz="2000">
                <a:latin typeface="Times New Roman"/>
                <a:cs typeface="Times New Roman"/>
              </a:rPr>
              <a:t>in the string should be parsed from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5">
                <a:latin typeface="Times New Roman"/>
                <a:cs typeface="Times New Roman"/>
              </a:rPr>
              <a:t>hexadecimal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decimal </a:t>
            </a:r>
            <a:r>
              <a:rPr dirty="0" sz="2000" spc="-15">
                <a:latin typeface="Times New Roman"/>
                <a:cs typeface="Times New Roman"/>
              </a:rPr>
              <a:t>number.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25014" y="0"/>
            <a:ext cx="3856990" cy="650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95"/>
              <a:t>N</a:t>
            </a:r>
            <a:r>
              <a:rPr dirty="0" sz="4100" spc="-100"/>
              <a:t>u</a:t>
            </a:r>
            <a:r>
              <a:rPr dirty="0" sz="4100" spc="-95"/>
              <a:t>m</a:t>
            </a:r>
            <a:r>
              <a:rPr dirty="0" sz="4100" spc="-100"/>
              <a:t>b</a:t>
            </a:r>
            <a:r>
              <a:rPr dirty="0" sz="4100" spc="-95"/>
              <a:t>er</a:t>
            </a:r>
            <a:r>
              <a:rPr dirty="0" sz="4100" spc="-110"/>
              <a:t>(</a:t>
            </a:r>
            <a:r>
              <a:rPr dirty="0" sz="4100"/>
              <a:t>)</a:t>
            </a:r>
            <a:r>
              <a:rPr dirty="0" sz="4100" spc="-250"/>
              <a:t> </a:t>
            </a:r>
            <a:r>
              <a:rPr dirty="0" sz="4100" spc="-95"/>
              <a:t>met</a:t>
            </a:r>
            <a:r>
              <a:rPr dirty="0" sz="4100" spc="-100"/>
              <a:t>h</a:t>
            </a:r>
            <a:r>
              <a:rPr dirty="0" sz="4100" spc="-95"/>
              <a:t>o</a:t>
            </a:r>
            <a:r>
              <a:rPr dirty="0" sz="4100"/>
              <a:t>d</a:t>
            </a:r>
            <a:endParaRPr sz="410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5</a:t>
            </a:r>
            <a:r>
              <a:rPr dirty="0"/>
              <a:t>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4401" y="782613"/>
            <a:ext cx="8925560" cy="533082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parseInt()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parses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integer.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4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Syntax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 b="1">
                <a:latin typeface="Times New Roman"/>
                <a:cs typeface="Times New Roman"/>
              </a:rPr>
              <a:t>parseInt</a:t>
            </a:r>
            <a:r>
              <a:rPr dirty="0" sz="2000" spc="-5">
                <a:latin typeface="Times New Roman"/>
                <a:cs typeface="Times New Roman"/>
              </a:rPr>
              <a:t>(string,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radix)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Required</a:t>
            </a:r>
            <a:r>
              <a:rPr dirty="0" sz="2000" spc="-5">
                <a:latin typeface="Times New Roman"/>
                <a:cs typeface="Times New Roman"/>
              </a:rPr>
              <a:t>.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5">
                <a:latin typeface="Times New Roman"/>
                <a:cs typeface="Times New Roman"/>
              </a:rPr>
              <a:t>string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 parsed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Radix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Optional</a:t>
            </a:r>
            <a:r>
              <a:rPr dirty="0" sz="2000">
                <a:latin typeface="Times New Roman"/>
                <a:cs typeface="Times New Roman"/>
              </a:rPr>
              <a:t>.</a:t>
            </a:r>
            <a:r>
              <a:rPr dirty="0" sz="2000" spc="-1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(from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2 to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36)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that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represents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numeral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system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used</a:t>
            </a:r>
            <a:endParaRPr sz="2000">
              <a:latin typeface="Times New Roman"/>
              <a:cs typeface="Times New Roman"/>
            </a:endParaRPr>
          </a:p>
          <a:p>
            <a:pPr marL="195580" marR="50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radix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parameter</a:t>
            </a:r>
            <a:r>
              <a:rPr dirty="0" sz="2000">
                <a:latin typeface="Times New Roman"/>
                <a:cs typeface="Times New Roman"/>
              </a:rPr>
              <a:t> 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specify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which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numeral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system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used,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example,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radix of 16 </a:t>
            </a:r>
            <a:r>
              <a:rPr dirty="0" sz="2000" spc="-5">
                <a:latin typeface="Times New Roman"/>
                <a:cs typeface="Times New Roman"/>
              </a:rPr>
              <a:t>(hexadecimal) indicates </a:t>
            </a:r>
            <a:r>
              <a:rPr dirty="0" sz="2000">
                <a:latin typeface="Times New Roman"/>
                <a:cs typeface="Times New Roman"/>
              </a:rPr>
              <a:t>that the number in the string should be parsed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from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hexadecimal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5">
                <a:latin typeface="Times New Roman"/>
                <a:cs typeface="Times New Roman"/>
              </a:rPr>
              <a:t>decimal </a:t>
            </a:r>
            <a:r>
              <a:rPr dirty="0" sz="2000" spc="-15">
                <a:latin typeface="Times New Roman"/>
                <a:cs typeface="Times New Roman"/>
              </a:rPr>
              <a:t>number.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4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 b="1">
                <a:latin typeface="Times New Roman"/>
                <a:cs typeface="Times New Roman"/>
              </a:rPr>
              <a:t>If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the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radix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parameter</a:t>
            </a:r>
            <a:r>
              <a:rPr dirty="0" sz="2000" spc="-8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is omitted,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JavaScript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assumes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the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following: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begins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with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"0x",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radix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16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(hexadecimal)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begins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with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any other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value,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radix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10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(decimal)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b="1">
                <a:latin typeface="Times New Roman"/>
                <a:cs typeface="Times New Roman"/>
              </a:rPr>
              <a:t>Note1</a:t>
            </a:r>
            <a:r>
              <a:rPr dirty="0" sz="2000">
                <a:latin typeface="Times New Roman"/>
                <a:cs typeface="Times New Roman"/>
              </a:rPr>
              <a:t>: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Only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first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returned!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b="1">
                <a:latin typeface="Times New Roman"/>
                <a:cs typeface="Times New Roman"/>
              </a:rPr>
              <a:t>Note2</a:t>
            </a:r>
            <a:r>
              <a:rPr dirty="0" sz="2000">
                <a:latin typeface="Times New Roman"/>
                <a:cs typeface="Times New Roman"/>
              </a:rPr>
              <a:t>: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Leading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trailing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spaces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allowed.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b="1">
                <a:latin typeface="Times New Roman"/>
                <a:cs typeface="Times New Roman"/>
              </a:rPr>
              <a:t>Note3</a:t>
            </a:r>
            <a:r>
              <a:rPr dirty="0" sz="2000">
                <a:latin typeface="Times New Roman"/>
                <a:cs typeface="Times New Roman"/>
              </a:rPr>
              <a:t>: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first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character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cannot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converted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number,</a:t>
            </a:r>
            <a:r>
              <a:rPr dirty="0" sz="2000">
                <a:latin typeface="Times New Roman"/>
                <a:cs typeface="Times New Roman"/>
              </a:rPr>
              <a:t> parseInt()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NaN.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21966" y="0"/>
            <a:ext cx="3862070" cy="650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100"/>
              <a:t>p</a:t>
            </a:r>
            <a:r>
              <a:rPr dirty="0" sz="4100" spc="-95"/>
              <a:t>ar</a:t>
            </a:r>
            <a:r>
              <a:rPr dirty="0" sz="4100" spc="-100"/>
              <a:t>s</a:t>
            </a:r>
            <a:r>
              <a:rPr dirty="0" sz="4100" spc="-95"/>
              <a:t>e</a:t>
            </a:r>
            <a:r>
              <a:rPr dirty="0" sz="4100" spc="-100"/>
              <a:t>I</a:t>
            </a:r>
            <a:r>
              <a:rPr dirty="0" sz="4100" spc="-100"/>
              <a:t>n</a:t>
            </a:r>
            <a:r>
              <a:rPr dirty="0" sz="4100" spc="-90"/>
              <a:t>t</a:t>
            </a:r>
            <a:r>
              <a:rPr dirty="0" sz="4100" spc="-110"/>
              <a:t>(</a:t>
            </a:r>
            <a:r>
              <a:rPr dirty="0" sz="4100"/>
              <a:t>)</a:t>
            </a:r>
            <a:r>
              <a:rPr dirty="0" sz="4100" spc="-245"/>
              <a:t> </a:t>
            </a:r>
            <a:r>
              <a:rPr dirty="0" sz="4100" spc="-95"/>
              <a:t>met</a:t>
            </a:r>
            <a:r>
              <a:rPr dirty="0" sz="4100" spc="-100"/>
              <a:t>h</a:t>
            </a:r>
            <a:r>
              <a:rPr dirty="0" sz="4100" spc="-95"/>
              <a:t>o</a:t>
            </a:r>
            <a:r>
              <a:rPr dirty="0" sz="4100"/>
              <a:t>d</a:t>
            </a:r>
            <a:endParaRPr sz="410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5</a:t>
            </a:r>
            <a:r>
              <a:rPr dirty="0"/>
              <a:t>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14401" y="782613"/>
            <a:ext cx="4248150" cy="478218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parseInt("10")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"&lt;br&gt;";</a:t>
            </a:r>
            <a:endParaRPr sz="2000">
              <a:latin typeface="Times New Roman"/>
              <a:cs typeface="Times New Roman"/>
            </a:endParaRPr>
          </a:p>
          <a:p>
            <a:pPr marL="139065" marR="188595">
              <a:lnSpc>
                <a:spcPct val="120000"/>
              </a:lnSpc>
              <a:spcBef>
                <a:spcPts val="5"/>
              </a:spcBef>
              <a:tabLst>
                <a:tab pos="2103755" algn="l"/>
                <a:tab pos="2548255" algn="l"/>
              </a:tabLst>
            </a:pPr>
            <a:r>
              <a:rPr dirty="0" sz="2000">
                <a:latin typeface="Times New Roman"/>
                <a:cs typeface="Times New Roman"/>
              </a:rPr>
              <a:t>var b = parseInt("10.00") + </a:t>
            </a:r>
            <a:r>
              <a:rPr dirty="0" sz="2000" spc="-5">
                <a:latin typeface="Times New Roman"/>
                <a:cs typeface="Times New Roman"/>
              </a:rPr>
              <a:t>"&lt;br&gt;"; </a:t>
            </a:r>
            <a:r>
              <a:rPr dirty="0" sz="2000">
                <a:latin typeface="Times New Roman"/>
                <a:cs typeface="Times New Roman"/>
              </a:rPr>
              <a:t> var c = parseInt ("10.33") + "&lt;br&gt;";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parseInt("34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45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66")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"&lt;br&gt;";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parseInt("	60	") + </a:t>
            </a:r>
            <a:r>
              <a:rPr dirty="0" sz="2000" spc="-5">
                <a:latin typeface="Times New Roman"/>
                <a:cs typeface="Times New Roman"/>
              </a:rPr>
              <a:t>"&lt;br&gt;"; </a:t>
            </a:r>
            <a:r>
              <a:rPr dirty="0" sz="2000">
                <a:latin typeface="Times New Roman"/>
                <a:cs typeface="Times New Roman"/>
              </a:rPr>
              <a:t> var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parseInt("40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years")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"&lt;br&gt;";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g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parseInt("He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was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40")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"&lt;br&gt;";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//WITH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RADIX</a:t>
            </a:r>
            <a:endParaRPr sz="2000">
              <a:latin typeface="Times New Roman"/>
              <a:cs typeface="Times New Roman"/>
            </a:endParaRPr>
          </a:p>
          <a:p>
            <a:pPr algn="just" marL="1390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parseInt("10",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10)+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"&lt;br&gt;";</a:t>
            </a:r>
            <a:endParaRPr sz="2000">
              <a:latin typeface="Times New Roman"/>
              <a:cs typeface="Times New Roman"/>
            </a:endParaRPr>
          </a:p>
          <a:p>
            <a:pPr algn="just" marL="139065" marR="563245">
              <a:lnSpc>
                <a:spcPct val="120000"/>
              </a:lnSpc>
            </a:pPr>
            <a:r>
              <a:rPr dirty="0" sz="2000">
                <a:latin typeface="Times New Roman"/>
                <a:cs typeface="Times New Roman"/>
              </a:rPr>
              <a:t>var i = </a:t>
            </a:r>
            <a:r>
              <a:rPr dirty="0" sz="2000" spc="-5">
                <a:latin typeface="Times New Roman"/>
                <a:cs typeface="Times New Roman"/>
              </a:rPr>
              <a:t>parseInt("10",8)+ "&lt;br&gt;"; </a:t>
            </a:r>
            <a:r>
              <a:rPr dirty="0" sz="2000">
                <a:latin typeface="Times New Roman"/>
                <a:cs typeface="Times New Roman"/>
              </a:rPr>
              <a:t> var j = parseInt("10", 2)+ </a:t>
            </a:r>
            <a:r>
              <a:rPr dirty="0" sz="2000" spc="-5">
                <a:latin typeface="Times New Roman"/>
                <a:cs typeface="Times New Roman"/>
              </a:rPr>
              <a:t>"&lt;br&gt;"; </a:t>
            </a:r>
            <a:r>
              <a:rPr dirty="0" sz="2000">
                <a:latin typeface="Times New Roman"/>
                <a:cs typeface="Times New Roman"/>
              </a:rPr>
              <a:t> var k = </a:t>
            </a:r>
            <a:r>
              <a:rPr dirty="0" sz="2000" spc="-5">
                <a:latin typeface="Times New Roman"/>
                <a:cs typeface="Times New Roman"/>
              </a:rPr>
              <a:t>parseInt("0x10")+ "&lt;br&gt;"; </a:t>
            </a:r>
            <a:r>
              <a:rPr dirty="0" sz="2000">
                <a:latin typeface="Times New Roman"/>
                <a:cs typeface="Times New Roman"/>
              </a:rPr>
              <a:t> var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parseInt("10",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16)+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"&lt;br&gt;";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64511" y="0"/>
            <a:ext cx="4776470" cy="650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95"/>
              <a:t>p</a:t>
            </a:r>
            <a:r>
              <a:rPr dirty="0" sz="4100" spc="-95"/>
              <a:t>a</a:t>
            </a:r>
            <a:r>
              <a:rPr dirty="0" sz="4100" spc="-90"/>
              <a:t>r</a:t>
            </a:r>
            <a:r>
              <a:rPr dirty="0" sz="4100" spc="-95"/>
              <a:t>s</a:t>
            </a:r>
            <a:r>
              <a:rPr dirty="0" sz="4100" spc="-90"/>
              <a:t>e</a:t>
            </a:r>
            <a:r>
              <a:rPr dirty="0" sz="4100" spc="-95"/>
              <a:t>I</a:t>
            </a:r>
            <a:r>
              <a:rPr dirty="0" sz="4100" spc="-95"/>
              <a:t>n</a:t>
            </a:r>
            <a:r>
              <a:rPr dirty="0" sz="4100" spc="-114"/>
              <a:t>t</a:t>
            </a:r>
            <a:r>
              <a:rPr dirty="0" sz="4100" spc="-110"/>
              <a:t>(</a:t>
            </a:r>
            <a:r>
              <a:rPr dirty="0" sz="4100"/>
              <a:t>)</a:t>
            </a:r>
            <a:r>
              <a:rPr dirty="0" sz="4100" spc="-245"/>
              <a:t> </a:t>
            </a:r>
            <a:r>
              <a:rPr dirty="0" sz="4100" spc="-100"/>
              <a:t>E</a:t>
            </a:r>
            <a:r>
              <a:rPr dirty="0" sz="4100" spc="-95"/>
              <a:t>XA</a:t>
            </a:r>
            <a:r>
              <a:rPr dirty="0" sz="4100" spc="-95"/>
              <a:t>MP</a:t>
            </a:r>
            <a:r>
              <a:rPr dirty="0" sz="4100" spc="-100"/>
              <a:t>L</a:t>
            </a:r>
            <a:r>
              <a:rPr dirty="0" sz="4100"/>
              <a:t>E</a:t>
            </a:r>
            <a:endParaRPr sz="4100"/>
          </a:p>
        </p:txBody>
      </p:sp>
      <p:sp>
        <p:nvSpPr>
          <p:cNvPr id="4" name="object 4"/>
          <p:cNvSpPr txBox="1"/>
          <p:nvPr/>
        </p:nvSpPr>
        <p:spPr>
          <a:xfrm>
            <a:off x="4697984" y="778255"/>
            <a:ext cx="565785" cy="2586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10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Calibri"/>
                <a:cs typeface="Calibri"/>
              </a:rPr>
              <a:t>10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Calibri"/>
                <a:cs typeface="Calibri"/>
              </a:rPr>
              <a:t>10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 spc="-10">
                <a:latin typeface="Calibri"/>
                <a:cs typeface="Calibri"/>
              </a:rPr>
              <a:t>34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Calibri"/>
                <a:cs typeface="Calibri"/>
              </a:rPr>
              <a:t>60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Calibri"/>
                <a:cs typeface="Calibri"/>
              </a:rPr>
              <a:t>40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NaN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97984" y="3704970"/>
            <a:ext cx="333375" cy="1854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10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8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 spc="-10">
                <a:latin typeface="Calibri"/>
                <a:cs typeface="Calibri"/>
              </a:rPr>
              <a:t>16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Calibri"/>
                <a:cs typeface="Calibri"/>
              </a:rPr>
              <a:t>16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73404" y="6292503"/>
            <a:ext cx="1226185" cy="476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595"/>
              </a:lnSpc>
            </a:pP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c</a:t>
            </a:r>
            <a:r>
              <a:rPr dirty="0" sz="3200" spc="5">
                <a:solidFill>
                  <a:srgbClr val="181818"/>
                </a:solidFill>
                <a:latin typeface="Times New Roman"/>
                <a:cs typeface="Times New Roman"/>
              </a:rPr>
              <a:t>o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nte</a:t>
            </a:r>
            <a:r>
              <a:rPr dirty="0" sz="3200" spc="10">
                <a:solidFill>
                  <a:srgbClr val="181818"/>
                </a:solidFill>
                <a:latin typeface="Times New Roman"/>
                <a:cs typeface="Times New Roman"/>
              </a:rPr>
              <a:t>n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61221" y="6743399"/>
            <a:ext cx="15113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z="1050">
                <a:latin typeface="Arial MT"/>
                <a:cs typeface="Arial MT"/>
              </a:rPr>
              <a:t>6</a:t>
            </a:fld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30200" y="899896"/>
            <a:ext cx="7700009" cy="337883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2000" spc="-5">
                <a:solidFill>
                  <a:srgbClr val="181818"/>
                </a:solidFill>
                <a:latin typeface="Times New Roman"/>
                <a:cs typeface="Times New Roman"/>
              </a:rPr>
              <a:t>&lt;html&gt;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&lt;body&gt;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 spc="-5">
                <a:solidFill>
                  <a:srgbClr val="181818"/>
                </a:solidFill>
                <a:latin typeface="Times New Roman"/>
                <a:cs typeface="Times New Roman"/>
              </a:rPr>
              <a:t>&lt;</a:t>
            </a:r>
            <a:r>
              <a:rPr dirty="0" sz="2000" spc="5">
                <a:solidFill>
                  <a:srgbClr val="181818"/>
                </a:solidFill>
                <a:latin typeface="Times New Roman"/>
                <a:cs typeface="Times New Roman"/>
              </a:rPr>
              <a:t>h1</a:t>
            </a: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&gt;O</a:t>
            </a:r>
            <a:r>
              <a:rPr dirty="0" sz="2000" spc="5">
                <a:solidFill>
                  <a:srgbClr val="181818"/>
                </a:solidFill>
                <a:latin typeface="Times New Roman"/>
                <a:cs typeface="Times New Roman"/>
              </a:rPr>
              <a:t>u</a:t>
            </a: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z="2000" spc="-15">
                <a:solidFill>
                  <a:srgbClr val="181818"/>
                </a:solidFill>
                <a:latin typeface="Times New Roman"/>
                <a:cs typeface="Times New Roman"/>
              </a:rPr>
              <a:t>p</a:t>
            </a: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ut</a:t>
            </a:r>
            <a:r>
              <a:rPr dirty="0" sz="2000" spc="-4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z="2000" spc="-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JS</a:t>
            </a:r>
            <a:r>
              <a:rPr dirty="0" sz="2000" spc="-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000" spc="5">
                <a:solidFill>
                  <a:srgbClr val="181818"/>
                </a:solidFill>
                <a:latin typeface="Times New Roman"/>
                <a:cs typeface="Times New Roman"/>
              </a:rPr>
              <a:t>u</a:t>
            </a: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si</a:t>
            </a:r>
            <a:r>
              <a:rPr dirty="0" sz="2000" spc="5">
                <a:solidFill>
                  <a:srgbClr val="181818"/>
                </a:solidFill>
                <a:latin typeface="Times New Roman"/>
                <a:cs typeface="Times New Roman"/>
              </a:rPr>
              <a:t>n</a:t>
            </a: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g</a:t>
            </a:r>
            <a:r>
              <a:rPr dirty="0" sz="2000" spc="-3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181818"/>
                </a:solidFill>
                <a:latin typeface="Times New Roman"/>
                <a:cs typeface="Times New Roman"/>
              </a:rPr>
              <a:t>innerH</a:t>
            </a:r>
            <a:r>
              <a:rPr dirty="0" sz="2000" spc="-10" b="1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dirty="0" sz="2000" b="1">
                <a:solidFill>
                  <a:srgbClr val="181818"/>
                </a:solidFill>
                <a:latin typeface="Times New Roman"/>
                <a:cs typeface="Times New Roman"/>
              </a:rPr>
              <a:t>ML</a:t>
            </a:r>
            <a:r>
              <a:rPr dirty="0" sz="2000" spc="-130" b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181818"/>
                </a:solidFill>
                <a:latin typeface="Times New Roman"/>
                <a:cs typeface="Times New Roman"/>
              </a:rPr>
              <a:t>&lt;/</a:t>
            </a:r>
            <a:r>
              <a:rPr dirty="0" sz="2000" spc="5">
                <a:solidFill>
                  <a:srgbClr val="181818"/>
                </a:solidFill>
                <a:latin typeface="Times New Roman"/>
                <a:cs typeface="Times New Roman"/>
              </a:rPr>
              <a:t>h1</a:t>
            </a: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 spc="-20">
                <a:solidFill>
                  <a:srgbClr val="181818"/>
                </a:solidFill>
                <a:latin typeface="Times New Roman"/>
                <a:cs typeface="Times New Roman"/>
              </a:rPr>
              <a:t>&lt;p&gt;Watch</a:t>
            </a:r>
            <a:r>
              <a:rPr dirty="0" sz="2000" spc="-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z="2000" spc="-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paragraph</a:t>
            </a:r>
            <a:r>
              <a:rPr dirty="0" sz="2000" spc="-3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181818"/>
                </a:solidFill>
                <a:latin typeface="Times New Roman"/>
                <a:cs typeface="Times New Roman"/>
              </a:rPr>
              <a:t>below&lt;/p&gt;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 spc="-5">
                <a:solidFill>
                  <a:srgbClr val="181818"/>
                </a:solidFill>
                <a:latin typeface="Times New Roman"/>
                <a:cs typeface="Times New Roman"/>
              </a:rPr>
              <a:t>&lt;p</a:t>
            </a:r>
            <a:r>
              <a:rPr dirty="0" sz="2000" spc="-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id="demo"&gt;&lt;/p&gt;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&lt;script&gt;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 spc="-5">
                <a:solidFill>
                  <a:srgbClr val="181818"/>
                </a:solidFill>
                <a:latin typeface="Times New Roman"/>
                <a:cs typeface="Times New Roman"/>
              </a:rPr>
              <a:t>document.getElementById("demo").innerHTML</a:t>
            </a:r>
            <a:r>
              <a:rPr dirty="0" sz="2000" spc="-9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=</a:t>
            </a:r>
            <a:r>
              <a:rPr dirty="0" sz="2000" spc="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"H"+"E"+"L"+"L"+"O"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&lt;/script&gt;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>
                <a:solidFill>
                  <a:srgbClr val="181818"/>
                </a:solidFill>
                <a:latin typeface="Times New Roman"/>
                <a:cs typeface="Times New Roman"/>
              </a:rPr>
              <a:t>&lt;/body&gt;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 spc="-5">
                <a:solidFill>
                  <a:srgbClr val="181818"/>
                </a:solidFill>
                <a:latin typeface="Times New Roman"/>
                <a:cs typeface="Times New Roman"/>
              </a:rPr>
              <a:t>&lt;/html&gt;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00" y="4297171"/>
            <a:ext cx="8001634" cy="202628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355600" marR="5080" indent="-343535">
              <a:lnSpc>
                <a:spcPts val="3460"/>
              </a:lnSpc>
              <a:spcBef>
                <a:spcPts val="535"/>
              </a:spcBef>
              <a:buFont typeface="Arial MT"/>
              <a:buChar char="•"/>
              <a:tabLst>
                <a:tab pos="355600" algn="l"/>
                <a:tab pos="356235" algn="l"/>
                <a:tab pos="2287270" algn="l"/>
                <a:tab pos="6111240" algn="l"/>
              </a:tabLst>
            </a:pPr>
            <a:r>
              <a:rPr dirty="0" sz="3200" b="1">
                <a:solidFill>
                  <a:srgbClr val="181818"/>
                </a:solidFill>
                <a:latin typeface="Times New Roman"/>
                <a:cs typeface="Times New Roman"/>
              </a:rPr>
              <a:t>document.getElementById(id)	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is</a:t>
            </a:r>
            <a:r>
              <a:rPr dirty="0" sz="3200" spc="-4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a</a:t>
            </a:r>
            <a:r>
              <a:rPr dirty="0" sz="3200" spc="-4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method </a:t>
            </a:r>
            <a:r>
              <a:rPr dirty="0" sz="3200" spc="-78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 spc="-30">
                <a:solidFill>
                  <a:srgbClr val="181818"/>
                </a:solidFill>
                <a:latin typeface="Times New Roman"/>
                <a:cs typeface="Times New Roman"/>
              </a:rPr>
              <a:t>that’s</a:t>
            </a:r>
            <a:r>
              <a:rPr dirty="0" sz="3200" spc="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used	to access an</a:t>
            </a:r>
            <a:r>
              <a:rPr dirty="0" sz="3200" spc="-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HTML</a:t>
            </a:r>
            <a:r>
              <a:rPr dirty="0" sz="3200" spc="-1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element</a:t>
            </a:r>
            <a:endParaRPr sz="32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33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z="3200" spc="-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 b="1">
                <a:solidFill>
                  <a:srgbClr val="181818"/>
                </a:solidFill>
                <a:latin typeface="Times New Roman"/>
                <a:cs typeface="Times New Roman"/>
              </a:rPr>
              <a:t>id</a:t>
            </a:r>
            <a:r>
              <a:rPr dirty="0" sz="3200" spc="-10" b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attribute</a:t>
            </a:r>
            <a:r>
              <a:rPr dirty="0" sz="3200" spc="-3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defines</a:t>
            </a:r>
            <a:r>
              <a:rPr dirty="0" sz="3200" spc="-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z="3200" spc="-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HTML</a:t>
            </a:r>
            <a:r>
              <a:rPr dirty="0" sz="3200" spc="-13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element.</a:t>
            </a:r>
            <a:endParaRPr sz="32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z="3200" spc="-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 b="1">
                <a:solidFill>
                  <a:srgbClr val="181818"/>
                </a:solidFill>
                <a:latin typeface="Times New Roman"/>
                <a:cs typeface="Times New Roman"/>
              </a:rPr>
              <a:t>innerHTML</a:t>
            </a:r>
            <a:r>
              <a:rPr dirty="0" sz="3200" spc="-190" b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property</a:t>
            </a:r>
            <a:r>
              <a:rPr dirty="0" sz="3200" spc="-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defines</a:t>
            </a:r>
            <a:r>
              <a:rPr dirty="0" sz="3200" spc="-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z="3200" spc="-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HTML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85135" y="208915"/>
            <a:ext cx="3342004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">
                <a:solidFill>
                  <a:srgbClr val="181818"/>
                </a:solidFill>
              </a:rPr>
              <a:t>innerHTML</a:t>
            </a:r>
            <a:endParaRPr sz="490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0060" y="657219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60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401" y="843229"/>
            <a:ext cx="7767320" cy="30143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5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425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parseFloat()</a:t>
            </a:r>
            <a:r>
              <a:rPr dirty="0" sz="2000" spc="42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function</a:t>
            </a:r>
            <a:r>
              <a:rPr dirty="0" sz="2000" spc="4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parses</a:t>
            </a:r>
            <a:r>
              <a:rPr dirty="0" sz="2000" spc="4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43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string</a:t>
            </a:r>
            <a:r>
              <a:rPr dirty="0" sz="2000" spc="4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and</a:t>
            </a:r>
            <a:r>
              <a:rPr dirty="0" sz="2000" spc="4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returns</a:t>
            </a:r>
            <a:r>
              <a:rPr dirty="0" sz="2000" spc="43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4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floating</a:t>
            </a:r>
            <a:r>
              <a:rPr dirty="0" sz="2000" spc="43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point</a:t>
            </a:r>
            <a:endParaRPr sz="2000">
              <a:latin typeface="Times New Roman"/>
              <a:cs typeface="Times New Roman"/>
            </a:endParaRPr>
          </a:p>
          <a:p>
            <a:pPr marL="195580">
              <a:lnSpc>
                <a:spcPct val="100000"/>
              </a:lnSpc>
            </a:pPr>
            <a:r>
              <a:rPr dirty="0" sz="2000" spc="-15">
                <a:latin typeface="Times New Roman"/>
                <a:cs typeface="Times New Roman"/>
              </a:rPr>
              <a:t>number.</a:t>
            </a:r>
            <a:endParaRPr sz="2000">
              <a:latin typeface="Times New Roman"/>
              <a:cs typeface="Times New Roman"/>
            </a:endParaRPr>
          </a:p>
          <a:p>
            <a:pPr algn="just" marL="195580" marR="6350" indent="-182880">
              <a:lnSpc>
                <a:spcPct val="100000"/>
              </a:lnSpc>
              <a:spcBef>
                <a:spcPts val="480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>
                <a:latin typeface="Times New Roman"/>
                <a:cs typeface="Times New Roman"/>
              </a:rPr>
              <a:t>This </a:t>
            </a:r>
            <a:r>
              <a:rPr dirty="0" sz="2000" spc="-5">
                <a:latin typeface="Times New Roman"/>
                <a:cs typeface="Times New Roman"/>
              </a:rPr>
              <a:t>function determines </a:t>
            </a:r>
            <a:r>
              <a:rPr dirty="0" sz="2000" spc="-10">
                <a:latin typeface="Times New Roman"/>
                <a:cs typeface="Times New Roman"/>
              </a:rPr>
              <a:t>if </a:t>
            </a:r>
            <a:r>
              <a:rPr dirty="0" sz="2000" spc="-5">
                <a:latin typeface="Times New Roman"/>
                <a:cs typeface="Times New Roman"/>
              </a:rPr>
              <a:t>the </a:t>
            </a:r>
            <a:r>
              <a:rPr dirty="0" sz="2000">
                <a:latin typeface="Times New Roman"/>
                <a:cs typeface="Times New Roman"/>
              </a:rPr>
              <a:t>first </a:t>
            </a:r>
            <a:r>
              <a:rPr dirty="0" sz="2000" spc="-5">
                <a:latin typeface="Times New Roman"/>
                <a:cs typeface="Times New Roman"/>
              </a:rPr>
              <a:t>character </a:t>
            </a:r>
            <a:r>
              <a:rPr dirty="0" sz="2000" spc="-10">
                <a:latin typeface="Times New Roman"/>
                <a:cs typeface="Times New Roman"/>
              </a:rPr>
              <a:t>in </a:t>
            </a: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5">
                <a:latin typeface="Times New Roman"/>
                <a:cs typeface="Times New Roman"/>
              </a:rPr>
              <a:t>specified string is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number. </a:t>
            </a:r>
            <a:r>
              <a:rPr dirty="0" sz="2000" spc="-5">
                <a:latin typeface="Times New Roman"/>
                <a:cs typeface="Times New Roman"/>
              </a:rPr>
              <a:t>If it </a:t>
            </a:r>
            <a:r>
              <a:rPr dirty="0" sz="2000" spc="-15">
                <a:latin typeface="Times New Roman"/>
                <a:cs typeface="Times New Roman"/>
              </a:rPr>
              <a:t>is, </a:t>
            </a:r>
            <a:r>
              <a:rPr dirty="0" sz="2000" spc="-5">
                <a:latin typeface="Times New Roman"/>
                <a:cs typeface="Times New Roman"/>
              </a:rPr>
              <a:t>it parses the string until </a:t>
            </a:r>
            <a:r>
              <a:rPr dirty="0" sz="2000" spc="-10">
                <a:latin typeface="Times New Roman"/>
                <a:cs typeface="Times New Roman"/>
              </a:rPr>
              <a:t>it </a:t>
            </a:r>
            <a:r>
              <a:rPr dirty="0" sz="2000">
                <a:latin typeface="Times New Roman"/>
                <a:cs typeface="Times New Roman"/>
              </a:rPr>
              <a:t>reaches </a:t>
            </a:r>
            <a:r>
              <a:rPr dirty="0" sz="2000" spc="-5">
                <a:latin typeface="Times New Roman"/>
                <a:cs typeface="Times New Roman"/>
              </a:rPr>
              <a:t>the end </a:t>
            </a:r>
            <a:r>
              <a:rPr dirty="0" sz="2000">
                <a:latin typeface="Times New Roman"/>
                <a:cs typeface="Times New Roman"/>
              </a:rPr>
              <a:t>of the </a:t>
            </a:r>
            <a:r>
              <a:rPr dirty="0" sz="2000" spc="-15">
                <a:latin typeface="Times New Roman"/>
                <a:cs typeface="Times New Roman"/>
              </a:rPr>
              <a:t>number, 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15">
                <a:latin typeface="Times New Roman"/>
                <a:cs typeface="Times New Roman"/>
              </a:rPr>
              <a:t>number, </a:t>
            </a:r>
            <a:r>
              <a:rPr dirty="0" sz="2000" spc="5">
                <a:latin typeface="Times New Roman"/>
                <a:cs typeface="Times New Roman"/>
              </a:rPr>
              <a:t>not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string.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 b="1">
                <a:latin typeface="Times New Roman"/>
                <a:cs typeface="Times New Roman"/>
              </a:rPr>
              <a:t>Note1</a:t>
            </a:r>
            <a:r>
              <a:rPr dirty="0" sz="2000">
                <a:latin typeface="Times New Roman"/>
                <a:cs typeface="Times New Roman"/>
              </a:rPr>
              <a:t>: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Only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first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in</a:t>
            </a:r>
            <a:r>
              <a:rPr dirty="0" sz="2000">
                <a:latin typeface="Times New Roman"/>
                <a:cs typeface="Times New Roman"/>
              </a:rPr>
              <a:t> 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returned!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b="1">
                <a:latin typeface="Times New Roman"/>
                <a:cs typeface="Times New Roman"/>
              </a:rPr>
              <a:t>Note2</a:t>
            </a:r>
            <a:r>
              <a:rPr dirty="0" sz="2000">
                <a:latin typeface="Times New Roman"/>
                <a:cs typeface="Times New Roman"/>
              </a:rPr>
              <a:t>: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Leading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trailing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spaces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allowed.</a:t>
            </a:r>
            <a:endParaRPr sz="2000">
              <a:latin typeface="Times New Roman"/>
              <a:cs typeface="Times New Roman"/>
            </a:endParaRPr>
          </a:p>
          <a:p>
            <a:pPr marL="12700" marR="9525">
              <a:lnSpc>
                <a:spcPct val="100000"/>
              </a:lnSpc>
              <a:spcBef>
                <a:spcPts val="480"/>
              </a:spcBef>
            </a:pPr>
            <a:r>
              <a:rPr dirty="0" sz="2000" b="1">
                <a:latin typeface="Times New Roman"/>
                <a:cs typeface="Times New Roman"/>
              </a:rPr>
              <a:t>Note3</a:t>
            </a:r>
            <a:r>
              <a:rPr dirty="0" sz="2000">
                <a:latin typeface="Times New Roman"/>
                <a:cs typeface="Times New Roman"/>
              </a:rPr>
              <a:t>:</a:t>
            </a:r>
            <a:r>
              <a:rPr dirty="0" sz="2000" spc="16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If</a:t>
            </a:r>
            <a:r>
              <a:rPr dirty="0" sz="2000" spc="17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18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first</a:t>
            </a:r>
            <a:r>
              <a:rPr dirty="0" sz="2000" spc="16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character</a:t>
            </a:r>
            <a:r>
              <a:rPr dirty="0" sz="2000" spc="17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cannot</a:t>
            </a:r>
            <a:r>
              <a:rPr dirty="0" sz="2000" spc="1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17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converted</a:t>
            </a:r>
            <a:r>
              <a:rPr dirty="0" sz="2000" spc="17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to</a:t>
            </a:r>
            <a:r>
              <a:rPr dirty="0" sz="2000" spc="18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155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number,</a:t>
            </a:r>
            <a:r>
              <a:rPr dirty="0" sz="2000" spc="18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parseFloat()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NaN.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401" y="3830994"/>
            <a:ext cx="4671060" cy="1855470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85"/>
              </a:spcBef>
              <a:buClr>
                <a:srgbClr val="4F81BC"/>
              </a:buClr>
              <a:buSzPct val="85000"/>
              <a:buFont typeface="Wingdings"/>
              <a:buChar char=""/>
              <a:tabLst>
                <a:tab pos="195580" algn="l"/>
              </a:tabLst>
            </a:pPr>
            <a:r>
              <a:rPr dirty="0" sz="2000" b="1">
                <a:latin typeface="Times New Roman"/>
                <a:cs typeface="Times New Roman"/>
              </a:rPr>
              <a:t>EXAMPLES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5" b="1">
                <a:latin typeface="Times New Roman"/>
                <a:cs typeface="Times New Roman"/>
              </a:rPr>
              <a:t>var</a:t>
            </a:r>
            <a:r>
              <a:rPr dirty="0" sz="2000" spc="-7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=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parseFloat("10")</a:t>
            </a:r>
            <a:r>
              <a:rPr dirty="0" sz="2000" spc="-5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+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"&lt;br&gt;";</a:t>
            </a:r>
            <a:endParaRPr sz="2000">
              <a:latin typeface="Times New Roman"/>
              <a:cs typeface="Times New Roman"/>
            </a:endParaRPr>
          </a:p>
          <a:p>
            <a:pPr marL="139065" marR="5080">
              <a:lnSpc>
                <a:spcPct val="120000"/>
              </a:lnSpc>
            </a:pPr>
            <a:r>
              <a:rPr dirty="0" sz="2000" spc="5" b="1">
                <a:latin typeface="Times New Roman"/>
                <a:cs typeface="Times New Roman"/>
              </a:rPr>
              <a:t>var </a:t>
            </a:r>
            <a:r>
              <a:rPr dirty="0" sz="2000" b="1">
                <a:latin typeface="Times New Roman"/>
                <a:cs typeface="Times New Roman"/>
              </a:rPr>
              <a:t>b = parseFloat("10.00") + "&lt;br&gt;"; </a:t>
            </a:r>
            <a:r>
              <a:rPr dirty="0" sz="2000" spc="5" b="1">
                <a:latin typeface="Times New Roman"/>
                <a:cs typeface="Times New Roman"/>
              </a:rPr>
              <a:t> var </a:t>
            </a:r>
            <a:r>
              <a:rPr dirty="0" sz="2000" b="1">
                <a:latin typeface="Times New Roman"/>
                <a:cs typeface="Times New Roman"/>
              </a:rPr>
              <a:t>c = parseFloat("10.33") + "&lt;br&gt;"; </a:t>
            </a:r>
            <a:r>
              <a:rPr dirty="0" sz="2000" spc="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var</a:t>
            </a:r>
            <a:r>
              <a:rPr dirty="0" sz="2000" spc="-5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d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=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parseFloat("34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45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66")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+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"&lt;br&gt;";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01715" y="3891737"/>
            <a:ext cx="2190750" cy="2853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2250"/>
              </a:lnSpc>
              <a:spcBef>
                <a:spcPts val="105"/>
              </a:spcBef>
            </a:pPr>
            <a:r>
              <a:rPr dirty="0" sz="2000" b="1">
                <a:latin typeface="Times New Roman"/>
                <a:cs typeface="Times New Roman"/>
              </a:rPr>
              <a:t>RETURED</a:t>
            </a:r>
            <a:r>
              <a:rPr dirty="0" sz="2000" spc="-80" b="1">
                <a:latin typeface="Times New Roman"/>
                <a:cs typeface="Times New Roman"/>
              </a:rPr>
              <a:t> </a:t>
            </a:r>
            <a:r>
              <a:rPr dirty="0" sz="2000" spc="-50" b="1">
                <a:latin typeface="Times New Roman"/>
                <a:cs typeface="Times New Roman"/>
              </a:rPr>
              <a:t>VALUE</a:t>
            </a:r>
            <a:endParaRPr sz="2000">
              <a:latin typeface="Times New Roman"/>
              <a:cs typeface="Times New Roman"/>
            </a:endParaRPr>
          </a:p>
          <a:p>
            <a:pPr marL="793115">
              <a:lnSpc>
                <a:spcPts val="2730"/>
              </a:lnSpc>
            </a:pPr>
            <a:r>
              <a:rPr dirty="0" sz="2400">
                <a:latin typeface="Times New Roman"/>
                <a:cs typeface="Times New Roman"/>
              </a:rPr>
              <a:t>10</a:t>
            </a:r>
            <a:endParaRPr sz="2400">
              <a:latin typeface="Times New Roman"/>
              <a:cs typeface="Times New Roman"/>
            </a:endParaRPr>
          </a:p>
          <a:p>
            <a:pPr marL="793115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10</a:t>
            </a:r>
            <a:endParaRPr sz="2400">
              <a:latin typeface="Times New Roman"/>
              <a:cs typeface="Times New Roman"/>
            </a:endParaRPr>
          </a:p>
          <a:p>
            <a:pPr marL="793115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10.33</a:t>
            </a:r>
            <a:endParaRPr sz="2400">
              <a:latin typeface="Times New Roman"/>
              <a:cs typeface="Times New Roman"/>
            </a:endParaRPr>
          </a:p>
          <a:p>
            <a:pPr marL="793115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34</a:t>
            </a:r>
            <a:endParaRPr sz="2400">
              <a:latin typeface="Times New Roman"/>
              <a:cs typeface="Times New Roman"/>
            </a:endParaRPr>
          </a:p>
          <a:p>
            <a:pPr marL="793115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60</a:t>
            </a:r>
            <a:endParaRPr sz="2400">
              <a:latin typeface="Times New Roman"/>
              <a:cs typeface="Times New Roman"/>
            </a:endParaRPr>
          </a:p>
          <a:p>
            <a:pPr marL="793115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40</a:t>
            </a:r>
            <a:endParaRPr sz="2400">
              <a:latin typeface="Times New Roman"/>
              <a:cs typeface="Times New Roman"/>
            </a:endParaRPr>
          </a:p>
          <a:p>
            <a:pPr algn="ctr" marR="19685">
              <a:lnSpc>
                <a:spcPct val="100000"/>
              </a:lnSpc>
            </a:pPr>
            <a:r>
              <a:rPr dirty="0" sz="2400" spc="-5">
                <a:latin typeface="Times New Roman"/>
                <a:cs typeface="Times New Roman"/>
              </a:rPr>
              <a:t>NaN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0893" y="5661152"/>
            <a:ext cx="474091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51460">
              <a:lnSpc>
                <a:spcPct val="120000"/>
              </a:lnSpc>
              <a:spcBef>
                <a:spcPts val="100"/>
              </a:spcBef>
              <a:tabLst>
                <a:tab pos="2394585" algn="l"/>
                <a:tab pos="2839720" algn="l"/>
              </a:tabLst>
            </a:pPr>
            <a:r>
              <a:rPr dirty="0" sz="2000" spc="5" b="1">
                <a:latin typeface="Times New Roman"/>
                <a:cs typeface="Times New Roman"/>
              </a:rPr>
              <a:t>var</a:t>
            </a:r>
            <a:r>
              <a:rPr dirty="0" sz="2000" spc="-5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e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= parseFloat("	60	") + "&lt;br&gt;"; </a:t>
            </a:r>
            <a:r>
              <a:rPr dirty="0" sz="2000" spc="5" b="1">
                <a:latin typeface="Times New Roman"/>
                <a:cs typeface="Times New Roman"/>
              </a:rPr>
              <a:t> var</a:t>
            </a:r>
            <a:r>
              <a:rPr dirty="0" sz="2000" spc="-5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f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=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parseFloat("40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years")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+ </a:t>
            </a:r>
            <a:r>
              <a:rPr dirty="0" sz="2000" spc="-5" b="1">
                <a:latin typeface="Times New Roman"/>
                <a:cs typeface="Times New Roman"/>
              </a:rPr>
              <a:t>"&lt;br&gt;";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5" b="1">
                <a:latin typeface="Times New Roman"/>
                <a:cs typeface="Times New Roman"/>
              </a:rPr>
              <a:t>var</a:t>
            </a:r>
            <a:r>
              <a:rPr dirty="0" sz="2000" spc="-5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g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=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parseFloat("He</a:t>
            </a:r>
            <a:r>
              <a:rPr dirty="0" sz="2000" spc="-5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was</a:t>
            </a:r>
            <a:r>
              <a:rPr dirty="0" sz="2000" spc="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40")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+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"&lt;br&gt;";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831339" y="0"/>
            <a:ext cx="5241290" cy="650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-95"/>
              <a:t>p</a:t>
            </a:r>
            <a:r>
              <a:rPr dirty="0" sz="4100" spc="-95"/>
              <a:t>a</a:t>
            </a:r>
            <a:r>
              <a:rPr dirty="0" sz="4100" spc="-90"/>
              <a:t>r</a:t>
            </a:r>
            <a:r>
              <a:rPr dirty="0" sz="4100" spc="-95"/>
              <a:t>s</a:t>
            </a:r>
            <a:r>
              <a:rPr dirty="0" sz="4100" spc="-90"/>
              <a:t>e</a:t>
            </a:r>
            <a:r>
              <a:rPr dirty="0" sz="4100" spc="-95"/>
              <a:t>F</a:t>
            </a:r>
            <a:r>
              <a:rPr dirty="0" sz="4100" spc="-100"/>
              <a:t>l</a:t>
            </a:r>
            <a:r>
              <a:rPr dirty="0" sz="4100" spc="-110"/>
              <a:t>o</a:t>
            </a:r>
            <a:r>
              <a:rPr dirty="0" sz="4100" spc="-95"/>
              <a:t>a</a:t>
            </a:r>
            <a:r>
              <a:rPr dirty="0" sz="4100" spc="-120"/>
              <a:t>t</a:t>
            </a:r>
            <a:r>
              <a:rPr dirty="0" sz="4100" spc="-110"/>
              <a:t>(</a:t>
            </a:r>
            <a:r>
              <a:rPr dirty="0" sz="4100"/>
              <a:t>)</a:t>
            </a:r>
            <a:r>
              <a:rPr dirty="0" sz="4100" spc="-245"/>
              <a:t> </a:t>
            </a:r>
            <a:r>
              <a:rPr dirty="0" sz="4100" spc="-100"/>
              <a:t>E</a:t>
            </a:r>
            <a:r>
              <a:rPr dirty="0" sz="4100" spc="-95"/>
              <a:t>XA</a:t>
            </a:r>
            <a:r>
              <a:rPr dirty="0" sz="4100" spc="-95"/>
              <a:t>MP</a:t>
            </a:r>
            <a:r>
              <a:rPr dirty="0" sz="4100" spc="-100"/>
              <a:t>L</a:t>
            </a:r>
            <a:r>
              <a:rPr dirty="0" sz="4100"/>
              <a:t>E</a:t>
            </a:r>
            <a:endParaRPr sz="41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5276" y="32384"/>
            <a:ext cx="456057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4F6128"/>
                </a:solidFill>
              </a:rPr>
              <a:t>The</a:t>
            </a:r>
            <a:r>
              <a:rPr dirty="0" sz="4400" spc="-35">
                <a:solidFill>
                  <a:srgbClr val="4F6128"/>
                </a:solidFill>
              </a:rPr>
              <a:t> </a:t>
            </a:r>
            <a:r>
              <a:rPr dirty="0" sz="4400">
                <a:solidFill>
                  <a:srgbClr val="4F6128"/>
                </a:solidFill>
              </a:rPr>
              <a:t>eval()</a:t>
            </a:r>
            <a:r>
              <a:rPr dirty="0" sz="4400" spc="-55">
                <a:solidFill>
                  <a:srgbClr val="4F6128"/>
                </a:solidFill>
              </a:rPr>
              <a:t> </a:t>
            </a:r>
            <a:r>
              <a:rPr dirty="0" sz="4400">
                <a:solidFill>
                  <a:srgbClr val="4F6128"/>
                </a:solidFill>
              </a:rPr>
              <a:t>functio</a:t>
            </a:r>
            <a:r>
              <a:rPr dirty="0" sz="4400"/>
              <a:t>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728573"/>
            <a:ext cx="8796655" cy="406400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eval()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evaluates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executes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argument.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argument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 expression,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eval()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evaluates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expression.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5">
                <a:latin typeface="Times New Roman"/>
                <a:cs typeface="Times New Roman"/>
              </a:rPr>
              <a:t>argument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one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more</a:t>
            </a:r>
            <a:r>
              <a:rPr dirty="0" sz="2000">
                <a:latin typeface="Times New Roman"/>
                <a:cs typeface="Times New Roman"/>
              </a:rPr>
              <a:t> JavaScript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statements,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eval()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executes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statements.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spc="-5">
                <a:latin typeface="Times New Roman"/>
                <a:cs typeface="Times New Roman"/>
              </a:rPr>
              <a:t>Example: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600" spc="-5">
                <a:latin typeface="Times New Roman"/>
                <a:cs typeface="Times New Roman"/>
              </a:rPr>
              <a:t>&lt;!DOCTYPE</a:t>
            </a:r>
            <a:r>
              <a:rPr dirty="0" sz="1600" spc="-7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html&gt;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1600" spc="-10">
                <a:latin typeface="Times New Roman"/>
                <a:cs typeface="Times New Roman"/>
              </a:rPr>
              <a:t>&lt;html&gt;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dirty="0" sz="1600" spc="-5">
                <a:latin typeface="Times New Roman"/>
                <a:cs typeface="Times New Roman"/>
              </a:rPr>
              <a:t>&lt;body&gt;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600" spc="-5">
                <a:latin typeface="Times New Roman"/>
                <a:cs typeface="Times New Roman"/>
              </a:rPr>
              <a:t>&lt;p&gt;Click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button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to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evaluate/execute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JavaScript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code/expressions.&lt;/p&gt;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1600" spc="-5">
                <a:latin typeface="Times New Roman"/>
                <a:cs typeface="Times New Roman"/>
              </a:rPr>
              <a:t>&lt;button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onclick="myFunction()"&gt;Try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it&lt;/button&gt;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dirty="0" sz="1600" spc="-5">
                <a:latin typeface="Times New Roman"/>
                <a:cs typeface="Times New Roman"/>
              </a:rPr>
              <a:t>&lt;p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id="demo"&gt;&lt;/p&gt;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600" spc="-5">
                <a:latin typeface="Times New Roman"/>
                <a:cs typeface="Times New Roman"/>
              </a:rPr>
              <a:t>&lt;script&gt;</a:t>
            </a:r>
            <a:endParaRPr sz="1600">
              <a:latin typeface="Times New Roman"/>
              <a:cs typeface="Times New Roman"/>
            </a:endParaRPr>
          </a:p>
          <a:p>
            <a:pPr marL="114300" marR="6539865" indent="-102235">
              <a:lnSpc>
                <a:spcPct val="120000"/>
              </a:lnSpc>
              <a:tabLst>
                <a:tab pos="1358265" algn="l"/>
              </a:tabLst>
            </a:pPr>
            <a:r>
              <a:rPr dirty="0" sz="1600" spc="-5">
                <a:latin typeface="Times New Roman"/>
                <a:cs typeface="Times New Roman"/>
              </a:rPr>
              <a:t>function myFunction()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{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var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= </a:t>
            </a:r>
            <a:r>
              <a:rPr dirty="0" sz="1600">
                <a:latin typeface="Times New Roman"/>
                <a:cs typeface="Times New Roman"/>
              </a:rPr>
              <a:t>10;	</a:t>
            </a:r>
            <a:r>
              <a:rPr dirty="0" sz="1600" spc="-5">
                <a:latin typeface="Times New Roman"/>
                <a:cs typeface="Times New Roman"/>
              </a:rPr>
              <a:t>var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=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20;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0847" y="4766016"/>
            <a:ext cx="4514850" cy="1489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2658745">
              <a:lnSpc>
                <a:spcPct val="120000"/>
              </a:lnSpc>
              <a:spcBef>
                <a:spcPts val="105"/>
              </a:spcBef>
            </a:pPr>
            <a:r>
              <a:rPr dirty="0" sz="1600" spc="-5">
                <a:latin typeface="Times New Roman"/>
                <a:cs typeface="Times New Roman"/>
              </a:rPr>
              <a:t>var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 =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eval("x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* </a:t>
            </a:r>
            <a:r>
              <a:rPr dirty="0" sz="1600" spc="-10">
                <a:latin typeface="Times New Roman"/>
                <a:cs typeface="Times New Roman"/>
              </a:rPr>
              <a:t>y"); </a:t>
            </a:r>
            <a:r>
              <a:rPr dirty="0" sz="1600" spc="-5">
                <a:latin typeface="Times New Roman"/>
                <a:cs typeface="Times New Roman"/>
              </a:rPr>
              <a:t> var b = eval("2+ 2");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var c = eval("x + 17"); </a:t>
            </a:r>
            <a:r>
              <a:rPr dirty="0" sz="1600" spc="-3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var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res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=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+ b +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c;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dirty="0" sz="1600" spc="-5">
                <a:latin typeface="Times New Roman"/>
                <a:cs typeface="Times New Roman"/>
              </a:rPr>
              <a:t>document.getElementById("demo").innerHTML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=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res;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80809" y="5986678"/>
            <a:ext cx="95059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//result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231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6229285"/>
            <a:ext cx="4337685" cy="612140"/>
          </a:xfrm>
          <a:prstGeom prst="rect">
            <a:avLst/>
          </a:prstGeom>
        </p:spPr>
        <p:txBody>
          <a:bodyPr wrap="square" lIns="0" tIns="6222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9"/>
              </a:spcBef>
            </a:pPr>
            <a:r>
              <a:rPr dirty="0" sz="1600" spc="-5">
                <a:latin typeface="Times New Roman"/>
                <a:cs typeface="Times New Roman"/>
              </a:rPr>
              <a:t>}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1841500" algn="l"/>
                <a:tab pos="3670300" algn="l"/>
              </a:tabLst>
            </a:pPr>
            <a:r>
              <a:rPr dirty="0" sz="1600" spc="-5">
                <a:latin typeface="Times New Roman"/>
                <a:cs typeface="Times New Roman"/>
              </a:rPr>
              <a:t>&lt;/script&gt;	&lt;/body&gt;	</a:t>
            </a:r>
            <a:r>
              <a:rPr dirty="0" sz="1600" spc="-10">
                <a:latin typeface="Times New Roman"/>
                <a:cs typeface="Times New Roman"/>
              </a:rPr>
              <a:t>&lt;/html&gt;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67408" y="32384"/>
            <a:ext cx="549465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solidFill>
                  <a:srgbClr val="001F5F"/>
                </a:solidFill>
              </a:rPr>
              <a:t>selectedIndex</a:t>
            </a:r>
            <a:r>
              <a:rPr dirty="0" sz="4400" spc="-95">
                <a:solidFill>
                  <a:srgbClr val="001F5F"/>
                </a:solidFill>
              </a:rPr>
              <a:t> </a:t>
            </a:r>
            <a:r>
              <a:rPr dirty="0" sz="4400" spc="-10">
                <a:solidFill>
                  <a:srgbClr val="001F5F"/>
                </a:solidFill>
              </a:rPr>
              <a:t>property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788924"/>
            <a:ext cx="8766810" cy="3867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3987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selectedIndex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property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sets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index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selected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option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drop-down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list.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index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starts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7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spc="5" b="1">
                <a:latin typeface="Times New Roman"/>
                <a:cs typeface="Times New Roman"/>
              </a:rPr>
              <a:t>Note1</a:t>
            </a:r>
            <a:r>
              <a:rPr dirty="0" sz="2000" spc="5">
                <a:latin typeface="Times New Roman"/>
                <a:cs typeface="Times New Roman"/>
              </a:rPr>
              <a:t>: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drop-down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list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allows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multiple selections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it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will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only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index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first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option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selected.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spc="5" b="1">
                <a:latin typeface="Times New Roman"/>
                <a:cs typeface="Times New Roman"/>
              </a:rPr>
              <a:t>Note2</a:t>
            </a:r>
            <a:r>
              <a:rPr dirty="0" sz="2000" spc="5">
                <a:latin typeface="Times New Roman"/>
                <a:cs typeface="Times New Roman"/>
              </a:rPr>
              <a:t>: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-5">
                <a:latin typeface="Times New Roman"/>
                <a:cs typeface="Times New Roman"/>
              </a:rPr>
              <a:t>value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"-1"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will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deselect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all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options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(if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any).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spc="5" b="1">
                <a:latin typeface="Times New Roman"/>
                <a:cs typeface="Times New Roman"/>
              </a:rPr>
              <a:t>Note3</a:t>
            </a:r>
            <a:r>
              <a:rPr dirty="0" sz="2000" spc="5">
                <a:latin typeface="Times New Roman"/>
                <a:cs typeface="Times New Roman"/>
              </a:rPr>
              <a:t>: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no option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selected,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selectedIndex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property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will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return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-1.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Syntax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Return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selectedIndex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property: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selectObject.selectedIndex</a:t>
            </a:r>
            <a:endParaRPr sz="2000">
              <a:latin typeface="Times New Roman"/>
              <a:cs typeface="Times New Roman"/>
            </a:endParaRPr>
          </a:p>
          <a:p>
            <a:pPr marL="12700" marR="4989830">
              <a:lnSpc>
                <a:spcPct val="12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Set </a:t>
            </a:r>
            <a:r>
              <a:rPr dirty="0" sz="2000">
                <a:latin typeface="Times New Roman"/>
                <a:cs typeface="Times New Roman"/>
              </a:rPr>
              <a:t>the selectedIndex property: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selectObject.selectedIndex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 </a:t>
            </a:r>
            <a:r>
              <a:rPr dirty="0" sz="2000" spc="-5">
                <a:latin typeface="Times New Roman"/>
                <a:cs typeface="Times New Roman"/>
              </a:rPr>
              <a:t>number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3797" y="0"/>
            <a:ext cx="538226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001F5F"/>
                </a:solidFill>
              </a:rPr>
              <a:t>selectedIndex</a:t>
            </a:r>
            <a:r>
              <a:rPr dirty="0" sz="4400" spc="-85">
                <a:solidFill>
                  <a:srgbClr val="001F5F"/>
                </a:solidFill>
              </a:rPr>
              <a:t> </a:t>
            </a:r>
            <a:r>
              <a:rPr dirty="0" sz="4400">
                <a:solidFill>
                  <a:srgbClr val="001F5F"/>
                </a:solidFill>
              </a:rPr>
              <a:t>example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584428"/>
            <a:ext cx="7433945" cy="624459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>
                <a:latin typeface="Times New Roman"/>
                <a:cs typeface="Times New Roman"/>
              </a:rPr>
              <a:t>&lt;!DOCTYPE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&lt;html&gt;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&lt;body&gt;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Select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fruit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click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button: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&lt;select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id="mySelect"&gt;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&lt;option&gt;Apple&lt;/option&gt;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4"/>
              </a:spcBef>
            </a:pPr>
            <a:r>
              <a:rPr dirty="0" sz="2000" spc="-5">
                <a:latin typeface="Times New Roman"/>
                <a:cs typeface="Times New Roman"/>
              </a:rPr>
              <a:t>&lt;option&gt;Orange&lt;/option&gt;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&lt;option&gt;Pineapple&lt;/option&gt;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&lt;option&gt;Banana&lt;/option&gt;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&lt;/select&gt;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&lt;button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type="button"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onclick="myFunction()"&gt;Display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index&lt;/button&gt;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&lt;script&gt;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myFunction()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{</a:t>
            </a:r>
            <a:endParaRPr sz="20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Times New Roman"/>
                <a:cs typeface="Times New Roman"/>
              </a:rPr>
              <a:t>var x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document.getElementById("mySelect").selectedIndex;</a:t>
            </a:r>
            <a:endParaRPr sz="2000">
              <a:latin typeface="Times New Roman"/>
              <a:cs typeface="Times New Roman"/>
            </a:endParaRPr>
          </a:p>
          <a:p>
            <a:pPr marL="139065" marR="1572895">
              <a:lnSpc>
                <a:spcPct val="120000"/>
              </a:lnSpc>
              <a:tabLst>
                <a:tab pos="5499735" algn="l"/>
              </a:tabLst>
            </a:pPr>
            <a:r>
              <a:rPr dirty="0" sz="2000">
                <a:latin typeface="Times New Roman"/>
                <a:cs typeface="Times New Roman"/>
              </a:rPr>
              <a:t>var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document.getElementById("mySelect").options;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alert("Index: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y[x].index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"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y[x].text);	}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1841500" algn="l"/>
                <a:tab pos="3670300" algn="l"/>
              </a:tabLst>
            </a:pPr>
            <a:r>
              <a:rPr dirty="0" sz="2000">
                <a:latin typeface="Times New Roman"/>
                <a:cs typeface="Times New Roman"/>
              </a:rPr>
              <a:t>&lt;/script&gt;	&lt;/body&gt;	</a:t>
            </a:r>
            <a:r>
              <a:rPr dirty="0" sz="2000" spc="-5">
                <a:latin typeface="Times New Roman"/>
                <a:cs typeface="Times New Roman"/>
              </a:rPr>
              <a:t>&lt;/html&gt;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2760" y="6599335"/>
            <a:ext cx="85725" cy="170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25"/>
              </a:lnSpc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6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8105" y="6599335"/>
            <a:ext cx="85725" cy="170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25"/>
              </a:lnSpc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4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25038" y="0"/>
            <a:ext cx="2454275" cy="436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3379"/>
              </a:lnSpc>
            </a:pPr>
            <a:r>
              <a:rPr dirty="0" sz="3100" spc="-110" b="1">
                <a:latin typeface="Times New Roman"/>
                <a:cs typeface="Times New Roman"/>
              </a:rPr>
              <a:t>D</a:t>
            </a:r>
            <a:r>
              <a:rPr dirty="0" sz="3100" spc="-105" b="1">
                <a:latin typeface="Times New Roman"/>
                <a:cs typeface="Times New Roman"/>
              </a:rPr>
              <a:t>O</a:t>
            </a:r>
            <a:r>
              <a:rPr dirty="0" sz="3100" spc="-5" b="1">
                <a:latin typeface="Times New Roman"/>
                <a:cs typeface="Times New Roman"/>
              </a:rPr>
              <a:t>M</a:t>
            </a:r>
            <a:r>
              <a:rPr dirty="0" sz="3100" spc="-210" b="1">
                <a:latin typeface="Times New Roman"/>
                <a:cs typeface="Times New Roman"/>
              </a:rPr>
              <a:t> </a:t>
            </a:r>
            <a:r>
              <a:rPr dirty="0" sz="3100" spc="-110" b="1">
                <a:latin typeface="Times New Roman"/>
                <a:cs typeface="Times New Roman"/>
              </a:rPr>
              <a:t>S</a:t>
            </a:r>
            <a:r>
              <a:rPr dirty="0" sz="3100" spc="-105" b="1">
                <a:latin typeface="Times New Roman"/>
                <a:cs typeface="Times New Roman"/>
              </a:rPr>
              <a:t>T</a:t>
            </a:r>
            <a:r>
              <a:rPr dirty="0" sz="3100" spc="-110" b="1">
                <a:latin typeface="Times New Roman"/>
                <a:cs typeface="Times New Roman"/>
              </a:rPr>
              <a:t>Y</a:t>
            </a:r>
            <a:r>
              <a:rPr dirty="0" sz="3100" spc="-105" b="1">
                <a:latin typeface="Times New Roman"/>
                <a:cs typeface="Times New Roman"/>
              </a:rPr>
              <a:t>LE</a:t>
            </a:r>
            <a:r>
              <a:rPr dirty="0" sz="3100" spc="-5" b="1">
                <a:latin typeface="Times New Roman"/>
                <a:cs typeface="Times New Roman"/>
              </a:rPr>
              <a:t>S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89198" y="147180"/>
            <a:ext cx="5976620" cy="554990"/>
          </a:xfrm>
          <a:custGeom>
            <a:avLst/>
            <a:gdLst/>
            <a:ahLst/>
            <a:cxnLst/>
            <a:rect l="l" t="t" r="r" b="b"/>
            <a:pathLst>
              <a:path w="5976620" h="554990">
                <a:moveTo>
                  <a:pt x="5976620" y="0"/>
                </a:moveTo>
                <a:lnTo>
                  <a:pt x="0" y="0"/>
                </a:lnTo>
                <a:lnTo>
                  <a:pt x="0" y="554494"/>
                </a:lnTo>
                <a:lnTo>
                  <a:pt x="5976620" y="554494"/>
                </a:lnTo>
                <a:lnTo>
                  <a:pt x="59766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0" y="142430"/>
          <a:ext cx="9145905" cy="67157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7040"/>
                <a:gridCol w="5977254"/>
                <a:gridCol w="177165"/>
              </a:tblGrid>
              <a:tr h="554481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Property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16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Description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16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38100" marR="330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05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C  </a:t>
                      </a:r>
                      <a:r>
                        <a:rPr dirty="0" sz="105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dirty="0" sz="1050" spc="-254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2860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988822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alignContent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16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7465" marR="1758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alignment</a:t>
                      </a:r>
                      <a:r>
                        <a:rPr dirty="0" sz="20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between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lines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inside </a:t>
                      </a:r>
                      <a:r>
                        <a:rPr dirty="0" sz="2000" spc="-484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 flexible container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when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 items do not use all </a:t>
                      </a:r>
                      <a:r>
                        <a:rPr dirty="0" sz="2000" spc="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available</a:t>
                      </a:r>
                      <a:r>
                        <a:rPr dirty="0" sz="2000" spc="-5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space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16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160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84022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alignItems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874394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alignment</a:t>
                      </a:r>
                      <a:r>
                        <a:rPr dirty="0" sz="20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2000" spc="-6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items</a:t>
                      </a:r>
                      <a:r>
                        <a:rPr dirty="0" sz="2000" spc="-4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inside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2000" spc="-484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flexible</a:t>
                      </a:r>
                      <a:r>
                        <a:rPr dirty="0" sz="2000" spc="-4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container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684021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alignSelf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alignment</a:t>
                      </a:r>
                      <a:r>
                        <a:rPr dirty="0" sz="20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2000" spc="-6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selected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items</a:t>
                      </a:r>
                      <a:r>
                        <a:rPr dirty="0" sz="2000" spc="-3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inside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flexible</a:t>
                      </a:r>
                      <a:r>
                        <a:rPr dirty="0" sz="2000" spc="-5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container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84022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113664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-1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shorthand</a:t>
                      </a:r>
                      <a:r>
                        <a:rPr dirty="0" sz="2000" spc="-4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property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2000" spc="-6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</a:t>
                      </a:r>
                      <a:r>
                        <a:rPr dirty="0" sz="2000" spc="-4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properties </a:t>
                      </a:r>
                      <a:r>
                        <a:rPr dirty="0" sz="2000" spc="-484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below,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except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animationPlayState</a:t>
                      </a:r>
                      <a:r>
                        <a:rPr dirty="0" sz="2000" spc="-3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property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379222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animationDelay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when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</a:t>
                      </a:r>
                      <a:r>
                        <a:rPr dirty="0" sz="2000" spc="-3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will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start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8414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animationDirection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322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whether</a:t>
                      </a:r>
                      <a:r>
                        <a:rPr dirty="0" sz="2000" spc="-5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</a:t>
                      </a:r>
                      <a:r>
                        <a:rPr dirty="0" sz="2000" spc="-4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should </a:t>
                      </a:r>
                      <a:r>
                        <a:rPr dirty="0" sz="2000" spc="-484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play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reverse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alternate</a:t>
                      </a:r>
                      <a:r>
                        <a:rPr dirty="0" sz="2000" spc="-4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cycles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684022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animationDuration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7465" marR="23558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how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many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seconds</a:t>
                      </a:r>
                      <a:r>
                        <a:rPr dirty="0" sz="2000" spc="-3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3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milliseconds</a:t>
                      </a:r>
                      <a:r>
                        <a:rPr dirty="0" sz="2000" spc="-3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 </a:t>
                      </a:r>
                      <a:r>
                        <a:rPr dirty="0" sz="2000" spc="-484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</a:t>
                      </a:r>
                      <a:r>
                        <a:rPr dirty="0" sz="2000" spc="-5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takes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complete</a:t>
                      </a:r>
                      <a:r>
                        <a:rPr dirty="0" sz="2000" spc="-4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one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cycle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84009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animationFillMode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98171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what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values</a:t>
                      </a:r>
                      <a:r>
                        <a:rPr dirty="0" sz="2000" spc="-5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applied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2000" spc="-484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</a:t>
                      </a:r>
                      <a:r>
                        <a:rPr dirty="0" sz="2000" spc="-5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outside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20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executing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681651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animationIterationCount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2000" spc="-5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times</a:t>
                      </a:r>
                      <a:r>
                        <a:rPr dirty="0" sz="20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should</a:t>
                      </a:r>
                      <a:r>
                        <a:rPr dirty="0" sz="2000" spc="-4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20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played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2760" y="6599335"/>
            <a:ext cx="170815" cy="170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25"/>
              </a:lnSpc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65</a:t>
            </a:r>
            <a:endParaRPr sz="1200">
              <a:latin typeface="Arial MT"/>
              <a:cs typeface="Arial M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0" y="0"/>
          <a:ext cx="9117965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49575"/>
                <a:gridCol w="5868670"/>
                <a:gridCol w="288290"/>
              </a:tblGrid>
              <a:tr h="68164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animationName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2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 name</a:t>
                      </a:r>
                      <a:r>
                        <a:rPr dirty="0" sz="20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2000" spc="-6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@keyframes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2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2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84022">
                <a:tc>
                  <a:txBody>
                    <a:bodyPr/>
                    <a:lstStyle/>
                    <a:p>
                      <a:pPr marL="71755" marR="1498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2000" spc="-4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gFunc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io 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16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speed</a:t>
                      </a:r>
                      <a:r>
                        <a:rPr dirty="0" sz="20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curve</a:t>
                      </a:r>
                      <a:r>
                        <a:rPr dirty="0" sz="20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16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16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84021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animationPlayState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7465" marR="240029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whether</a:t>
                      </a:r>
                      <a:r>
                        <a:rPr dirty="0" sz="2000" spc="-5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animation</a:t>
                      </a:r>
                      <a:r>
                        <a:rPr dirty="0" sz="2000" spc="-5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running</a:t>
                      </a:r>
                      <a:r>
                        <a:rPr dirty="0" sz="20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 </a:t>
                      </a:r>
                      <a:r>
                        <a:rPr dirty="0" sz="2000" spc="-484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paused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0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39572">
                <a:tc>
                  <a:txBody>
                    <a:bodyPr/>
                    <a:lstStyle/>
                    <a:p>
                      <a:pPr marL="27305">
                        <a:lnSpc>
                          <a:spcPts val="2310"/>
                        </a:lnSpc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5240">
                        <a:lnSpc>
                          <a:spcPts val="231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properties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one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524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declaration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231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39572">
                <a:tc>
                  <a:txBody>
                    <a:bodyPr/>
                    <a:lstStyle/>
                    <a:p>
                      <a:pPr marL="27305">
                        <a:lnSpc>
                          <a:spcPts val="2310"/>
                        </a:lnSpc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backgroundAttachment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lnSpc>
                          <a:spcPts val="231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whether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background-image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fixed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524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scrolls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page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231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354329">
                <a:tc>
                  <a:txBody>
                    <a:bodyPr/>
                    <a:lstStyle/>
                    <a:p>
                      <a:pPr marL="27305">
                        <a:lnSpc>
                          <a:spcPts val="2310"/>
                        </a:lnSpc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backgroundColor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5240">
                        <a:lnSpc>
                          <a:spcPts val="231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background-color</a:t>
                      </a:r>
                      <a:r>
                        <a:rPr dirty="0" sz="20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 element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231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25196">
                <a:tc>
                  <a:txBody>
                    <a:bodyPr/>
                    <a:lstStyle/>
                    <a:p>
                      <a:pPr marL="27305">
                        <a:lnSpc>
                          <a:spcPts val="2315"/>
                        </a:lnSpc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backgroundImage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lnSpc>
                          <a:spcPts val="2315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background-image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2315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639571">
                <a:tc>
                  <a:txBody>
                    <a:bodyPr/>
                    <a:lstStyle/>
                    <a:p>
                      <a:pPr marL="27305">
                        <a:lnSpc>
                          <a:spcPts val="2315"/>
                        </a:lnSpc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backgroundPosition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5240">
                        <a:lnSpc>
                          <a:spcPts val="2315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starting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position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 a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background-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524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image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2315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39572">
                <a:tc>
                  <a:txBody>
                    <a:bodyPr/>
                    <a:lstStyle/>
                    <a:p>
                      <a:pPr marL="27305">
                        <a:lnSpc>
                          <a:spcPts val="2315"/>
                        </a:lnSpc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backgroundRepeat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lnSpc>
                          <a:spcPts val="2315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how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repeat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(tile)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background-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524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image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2315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96011">
                <a:tc>
                  <a:txBody>
                    <a:bodyPr/>
                    <a:lstStyle/>
                    <a:p>
                      <a:pPr marL="27305">
                        <a:lnSpc>
                          <a:spcPts val="2315"/>
                        </a:lnSpc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backgroundClip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5240">
                        <a:lnSpc>
                          <a:spcPts val="2315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painting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area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2315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39572">
                <a:tc>
                  <a:txBody>
                    <a:bodyPr/>
                    <a:lstStyle/>
                    <a:p>
                      <a:pPr marL="27305">
                        <a:lnSpc>
                          <a:spcPts val="2315"/>
                        </a:lnSpc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backgroundOrigin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lnSpc>
                          <a:spcPts val="2315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positioning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area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5240">
                        <a:lnSpc>
                          <a:spcPct val="100000"/>
                        </a:lnSpc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images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2315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332535">
                <a:tc>
                  <a:txBody>
                    <a:bodyPr/>
                    <a:lstStyle/>
                    <a:p>
                      <a:pPr marL="27305">
                        <a:lnSpc>
                          <a:spcPts val="2320"/>
                        </a:lnSpc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backgroundSize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5240">
                        <a:lnSpc>
                          <a:spcPts val="232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size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 of the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image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232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2760" y="6599335"/>
            <a:ext cx="170815" cy="170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25"/>
              </a:lnSpc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66</a:t>
            </a:r>
            <a:endParaRPr sz="1200">
              <a:latin typeface="Arial MT"/>
              <a:cs typeface="Arial M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2741" y="111823"/>
          <a:ext cx="9043670" cy="674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6260"/>
                <a:gridCol w="5688330"/>
                <a:gridCol w="248920"/>
              </a:tblGrid>
              <a:tr h="792099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4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borderWidth,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borderStyle,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borderColor</a:t>
                      </a:r>
                      <a:r>
                        <a:rPr dirty="0" sz="20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one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declaration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4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730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604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93419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borderBottom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marR="24828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borderBottom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properties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one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declaration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730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693420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borderBottomColor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color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 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bottom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730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93420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borderBottomLeftRadius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marR="79502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shape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</a:t>
                      </a:r>
                      <a:r>
                        <a:rPr dirty="0" sz="2000" spc="-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bottom-left</a:t>
                      </a:r>
                      <a:r>
                        <a:rPr dirty="0" sz="20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corner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730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693419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borderBottomRightRadius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41910" marR="79502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shape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</a:t>
                      </a:r>
                      <a:r>
                        <a:rPr dirty="0" sz="2000" spc="-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bottom-right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corner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730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92379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borderBottomStyle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style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bottom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73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92506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borderBottomWidth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width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bottom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73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878586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borderCollapse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whether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table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should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collapsed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into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single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border,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not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73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2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693432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borderColor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41910" marR="53403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color</a:t>
                      </a:r>
                      <a:r>
                        <a:rPr dirty="0" sz="20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element's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(can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up to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four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values)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73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18728"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borderImage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34226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shorthand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property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setting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returning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all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borderImage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properties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89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302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0">
                    <a:lnL w="9525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6</a:t>
            </a:r>
            <a:r>
              <a:rPr dirty="0"/>
              <a:t>7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7245" y="128714"/>
          <a:ext cx="8978900" cy="6545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8560"/>
                <a:gridCol w="6300470"/>
                <a:gridCol w="216534"/>
              </a:tblGrid>
              <a:tr h="762000">
                <a:tc>
                  <a:txBody>
                    <a:bodyPr/>
                    <a:lstStyle/>
                    <a:p>
                      <a:pPr algn="r" marR="14033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borderImageOutset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89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amount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2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which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</a:t>
                      </a:r>
                      <a:r>
                        <a:rPr dirty="0" sz="20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image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area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extends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beyond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89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89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borderImageRepeat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62992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whether</a:t>
                      </a:r>
                      <a:r>
                        <a:rPr dirty="0" sz="20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image-border</a:t>
                      </a:r>
                      <a:r>
                        <a:rPr dirty="0" sz="20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should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be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repeated,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rounded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stretched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534162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borderImageSlice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inward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offsets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image-border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r" marR="1155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borderImageSource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image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used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borderImageWidth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widths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image-border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14883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clip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6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705" marR="61849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which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part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 a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positioned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visible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6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2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6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10082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color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034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color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034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034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cursor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type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cursor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display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mouse</a:t>
                      </a:r>
                      <a:r>
                        <a:rPr dirty="0" sz="20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pointer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2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direction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direction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2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57149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display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element's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display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type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emptyCells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whether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show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border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background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empty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cells,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not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2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6</a:t>
            </a:r>
            <a:r>
              <a:rPr dirty="0"/>
              <a:t>8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7245" y="39814"/>
          <a:ext cx="8978900" cy="6520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5785"/>
                <a:gridCol w="6840855"/>
                <a:gridCol w="288290"/>
              </a:tblGrid>
              <a:tr h="750188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filter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8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image</a:t>
                      </a:r>
                      <a:r>
                        <a:rPr dirty="0" sz="18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filters</a:t>
                      </a:r>
                      <a:r>
                        <a:rPr dirty="0" sz="18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(visual</a:t>
                      </a:r>
                      <a:r>
                        <a:rPr dirty="0" sz="18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effects,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like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blur</a:t>
                      </a: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saturation)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08279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font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fontStyle, </a:t>
                      </a:r>
                      <a:r>
                        <a:rPr dirty="0" sz="1800" spc="-20" b="1">
                          <a:latin typeface="Times New Roman"/>
                          <a:cs typeface="Times New Roman"/>
                        </a:rPr>
                        <a:t>fontVariant,</a:t>
                      </a:r>
                      <a:r>
                        <a:rPr dirty="0" sz="1800" spc="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fontWeight,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fontSize,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lineHeight,</a:t>
                      </a: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8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fontFamily</a:t>
                      </a:r>
                      <a:r>
                        <a:rPr dirty="0" sz="18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8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one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declaration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016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534162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fontFamily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8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font</a:t>
                      </a:r>
                      <a:r>
                        <a:rPr dirty="0" sz="18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family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text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fontSize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8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font</a:t>
                      </a:r>
                      <a:r>
                        <a:rPr dirty="0" sz="18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size</a:t>
                      </a:r>
                      <a:r>
                        <a:rPr dirty="0" sz="1800" spc="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the text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016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701039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fontStyle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69342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whether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style of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font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is normal,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italic or </a:t>
                      </a:r>
                      <a:r>
                        <a:rPr dirty="0" sz="1800" spc="-4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oblique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20" b="1">
                          <a:latin typeface="Times New Roman"/>
                          <a:cs typeface="Times New Roman"/>
                        </a:rPr>
                        <a:t>fontVariant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13398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whether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font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should be displayed in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small capital </a:t>
                      </a:r>
                      <a:r>
                        <a:rPr dirty="0" sz="1800" spc="-43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letters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fontWeight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or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8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boldness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font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13156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height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or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8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height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element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01014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justifyContent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55499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alignment between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items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inside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a flexible </a:t>
                      </a:r>
                      <a:r>
                        <a:rPr dirty="0" sz="1800" spc="-43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container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when</a:t>
                      </a: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items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do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use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all available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space.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left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or</a:t>
                      </a:r>
                      <a:r>
                        <a:rPr dirty="0" sz="18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left</a:t>
                      </a:r>
                      <a:r>
                        <a:rPr dirty="0" sz="18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position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positioned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element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016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521703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letterSpacing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or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the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space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between</a:t>
                      </a: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characters</a:t>
                      </a: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a text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2760" y="6599335"/>
            <a:ext cx="170815" cy="170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25"/>
              </a:lnSpc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69</a:t>
            </a:r>
            <a:endParaRPr sz="1200">
              <a:latin typeface="Arial MT"/>
              <a:cs typeface="Arial M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245" y="39814"/>
          <a:ext cx="8978900" cy="6818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9930"/>
                <a:gridCol w="6697345"/>
                <a:gridCol w="288290"/>
              </a:tblGrid>
              <a:tr h="750188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lineHeight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distance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between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lines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 text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listStyle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listStyleImage,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listStylePosition,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listStyleType</a:t>
                      </a:r>
                      <a:r>
                        <a:rPr dirty="0" sz="20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one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declaration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534162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listStyleImage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image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list-item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marker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listStylePosition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position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list-item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marker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listStyleType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list-item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marker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type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margin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margins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(can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up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to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four</a:t>
                      </a:r>
                      <a:r>
                        <a:rPr dirty="0" sz="2000" spc="-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values)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marginBottom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bottom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margin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613156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opacity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opacity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level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62012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overflow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16700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what to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content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renders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outside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2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61999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padding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4254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padding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 an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(can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up to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four</a:t>
                      </a:r>
                      <a:r>
                        <a:rPr dirty="0" sz="2000" spc="-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values)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963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paddingBottom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bottom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padding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30200" y="6301874"/>
            <a:ext cx="1257300" cy="447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375"/>
              </a:lnSpc>
            </a:pP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&lt;/ht</a:t>
            </a:r>
            <a:r>
              <a:rPr dirty="0" sz="3000" spc="-15">
                <a:solidFill>
                  <a:srgbClr val="181818"/>
                </a:solidFill>
                <a:latin typeface="Times New Roman"/>
                <a:cs typeface="Times New Roman"/>
              </a:rPr>
              <a:t>m</a:t>
            </a:r>
            <a:r>
              <a:rPr dirty="0" sz="3000" spc="-10">
                <a:solidFill>
                  <a:srgbClr val="181818"/>
                </a:solidFill>
                <a:latin typeface="Times New Roman"/>
                <a:cs typeface="Times New Roman"/>
              </a:rPr>
              <a:t>l</a:t>
            </a: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&gt;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61221" y="6743399"/>
            <a:ext cx="15113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z="1050">
                <a:latin typeface="Arial MT"/>
                <a:cs typeface="Arial MT"/>
              </a:rPr>
              <a:t>7</a:t>
            </a:fld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30200" y="864234"/>
            <a:ext cx="8380095" cy="5421630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355600" marR="5080" indent="-343535">
              <a:lnSpc>
                <a:spcPts val="2880"/>
              </a:lnSpc>
              <a:spcBef>
                <a:spcPts val="795"/>
              </a:spcBef>
              <a:buFont typeface="Wingdings"/>
              <a:buChar char=""/>
              <a:tabLst>
                <a:tab pos="356235" algn="l"/>
              </a:tabLst>
            </a:pPr>
            <a:r>
              <a:rPr dirty="0" sz="3000" spc="-5">
                <a:solidFill>
                  <a:srgbClr val="181818"/>
                </a:solidFill>
                <a:latin typeface="Times New Roman"/>
                <a:cs typeface="Times New Roman"/>
              </a:rPr>
              <a:t>Alert()</a:t>
            </a:r>
            <a:r>
              <a:rPr dirty="0" sz="3000" spc="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or </a:t>
            </a:r>
            <a:r>
              <a:rPr dirty="0" sz="3000" spc="-15">
                <a:solidFill>
                  <a:srgbClr val="181818"/>
                </a:solidFill>
                <a:latin typeface="Times New Roman"/>
                <a:cs typeface="Times New Roman"/>
              </a:rPr>
              <a:t>window.alert()</a:t>
            </a:r>
            <a:r>
              <a:rPr dirty="0" sz="3000" spc="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181818"/>
                </a:solidFill>
                <a:latin typeface="Times New Roman"/>
                <a:cs typeface="Times New Roman"/>
              </a:rPr>
              <a:t>is</a:t>
            </a:r>
            <a:r>
              <a:rPr dirty="0" sz="3000" spc="-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a</a:t>
            </a:r>
            <a:r>
              <a:rPr dirty="0" sz="3000" spc="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181818"/>
                </a:solidFill>
                <a:latin typeface="Times New Roman"/>
                <a:cs typeface="Times New Roman"/>
              </a:rPr>
              <a:t>method</a:t>
            </a:r>
            <a:r>
              <a:rPr dirty="0" sz="3000" spc="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used to</a:t>
            </a:r>
            <a:r>
              <a:rPr dirty="0" sz="3000" spc="-5">
                <a:solidFill>
                  <a:srgbClr val="181818"/>
                </a:solidFill>
                <a:latin typeface="Times New Roman"/>
                <a:cs typeface="Times New Roman"/>
              </a:rPr>
              <a:t> display </a:t>
            </a:r>
            <a:r>
              <a:rPr dirty="0" sz="3000" spc="-7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181818"/>
                </a:solidFill>
                <a:latin typeface="Times New Roman"/>
                <a:cs typeface="Times New Roman"/>
              </a:rPr>
              <a:t>data.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3000" spc="-5">
                <a:solidFill>
                  <a:srgbClr val="181818"/>
                </a:solidFill>
                <a:latin typeface="Times New Roman"/>
                <a:cs typeface="Times New Roman"/>
              </a:rPr>
              <a:t>&lt;html&gt;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&lt;body&gt;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&lt;h1&gt;Output</a:t>
            </a:r>
            <a:r>
              <a:rPr dirty="0" sz="3000" spc="-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in</a:t>
            </a:r>
            <a:r>
              <a:rPr dirty="0" sz="3000" spc="-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181818"/>
                </a:solidFill>
                <a:latin typeface="Times New Roman"/>
                <a:cs typeface="Times New Roman"/>
              </a:rPr>
              <a:t>JS</a:t>
            </a:r>
            <a:r>
              <a:rPr dirty="0" sz="3000" spc="-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181818"/>
                </a:solidFill>
                <a:latin typeface="Times New Roman"/>
                <a:cs typeface="Times New Roman"/>
              </a:rPr>
              <a:t>using</a:t>
            </a:r>
            <a:r>
              <a:rPr dirty="0" sz="3000" spc="-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 b="1">
                <a:solidFill>
                  <a:srgbClr val="181818"/>
                </a:solidFill>
                <a:latin typeface="Times New Roman"/>
                <a:cs typeface="Times New Roman"/>
              </a:rPr>
              <a:t>innerHTML</a:t>
            </a:r>
            <a:r>
              <a:rPr dirty="0" sz="3000" spc="-165" b="1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181818"/>
                </a:solidFill>
                <a:latin typeface="Times New Roman"/>
                <a:cs typeface="Times New Roman"/>
              </a:rPr>
              <a:t>&lt;/h1&gt;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3000" spc="-30">
                <a:solidFill>
                  <a:srgbClr val="181818"/>
                </a:solidFill>
                <a:latin typeface="Times New Roman"/>
                <a:cs typeface="Times New Roman"/>
              </a:rPr>
              <a:t>&lt;p&gt;Watch</a:t>
            </a:r>
            <a:r>
              <a:rPr dirty="0" sz="3000" spc="-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dirty="0" sz="3000" spc="-1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paragraph</a:t>
            </a:r>
            <a:r>
              <a:rPr dirty="0" sz="3000" spc="-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below&lt;/p&gt;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&lt;p</a:t>
            </a:r>
            <a:r>
              <a:rPr dirty="0" sz="3000" spc="-4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id="demo"&gt;&lt;/p&gt;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ts val="3595"/>
              </a:lnSpc>
              <a:spcBef>
                <a:spcPts val="5"/>
              </a:spcBef>
            </a:pPr>
            <a:r>
              <a:rPr dirty="0" sz="3000" spc="-5">
                <a:solidFill>
                  <a:srgbClr val="181818"/>
                </a:solidFill>
                <a:latin typeface="Times New Roman"/>
                <a:cs typeface="Times New Roman"/>
              </a:rPr>
              <a:t>&lt;script&gt;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ts val="3595"/>
              </a:lnSpc>
            </a:pPr>
            <a:r>
              <a:rPr dirty="0" sz="3000" spc="-10">
                <a:latin typeface="Calibri"/>
                <a:cs typeface="Calibri"/>
              </a:rPr>
              <a:t>window.alert(</a:t>
            </a:r>
            <a:r>
              <a:rPr dirty="0" sz="3000" spc="-10">
                <a:solidFill>
                  <a:srgbClr val="181818"/>
                </a:solidFill>
                <a:latin typeface="Times New Roman"/>
                <a:cs typeface="Times New Roman"/>
              </a:rPr>
              <a:t>"H"+"E"+"L"+"L"+"O"</a:t>
            </a:r>
            <a:r>
              <a:rPr dirty="0" sz="3000" spc="-10">
                <a:latin typeface="Calibri"/>
                <a:cs typeface="Calibri"/>
              </a:rPr>
              <a:t>);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3000" spc="-5">
                <a:solidFill>
                  <a:srgbClr val="181818"/>
                </a:solidFill>
                <a:latin typeface="Times New Roman"/>
                <a:cs typeface="Times New Roman"/>
              </a:rPr>
              <a:t>&lt;/script&gt;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3000" spc="-5">
                <a:solidFill>
                  <a:srgbClr val="181818"/>
                </a:solidFill>
                <a:latin typeface="Times New Roman"/>
                <a:cs typeface="Times New Roman"/>
              </a:rPr>
              <a:t>&lt;/body&gt;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16911" y="208915"/>
            <a:ext cx="3877310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25">
                <a:solidFill>
                  <a:srgbClr val="181818"/>
                </a:solidFill>
              </a:rPr>
              <a:t>window.alert()</a:t>
            </a:r>
            <a:endParaRPr sz="490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2760" y="6599335"/>
            <a:ext cx="170815" cy="170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25"/>
              </a:lnSpc>
            </a:pPr>
            <a:r>
              <a:rPr dirty="0" sz="1200">
                <a:solidFill>
                  <a:srgbClr val="888888"/>
                </a:solidFill>
                <a:latin typeface="Arial MT"/>
                <a:cs typeface="Arial MT"/>
              </a:rPr>
              <a:t>70</a:t>
            </a:r>
            <a:endParaRPr sz="1200">
              <a:latin typeface="Arial MT"/>
              <a:cs typeface="Arial M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245" y="39814"/>
          <a:ext cx="8978900" cy="6651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8560"/>
                <a:gridCol w="6228715"/>
                <a:gridCol w="288290"/>
              </a:tblGrid>
              <a:tr h="7620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position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25463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type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positioning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method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used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(static,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relative,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absolute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fixed)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2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08278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textDecoration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decoration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textDecorationColo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51765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color</a:t>
                      </a:r>
                      <a:r>
                        <a:rPr dirty="0" sz="2000" spc="-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text-decoration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textDecorationLine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type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line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text-decoration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textDecorationStyle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style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line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 text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decoration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535178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textIndent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indentation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first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line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textJustify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1447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justification</a:t>
                      </a:r>
                      <a:r>
                        <a:rPr dirty="0" sz="20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method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used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when </a:t>
                      </a:r>
                      <a:r>
                        <a:rPr dirty="0" sz="2000" spc="5" b="1">
                          <a:latin typeface="Times New Roman"/>
                          <a:cs typeface="Times New Roman"/>
                        </a:rPr>
                        <a:t>text-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align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"justify"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textOverflow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what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should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happen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when text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overflows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containing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5725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textShadow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shadow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effect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text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57199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textTransform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capitalization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 a text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52169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top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top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position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positioned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2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7</a:t>
            </a:r>
            <a:r>
              <a:rPr dirty="0"/>
              <a:t>1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7245" y="39814"/>
          <a:ext cx="8978900" cy="6375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1775"/>
                <a:gridCol w="5976620"/>
                <a:gridCol w="215900"/>
              </a:tblGrid>
              <a:tr h="432053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transform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Applies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a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2D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3D transformation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to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element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transformOrigin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143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or</a:t>
                      </a:r>
                      <a:r>
                        <a:rPr dirty="0" sz="18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position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transformed</a:t>
                      </a:r>
                      <a:r>
                        <a:rPr dirty="0" sz="18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elements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143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334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143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701039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transformStyle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835" marR="50800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how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nested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elements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5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rendered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in</a:t>
                      </a:r>
                      <a:r>
                        <a:rPr dirty="0" sz="1800" spc="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3D </a:t>
                      </a:r>
                      <a:r>
                        <a:rPr dirty="0" sz="1800" spc="-43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space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01039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transition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800" spc="-1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shorthand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property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setting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returning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four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transition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properties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transitionProperty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835" marR="7620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the</a:t>
                      </a:r>
                      <a:r>
                        <a:rPr dirty="0" sz="18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CSS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property</a:t>
                      </a:r>
                      <a:r>
                        <a:rPr dirty="0" sz="18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the</a:t>
                      </a:r>
                      <a:r>
                        <a:rPr dirty="0" sz="18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transition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effect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dirty="0" sz="1800" spc="-43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for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01039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transitionDuration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8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how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many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seconds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milliseconds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transition</a:t>
                      </a:r>
                      <a:r>
                        <a:rPr dirty="0" sz="18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effect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takes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to complete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transitionTimingFunction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or</a:t>
                      </a:r>
                      <a:r>
                        <a:rPr dirty="0" sz="18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the</a:t>
                      </a:r>
                      <a:r>
                        <a:rPr dirty="0" sz="18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speed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curve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8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 transition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effect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46913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transitionDelay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when</a:t>
                      </a:r>
                      <a:r>
                        <a:rPr dirty="0" sz="18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8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transition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effect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start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verticalAlign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4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8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the vertical</a:t>
                      </a:r>
                      <a:r>
                        <a:rPr dirty="0" sz="18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alignment of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content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in an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element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4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3340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4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426707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visibility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whether</a:t>
                      </a:r>
                      <a:r>
                        <a:rPr dirty="0" sz="18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element</a:t>
                      </a:r>
                      <a:r>
                        <a:rPr dirty="0" sz="18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should</a:t>
                      </a:r>
                      <a:r>
                        <a:rPr dirty="0" sz="1800" spc="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be visible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whiteSpace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or</a:t>
                      </a:r>
                      <a:r>
                        <a:rPr dirty="0" sz="18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how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to</a:t>
                      </a:r>
                      <a:r>
                        <a:rPr dirty="0" sz="1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handle</a:t>
                      </a:r>
                      <a:r>
                        <a:rPr dirty="0" sz="18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tabs,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line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10" b="1">
                          <a:latin typeface="Times New Roman"/>
                          <a:cs typeface="Times New Roman"/>
                        </a:rPr>
                        <a:t>breaks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and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whitespace</a:t>
                      </a:r>
                      <a:r>
                        <a:rPr dirty="0" sz="18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Times New Roman"/>
                          <a:cs typeface="Times New Roman"/>
                        </a:rPr>
                        <a:t>text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270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7</a:t>
            </a:r>
            <a:r>
              <a:rPr dirty="0"/>
              <a:t>2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7245" y="1335976"/>
          <a:ext cx="8978900" cy="4342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7630"/>
                <a:gridCol w="5941060"/>
                <a:gridCol w="395604"/>
              </a:tblGrid>
              <a:tr h="750188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width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width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wordBreak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71691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line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breaking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rules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2000" spc="-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5" b="1">
                          <a:latin typeface="Times New Roman"/>
                          <a:cs typeface="Times New Roman"/>
                        </a:rPr>
                        <a:t>non-CJK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scripts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534162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wordSpacing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spacing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between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words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 text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wordWrap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47498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Allows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long,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unbreakable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words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 to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2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broken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wrap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next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line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953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widows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27432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minimum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lines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an </a:t>
                      </a:r>
                      <a:r>
                        <a:rPr dirty="0" sz="2000" spc="-48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must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visible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top</a:t>
                      </a:r>
                      <a:r>
                        <a:rPr dirty="0" sz="2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 page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2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</a:tr>
              <a:tr h="761987"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zIndex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Sets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returns</a:t>
                      </a:r>
                      <a:r>
                        <a:rPr dirty="0" sz="2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stack</a:t>
                      </a:r>
                      <a:r>
                        <a:rPr dirty="0" sz="2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order</a:t>
                      </a:r>
                      <a:r>
                        <a:rPr dirty="0" sz="20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latin typeface="Times New Roman"/>
                          <a:cs typeface="Times New Roman"/>
                        </a:rPr>
                        <a:t>positioned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element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2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30200" y="6301874"/>
            <a:ext cx="1257300" cy="447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375"/>
              </a:lnSpc>
            </a:pP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&lt;/ht</a:t>
            </a:r>
            <a:r>
              <a:rPr dirty="0" sz="3000" spc="-15">
                <a:solidFill>
                  <a:srgbClr val="181818"/>
                </a:solidFill>
                <a:latin typeface="Times New Roman"/>
                <a:cs typeface="Times New Roman"/>
              </a:rPr>
              <a:t>m</a:t>
            </a:r>
            <a:r>
              <a:rPr dirty="0" sz="3000" spc="-10">
                <a:solidFill>
                  <a:srgbClr val="181818"/>
                </a:solidFill>
                <a:latin typeface="Times New Roman"/>
                <a:cs typeface="Times New Roman"/>
              </a:rPr>
              <a:t>l</a:t>
            </a:r>
            <a:r>
              <a:rPr dirty="0" sz="3000">
                <a:solidFill>
                  <a:srgbClr val="181818"/>
                </a:solidFill>
                <a:latin typeface="Times New Roman"/>
                <a:cs typeface="Times New Roman"/>
              </a:rPr>
              <a:t>&gt;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61221" y="6743399"/>
            <a:ext cx="15113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z="1050">
                <a:latin typeface="Arial MT"/>
                <a:cs typeface="Arial MT"/>
              </a:rPr>
              <a:t>7</a:t>
            </a:fld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30200" y="906907"/>
            <a:ext cx="8214995" cy="514794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355600" marR="5080" indent="-343535">
              <a:lnSpc>
                <a:spcPts val="3460"/>
              </a:lnSpc>
              <a:spcBef>
                <a:spcPts val="535"/>
              </a:spcBef>
              <a:buFont typeface="Wingdings"/>
              <a:buChar char=""/>
              <a:tabLst>
                <a:tab pos="356235" algn="l"/>
              </a:tabLst>
            </a:pP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Consol.log()</a:t>
            </a:r>
            <a:r>
              <a:rPr dirty="0" sz="3200" spc="-5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is a</a:t>
            </a:r>
            <a:r>
              <a:rPr dirty="0" sz="3200" spc="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method</a:t>
            </a:r>
            <a:r>
              <a:rPr dirty="0" sz="3200" spc="-3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used</a:t>
            </a:r>
            <a:r>
              <a:rPr dirty="0" sz="3200" spc="-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to display</a:t>
            </a:r>
            <a:r>
              <a:rPr dirty="0" sz="3200" spc="-1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data</a:t>
            </a:r>
            <a:r>
              <a:rPr dirty="0" sz="3200" spc="-2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on </a:t>
            </a:r>
            <a:r>
              <a:rPr dirty="0" sz="3200" spc="-78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consol screen. Its almost used for debugging </a:t>
            </a:r>
            <a:r>
              <a:rPr dirty="0" sz="3200" spc="5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purposes.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&lt;html&gt;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3200" spc="5">
                <a:solidFill>
                  <a:srgbClr val="181818"/>
                </a:solidFill>
                <a:latin typeface="Times New Roman"/>
                <a:cs typeface="Times New Roman"/>
              </a:rPr>
              <a:t>&lt;body&gt;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&lt;script&gt;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3200" spc="-5">
                <a:latin typeface="Calibri"/>
                <a:cs typeface="Calibri"/>
              </a:rPr>
              <a:t>console.log(</a:t>
            </a:r>
            <a:r>
              <a:rPr dirty="0" sz="3200" spc="-5">
                <a:solidFill>
                  <a:srgbClr val="181818"/>
                </a:solidFill>
                <a:latin typeface="Times New Roman"/>
                <a:cs typeface="Times New Roman"/>
              </a:rPr>
              <a:t>2+3</a:t>
            </a:r>
            <a:r>
              <a:rPr dirty="0" sz="3200" spc="-5">
                <a:latin typeface="Calibri"/>
                <a:cs typeface="Calibri"/>
              </a:rPr>
              <a:t>);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&lt;/script&gt;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3200">
                <a:solidFill>
                  <a:srgbClr val="181818"/>
                </a:solidFill>
                <a:latin typeface="Times New Roman"/>
                <a:cs typeface="Times New Roman"/>
              </a:rPr>
              <a:t>&lt;/body&gt;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07411" y="208915"/>
            <a:ext cx="3498215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">
                <a:solidFill>
                  <a:srgbClr val="181818"/>
                </a:solidFill>
              </a:rPr>
              <a:t>Console.log()</a:t>
            </a:r>
            <a:endParaRPr sz="4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61221" y="6743399"/>
            <a:ext cx="151130" cy="1752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 sz="1050">
                <a:latin typeface="Arial MT"/>
                <a:cs typeface="Arial MT"/>
              </a:rPr>
              <a:t>9</a:t>
            </a:fld>
            <a:endParaRPr sz="105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39" y="672211"/>
            <a:ext cx="8931910" cy="5635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81915" indent="-34290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document.write</a:t>
            </a:r>
            <a:r>
              <a:rPr dirty="0" sz="2000" spc="465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simply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outputs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supplied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string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current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document,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where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displayed.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7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 b="1">
                <a:latin typeface="Times New Roman"/>
                <a:cs typeface="Times New Roman"/>
              </a:rPr>
              <a:t>document.write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could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used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write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html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elements,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like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“header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paragraph”.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Syntax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 b="1">
                <a:latin typeface="Times New Roman"/>
                <a:cs typeface="Times New Roman"/>
              </a:rPr>
              <a:t>document.write(exp1,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exp2,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exp3,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...)</a:t>
            </a:r>
            <a:endParaRPr sz="2000">
              <a:latin typeface="Times New Roman"/>
              <a:cs typeface="Times New Roman"/>
            </a:endParaRPr>
          </a:p>
          <a:p>
            <a:pPr algn="just" marL="355600" marR="629285" indent="-342900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000">
                <a:latin typeface="Times New Roman"/>
                <a:cs typeface="Times New Roman"/>
              </a:rPr>
              <a:t>exp1, exp2, exp3, ...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Optional. What to write to the output </a:t>
            </a:r>
            <a:r>
              <a:rPr dirty="0" sz="2000" spc="-5">
                <a:latin typeface="Times New Roman"/>
                <a:cs typeface="Times New Roman"/>
              </a:rPr>
              <a:t>stream. Multiple 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arguments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-5">
                <a:latin typeface="Times New Roman"/>
                <a:cs typeface="Times New Roman"/>
              </a:rPr>
              <a:t> listed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 they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will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appended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to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document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order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4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occurrence.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 spc="-10" b="1">
                <a:latin typeface="Times New Roman"/>
                <a:cs typeface="Times New Roman"/>
              </a:rPr>
              <a:t>//Write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some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text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directly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to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the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HTML</a:t>
            </a:r>
            <a:r>
              <a:rPr dirty="0" sz="2000" spc="-13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document: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document.write("Hello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World!");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2000" b="1">
                <a:latin typeface="Times New Roman"/>
                <a:cs typeface="Times New Roman"/>
              </a:rPr>
              <a:t>//</a:t>
            </a:r>
            <a:r>
              <a:rPr dirty="0" sz="2000" spc="-7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This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will </a:t>
            </a:r>
            <a:r>
              <a:rPr dirty="0" sz="2000" spc="-5" b="1">
                <a:latin typeface="Times New Roman"/>
                <a:cs typeface="Times New Roman"/>
              </a:rPr>
              <a:t>write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header: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000" spc="-5">
                <a:latin typeface="Times New Roman"/>
                <a:cs typeface="Times New Roman"/>
              </a:rPr>
              <a:t>document.write("&lt;h1&gt;Header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title&lt;/h1&gt;");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b="1">
                <a:latin typeface="Times New Roman"/>
                <a:cs typeface="Times New Roman"/>
              </a:rPr>
              <a:t>//</a:t>
            </a:r>
            <a:r>
              <a:rPr dirty="0" sz="2000" spc="-6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This will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write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paragraph: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document.write("&lt;p&gt;Random Paragraph&lt;/p&gt;");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10" b="1">
                <a:latin typeface="Times New Roman"/>
                <a:cs typeface="Times New Roman"/>
              </a:rPr>
              <a:t>//Write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HTML</a:t>
            </a:r>
            <a:r>
              <a:rPr dirty="0" sz="2000" spc="-1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elements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with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text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directly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to the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HTML</a:t>
            </a:r>
            <a:r>
              <a:rPr dirty="0" sz="2000" spc="-1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document: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Times New Roman"/>
                <a:cs typeface="Times New Roman"/>
              </a:rPr>
              <a:t>document.write("&lt;h1&gt;Hello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World!&lt;/h1&gt;&lt;p&gt;Have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nice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day!&lt;/p&gt;");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70964" y="0"/>
            <a:ext cx="4568190" cy="7721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Document</a:t>
            </a:r>
            <a:r>
              <a:rPr dirty="0" sz="4900" spc="-50" b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dirty="0" sz="4900" spc="-5" b="0">
                <a:solidFill>
                  <a:srgbClr val="181818"/>
                </a:solidFill>
                <a:latin typeface="Times New Roman"/>
                <a:cs typeface="Times New Roman"/>
              </a:rPr>
              <a:t>writing</a:t>
            </a:r>
            <a:endParaRPr sz="4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Saja A. Muhammed Salahaddin Uni.PC</dc:creator>
  <dc:title>PowerPoint Presentation</dc:title>
  <dcterms:created xsi:type="dcterms:W3CDTF">2024-10-21T07:45:48Z</dcterms:created>
  <dcterms:modified xsi:type="dcterms:W3CDTF">2024-10-21T07:45:48Z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2024-10-21T00:00:00Z</vt:filetime>
  </property>
</Properties>
</file>