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65" r:id="rId2"/>
    <p:sldId id="317" r:id="rId3"/>
    <p:sldId id="526" r:id="rId4"/>
    <p:sldId id="527" r:id="rId5"/>
    <p:sldId id="528" r:id="rId6"/>
    <p:sldId id="529" r:id="rId7"/>
    <p:sldId id="318" r:id="rId8"/>
    <p:sldId id="320" r:id="rId9"/>
  </p:sldIdLst>
  <p:sldSz cx="9144000" cy="6858000" type="screen4x3"/>
  <p:notesSz cx="7099300" cy="10234613"/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1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1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1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1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800000"/>
    <a:srgbClr val="FFFF66"/>
    <a:srgbClr val="3333FF"/>
    <a:srgbClr val="FF3300"/>
    <a:srgbClr val="B2B2B2"/>
    <a:srgbClr val="FF66FF"/>
    <a:srgbClr val="00CC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15" autoAdjust="0"/>
    <p:restoredTop sz="93081" autoAdjust="0"/>
  </p:normalViewPr>
  <p:slideViewPr>
    <p:cSldViewPr>
      <p:cViewPr varScale="1">
        <p:scale>
          <a:sx n="70" d="100"/>
          <a:sy n="70" d="100"/>
        </p:scale>
        <p:origin x="17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48"/>
    </p:cViewPr>
  </p:sorterViewPr>
  <p:notesViewPr>
    <p:cSldViewPr>
      <p:cViewPr varScale="1">
        <p:scale>
          <a:sx n="53" d="100"/>
          <a:sy n="53" d="100"/>
        </p:scale>
        <p:origin x="-1788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575" cy="51276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r>
              <a:rPr lang="en-GB"/>
              <a:t>dler.khidhr@su.edu.krd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9" y="2"/>
            <a:ext cx="3076575" cy="51276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B00DA456-78FF-465C-92E5-9ECC6860F46E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1851"/>
            <a:ext cx="3076575" cy="5127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1"/>
            <a:ext cx="3076575" cy="5127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CECB8886-9742-4116-8438-9903B747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227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05-11T22:57:08.90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1092 13742 0,'25'0'203,"-50"0"-172,0 0-31,0 0 16,-24-25-1,24 25 1,-25 0 0,25 0-1,1 0-15,-1 0 16,0 0 109,0-25-94,0 0-31,0 25 16,1 0-16,-1 0 15,0 0 1,0 0-16,0 0 16,1 0-1,-1 0 1,0 0 0,0 0-1,0 0 1,1 25 15,-1 0-31,25 25 16,-25-26-16,0 26 15,25 0-15,0-1 16,0-24 0,0 0-1,0 0-15,0-1 16,0 26-16,0 0 15,0-26 1,0 26-16,0-25 16,0 0-16,0-1 31,25-24-15,0 0-16,0 0 15,-1 25 1,1 25-16,25-50 15,-25 0 1,-1 0 31,-24-25-16,0 0-31,50-24 16,0-1-1,-26 25-15,1-24 16,25-1-16,0 25 16,-26-24-16,26-1 15,-25 25-15,-25 0 16,49-24-16,-24 24 16,-25 0-16,0-24 15,0-1 1,0 25-16,0 0 15,0 1-15,0-1 16,0 0-16,0 0 16,0 0-1,0 1 1,0 48 171,0 1-187,0 0 16,0 0-16,0 24 16,0-24-1,0 0-15,0 0 16,0 0-16,0 24 16,0-24-16,0 0 15,0 0-15,0-1 16,0 26-1,0-25-15,0 24 16,0-24 0,0 0-16,0 0 15,0 24-15,0 1 16,0-25 0,25 0-1,-25-1 1,0 1 15,0 0-15,25 0-1,0 0-15,-25 0 16,24-25 31,1 0-16,0 0-15,0-25-16,-25 0 15</inkml:trace>
  <inkml:trace contextRef="#ctx0" brushRef="#br0" timeOffset="4310.2726">5953 5383 0,'25'0'109,"0"0"-109,0 0 16,24 0-16,-24 0 15,0 0 1,0 0 0,0 0-16,0 0 15,-1 0 95,1 0-95,0 0 1,0 0-1,0 0 1,-1 0 15,1 0 1,0 0-32,0 0 31,0 0-31,-1 0 31,1 0-15,0 0-1,0 0 17,0 0-32</inkml:trace>
  <inkml:trace contextRef="#ctx0" brushRef="#br0" timeOffset="6665.3705">10567 14163 0,'50'0'125,"-1"0"-109,-24 0-1,25 0-15,-25 0 16,24 0-16,1 0 16,-25 0-16,-1 0 15,1 0 1,0 0-16,0 0 15,0 0 1,-1 25-16,26-25 16,0 0-16,-26 0 31,1 0-31,0 0 16,0 0-1,0 0 1,-1 0-16,26 0 15,-25 0-15,0 0 16,24 0 0,-24 0-1,0 0-15,25 0 16,-26 0 0,26 0-16,-25 0 15,24 0 1,-24 0 218,0 0-218,0 0-1,24 0-15,-24 0 16,25 0-16,-25 0 16,24 0-16,-24 0 15,25 0-15,-26 0 16,1 0-16,0 0 16</inkml:trace>
  <inkml:trace contextRef="#ctx0" brushRef="#br0" timeOffset="8504.4638">16396 14337 0,'0'-25'203,"50"25"-203,-1 0 15,26 0-15,-50 0 16,49 0-16,-24 0 16,-1 0-16,-24 0 15,25 0-15,-1 0 16,-24 0 124,-50 0-124,1 0 0,-26 0-16,0 0 15,-24 0-15,24 0 16,-24 0-16,24 0 16,1 0-16,24 0 15,0 0-15,0 0 94,-24 0-63,24 0-15,0 0-16,-25 0 15,1 0-15,-26 0 16,26 0-16,-26 0 16,51 0-16,-1 0 15,-25 0-15</inkml:trace>
  <inkml:trace contextRef="#ctx0" brushRef="#br0" timeOffset="10035.0409">8608 5432 0,'24'0'78,"26"0"-63,-25 0 1,0 0-16,-1 0 16,26 0-16,0 0 15,24 0-15,-24 0 16,24 0-16,-49 0 16,24 0-16,1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05-11T22:58:01.12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9922 8037 0,'-25'0'141,"1"0"-141,-1 0 15,0 0-15,0 0 16,-24 0-16,24 0 16,0 0-1,-25 0-15,1 0 16,24 25-16,-25-25 16,26 0-16,-26 0 15,25 0 1,-24 0-16,24 0 15,-25 0-15,0 24 16,26-24-16,-1 0 16,0 0-16,0 0 15,0 0-15,1 0 16,-26 0-16,25 0 47,0 0-32,-24 25 1,24 0-16,0-25 16,0 0-16,25 50 187,0-26-187,0 1 16,0 0-16,0 25 15,0-1-15,0-24 16,0 0-16,0 0 16,0-1-16,0 1 15,0 0-15,0 25 16,0-26-16,0 26 16,0-25-16,0 24 15,0-24 63,0 0-78,0 0 157,25-25-142,0-25 1,0 0-16,0 0 15,24-24-15,1-1 16,-25 50-16,-1-25 16,1 1-16,25 24 15,-25 0 1,-1 0 15,1 0-31,0 0 16,0 0-16,0 0 15,0 0-15,-1 0 16,26 0 0,-25 49-1,0-49-15,24 50 16,-24-1-16,0-49 16,24 50-16,-24-25 15,25 24-15,-1 1 16,-24 0-16,0-50 15,-25 24 1,0 1 15,0 0 1,0 0-32,0 0 15,0 24-15,0-24 16,0 0-1,0 0-15,0 0 16,-25-1-16,25 1 16,0 0-16,-25-25 15,1 0-15,24 25 16,0 0-16,-25-25 16,0 0-16,0 24 15,0-24 1,1 25-16,-1 0 15,-25-25-15,25 0 16,1 25 0,-26-25-16,25 25 15,0-25 1,1 0-16,-1 0 16,-25 0-16,0 0 15,26 0 1,-1 0-16,0 0 15,0 0-15,0 0 16,1 0 234,-1 0-219,0 0-15,0 0 0,0 0-1,1 0 1,-1 0-1,25-25 1,-25 25-16,0-25 31,25 0-15,-25 25 0,1 0-1,24-25 1,-50 25-16,25 0 15,25-24-15,0-1 32,0 0-17,-25 25-15,25-25 16,-24 0 0,24 1-16,-25 24 31,0 0 500</inkml:trace>
  <inkml:trace contextRef="#ctx0" brushRef="#br0" timeOffset="3272.3647">9922 8012 0,'-25'0'156,"1"0"-140,-26 0-16,0 0 15,26 0 1,-26 25-16,25 0 16,0-25-16,1 0 15,-1 0 1,0 0-16,-25 24 16,26 1-16,-1-25 15,0 0 1,0 0-16,-24 25 15,24-25-15,-25 25 16,25 0-16,-24-25 16,-1 0-16,25 0 15,0 0 1,-24 0-16,24 0 16,0 0-16,0 0 15,1 0-15,-26 24 16,25-24-1,0 0-15,-24 0 16,-1 0 0,25 0-1,-24 0-15,24 0 16,0 0-16,0 0 250,25 25-234,0 0-16,0 25 31,0-1-16,0-24-15,0 0 16,0 0-16,0-1 16,0 1-16,0 0 15,0 25-15,0-26 16,0 1 0,0 0-1,0 25 1,0-26-16,0 1 15,25 0-15,-25 0 32,25-25 61,0 0-77,24 0-16,26 0 16,-50 0-1,24 0-15,1-25 16,-25 25-16,24 0 16,-24-25-16,25 0 15,-1 1-15,-24 24 16,0 0-16,0 0 15,24 0 1,-24 0-16,0 0 16,0 0-16,0 0 15,24 0-15,-24 0 16,0 0-16,0 0 16,24 0-16,-24 0 15,25 0-15,-26 0 31,1 0-15,0 0 0,0 0-16,0 0 15,-1 24-15,1-24 16,0 50 0,0-25-16,0-25 15,-1 49-15,1-24 16,-25 25-16,0-25 15,25 24 1,0-24-16,0 25 16,-25-25-16,24-1 15,-24 1 1,0 25 62,0-25-62,0-1-1,0 1-15,0 0 16,0 0 0,0 0-1,0-1 16,-24 1 1,-1-25-17,0 0 1,0 0-16,-24 25 16,24-25-1,0 0-15,-25 25 16,26 0-1,-26-25-15,25 0 16,-24 0 0,24 0-1,-25 0-15,25 0 16,-24 0-16,24 0 16,0 0-16,0 0 15,1 0-15,-26 0 16,25 0-16,-25 0 15,26 0-15,-26 0 16,25 0-16,-24 0 16,-1 0-1,25 0 1,-24 0-16,-1 0 0,25 0 16,-24 0-16</inkml:trace>
  <inkml:trace contextRef="#ctx0" brushRef="#br1" timeOffset="34475.7211">8062 9475 0,'25'0'47,"-25"25"-1,0 0-46,-50 25 16,0-1-16,26-24 16,-1 0-16,-25 24 15,25-24-15,1 0 16,-1 0-16,0-25 16,0 0-16,-24 25 15,24-1 1,25 1-16,-25-25 15,0 0-15,0 25 16,1 0 0,-1-25-1,0 0 1,0 25 0,0-1-16,-24 26 15,-1-50 1,25 0-16,1 0 15,-1 25 1,25 0 0,-25-25-1,0 0-15,25 25 16,-25-25 15,1 0-31,24 24 16,-25-24-16,0 0 15,0 25 1</inkml:trace>
  <inkml:trace contextRef="#ctx0" brushRef="#br1" timeOffset="36813.7328">8186 9500 0,'-25'0'79,"0"0"-64,0 0 1,1 0 46,-1 0-62,0 0 16,0 0-16,0 0 16,-24 0-16,24 0 15,0 0 1,0 25-16,1-25 15,-1 0 79,0 0-78,0 0-1,0 25-15,-24 0 16,24-25-16,25 24 16,-50-24-16,26 25 15,-1 0-15,-50 25 32,51-50-32,-1 24 15,25 1-15,-25-25 0,0 25 31,25 0-15,-25-25-16,-24 49 16,49-24-16,0 0 15,-25 0 220,0 0-220,25-1-15,0 1 16,-25 0-16,25 0 16,0 0-1,-24 0 1,24-1-1</inkml:trace>
  <inkml:trace contextRef="#ctx0" brushRef="#br1" timeOffset="40247.2123">7169 8880 0,'-25'0'125,"25"-25"-94,0 0-15,0-24-16,0 24 15,0 0-15,0 0 32,0 1 46,0-1-47,0 0-15,25 0-16,0 0 15,0 25-15,-25-24 32,24 24-32,1 0 343,-25 49-311,0-24 327,0 0-359,0 0 16,0 24-16,0-24 15,0 0 1,0 0-16,0-1 15,0 1-15,0 0 16,0 0 0,0 24-16,-25-24 0,25 25 15,0-25-15,0 0 16,0-1-16,-24-24 16,24 25-1,0 0 1,0 0 78,-25 0-94,0-1 218,50-24-186,0 0-17,24-24-15,1-1 16,-1 0-1,-24 25-15,0 0 16</inkml:trace>
  <inkml:trace contextRef="#ctx0" brushRef="#br1" timeOffset="42787.8494">7615 8533 0,'-24'0'156,"-26"0"-140,25 0-1,0 0-15,1 0 266,24 25-266,0-1 15,-25 1-15,25 0 16,0 0 0,0 0-16,0-1 15,0 1 1,0 25-16,0-1 16,0-24-1,0 25-15,0-25 16,0-1-1,0-48 204,49-1-203,-24-25-16,0 1 15,0 49-15,0-25 16,-25 0-16,24 25 16,1 0-1,0 25 251,0 24-266,-25 1 16,0-25-16,0 24 15,0-24 1,0 0-16,0 0 15,0 25-15,0-1 16,0-24 0,0 49-1</inkml:trace>
  <inkml:trace contextRef="#ctx0" brushRef="#br1" timeOffset="53444.5469">3795 14362 0,'0'25'125,"-49"24"-125,-1-24 16,1 0 0,24 25-16,-25-26 15,1 26-15,24 0 16,-25-26-16,1 26 15,-1 0-15,-24-1 16,-1 1-16,1-25 16,-1 24-16,-24 1 15,0-1-15,24 1 16,1-25-16,24 0 16,-24 24-16,0-49 15,49 50 1,-25-1-16,1-24 15,24-25-15,0 25 16,0 0-16,0 0 0,1 0 16,24-1-16,-25-24 15</inkml:trace>
  <inkml:trace contextRef="#ctx0" brushRef="#br1" timeOffset="54277.6035">2406 13816 0,'0'25'78,"0"0"-62,0 49-16,0 1 15,25 24-15,-25-25 16,0-24-16,0 24 16,0-49-16,0 25 15,0-25-15,0-1 16,0 1-16,0 25 15,0-25 1</inkml:trace>
  <inkml:trace contextRef="#ctx0" brushRef="#br1" timeOffset="55961.9608">2828 13990 0,'0'-25'125,"0"0"-110,0 0-15,0 1 16,0-1 0,0 0-16,0 0 15,0-24-15,25-1 16,24 25-16,-49 0 16,0 1-16,25 24 15,0 0 1,0 0-16,0 0 15,24 0-15,-24 0 141,0 0-141,-25 24 16,0 1 15,0 0-31,0 0 16,0 0-16,0-1 15,0 26-15,0-25 16,0 0-16,0-1 15,0 1 1,0 0-16,0 0 16,0 24-1,-25-49-15,25 25 16,0 0-16,-25 0 16,25 24-16,-24-24 15,-1 0-15,0 0 16,25 0-16,0 24 15,-25-24-15,0 25 16,-24-1 0,24-24-16,25 25 0,0-25 15,-25-25-15,0 24 16,50-24 125,0 0-126,24-24 1,1 24-16,-25-25 0,25 0 15,-1 0-15,-24 25 16,-25-25 0,25 25-1,0 0 79,-1 0-78,1 0-1,0 0 1,0 0 0,0 0-16</inkml:trace>
  <inkml:trace contextRef="#ctx0" brushRef="#br1" timeOffset="60457.3708">4143 13667 0,'25'0'32,"-50"0"15,0 0-47,0 0 31,0 0-31,1 0 31,-1 0-31,0 0 31,0 0-31,-25 0 0,1 0 16,24 0 0,0 0-1,-24 0-15,24 0 16,-25 0-16,25 25 15,25 0-15,-24-25 16,24 25-16,-25-25 16,0 0-1,0 0-15,0 0 32,1 25-17,-1-25 1,-25 0-1,25 24 1,1 1 500,24 0-516,0 0 15,0 0-15,0-1 16,0 26-16,24-25 16,-24 24-16,0-24 15,0 0-15,0 0 16,0 0 62,25-25-78,0 0 16,0 0-1,0 0-15,-1-25 16,1-25-16,25 25 15,-1-24-15,-24 24 16,0 0 0,0 25-16,-25-25 0,0 1 15,0-1 1,25 25 0,-1 0-16,1-25 31,0 25 578,0 25-593,-25 0-16,0-1 15,0 1-15,0 0 16,0 0-16,0 0 16,0-1-16,0 1 15,0 0 1,0 25-16,0-26 16,0 1-1,0 0-15,0 0 0,0 0 16,0-1 15,0 1-31,0 25 16,0-25 15,0 0-31,-25-1 31,25 1-31,-25 0 16,0-25-16,1 25 31,-1-25-31,25 25 16,-25-25-1,0 0 142,0 0-111,1-25 1,24 0-31,0-25 0,0 26 30,0-1-30,-25 25-16,25-25 172,0 0-156,-25 0 702,0 0-702,0 25 0,1 0-1,24-24 16,-25 24-31,0 0 79,25-25-64,0 0 1,0 0-16,-25 25 15,0-25 1,25 1 0,0-1 202</inkml:trace>
  <inkml:trace contextRef="#ctx0" brushRef="#br1" timeOffset="62617.3782">18926 9872 0,'0'-25'47,"75"25"-31,24 0 0,-25 0-16,26 0 15,-26 0 1,25 0-16,-49 0 15,24 0-15,1 0 16,-51 0-16,26 0 16,-25 0-16</inkml:trace>
  <inkml:trace contextRef="#ctx0" brushRef="#br1" timeOffset="63197.9632">19199 10220 0,'-25'0'93,"50"0"-77,0 0 0,49 0-16,-24 0 15,0 0-15,-1 0 16,1 0-16,-1 0 16,-24 0-16,25 0 15,-25 0 1</inkml:trace>
  <inkml:trace contextRef="#ctx0" brushRef="#br1" timeOffset="63985.3809">20415 9451 0,'0'24'62,"0"1"-62,0 50 16,0-1-1,0 0-15,0-24 16,0 24-16,0 1 16,0-50-16,0 24 15,0-24-15,0 25 16,0-1-1,0-24-15,0 25 16,0-25-16</inkml:trace>
  <inkml:trace contextRef="#ctx0" brushRef="#br1" timeOffset="65482.9669">20861 9525 0,'0'-25'109,"0"0"-109,0-24 16,0-26-16,25 51 16,0-26-16,0 25 15,-25 0-15,49-24 16,-24 24-16,0 25 16,-25-25-16,25 25 15,-1 0 1,26 0-1,-25 0 1,0 50-16,-1-1 16,-24-24 15,0 0 0,0 0-15,0 24-16,0-24 0,0 25 15,0-25-15,0-1 16,0 1 0,0 0-16,0 25 15,0-26 1,0 26-16,0-25 16,-24 0-1,-1-1-15,25 1 16,-25-25-16,0 25 15,0 25-15,-24-50 16,24 24-16,-25 26 16,1-25-16,24 0 15,-25-25 1,25 24-16,25 26 0,-24-25 16,-1 0-1,0 0 1,0-1-16,0-24 15,25 25 1,-24 0-16,-1-25 16,25 25 15,25-25 172,-1 0-187,26 0-16,-25 0 15,24 0-15,1 0 16,-25 0-16,25 0 16,-26-25-16,26 25 15,-25 0-15</inkml:trace>
  <inkml:trace contextRef="#ctx0" brushRef="#br1" timeOffset="67771.4705">22399 9426 0,'0'-25'125,"-25"25"-78,0 0-47,1 0 15,-1 0-15,-25 0 16,25 0-16,-49 50 16,0-26-16,49 26 15,0 0-15,0-26 16,0 26-16,25-25 15,-25-25-15,1 25 16,-1 24-16,0-49 16,0 25-1,25 0-15,0 24 16,0-24-16,0 0 16,0 0-16,-25 0 15,25 24-15,0-24 16,0 0-1,0 0-15,0 0 16,0-1-16,0 26 16,0-25-1,0 0 1,0-1 31,0 1-32,25 0-15,0-25 16,0 0 0,-25 25-16,25-25 15,-1 0 1,1 0 0,0 0-1,0 0-15,0 0 31,0 0-31,-1 0 16,1-25 31,0-25-47,-25 26 0,25 24 16,0-50-16,-25 25 31,0 0-31,0 1 78,0-1-62,0 0-1,0 0-15,0 0 31,-25 25 157,-25 0-188,25 0 16,1 0 77,-1 0-93,0 0 16,-25 0 343,25 0-343,1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5-05T02:07:00.1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6474 16024 0,'25'0'203,"0"0"-172,0-25-31,0 25 16,-1 0-1,1 0 79,0 0-78,0 0-1,0 0-15,-1 0 79,1 0-64,0 0 63,0 0-62,0 0 0,-1 0-16,1 0 15,0 0-15,0 0 16,0 0-1,-1 0-15,26 0 16,-25 0-16,0 0 16,-1 25-16,26-25 15,-25 0 1,0 0 140,0 0-109,-25 25-16,-25-25 1,0 24-32,0 1 15,0-25 1,-24 0-16,24 25 15,0 0-15,0-25 16,0 0-16,-24 25 16,24-1-16,0-24 15,-24 0-15,73 0 235,1 0-235,0 0 15,0 0-15,0 0 16,-1 0 0,26 0-1,-25 0 1,0 0-1,-1 0-15,1 0 125,-74 0-109,24 0 0,-25 25-1,-24 0-15,24-25 16,1 25-16,-1-25 16,0 25-16,1-25 0,24 0 31,25 24 63,-25-24-79,50 0 1,0 0-1,0 0 1,-1 0 0,1 0-16,0 0 15,0 0 1,0-24 46,-1 24-62,1 0 16,0 0 0,0 0 93,-25-25-109,0 0 31,-25 25-15,-25-25-16,26 25 16,-1 0-16,-25 0 0,25-25 15,1 25 1,-1 0-16,25-24 0,-25 24 15,0 0-15,0 0 16,1 0 78,-1 0-79,50 0 48,-1-25 15,1 25-47,-25-25-31,25 25 16,-25-25 0,-25 25 46,0 0-46,1 0-16,-1 0 15,-25 0-15,25 0 16,1 0-16,-1 0 16,0 0 62,0 0-47,0 0-31,25 25 16,-24-25-1,24 25 1,-25-25-16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05-11T22:59:53.9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10046 8136 0,'0'25'78,"25"-25"-62,0 0-16,49 0 16,25 25-16,50-25 15,50 0-15,74 24 16,49 1-16,1 25 16,-1-50-16,0 0 15,1 25 1,-1-1-16,-24-24 15,-25 0-15,25 0 16,-75 0-16,-25 0 16,-24 0-16,-25 0 15,-25 0-15,-25 0 16,0 0-16,-49 0 16,-1 0-16,-24 0 15,25 0-15,-25 0 16,-1 0-16,1 0 15,25 0-15,-25 0 16,24 0-16,-24 0 16,25 25-1,-26 0-15,26-25 16,-25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939" y="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dler.khidhr@su.edu.krd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45" y="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939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45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9BBB50-11F3-4E41-9AAD-83A5DCB23D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155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A531-4972-4115-8C45-388736B276E2}" type="datetime1">
              <a:rPr lang="ar-SA" smtClean="0"/>
              <a:t>13/03/1443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DA9E0-16C0-4D2B-A232-278715C9AE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0F75F-39CB-4B74-8865-D02A544B7550}" type="datetime1">
              <a:rPr lang="ar-SA" smtClean="0"/>
              <a:t>13/03/1443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79BF5-69AD-46E8-8977-7AC3B22976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8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D6C8B-5E24-4FC9-94DF-D4667583C048}" type="datetime1">
              <a:rPr lang="ar-SA" smtClean="0"/>
              <a:t>13/03/1443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2CA62-AC21-4B2C-BC37-CD0B0CAB3D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8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9F326-A8A3-4379-9143-74528784A06B}" type="datetime1">
              <a:rPr lang="ar-SA" smtClean="0"/>
              <a:t>13/03/1443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C2D64-6D78-4962-9BAC-29DC689CDB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49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2B687-1D26-4D62-AACA-D7E8B46C74B6}" type="datetime1">
              <a:rPr lang="ar-SA" smtClean="0"/>
              <a:t>13/03/1443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F6077-CDB0-4159-9F8F-39D51AEA79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78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D26AA-CF31-4838-A816-299BCA97F036}" type="datetime1">
              <a:rPr lang="ar-SA" smtClean="0"/>
              <a:t>13/03/1443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13C78-05BC-4935-985A-0D01D42BE8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38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347DC-771E-41DA-AA5A-2C02C6DF8DC4}" type="datetime1">
              <a:rPr lang="ar-SA" smtClean="0"/>
              <a:t>13/03/1443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46EA5-717C-4141-8112-D78E156E4D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79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0ED5B-D114-4EBD-A40F-9E4D91D118D6}" type="datetime1">
              <a:rPr lang="ar-SA" smtClean="0"/>
              <a:t>13/03/1443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5478B-5582-467B-A514-948AFBD41E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83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IQ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59481-E656-4E5B-A685-A002EEE22C32}" type="datetime1">
              <a:rPr lang="ar-SA" smtClean="0"/>
              <a:t>13/03/1443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EA17-FC09-4F89-AB43-5B663859E2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95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E6393-E44E-4D0F-8FC3-113AA8A5C092}" type="datetime1">
              <a:rPr lang="ar-SA" smtClean="0"/>
              <a:t>13/03/1443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34467-FE51-4159-A55D-25E2CD9E92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0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E84C7-7063-40DD-A75E-A3DF9A088BC8}" type="datetime1">
              <a:rPr lang="ar-SA" smtClean="0"/>
              <a:t>13/03/1443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0343A-01FB-4668-91CC-7474C705F3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0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D803-BA86-448D-98A4-CA613E6FA11F}" type="datetime1">
              <a:rPr lang="ar-SA" smtClean="0"/>
              <a:t>13/03/1443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98C6C-AA2F-4BDE-851D-D6BA6E4EA3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A895-94FA-4EA6-AD39-DDEB81618DC6}" type="datetime1">
              <a:rPr lang="ar-SA" smtClean="0"/>
              <a:t>13/03/1443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81E19-7DE5-49DE-A3B1-6DB430ADA6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4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6B86-66BE-4206-8E3F-3914571F6BB0}" type="datetime1">
              <a:rPr lang="ar-SA" smtClean="0"/>
              <a:t>13/03/1443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5F1D-CF72-40AC-AF94-F9DDB9B964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E2833-81FB-4444-8B9E-8CAED10BC72E}" type="datetime1">
              <a:rPr lang="ar-SA" smtClean="0"/>
              <a:t>13/03/1443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CE7A3-2C77-4921-A13D-824D96FD4B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9A956-7ED7-45D8-ADC9-F2284F3D0BE2}" type="datetime1">
              <a:rPr lang="ar-SA" smtClean="0"/>
              <a:t>13/03/1443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676BF-4871-47D9-8779-B91744BAEF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6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4326C-1446-4582-8364-CCB6E86F2180}" type="datetime1">
              <a:rPr lang="ar-SA" smtClean="0"/>
              <a:t>13/03/1443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34D45-BA13-4569-BE3F-7925071B78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1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2BC3B-E6DD-4F51-B40A-114869EA3826}" type="datetime1">
              <a:rPr lang="ar-SA" smtClean="0"/>
              <a:t>13/03/1443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13F77-06F8-4C4F-A42C-719DC86742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8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167231BF-75E5-4726-A697-FCBCE8D316BC}" type="datetime1">
              <a:rPr lang="ar-SA" smtClean="0"/>
              <a:t>13/03/1443</a:t>
            </a:fld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1D1321D5-47FF-4396-83ED-1F4335F589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11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3.png"/><Relationship Id="rId11" Type="http://schemas.openxmlformats.org/officeDocument/2006/relationships/customXml" Target="../ink/ink1.xml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50.png"/><Relationship Id="rId3" Type="http://schemas.openxmlformats.org/officeDocument/2006/relationships/image" Target="../media/image46.png"/><Relationship Id="rId7" Type="http://schemas.openxmlformats.org/officeDocument/2006/relationships/image" Target="../media/image480.png"/><Relationship Id="rId12" Type="http://schemas.openxmlformats.org/officeDocument/2006/relationships/image" Target="../media/image49.png"/><Relationship Id="rId2" Type="http://schemas.openxmlformats.org/officeDocument/2006/relationships/image" Target="../media/image45.png"/><Relationship Id="rId16" Type="http://schemas.openxmlformats.org/officeDocument/2006/relationships/image" Target="../media/image13.emf"/><Relationship Id="rId1" Type="http://schemas.openxmlformats.org/officeDocument/2006/relationships/slideLayout" Target="../slideLayouts/slideLayout18.xml"/><Relationship Id="rId11" Type="http://schemas.openxmlformats.org/officeDocument/2006/relationships/image" Target="../media/image24.emf"/><Relationship Id="rId15" Type="http://schemas.openxmlformats.org/officeDocument/2006/relationships/customXml" Target="../ink/ink4.xml"/><Relationship Id="rId4" Type="http://schemas.openxmlformats.org/officeDocument/2006/relationships/image" Target="../media/image47.png"/><Relationship Id="rId1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548464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72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91369" y="1280308"/>
            <a:ext cx="7561262" cy="2058987"/>
          </a:xfrm>
        </p:spPr>
        <p:txBody>
          <a:bodyPr/>
          <a:lstStyle/>
          <a:p>
            <a:pPr algn="ctr" rtl="0" eaLnBrk="1" hangingPunct="1">
              <a:buNone/>
            </a:pPr>
            <a:r>
              <a:rPr lang="en-US" sz="4400" b="1" dirty="0" smtClean="0">
                <a:solidFill>
                  <a:srgbClr val="B2B2B2"/>
                </a:solidFill>
              </a:rPr>
              <a:t>Chapter 3</a:t>
            </a:r>
            <a:endParaRPr lang="en-US" sz="4400" b="1" dirty="0">
              <a:solidFill>
                <a:srgbClr val="B2B2B2"/>
              </a:solidFill>
            </a:endParaRPr>
          </a:p>
          <a:p>
            <a:pPr algn="ctr" rtl="0" eaLnBrk="1" hangingPunct="1">
              <a:buNone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Symbolization Review Example </a:t>
            </a:r>
          </a:p>
          <a:p>
            <a:pPr algn="ctr" rtl="0" eaLnBrk="1" hangingPunct="1">
              <a:buNone/>
            </a:pPr>
            <a:r>
              <a:rPr lang="en-GB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Dler M. </a:t>
            </a:r>
            <a:r>
              <a:rPr lang="en-GB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Khidhr</a:t>
            </a:r>
            <a:endParaRPr lang="en-GB" sz="4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 eaLnBrk="1" hangingPunct="1">
              <a:buFontTx/>
              <a:buNone/>
            </a:pPr>
            <a:r>
              <a:rPr lang="en-GB" dirty="0" smtClean="0"/>
              <a:t>Email </a:t>
            </a:r>
            <a:endParaRPr lang="en-GB" dirty="0"/>
          </a:p>
          <a:p>
            <a:pPr algn="ctr" rtl="0" eaLnBrk="1" hangingPunct="1">
              <a:buFontTx/>
              <a:buNone/>
            </a:pPr>
            <a:r>
              <a:rPr lang="en-GB" dirty="0"/>
              <a:t>dler.khidhr@su.edu.krd</a:t>
            </a:r>
            <a:endParaRPr lang="ar-IQ" sz="44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 eaLnBrk="1" hangingPunct="1">
              <a:buFontTx/>
              <a:buNone/>
            </a:pPr>
            <a:r>
              <a:rPr lang="ar-IQ" sz="4400" b="1" dirty="0">
                <a:solidFill>
                  <a:srgbClr val="B2B2B2"/>
                </a:solidFill>
                <a:cs typeface="Ali_K_Khalid" pitchFamily="2" charset="-78"/>
              </a:rPr>
              <a:t>              </a:t>
            </a:r>
            <a:endParaRPr lang="en-US" sz="4400" b="1" dirty="0">
              <a:solidFill>
                <a:srgbClr val="B2B2B2"/>
              </a:solidFill>
              <a:cs typeface="Ali_K_Khalid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372342"/>
            <a:ext cx="1905000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89" y="4437014"/>
            <a:ext cx="2232248" cy="203646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95736" y="6245225"/>
            <a:ext cx="6491064" cy="476250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dler.khidhr@su.edu.krd                          DLER M KHIDHR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0343A-01FB-4668-91CC-7474C705F317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2"/>
          <p:cNvSpPr txBox="1">
            <a:spLocks/>
          </p:cNvSpPr>
          <p:nvPr/>
        </p:nvSpPr>
        <p:spPr bwMode="auto">
          <a:xfrm>
            <a:off x="3091313" y="554540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ar-SA"/>
            </a:defPPr>
            <a:lvl1pPr algn="ctr" rtl="1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1" fontAlgn="base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ctr" rtl="1" fontAlgn="base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ctr" rtl="1" fontAlgn="base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ctr" rtl="1" fontAlgn="base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r" defTabSz="914400" rtl="1" eaLnBrk="1" latinLnBrk="0" hangingPunct="1">
              <a:defRPr sz="25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r" defTabSz="914400" rtl="1" eaLnBrk="1" latinLnBrk="0" hangingPunct="1">
              <a:defRPr sz="25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r" defTabSz="914400" rtl="1" eaLnBrk="1" latinLnBrk="0" hangingPunct="1">
              <a:defRPr sz="25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r" defTabSz="914400" rtl="1" eaLnBrk="1" latinLnBrk="0" hangingPunct="1">
              <a:defRPr sz="25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26627" grpId="0" build="p"/>
      <p:bldP spid="26627" grpI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6" name="Object 4"/>
              <p:cNvSpPr txBox="1"/>
              <p:nvPr/>
            </p:nvSpPr>
            <p:spPr bwMode="auto">
              <a:xfrm>
                <a:off x="50338" y="5206300"/>
                <a:ext cx="4146996" cy="981075"/>
              </a:xfrm>
              <a:prstGeom prst="rect">
                <a:avLst/>
              </a:prstGeom>
              <a:noFill/>
            </p:spPr>
            <p:txBody>
              <a:bodyPr>
                <a:normAutofit fontScale="55000" lnSpcReduction="20000"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800" b="1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800" b="1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8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8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8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8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38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8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8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+...+</m:t>
                      </m:r>
                      <m:sSub>
                        <m:sSubPr>
                          <m:ctrlP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338" y="5206300"/>
                <a:ext cx="4146996" cy="9810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0" name="Object 4"/>
              <p:cNvSpPr txBox="1"/>
              <p:nvPr/>
            </p:nvSpPr>
            <p:spPr bwMode="auto">
              <a:xfrm>
                <a:off x="-20175" y="3925982"/>
                <a:ext cx="4572000" cy="1155414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nary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+...+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30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20175" y="3925982"/>
                <a:ext cx="4572000" cy="11554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2C9D4B63-D0EB-4DE9-B692-2F41901E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36" y="16177"/>
            <a:ext cx="8928992" cy="5620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rtl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fo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Symbolization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Statistics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A001B1-4F0B-4A7D-A31E-41192986906D}"/>
              </a:ext>
            </a:extLst>
          </p:cNvPr>
          <p:cNvSpPr/>
          <p:nvPr/>
        </p:nvSpPr>
        <p:spPr>
          <a:xfrm>
            <a:off x="-51968" y="51515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rtl="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</a:rPr>
              <a:t> Summation Notation ∑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15324-FF1E-447E-8731-1E512CD9E051}"/>
              </a:ext>
            </a:extLst>
          </p:cNvPr>
          <p:cNvSpPr/>
          <p:nvPr/>
        </p:nvSpPr>
        <p:spPr>
          <a:xfrm>
            <a:off x="635158" y="1419244"/>
            <a:ext cx="6254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2000" dirty="0"/>
              <a:t>Let a &amp; b are constant,  where both X &amp; Y are variable.</a:t>
            </a: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2D79CB-3FDA-4283-87AF-938080DE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199" y="6245225"/>
            <a:ext cx="5600457" cy="476250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dler.khidhr@su.edu.krd                          DLER M KHIDHR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482B0-0934-4426-9B1D-DCD53CCA4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34467-FE51-4159-A55D-25E2CD9E9295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2B025CB-6080-4086-BB22-262E7422CD4B}"/>
              </a:ext>
            </a:extLst>
          </p:cNvPr>
          <p:cNvSpPr txBox="1">
            <a:spLocks/>
          </p:cNvSpPr>
          <p:nvPr/>
        </p:nvSpPr>
        <p:spPr bwMode="auto">
          <a:xfrm>
            <a:off x="-51968" y="1022511"/>
            <a:ext cx="8229600" cy="29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r>
              <a:rPr lang="en-US" sz="2400" b="0" kern="0" dirty="0" smtClean="0"/>
              <a:t>Example: Let a= 2.5 and b= 5.  The random variables are</a:t>
            </a:r>
            <a:endParaRPr lang="en-US" sz="2400" b="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>
                <a:extLst>
                  <a:ext uri="{FF2B5EF4-FFF2-40B4-BE49-F238E27FC236}">
                    <a16:creationId xmlns:a16="http://schemas.microsoft.com/office/drawing/2014/main" id="{7AC858BD-1FF9-4F19-A3ED-39424B6166C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2311" y="1763696"/>
                <a:ext cx="8229600" cy="1143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ct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ct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ct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457200" algn="ctr" rtl="1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914400" algn="ctr" rtl="1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1371600" algn="ctr" rtl="1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1828800" algn="ctr" rtl="1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l" rtl="0"/>
                <a:r>
                  <a:rPr lang="en-US" sz="18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X: 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8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18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</m:oMath>
                </a14:m>
                <a:endParaRPr lang="en-US" sz="1800" kern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 rtl="0"/>
                <a:r>
                  <a:rPr lang="en-US" sz="1800" b="0" kern="0" dirty="0" smtClean="0"/>
                  <a:t>x: </a:t>
                </a:r>
                <a:r>
                  <a:rPr lang="en-US" sz="1800" b="0" kern="0" dirty="0"/>
                  <a:t>	 3 	5	4	3	</a:t>
                </a:r>
                <a:r>
                  <a:rPr lang="en-US" sz="1800" b="0" kern="0" dirty="0" smtClean="0"/>
                  <a:t>8</a:t>
                </a:r>
              </a:p>
              <a:p>
                <a:pPr algn="l" rtl="0"/>
                <a:r>
                  <a:rPr lang="en-US" sz="1800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Y: </a:t>
                </a:r>
                <a:r>
                  <a:rPr lang="en-US" sz="18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GB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GB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GB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8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GB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18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GB" sz="18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</m:oMath>
                </a14:m>
                <a:endParaRPr lang="en-US" sz="1800" b="0" kern="0" dirty="0"/>
              </a:p>
              <a:p>
                <a:pPr algn="l" rtl="0"/>
                <a:r>
                  <a:rPr lang="en-US" sz="1800" b="0" kern="0" dirty="0" smtClean="0"/>
                  <a:t>y:</a:t>
                </a:r>
                <a:r>
                  <a:rPr lang="en-US" sz="1800" b="0" kern="0" dirty="0"/>
                  <a:t>	6	5	5	4	7</a:t>
                </a:r>
              </a:p>
            </p:txBody>
          </p:sp>
        </mc:Choice>
        <mc:Fallback xmlns="">
          <p:sp>
            <p:nvSpPr>
              <p:cNvPr id="19" name="Title 1">
                <a:extLst>
                  <a:ext uri="{FF2B5EF4-FFF2-40B4-BE49-F238E27FC236}">
                    <a16:creationId xmlns:a16="http://schemas.microsoft.com/office/drawing/2014/main" id="{7AC858BD-1FF9-4F19-A3ED-39424B616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311" y="1763696"/>
                <a:ext cx="8229600" cy="1143000"/>
              </a:xfrm>
              <a:prstGeom prst="rect">
                <a:avLst/>
              </a:prstGeom>
              <a:blipFill>
                <a:blip r:embed="rId4"/>
                <a:stretch>
                  <a:fillRect l="-667" t="-4787" b="-106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>
            <a:extLst>
              <a:ext uri="{FF2B5EF4-FFF2-40B4-BE49-F238E27FC236}">
                <a16:creationId xmlns:a16="http://schemas.microsoft.com/office/drawing/2014/main" id="{4DCB6E6F-2689-4F12-B5A7-0F19EE0B4C2F}"/>
              </a:ext>
            </a:extLst>
          </p:cNvPr>
          <p:cNvSpPr txBox="1">
            <a:spLocks/>
          </p:cNvSpPr>
          <p:nvPr/>
        </p:nvSpPr>
        <p:spPr bwMode="auto">
          <a:xfrm>
            <a:off x="-252536" y="2802088"/>
            <a:ext cx="8229600" cy="65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r>
              <a:rPr lang="en-US" sz="2000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*// Calculate all Symbolization for Summation and Multiplication.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DCB6E6F-2689-4F12-B5A7-0F19EE0B4C2F}"/>
              </a:ext>
            </a:extLst>
          </p:cNvPr>
          <p:cNvSpPr txBox="1">
            <a:spLocks/>
          </p:cNvSpPr>
          <p:nvPr/>
        </p:nvSpPr>
        <p:spPr bwMode="auto">
          <a:xfrm>
            <a:off x="1043608" y="3355782"/>
            <a:ext cx="5581715" cy="513544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r>
              <a:rPr lang="en-US" sz="3200" kern="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200" kern="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4"/>
              <p:cNvSpPr txBox="1"/>
              <p:nvPr/>
            </p:nvSpPr>
            <p:spPr bwMode="auto">
              <a:xfrm>
                <a:off x="4497024" y="3860251"/>
                <a:ext cx="3027304" cy="1155414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  <m:e>
                          <m:r>
                            <a:rPr lang="en-GB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nary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000" dirty="0"/>
              </a:p>
              <a:p>
                <a:pPr rtl="0"/>
                <a:endParaRPr lang="en-US" sz="2000" dirty="0"/>
              </a:p>
            </p:txBody>
          </p:sp>
        </mc:Choice>
        <mc:Fallback xmlns="">
          <p:sp>
            <p:nvSpPr>
              <p:cNvPr id="23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7024" y="3860251"/>
                <a:ext cx="3027304" cy="1155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467693" y="4176348"/>
                <a:ext cx="14198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93" y="4176348"/>
                <a:ext cx="141987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4"/>
              <p:cNvSpPr txBox="1"/>
              <p:nvPr/>
            </p:nvSpPr>
            <p:spPr bwMode="auto">
              <a:xfrm>
                <a:off x="4577661" y="5156994"/>
                <a:ext cx="4146996" cy="981075"/>
              </a:xfrm>
              <a:prstGeom prst="rect">
                <a:avLst/>
              </a:prstGeom>
              <a:noFill/>
            </p:spPr>
            <p:txBody>
              <a:bodyPr>
                <a:normAutofit fontScale="55000" lnSpcReduction="20000"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800" b="1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800" b="1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8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8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8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8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8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38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4000" b="0" kern="0" dirty="0"/>
                        <m:t>3</m:t>
                      </m:r>
                      <m:r>
                        <m:rPr>
                          <m:nor/>
                        </m:rPr>
                        <a:rPr lang="en-GB" sz="4000" b="0" i="0" kern="0" dirty="0" smtClean="0"/>
                        <m:t>+</m:t>
                      </m:r>
                      <m:r>
                        <m:rPr>
                          <m:nor/>
                        </m:rPr>
                        <a:rPr lang="en-US" sz="4000" b="0" kern="0" dirty="0"/>
                        <m:t> </m:t>
                      </m:r>
                      <m:r>
                        <m:rPr>
                          <m:nor/>
                        </m:rPr>
                        <a:rPr lang="en-US" sz="4000" b="0" kern="0" dirty="0"/>
                        <m:t>	</m:t>
                      </m:r>
                      <m:r>
                        <m:rPr>
                          <m:nor/>
                        </m:rPr>
                        <a:rPr lang="en-US" sz="4000" b="0" kern="0" dirty="0"/>
                        <m:t>5</m:t>
                      </m:r>
                      <m:r>
                        <m:rPr>
                          <m:nor/>
                        </m:rPr>
                        <a:rPr lang="en-GB" sz="4000" b="0" i="0" kern="0" dirty="0" smtClean="0"/>
                        <m:t>+</m:t>
                      </m:r>
                      <m:r>
                        <m:rPr>
                          <m:nor/>
                        </m:rPr>
                        <a:rPr lang="en-US" sz="4000" b="0" kern="0" dirty="0"/>
                        <m:t>	</m:t>
                      </m:r>
                      <m:r>
                        <m:rPr>
                          <m:nor/>
                        </m:rPr>
                        <a:rPr lang="en-US" sz="4000" b="0" kern="0" dirty="0"/>
                        <m:t>4</m:t>
                      </m:r>
                      <m:r>
                        <m:rPr>
                          <m:nor/>
                        </m:rPr>
                        <a:rPr lang="en-US" sz="4000" b="0" kern="0" dirty="0"/>
                        <m:t>	</m:t>
                      </m:r>
                      <m:r>
                        <m:rPr>
                          <m:nor/>
                        </m:rPr>
                        <a:rPr lang="en-GB" sz="4000" b="0" i="0" kern="0" dirty="0" smtClean="0"/>
                        <m:t>+</m:t>
                      </m:r>
                      <m:r>
                        <m:rPr>
                          <m:nor/>
                        </m:rPr>
                        <a:rPr lang="en-US" sz="4000" b="0" kern="0" dirty="0"/>
                        <m:t>3</m:t>
                      </m:r>
                      <m:r>
                        <m:rPr>
                          <m:nor/>
                        </m:rPr>
                        <a:rPr lang="en-US" sz="4000" b="0" kern="0" dirty="0"/>
                        <m:t>	</m:t>
                      </m:r>
                      <m:r>
                        <m:rPr>
                          <m:nor/>
                        </m:rPr>
                        <a:rPr lang="en-GB" sz="4000" b="0" i="0" kern="0" dirty="0" smtClean="0"/>
                        <m:t>+</m:t>
                      </m:r>
                      <m:r>
                        <m:rPr>
                          <m:nor/>
                        </m:rPr>
                        <a:rPr lang="en-US" sz="4000" b="0" kern="0" dirty="0"/>
                        <m:t>8</m:t>
                      </m:r>
                    </m:oMath>
                  </m:oMathPara>
                </a14:m>
                <a:endParaRPr lang="en-US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7661" y="5156994"/>
                <a:ext cx="4146996" cy="9810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640696" y="5385922"/>
                <a:ext cx="10715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696" y="5385922"/>
                <a:ext cx="107151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679560" y="2989448"/>
                <a:ext cx="10107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560" y="2989448"/>
                <a:ext cx="101072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 bwMode="auto">
          <a:xfrm flipH="1">
            <a:off x="6516216" y="3371706"/>
            <a:ext cx="1296144" cy="804642"/>
          </a:xfrm>
          <a:prstGeom prst="straightConnector1">
            <a:avLst/>
          </a:prstGeom>
          <a:ln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 flipH="1">
            <a:off x="7315220" y="3371706"/>
            <a:ext cx="996691" cy="858220"/>
          </a:xfrm>
          <a:prstGeom prst="straightConnector1">
            <a:avLst/>
          </a:prstGeom>
          <a:ln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15616" y="6245225"/>
            <a:ext cx="7488832" cy="476250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dler.khidhr@su.edu.krd                          DLER M KHIDHR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34467-FE51-4159-A55D-25E2CD9E9295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/>
              <p:cNvSpPr txBox="1"/>
              <p:nvPr/>
            </p:nvSpPr>
            <p:spPr bwMode="auto">
              <a:xfrm>
                <a:off x="602327" y="2433190"/>
                <a:ext cx="3702050" cy="981075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sSup>
                        <m:sSup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n-GB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	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5</m:t>
                      </m:r>
                      <m:r>
                        <m:rPr>
                          <m:nor/>
                        </m:rPr>
                        <a:rPr lang="en-GB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	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4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	</m:t>
                      </m:r>
                      <m:r>
                        <m:rPr>
                          <m:nor/>
                        </m:rPr>
                        <a:rPr lang="en-GB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	</m:t>
                      </m:r>
                      <m:r>
                        <m:rPr>
                          <m:nor/>
                        </m:rPr>
                        <a:rPr lang="en-GB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0" kern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m:t>8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327" y="2433190"/>
                <a:ext cx="3702050" cy="9810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FF7FEC41-86B1-4366-ACD6-34DFA24E699B}"/>
                  </a:ext>
                </a:extLst>
              </p:cNvPr>
              <p:cNvSpPr txBox="1"/>
              <p:nvPr/>
            </p:nvSpPr>
            <p:spPr bwMode="auto">
              <a:xfrm>
                <a:off x="405624" y="332656"/>
                <a:ext cx="3221988" cy="98107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FF7FEC41-86B1-4366-ACD6-34DFA24E6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624" y="332656"/>
                <a:ext cx="3221988" cy="9810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51579" y="117431"/>
                <a:ext cx="2919454" cy="1100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4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kern="0" dirty="0"/>
                        <m:t>3</m:t>
                      </m:r>
                      <m:r>
                        <m:rPr>
                          <m:nor/>
                        </m:rPr>
                        <a:rPr lang="en-GB" sz="2400" b="0" kern="0" dirty="0"/>
                        <m:t>+</m:t>
                      </m:r>
                      <m:r>
                        <m:rPr>
                          <m:nor/>
                        </m:rPr>
                        <a:rPr lang="en-US" sz="2400" b="0" kern="0" dirty="0"/>
                        <m:t> </m:t>
                      </m:r>
                      <m:r>
                        <m:rPr>
                          <m:nor/>
                        </m:rPr>
                        <a:rPr lang="en-US" sz="2400" b="0" kern="0" dirty="0"/>
                        <m:t>	</m:t>
                      </m:r>
                      <m:r>
                        <m:rPr>
                          <m:nor/>
                        </m:rPr>
                        <a:rPr lang="en-US" sz="2400" b="0" kern="0" dirty="0"/>
                        <m:t>5</m:t>
                      </m:r>
                      <m:r>
                        <m:rPr>
                          <m:nor/>
                        </m:rPr>
                        <a:rPr lang="en-GB" sz="2400" b="0" kern="0" dirty="0"/>
                        <m:t>+</m:t>
                      </m:r>
                      <m:r>
                        <m:rPr>
                          <m:nor/>
                        </m:rPr>
                        <a:rPr lang="en-US" sz="2400" b="0" kern="0" dirty="0"/>
                        <m:t>	</m:t>
                      </m:r>
                      <m:r>
                        <m:rPr>
                          <m:nor/>
                        </m:rPr>
                        <a:rPr lang="en-US" sz="2400" b="0" kern="0" dirty="0"/>
                        <m:t>4</m:t>
                      </m:r>
                      <m:r>
                        <m:rPr>
                          <m:nor/>
                        </m:rPr>
                        <a:rPr lang="en-US" sz="2400" b="0" kern="0" dirty="0"/>
                        <m:t>	</m:t>
                      </m:r>
                      <m:r>
                        <m:rPr>
                          <m:nor/>
                        </m:rPr>
                        <a:rPr lang="en-GB" sz="2400" b="0" kern="0" dirty="0"/>
                        <m:t>+</m:t>
                      </m:r>
                      <m:r>
                        <m:rPr>
                          <m:nor/>
                        </m:rPr>
                        <a:rPr lang="en-US" sz="2400" b="0" kern="0" dirty="0"/>
                        <m:t>3</m:t>
                      </m:r>
                      <m:r>
                        <m:rPr>
                          <m:nor/>
                        </m:rPr>
                        <a:rPr lang="en-US" sz="2400" b="0" kern="0" dirty="0"/>
                        <m:t>	</m:t>
                      </m:r>
                      <m:r>
                        <m:rPr>
                          <m:nor/>
                        </m:rPr>
                        <a:rPr lang="en-GB" sz="2400" b="0" kern="0" dirty="0"/>
                        <m:t>+</m:t>
                      </m:r>
                      <m:r>
                        <m:rPr>
                          <m:nor/>
                        </m:rPr>
                        <a:rPr lang="en-US" sz="2400" b="0" kern="0" dirty="0"/>
                        <m:t>8</m:t>
                      </m:r>
                    </m:oMath>
                  </m:oMathPara>
                </a14:m>
                <a:endParaRPr lang="en-US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579" y="117431"/>
                <a:ext cx="2919454" cy="11005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80994" y="1327794"/>
                <a:ext cx="5209632" cy="582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rtl="0"/>
                <a:r>
                  <a:rPr lang="en-US" sz="2800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2.5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6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accent6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accent6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8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800" b="0" i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2.5</m:t>
                    </m:r>
                    <m:r>
                      <m:rPr>
                        <m:nor/>
                      </m:rPr>
                      <a:rPr lang="en-GB" sz="2800" b="0" i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nor/>
                      </m:rPr>
                      <a:rPr lang="en-GB" sz="2800" b="0" i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2800" b="0" kern="0" dirty="0"/>
                      <m:t>3</m:t>
                    </m:r>
                    <m:r>
                      <m:rPr>
                        <m:nor/>
                      </m:rPr>
                      <a:rPr lang="en-GB" sz="2800" b="0" kern="0" dirty="0"/>
                      <m:t>+</m:t>
                    </m:r>
                    <m:r>
                      <m:rPr>
                        <m:nor/>
                      </m:rPr>
                      <a:rPr lang="en-US" sz="2800" b="0" kern="0" dirty="0"/>
                      <m:t> </m:t>
                    </m:r>
                    <m:r>
                      <m:rPr>
                        <m:nor/>
                      </m:rPr>
                      <a:rPr lang="en-US" sz="2800" b="0" kern="0" dirty="0"/>
                      <m:t>	</m:t>
                    </m:r>
                    <m:r>
                      <m:rPr>
                        <m:nor/>
                      </m:rPr>
                      <a:rPr lang="en-US" sz="2800" b="0" kern="0" dirty="0"/>
                      <m:t>5</m:t>
                    </m:r>
                    <m:r>
                      <m:rPr>
                        <m:nor/>
                      </m:rPr>
                      <a:rPr lang="en-GB" sz="2800" b="0" kern="0" dirty="0"/>
                      <m:t>+</m:t>
                    </m:r>
                    <m:r>
                      <m:rPr>
                        <m:nor/>
                      </m:rPr>
                      <a:rPr lang="en-US" sz="2800" b="0" kern="0" dirty="0"/>
                      <m:t>	</m:t>
                    </m:r>
                    <m:r>
                      <m:rPr>
                        <m:nor/>
                      </m:rPr>
                      <a:rPr lang="en-US" sz="2800" b="0" kern="0" dirty="0"/>
                      <m:t>4</m:t>
                    </m:r>
                    <m:r>
                      <m:rPr>
                        <m:nor/>
                      </m:rPr>
                      <a:rPr lang="en-US" sz="2800" b="0" kern="0" dirty="0"/>
                      <m:t>	</m:t>
                    </m:r>
                    <m:r>
                      <m:rPr>
                        <m:nor/>
                      </m:rPr>
                      <a:rPr lang="en-GB" sz="2800" b="0" kern="0" dirty="0"/>
                      <m:t>+</m:t>
                    </m:r>
                    <m:r>
                      <m:rPr>
                        <m:nor/>
                      </m:rPr>
                      <a:rPr lang="en-US" sz="2800" b="0" kern="0" dirty="0"/>
                      <m:t>3</m:t>
                    </m:r>
                    <m:r>
                      <m:rPr>
                        <m:nor/>
                      </m:rPr>
                      <a:rPr lang="en-US" sz="2800" b="0" kern="0" dirty="0"/>
                      <m:t>	</m:t>
                    </m:r>
                    <m:r>
                      <m:rPr>
                        <m:nor/>
                      </m:rPr>
                      <a:rPr lang="en-GB" sz="2800" b="0" kern="0" dirty="0"/>
                      <m:t>+</m:t>
                    </m:r>
                    <m:r>
                      <m:rPr>
                        <m:nor/>
                      </m:rPr>
                      <a:rPr lang="en-US" sz="2800" b="0" kern="0" dirty="0"/>
                      <m:t>8</m:t>
                    </m:r>
                    <m:r>
                      <m:rPr>
                        <m:nor/>
                      </m:rPr>
                      <a:rPr lang="en-GB" sz="2800" b="0" i="0" kern="0" dirty="0" smtClean="0"/>
                      <m:t>)</m:t>
                    </m:r>
                  </m:oMath>
                </a14:m>
                <a:endParaRPr lang="en-US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94" y="1327794"/>
                <a:ext cx="5209632" cy="582788"/>
              </a:xfrm>
              <a:prstGeom prst="rect">
                <a:avLst/>
              </a:prstGeom>
              <a:blipFill>
                <a:blip r:embed="rId5"/>
                <a:stretch>
                  <a:fillRect l="-1988" t="-2105" b="-2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799652" y="1418587"/>
                <a:ext cx="2305439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</m:oMath>
                  </m:oMathPara>
                </a14:m>
                <a:endParaRPr lang="en-GB" sz="2800" b="1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400" dirty="0" smtClean="0"/>
                  <a:t>= 57.5               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652" y="1418587"/>
                <a:ext cx="2305439" cy="892552"/>
              </a:xfrm>
              <a:prstGeom prst="rect">
                <a:avLst/>
              </a:prstGeom>
              <a:blipFill>
                <a:blip r:embed="rId6"/>
                <a:stretch>
                  <a:fillRect b="-150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urved Connector 12"/>
          <p:cNvCxnSpPr/>
          <p:nvPr/>
        </p:nvCxnSpPr>
        <p:spPr bwMode="auto">
          <a:xfrm rot="16200000" flipH="1">
            <a:off x="3091419" y="-145355"/>
            <a:ext cx="1251173" cy="3347470"/>
          </a:xfrm>
          <a:prstGeom prst="curvedConnector2">
            <a:avLst/>
          </a:prstGeom>
          <a:ln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801166" y="2689566"/>
                <a:ext cx="2630464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𝟐𝟑</m:t>
                          </m:r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𝟓𝟐𝟗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166" y="2689566"/>
                <a:ext cx="2630464" cy="5329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 bwMode="auto">
          <a:xfrm>
            <a:off x="-36512" y="3493049"/>
            <a:ext cx="9144000" cy="63364"/>
          </a:xfrm>
          <a:prstGeom prst="line">
            <a:avLst/>
          </a:prstGeom>
          <a:ln w="57150"/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-36512" y="2387580"/>
            <a:ext cx="9144000" cy="63364"/>
          </a:xfrm>
          <a:prstGeom prst="line">
            <a:avLst/>
          </a:prstGeom>
          <a:ln w="57150"/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4"/>
              <p:cNvSpPr txBox="1"/>
              <p:nvPr/>
            </p:nvSpPr>
            <p:spPr bwMode="auto">
              <a:xfrm>
                <a:off x="252050" y="3620834"/>
                <a:ext cx="3529136" cy="981075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+...+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050" y="3620834"/>
                <a:ext cx="3529136" cy="9810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4"/>
              <p:cNvSpPr txBox="1"/>
              <p:nvPr/>
            </p:nvSpPr>
            <p:spPr bwMode="auto">
              <a:xfrm>
                <a:off x="4670999" y="3635197"/>
                <a:ext cx="3529136" cy="981075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m:rPr>
                          <m:nor/>
                        </m:rPr>
                        <a:rPr lang="en-GB" sz="2400" b="0" kern="0" dirty="0"/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0" kern="0" dirty="0"/>
                        <m:t>	</m:t>
                      </m:r>
                      <m:r>
                        <m:rPr>
                          <m:nor/>
                        </m:rPr>
                        <a:rPr lang="en-GB" sz="2400" b="0" kern="0" dirty="0"/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0" kern="0" dirty="0"/>
                        <m:t>	</m:t>
                      </m:r>
                      <m:r>
                        <m:rPr>
                          <m:nor/>
                        </m:rPr>
                        <a:rPr lang="en-GB" sz="2400" b="0" kern="0" dirty="0"/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400" b="0" kern="0" dirty="0"/>
                        <m:t>	</m:t>
                      </m:r>
                      <m:r>
                        <m:rPr>
                          <m:nor/>
                        </m:rPr>
                        <a:rPr lang="en-GB" sz="2400" b="0" kern="0" dirty="0"/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0999" y="3635197"/>
                <a:ext cx="3529136" cy="9810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282644" y="4557701"/>
                <a:ext cx="4601724" cy="637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m:rPr>
                          <m:nor/>
                        </m:rPr>
                        <a:rPr lang="en-GB" sz="3200" b="0" kern="0" dirty="0"/>
                        <m:t>+</m:t>
                      </m:r>
                      <m:r>
                        <a:rPr lang="en-GB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m:rPr>
                          <m:nor/>
                        </m:rPr>
                        <a:rPr lang="en-US" sz="3200" b="0" kern="0" dirty="0"/>
                        <m:t>	</m:t>
                      </m:r>
                      <m:r>
                        <m:rPr>
                          <m:nor/>
                        </m:rPr>
                        <a:rPr lang="en-GB" sz="3200" b="0" kern="0" dirty="0"/>
                        <m:t>+</m:t>
                      </m:r>
                      <m:r>
                        <a:rPr lang="en-GB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m:rPr>
                          <m:nor/>
                        </m:rPr>
                        <a:rPr lang="en-US" sz="3200" b="0" kern="0" dirty="0"/>
                        <m:t>	</m:t>
                      </m:r>
                      <m:r>
                        <m:rPr>
                          <m:nor/>
                        </m:rPr>
                        <a:rPr lang="en-GB" sz="3200" b="0" kern="0" dirty="0"/>
                        <m:t>+</m:t>
                      </m:r>
                      <m:r>
                        <a:rPr lang="en-GB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m:rPr>
                          <m:nor/>
                        </m:rPr>
                        <a:rPr lang="en-US" sz="3200" b="0" kern="0" dirty="0"/>
                        <m:t>	</m:t>
                      </m:r>
                      <m:r>
                        <m:rPr>
                          <m:nor/>
                        </m:rPr>
                        <a:rPr lang="en-GB" sz="3200" b="0" kern="0" dirty="0"/>
                        <m:t>+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𝟔𝟒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 </m:t>
                      </m:r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644" y="4557701"/>
                <a:ext cx="4601724" cy="6373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 bwMode="auto">
          <a:xfrm>
            <a:off x="755576" y="5013176"/>
            <a:ext cx="1944216" cy="0"/>
          </a:xfrm>
          <a:prstGeom prst="straightConnector1">
            <a:avLst/>
          </a:prstGeom>
          <a:ln cmpd="thickThin"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6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1600" y="6245225"/>
            <a:ext cx="7560840" cy="476250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dler.khidhr@su.edu.krd                          DLER M KHIDHR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34467-FE51-4159-A55D-25E2CD9E9295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4550390-B004-4026-A16C-FBEB38DBD72D}"/>
                  </a:ext>
                </a:extLst>
              </p:cNvPr>
              <p:cNvSpPr txBox="1"/>
              <p:nvPr/>
            </p:nvSpPr>
            <p:spPr bwMode="auto">
              <a:xfrm>
                <a:off x="0" y="1377697"/>
                <a:ext cx="4276706" cy="981075"/>
              </a:xfrm>
              <a:prstGeom prst="rect">
                <a:avLst/>
              </a:prstGeom>
              <a:noFill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9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9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b>
                            <m:sSubPr>
                              <m:ctrlP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sSub>
                            <m:sSubPr>
                              <m:ctrlP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nary>
                        <m:naryPr>
                          <m:chr m:val="∑"/>
                          <m:ctrlP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nary>
                        <m:naryPr>
                          <m:chr m:val="∑"/>
                          <m:ctrlP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4550390-B004-4026-A16C-FBEB38DBD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377697"/>
                <a:ext cx="4276706" cy="9810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56401" y="116632"/>
            <a:ext cx="8799636" cy="841989"/>
            <a:chOff x="163794" y="541242"/>
            <a:chExt cx="8799636" cy="9810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bject 4">
                  <a:extLst>
                    <a:ext uri="{FF2B5EF4-FFF2-40B4-BE49-F238E27FC236}">
                      <a16:creationId xmlns:a16="http://schemas.microsoft.com/office/drawing/2014/main" id="{12AF88C3-7484-4A83-9048-51DE162FCA4A}"/>
                    </a:ext>
                  </a:extLst>
                </p:cNvPr>
                <p:cNvSpPr txBox="1"/>
                <p:nvPr/>
              </p:nvSpPr>
              <p:spPr bwMode="auto">
                <a:xfrm>
                  <a:off x="163794" y="541242"/>
                  <a:ext cx="3529136" cy="981075"/>
                </a:xfrm>
                <a:prstGeom prst="rect">
                  <a:avLst/>
                </a:prstGeom>
                <a:noFill/>
              </p:spPr>
              <p:txBody>
                <a:bodyPr>
                  <a:noAutofit/>
                </a:bodyPr>
                <a:lstStyle/>
                <a:p>
                  <a:pPr rt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d>
                        <m:nary>
                          <m:naryPr>
                            <m:chr m:val="∑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nary>
                          <m:naryPr>
                            <m:chr m:val="∑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sSup>
                          <m:sSup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  <a:latin typeface="Broadway" panose="04040905080B02020502" pitchFamily="82" charset="0"/>
                  </a:endParaRPr>
                </a:p>
              </p:txBody>
            </p:sp>
          </mc:Choice>
          <mc:Fallback xmlns="">
            <p:sp>
              <p:nvSpPr>
                <p:cNvPr id="7" name="Object 4">
                  <a:extLst>
                    <a:ext uri="{FF2B5EF4-FFF2-40B4-BE49-F238E27FC236}">
                      <a16:creationId xmlns:a16="http://schemas.microsoft.com/office/drawing/2014/main" id="{12AF88C3-7484-4A83-9048-51DE162FCA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3794" y="541242"/>
                  <a:ext cx="3529136" cy="981075"/>
                </a:xfrm>
                <a:prstGeom prst="rect">
                  <a:avLst/>
                </a:prstGeom>
                <a:blipFill>
                  <a:blip r:embed="rId3"/>
                  <a:stretch>
                    <a:fillRect b="-2391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4067944" y="909072"/>
                  <a:ext cx="2139495" cy="4770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𝟏𝟐𝟑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a14:m>
                  <a:r>
                    <a:rPr lang="en-GB" dirty="0" smtClean="0"/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𝟐𝟑</m:t>
                          </m:r>
                          <m:r>
                            <a:rPr lang="en-GB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944" y="909072"/>
                  <a:ext cx="2139495" cy="477054"/>
                </a:xfrm>
                <a:prstGeom prst="rect">
                  <a:avLst/>
                </a:prstGeom>
                <a:blipFill>
                  <a:blip r:embed="rId4"/>
                  <a:stretch>
                    <a:fillRect b="-298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7014613" y="862906"/>
                  <a:ext cx="1948817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𝟏𝟐𝟑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en-GB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𝟓𝟐𝟗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4613" y="862906"/>
                  <a:ext cx="1948817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/>
            <p:cNvCxnSpPr/>
            <p:nvPr/>
          </p:nvCxnSpPr>
          <p:spPr bwMode="auto">
            <a:xfrm>
              <a:off x="3124200" y="1124516"/>
              <a:ext cx="798168" cy="0"/>
            </a:xfrm>
            <a:prstGeom prst="straightConnector1">
              <a:avLst/>
            </a:prstGeom>
            <a:ln w="57150">
              <a:tailEnd type="triangle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216445" y="1193942"/>
              <a:ext cx="798168" cy="0"/>
            </a:xfrm>
            <a:prstGeom prst="straightConnector1">
              <a:avLst/>
            </a:prstGeom>
            <a:ln w="57150">
              <a:tailEnd type="triangle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 bwMode="auto">
          <a:xfrm>
            <a:off x="0" y="1211044"/>
            <a:ext cx="9144000" cy="63364"/>
          </a:xfrm>
          <a:prstGeom prst="line">
            <a:avLst/>
          </a:prstGeom>
          <a:ln w="57150">
            <a:solidFill>
              <a:srgbClr val="800000"/>
            </a:solidFill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766492" y="1208328"/>
                <a:ext cx="3089545" cy="2014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GB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</m:oMath>
                  </m:oMathPara>
                </a14:m>
                <a:r>
                  <a:rPr lang="en-GB" sz="2800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2800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=5</a:t>
                </a:r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492" y="1208328"/>
                <a:ext cx="3089545" cy="2014911"/>
              </a:xfrm>
              <a:prstGeom prst="rect">
                <a:avLst/>
              </a:prstGeom>
              <a:blipFill>
                <a:blip r:embed="rId6"/>
                <a:stretch>
                  <a:fillRect b="-5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83725" y="3027975"/>
                <a:ext cx="1923495" cy="848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b="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b="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1800" b="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0" b="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1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??</m:t>
                          </m:r>
                        </m:e>
                      </m:nary>
                    </m:oMath>
                  </m:oMathPara>
                </a14:m>
                <a:endParaRPr lang="en-GB" sz="2000" b="0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725" y="3027975"/>
                <a:ext cx="1923495" cy="848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90216" y="2405025"/>
                <a:ext cx="3229656" cy="932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16" y="2405025"/>
                <a:ext cx="3229656" cy="932628"/>
              </a:xfrm>
              <a:prstGeom prst="rect">
                <a:avLst/>
              </a:prstGeom>
              <a:blipFill>
                <a:blip r:embed="rId8"/>
                <a:stretch>
                  <a:fillRect r="-8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 bwMode="auto">
          <a:xfrm flipH="1">
            <a:off x="5639351" y="1242726"/>
            <a:ext cx="84779" cy="2633815"/>
          </a:xfrm>
          <a:prstGeom prst="line">
            <a:avLst/>
          </a:prstGeom>
          <a:ln w="57150">
            <a:solidFill>
              <a:srgbClr val="800000"/>
            </a:solidFill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7200" y="3383906"/>
            <a:ext cx="36182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0" kern="0" dirty="0" smtClean="0"/>
              <a:t> = 6 +5</a:t>
            </a:r>
            <a:r>
              <a:rPr lang="en-US" sz="2800" b="0" kern="0" dirty="0"/>
              <a:t> </a:t>
            </a:r>
            <a:r>
              <a:rPr lang="en-US" sz="2800" b="0" kern="0" dirty="0" smtClean="0"/>
              <a:t>  +   5+    4+    7</a:t>
            </a:r>
          </a:p>
          <a:p>
            <a:pPr algn="l" rtl="0"/>
            <a:r>
              <a:rPr lang="en-US" sz="2800" b="0" kern="0" dirty="0" smtClean="0"/>
              <a:t> = 27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19983" y="4315874"/>
                <a:ext cx="274434" cy="1268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83" y="4315874"/>
                <a:ext cx="274434" cy="1268552"/>
              </a:xfrm>
              <a:prstGeom prst="rect">
                <a:avLst/>
              </a:prstGeom>
              <a:blipFill>
                <a:blip r:embed="rId9"/>
                <a:stretch>
                  <a:fillRect r="-75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301804" y="4686423"/>
                <a:ext cx="3702483" cy="1282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GB" sz="2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∗  </m:t>
                    </m:r>
                    <m:r>
                      <a:rPr lang="en-GB" sz="2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𝟐𝟑</m:t>
                    </m:r>
                    <m:r>
                      <a:rPr lang="en-GB" sz="2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dirty="0" smtClean="0"/>
                  <a:t> * 27</a:t>
                </a:r>
              </a:p>
              <a:p>
                <a:pPr algn="l" rtl="0"/>
                <a:r>
                  <a:rPr lang="en-US" dirty="0" smtClean="0"/>
                  <a:t>= 57.5 + 135</a:t>
                </a:r>
              </a:p>
              <a:p>
                <a:pPr algn="l" rtl="0"/>
                <a:r>
                  <a:rPr lang="en-US" dirty="0" smtClean="0"/>
                  <a:t>192.5</a:t>
                </a:r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804" y="4686423"/>
                <a:ext cx="3702483" cy="1282723"/>
              </a:xfrm>
              <a:prstGeom prst="rect">
                <a:avLst/>
              </a:prstGeom>
              <a:blipFill>
                <a:blip r:embed="rId10"/>
                <a:stretch>
                  <a:fillRect l="-2801" t="-1905" b="-104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 bwMode="auto">
          <a:xfrm flipH="1" flipV="1">
            <a:off x="5603856" y="3861048"/>
            <a:ext cx="3504648" cy="21649"/>
          </a:xfrm>
          <a:prstGeom prst="line">
            <a:avLst/>
          </a:prstGeom>
          <a:ln w="57150">
            <a:solidFill>
              <a:srgbClr val="800000"/>
            </a:solidFill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" name="Ink 2"/>
              <p14:cNvContentPartPr/>
              <p14:nvPr/>
            </p14:nvContentPartPr>
            <p14:xfrm>
              <a:off x="142920" y="1937880"/>
              <a:ext cx="5947560" cy="3250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3560" y="1928520"/>
                <a:ext cx="5966280" cy="326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00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245225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dler.khidhr@su.edu.krd                          DLER M KHIDHR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34467-FE51-4159-A55D-25E2CD9E9295}" type="slidenum">
              <a:rPr lang="ar-SA" smtClean="0"/>
              <a:pPr>
                <a:defRPr/>
              </a:pPr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0527F4E8-35F6-486B-BF91-C33B945AD24A}"/>
                  </a:ext>
                </a:extLst>
              </p:cNvPr>
              <p:cNvSpPr txBox="1"/>
              <p:nvPr/>
            </p:nvSpPr>
            <p:spPr bwMode="auto">
              <a:xfrm>
                <a:off x="24093" y="122238"/>
                <a:ext cx="3722111" cy="9810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0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0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nary>
                      <m:nary>
                        <m:naryPr>
                          <m:chr m:val="∑"/>
                          <m:ctrlP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0527F4E8-35F6-486B-BF91-C33B945AD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093" y="122238"/>
                <a:ext cx="3722111" cy="9810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07122" y="1020855"/>
                <a:ext cx="2105022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en-GB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GB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en-GB" sz="2400" b="1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algn="l"/>
                <a:r>
                  <a:rPr lang="en-GB" sz="2800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= 50               </a:t>
                </a:r>
                <a:endParaRPr lang="en-GB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122" y="1020855"/>
                <a:ext cx="2105022" cy="892552"/>
              </a:xfrm>
              <a:prstGeom prst="rect">
                <a:avLst/>
              </a:prstGeom>
              <a:blipFill>
                <a:blip r:embed="rId3"/>
                <a:stretch>
                  <a:fillRect l="-5797" r="-3478" b="-17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 bwMode="auto">
          <a:xfrm>
            <a:off x="0" y="1925476"/>
            <a:ext cx="9144000" cy="63364"/>
          </a:xfrm>
          <a:prstGeom prst="line">
            <a:avLst/>
          </a:prstGeom>
          <a:ln w="57150">
            <a:solidFill>
              <a:srgbClr val="800000"/>
            </a:solidFill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4"/>
              <p:cNvSpPr txBox="1"/>
              <p:nvPr/>
            </p:nvSpPr>
            <p:spPr bwMode="auto">
              <a:xfrm>
                <a:off x="-108520" y="1988840"/>
                <a:ext cx="5112568" cy="98107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+...+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8520" y="1988840"/>
                <a:ext cx="5112568" cy="981075"/>
              </a:xfrm>
              <a:prstGeom prst="rect">
                <a:avLst/>
              </a:prstGeom>
              <a:blipFill>
                <a:blip r:embed="rId4"/>
                <a:stretch>
                  <a:fillRect b="-68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216444" y="2780928"/>
            <a:ext cx="6163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0"/>
            <a:r>
              <a:rPr lang="en-US" sz="2800" b="0" kern="0" dirty="0" smtClean="0"/>
              <a:t>= 3* 6  +  5*6  	+   4*5	  +   3*4+   8*7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403648" y="3212976"/>
            <a:ext cx="4791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0"/>
            <a:r>
              <a:rPr lang="en-US" sz="2800" b="0" kern="0" dirty="0" smtClean="0"/>
              <a:t>= 18+  30  	+   20	  +   12 +   56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38207" y="5129384"/>
                <a:ext cx="2618024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l" rtl="0"/>
                <a:r>
                  <a:rPr lang="en-US" sz="2800" b="0" kern="0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131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    23 *  27</a:t>
                </a:r>
                <a:endParaRPr lang="en-GB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07" y="5129384"/>
                <a:ext cx="261802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 bwMode="auto">
          <a:xfrm>
            <a:off x="-36512" y="3789040"/>
            <a:ext cx="9144000" cy="63364"/>
          </a:xfrm>
          <a:prstGeom prst="line">
            <a:avLst/>
          </a:prstGeom>
          <a:ln w="57150">
            <a:solidFill>
              <a:srgbClr val="800000"/>
            </a:solidFill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4">
                <a:extLst>
                  <a:ext uri="{FF2B5EF4-FFF2-40B4-BE49-F238E27FC236}">
                    <a16:creationId xmlns:a16="http://schemas.microsoft.com/office/drawing/2014/main" id="{7273034A-2D03-4332-BCE6-37380310539F}"/>
                  </a:ext>
                </a:extLst>
              </p:cNvPr>
              <p:cNvSpPr txBox="1"/>
              <p:nvPr/>
            </p:nvSpPr>
            <p:spPr bwMode="auto">
              <a:xfrm>
                <a:off x="12723" y="3815690"/>
                <a:ext cx="4285655" cy="98107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Object 4">
                <a:extLst>
                  <a:ext uri="{FF2B5EF4-FFF2-40B4-BE49-F238E27FC236}">
                    <a16:creationId xmlns:a16="http://schemas.microsoft.com/office/drawing/2014/main" id="{7273034A-2D03-4332-BCE6-373803105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23" y="3815690"/>
                <a:ext cx="4285655" cy="981075"/>
              </a:xfrm>
              <a:prstGeom prst="rect">
                <a:avLst/>
              </a:prstGeom>
              <a:blipFill>
                <a:blip r:embed="rId6"/>
                <a:stretch>
                  <a:fillRect b="-6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004048" y="5214175"/>
                <a:ext cx="2045753" cy="5232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l" rtl="0"/>
                <a:r>
                  <a:rPr lang="en-US" sz="2800" b="0" kern="0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131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    621</a:t>
                </a:r>
                <a:endParaRPr lang="en-GB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214175"/>
                <a:ext cx="204575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 bwMode="auto">
          <a:xfrm>
            <a:off x="3356231" y="5536396"/>
            <a:ext cx="1647817" cy="0"/>
          </a:xfrm>
          <a:prstGeom prst="straightConnector1">
            <a:avLst/>
          </a:prstGeom>
          <a:ln w="76200"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803880" y="2884320"/>
              <a:ext cx="7260120" cy="2679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4520" y="2874960"/>
                <a:ext cx="7278840" cy="269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12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8432" y="6245225"/>
            <a:ext cx="8095568" cy="476250"/>
          </a:xfrm>
        </p:spPr>
        <p:txBody>
          <a:bodyPr/>
          <a:lstStyle/>
          <a:p>
            <a:pPr>
              <a:defRPr/>
            </a:pPr>
            <a:r>
              <a:rPr lang="da-DK" smtClean="0"/>
              <a:t>dler.khidhr@su.edu.krd                          DLER M KHIDHR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34467-FE51-4159-A55D-25E2CD9E9295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ED69BF49-9EEE-4F29-9540-CE8FD3AF84EA}"/>
                  </a:ext>
                </a:extLst>
              </p:cNvPr>
              <p:cNvSpPr txBox="1"/>
              <p:nvPr/>
            </p:nvSpPr>
            <p:spPr bwMode="auto">
              <a:xfrm>
                <a:off x="0" y="-27384"/>
                <a:ext cx="4109861" cy="1009650"/>
              </a:xfrm>
              <a:prstGeom prst="rect">
                <a:avLst/>
              </a:prstGeom>
              <a:noFill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1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  <m:r>
                        <a:rPr lang="en-US" sz="31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3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3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en-US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+...+</m:t>
                      </m:r>
                      <m:f>
                        <m:fPr>
                          <m:ctrlPr>
                            <a:rPr lang="en-US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ED69BF49-9EEE-4F29-9540-CE8FD3AF8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-27384"/>
                <a:ext cx="4109861" cy="10096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0" y="920995"/>
                <a:ext cx="3384376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GB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920995"/>
                <a:ext cx="3384376" cy="6768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32012" y="1694898"/>
                <a:ext cx="47241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𝟕𝟓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GB" sz="1800" dirty="0" smtClean="0"/>
                  <a:t>43</a:t>
                </a:r>
                <a:endParaRPr lang="en-GB" sz="1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012" y="1694898"/>
                <a:ext cx="4724164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08376" y="1541010"/>
                <a:ext cx="1247800" cy="523220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b="0" i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0" i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88</m:t>
                      </m:r>
                    </m:oMath>
                  </m:oMathPara>
                </a14:m>
                <a:endParaRPr lang="en-GB" sz="2800" b="0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376" y="1541010"/>
                <a:ext cx="12478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urved Connector 10"/>
          <p:cNvCxnSpPr/>
          <p:nvPr/>
        </p:nvCxnSpPr>
        <p:spPr bwMode="auto">
          <a:xfrm flipV="1">
            <a:off x="0" y="2060848"/>
            <a:ext cx="9144000" cy="144016"/>
          </a:xfrm>
          <a:prstGeom prst="curvedConnector3">
            <a:avLst>
              <a:gd name="adj1" fmla="val 50000"/>
            </a:avLst>
          </a:prstGeom>
          <a:ln/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7">
                <a:extLst>
                  <a:ext uri="{FF2B5EF4-FFF2-40B4-BE49-F238E27FC236}">
                    <a16:creationId xmlns:a16="http://schemas.microsoft.com/office/drawing/2014/main" id="{8D60C9EA-427D-4CA2-B7B7-9F4F9FB75103}"/>
                  </a:ext>
                </a:extLst>
              </p:cNvPr>
              <p:cNvSpPr txBox="1"/>
              <p:nvPr/>
            </p:nvSpPr>
            <p:spPr bwMode="auto">
              <a:xfrm>
                <a:off x="0" y="2563943"/>
                <a:ext cx="5552603" cy="115956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Object 7">
                <a:extLst>
                  <a:ext uri="{FF2B5EF4-FFF2-40B4-BE49-F238E27FC236}">
                    <a16:creationId xmlns:a16="http://schemas.microsoft.com/office/drawing/2014/main" id="{8D60C9EA-427D-4CA2-B7B7-9F4F9FB75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563943"/>
                <a:ext cx="5552603" cy="11595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048432" y="3828767"/>
                <a:ext cx="4243648" cy="13327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kern="0" dirty="0"/>
                            <m:t>3</m:t>
                          </m:r>
                          <m:r>
                            <m:rPr>
                              <m:nor/>
                            </m:rPr>
                            <a:rPr lang="en-GB" sz="2400" b="0" kern="0" dirty="0"/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	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5</m:t>
                          </m:r>
                          <m:r>
                            <m:rPr>
                              <m:nor/>
                            </m:rPr>
                            <a:rPr lang="en-GB" sz="2400" b="0" kern="0" dirty="0"/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	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4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	</m:t>
                          </m:r>
                          <m:r>
                            <m:rPr>
                              <m:nor/>
                            </m:rPr>
                            <a:rPr lang="en-GB" sz="2400" b="0" kern="0" dirty="0"/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3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	</m:t>
                          </m:r>
                          <m:r>
                            <m:rPr>
                              <m:nor/>
                            </m:rPr>
                            <a:rPr lang="en-GB" sz="2400" b="0" kern="0" dirty="0"/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kern="0" dirty="0"/>
                            <m:t>6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5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5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4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0" kern="0" dirty="0"/>
                            <m:t>7 </m:t>
                          </m:r>
                        </m:den>
                      </m:f>
                      <m:r>
                        <a:rPr lang="en-GB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kern="0" dirty="0" smtClean="0"/>
                            <m:t>23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kern="0" dirty="0" smtClean="0"/>
                            <m:t>27</m:t>
                          </m:r>
                          <m:r>
                            <m:rPr>
                              <m:nor/>
                            </m:rPr>
                            <a:rPr lang="en-US" sz="2800" b="0" kern="0" dirty="0"/>
                            <m:t> </m:t>
                          </m:r>
                        </m:den>
                      </m:f>
                      <m:r>
                        <a:rPr lang="en-GB" sz="2800" b="0" i="1" kern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kern="0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kern="0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0" i="1" kern="0" dirty="0" smtClean="0">
                          <a:latin typeface="Cambria Math" panose="02040503050406030204" pitchFamily="18" charset="0"/>
                        </a:rPr>
                        <m:t>85</m:t>
                      </m:r>
                    </m:oMath>
                  </m:oMathPara>
                </a14:m>
                <a:endParaRPr lang="en-GB" dirty="0"/>
              </a:p>
              <a:p>
                <a:pPr rtl="0"/>
                <a:endParaRPr lang="en-GB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432" y="3828767"/>
                <a:ext cx="4243648" cy="13327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28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7">
                <a:extLst>
                  <a:ext uri="{FF2B5EF4-FFF2-40B4-BE49-F238E27FC236}">
                    <a16:creationId xmlns:a16="http://schemas.microsoft.com/office/drawing/2014/main" id="{868B23FE-A0EF-4F31-8BDA-E0660F46B129}"/>
                  </a:ext>
                </a:extLst>
              </p:cNvPr>
              <p:cNvSpPr txBox="1"/>
              <p:nvPr/>
            </p:nvSpPr>
            <p:spPr bwMode="auto">
              <a:xfrm>
                <a:off x="450379" y="221146"/>
                <a:ext cx="5552603" cy="1159569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Object 7">
                <a:extLst>
                  <a:ext uri="{FF2B5EF4-FFF2-40B4-BE49-F238E27FC236}">
                    <a16:creationId xmlns:a16="http://schemas.microsoft.com/office/drawing/2014/main" id="{868B23FE-A0EF-4F31-8BDA-E0660F46B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379" y="221146"/>
                <a:ext cx="5552603" cy="11595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80A7A1-8B5F-4F16-947B-92AB4251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7661" y="6275180"/>
            <a:ext cx="7696339" cy="476250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dler.khidhr@su.edu.krd                          DLER M KHIDHR          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3515E5-CCE7-4F6F-B759-C369138D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34467-FE51-4159-A55D-25E2CD9E9295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716016" y="188640"/>
            <a:ext cx="4752142" cy="2952328"/>
            <a:chOff x="4067944" y="1556792"/>
            <a:chExt cx="4752142" cy="2952328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4067944" y="1556792"/>
              <a:ext cx="4320480" cy="2952328"/>
            </a:xfrm>
            <a:prstGeom prst="roundRect">
              <a:avLst/>
            </a:prstGeom>
            <a:solidFill>
              <a:schemeClr val="accent3">
                <a:lumMod val="95000"/>
              </a:schemeClr>
            </a:solidFill>
            <a:ln>
              <a:noFill/>
            </a:ln>
            <a:effectLst/>
            <a:extLst/>
          </p:spPr>
          <p:txBody>
            <a:bodyPr vert="horz" wrap="square" lIns="91437" tIns="45718" rIns="91437" bIns="4571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281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4067944" y="2340454"/>
                  <a:ext cx="4752142" cy="81682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rt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kern="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GB" sz="2000" b="0" kern="0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	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5</m:t>
                            </m:r>
                            <m:r>
                              <m:rPr>
                                <m:nor/>
                              </m:rPr>
                              <a:rPr lang="en-GB" sz="2000" b="0" kern="0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	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	</m:t>
                            </m:r>
                            <m:r>
                              <m:rPr>
                                <m:nor/>
                              </m:rPr>
                              <a:rPr lang="en-GB" sz="2000" b="0" kern="0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	</m:t>
                            </m:r>
                            <m:r>
                              <m:rPr>
                                <m:nor/>
                              </m:rPr>
                              <a:rPr lang="en-GB" sz="2000" b="0" kern="0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kern="0" dirty="0"/>
                              <m:t>6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000" b="0" kern="0" dirty="0"/>
                              <m:t>7 </m:t>
                            </m:r>
                          </m:den>
                        </m:f>
                        <m:r>
                          <a:rPr lang="en-GB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400" b="0" kern="0" dirty="0"/>
                              <m:t>23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400" b="0" kern="0" dirty="0"/>
                              <m:t>27</m:t>
                            </m:r>
                            <m:r>
                              <m:rPr>
                                <m:nor/>
                              </m:rPr>
                              <a:rPr lang="en-US" sz="2400" b="0" kern="0" dirty="0"/>
                              <m:t> </m:t>
                            </m:r>
                          </m:den>
                        </m:f>
                        <m:r>
                          <a:rPr lang="en-GB" sz="2400" b="0" i="1" kern="0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b="1" i="1" kern="0" dirty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GB" sz="2400" b="1" i="1" kern="0" dirty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sz="2400" b="1" i="1" kern="0" dirty="0">
                            <a:latin typeface="Cambria Math" panose="02040503050406030204" pitchFamily="18" charset="0"/>
                          </a:rPr>
                          <m:t>𝟖𝟓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944" y="2340454"/>
                  <a:ext cx="4752142" cy="81682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4283968" y="1988840"/>
              <a:ext cx="144016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Where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4441194" y="2878721"/>
                  <a:ext cx="2795101" cy="110055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rt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194" y="2878721"/>
                  <a:ext cx="2795101" cy="110055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5624500" y="3167390"/>
                  <a:ext cx="1247800" cy="523220"/>
                </a:xfrm>
                <a:prstGeom prst="rect">
                  <a:avLst/>
                </a:prstGeom>
                <a:solidFill>
                  <a:schemeClr val="accent3">
                    <a:lumMod val="85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algn="l" rtl="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2800" b="0" i="0" smtClean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800" b="0" i="0" smtClean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800" b="0" i="0" smtClean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sz="2800" b="0" i="0" smtClean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88</m:t>
                        </m:r>
                      </m:oMath>
                    </m:oMathPara>
                  </a14:m>
                  <a:endParaRPr lang="en-GB" sz="2800" b="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4500" y="3167390"/>
                  <a:ext cx="1247800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Rectangle 13"/>
          <p:cNvSpPr/>
          <p:nvPr/>
        </p:nvSpPr>
        <p:spPr>
          <a:xfrm>
            <a:off x="443860" y="2308469"/>
            <a:ext cx="10038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Then: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043608" y="1603942"/>
                <a:ext cx="2687638" cy="523220"/>
              </a:xfrm>
              <a:prstGeom prst="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1" i="1" kern="0" dirty="0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800" b="1" i="1" kern="0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kern="0" dirty="0" smtClean="0">
                          <a:latin typeface="Cambria Math" panose="02040503050406030204" pitchFamily="18" charset="0"/>
                        </a:rPr>
                        <m:t>𝟖𝟓</m:t>
                      </m:r>
                      <m:r>
                        <a:rPr lang="en-GB" sz="2800" b="1" i="1" kern="0" dirty="0" smtClean="0">
                          <a:latin typeface="Cambria Math" panose="02040503050406030204" pitchFamily="18" charset="0"/>
                        </a:rPr>
                        <m:t> ≠</m:t>
                      </m:r>
                      <m:r>
                        <a:rPr lang="en-GB" sz="2800" b="1" i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800" b="1" i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𝟖𝟖</m:t>
                      </m:r>
                    </m:oMath>
                  </m:oMathPara>
                </a14:m>
                <a:endParaRPr lang="en-GB" sz="2800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603942"/>
                <a:ext cx="268763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560" y="-104011"/>
            <a:ext cx="8229600" cy="906235"/>
          </a:xfrm>
        </p:spPr>
        <p:txBody>
          <a:bodyPr>
            <a:normAutofit/>
          </a:bodyPr>
          <a:lstStyle/>
          <a:p>
            <a:pPr marL="457200" indent="-457200" algn="l" rtl="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Multiplication Notation </a:t>
            </a:r>
            <a:endParaRPr lang="ar-IQ" sz="1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6" name="Object 4"/>
              <p:cNvSpPr txBox="1"/>
              <p:nvPr/>
            </p:nvSpPr>
            <p:spPr bwMode="auto">
              <a:xfrm>
                <a:off x="427309" y="2196780"/>
                <a:ext cx="2696891" cy="98107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∏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.....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2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7309" y="2196780"/>
                <a:ext cx="2696891" cy="9810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1" name="Object 4"/>
              <p:cNvSpPr txBox="1"/>
              <p:nvPr/>
            </p:nvSpPr>
            <p:spPr bwMode="auto">
              <a:xfrm>
                <a:off x="274438" y="3405202"/>
                <a:ext cx="3712643" cy="981075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∏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.....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01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438" y="3405202"/>
                <a:ext cx="3712643" cy="9810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3" name="Object 4"/>
              <p:cNvSpPr txBox="1"/>
              <p:nvPr/>
            </p:nvSpPr>
            <p:spPr bwMode="auto">
              <a:xfrm>
                <a:off x="217288" y="660494"/>
                <a:ext cx="5362996" cy="609898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nary>
                        <m:naryPr>
                          <m:chr m:val="∏"/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GB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03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288" y="660494"/>
                <a:ext cx="5362996" cy="609898"/>
              </a:xfrm>
              <a:prstGeom prst="rect">
                <a:avLst/>
              </a:prstGeom>
              <a:blipFill>
                <a:blip r:embed="rId4"/>
                <a:stretch>
                  <a:fillRect b="-1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2984F2-0AA2-4547-9FBE-E7AB6DADCF8E}"/>
                  </a:ext>
                </a:extLst>
              </p:cNvPr>
              <p:cNvSpPr/>
              <p:nvPr/>
            </p:nvSpPr>
            <p:spPr>
              <a:xfrm>
                <a:off x="3605550" y="-150999"/>
                <a:ext cx="639998" cy="764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/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2984F2-0AA2-4547-9FBE-E7AB6DADC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550" y="-150999"/>
                <a:ext cx="639998" cy="764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66B03-B671-486B-83DC-C197F206C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59632" y="6245225"/>
            <a:ext cx="7992888" cy="476250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dler.khidhr@su.edu.krd                          DLER M KHIDHR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226EE-F2DD-469B-ADD5-AEF49EBD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34467-FE51-4159-A55D-25E2CD9E9295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331A014-7D70-4403-81D1-A2EDF0C97906}"/>
                  </a:ext>
                </a:extLst>
              </p14:cNvPr>
              <p14:cNvContentPartPr/>
              <p14:nvPr/>
            </p14:nvContentPartPr>
            <p14:xfrm>
              <a:off x="2268360" y="5759640"/>
              <a:ext cx="330840" cy="116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331A014-7D70-4403-81D1-A2EDF0C9790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52520" y="5696280"/>
                <a:ext cx="36216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05550" y="745777"/>
                <a:ext cx="5112568" cy="794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  <m:e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nary>
                      <m:r>
                        <a:rPr lang="en-US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GB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  </m:t>
                      </m:r>
                      <m:sSup>
                        <m:sSupPr>
                          <m:ctrlP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550" y="745777"/>
                <a:ext cx="5112568" cy="7943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456995" y="2412039"/>
            <a:ext cx="2185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0" kern="0" dirty="0" smtClean="0"/>
              <a:t>=3 *5</a:t>
            </a:r>
            <a:r>
              <a:rPr lang="en-US" sz="2800" b="0" kern="0" dirty="0"/>
              <a:t>	</a:t>
            </a:r>
            <a:r>
              <a:rPr lang="en-US" sz="2800" b="0" kern="0" dirty="0" smtClean="0"/>
              <a:t>*4*3*8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035030" y="2348880"/>
            <a:ext cx="110479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 rtl="0"/>
            <a:r>
              <a:rPr lang="en-US" sz="2800" b="0" kern="0" dirty="0" smtClean="0"/>
              <a:t>=1440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946236" y="909550"/>
            <a:ext cx="113524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 rtl="0"/>
            <a:r>
              <a:rPr lang="en-GB" sz="2400" b="0" kern="0" dirty="0"/>
              <a:t>=97.66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605550" y="3513209"/>
                <a:ext cx="26128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 rtl="0"/>
                <a:r>
                  <a:rPr lang="en-US" sz="2400" b="0" kern="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kern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kern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kern="0" dirty="0" smtClean="0"/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kern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ker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kern="0" dirty="0" smtClean="0"/>
                  <a:t> 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kern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ker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kern="0" dirty="0" smtClean="0"/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kern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ker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kern="0" dirty="0" smtClean="0"/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kern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400" b="0" i="1" ker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550" y="3513209"/>
                <a:ext cx="2612895" cy="461665"/>
              </a:xfrm>
              <a:prstGeom prst="rect">
                <a:avLst/>
              </a:prstGeom>
              <a:blipFill>
                <a:blip r:embed="rId13"/>
                <a:stretch>
                  <a:fillRect l="-349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610910" y="4076906"/>
                <a:ext cx="24096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 rtl="0"/>
                <a:r>
                  <a:rPr lang="en-US" sz="2400" b="0" kern="0" dirty="0" smtClean="0"/>
                  <a:t>=</a:t>
                </a:r>
                <a14:m>
                  <m:oMath xmlns:m="http://schemas.openxmlformats.org/officeDocument/2006/math">
                    <m:r>
                      <a:rPr lang="en-GB" sz="2400" b="0" i="1" kern="0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sz="2400" b="0" kern="0" dirty="0" smtClean="0"/>
                  <a:t>*</a:t>
                </a:r>
                <a14:m>
                  <m:oMath xmlns:m="http://schemas.openxmlformats.org/officeDocument/2006/math">
                    <m:r>
                      <a:rPr lang="en-GB" sz="2400" b="0" i="1" kern="0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en-US" sz="2400" b="0" kern="0" dirty="0" smtClean="0"/>
                  <a:t> *</a:t>
                </a:r>
                <a14:m>
                  <m:oMath xmlns:m="http://schemas.openxmlformats.org/officeDocument/2006/math">
                    <m:r>
                      <a:rPr lang="en-GB" sz="2400" b="0" i="1" kern="0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US" sz="2400" b="0" kern="0" dirty="0" smtClean="0"/>
                  <a:t>*</a:t>
                </a:r>
                <a14:m>
                  <m:oMath xmlns:m="http://schemas.openxmlformats.org/officeDocument/2006/math">
                    <m:r>
                      <a:rPr lang="en-GB" sz="2400" b="0" i="1" kern="0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sz="2400" b="0" kern="0" dirty="0" smtClean="0"/>
                  <a:t>*</a:t>
                </a:r>
                <a14:m>
                  <m:oMath xmlns:m="http://schemas.openxmlformats.org/officeDocument/2006/math">
                    <m:r>
                      <a:rPr lang="en-GB" sz="2400" b="0" i="1" kern="0" smtClean="0"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910" y="4076906"/>
                <a:ext cx="2409634" cy="461665"/>
              </a:xfrm>
              <a:prstGeom prst="rect">
                <a:avLst/>
              </a:prstGeom>
              <a:blipFill>
                <a:blip r:embed="rId14"/>
                <a:stretch>
                  <a:fillRect l="-378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6300192" y="3974874"/>
            <a:ext cx="1797287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 rtl="0"/>
            <a:r>
              <a:rPr lang="en-US" sz="2800" b="0" kern="0" dirty="0" smtClean="0"/>
              <a:t>=2073600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" name="Ink 5"/>
              <p14:cNvContentPartPr/>
              <p14:nvPr/>
            </p14:nvContentPartPr>
            <p14:xfrm>
              <a:off x="3616560" y="2928960"/>
              <a:ext cx="1893600" cy="89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07200" y="2919600"/>
                <a:ext cx="1912320" cy="10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37" tIns="45718" rIns="91437" bIns="45718" numCol="1" anchor="ctr" anchorCtr="0" compatLnSpc="1">
        <a:prstTxWarp prst="textNoShape">
          <a:avLst/>
        </a:prstTxWarp>
      </a:bodyPr>
      <a:lstStyle>
        <a:defPPr marL="0" marR="0" indent="0" algn="ctr" defTabSz="912813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37" tIns="45718" rIns="91437" bIns="45718" numCol="1" anchor="ctr" anchorCtr="0" compatLnSpc="1">
        <a:prstTxWarp prst="textNoShape">
          <a:avLst/>
        </a:prstTxWarp>
      </a:bodyPr>
      <a:lstStyle>
        <a:defPPr marL="0" marR="0" indent="0" algn="ctr" defTabSz="912813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18937</TotalTime>
  <Words>345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Ali_K_Khalid</vt:lpstr>
      <vt:lpstr>Arial</vt:lpstr>
      <vt:lpstr>Broadway</vt:lpstr>
      <vt:lpstr>Cambria Math</vt:lpstr>
      <vt:lpstr>Times New Roman</vt:lpstr>
      <vt:lpstr>Wingdings</vt:lpstr>
      <vt:lpstr>Default Design</vt:lpstr>
      <vt:lpstr>Statistics</vt:lpstr>
      <vt:lpstr>Example for Important Symbolization in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Multiplication Notation </vt:lpstr>
    </vt:vector>
  </TitlesOfParts>
  <Manager>Dler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DLER-KHIDHR</dc:creator>
  <cp:lastModifiedBy>Reviewer</cp:lastModifiedBy>
  <cp:revision>657</cp:revision>
  <cp:lastPrinted>2020-10-23T07:44:46Z</cp:lastPrinted>
  <dcterms:created xsi:type="dcterms:W3CDTF">2007-09-07T15:15:29Z</dcterms:created>
  <dcterms:modified xsi:type="dcterms:W3CDTF">2021-10-19T20:33:38Z</dcterms:modified>
</cp:coreProperties>
</file>