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b="1" kern="1200">
        <a:solidFill>
          <a:srgbClr val="EAEC5E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b="1" kern="1200">
        <a:solidFill>
          <a:srgbClr val="EAEC5E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b="1" kern="1200">
        <a:solidFill>
          <a:srgbClr val="EAEC5E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b="1" kern="1200">
        <a:solidFill>
          <a:srgbClr val="EAEC5E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b="1" kern="1200">
        <a:solidFill>
          <a:srgbClr val="EAEC5E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rgbClr val="EAEC5E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rgbClr val="EAEC5E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rgbClr val="EAEC5E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rgbClr val="EAEC5E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C0128"/>
    <a:srgbClr val="BC3700"/>
    <a:srgbClr val="6E0043"/>
    <a:srgbClr val="FCFEB9"/>
    <a:srgbClr val="714400"/>
    <a:srgbClr val="000000"/>
    <a:srgbClr val="005400"/>
    <a:srgbClr val="FAF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3" d="100"/>
          <a:sy n="63" d="100"/>
        </p:scale>
        <p:origin x="8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91275" y="8750300"/>
            <a:ext cx="396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D7B7AF2C-3424-4928-98CA-8B20499D7FE9}" type="slidenum">
              <a:rPr lang="en-US" altLang="en-US" sz="1400" b="0">
                <a:solidFill>
                  <a:schemeClr val="tx1"/>
                </a:solidFill>
                <a:effectLst/>
              </a:rPr>
              <a:pPr algn="r"/>
              <a:t>‹#›</a:t>
            </a:fld>
            <a:endParaRPr lang="en-US" altLang="en-US" sz="1400" b="0">
              <a:solidFill>
                <a:schemeClr val="tx1"/>
              </a:soli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notes styles</a:t>
            </a:r>
          </a:p>
          <a:p>
            <a:pPr lvl="0"/>
            <a:r>
              <a:rPr lang="en-US" altLang="en-US" smtClean="0"/>
              <a:t>Second Level</a:t>
            </a:r>
          </a:p>
          <a:p>
            <a:pPr lvl="0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Fourth Level</a:t>
            </a:r>
          </a:p>
          <a:p>
            <a:pPr lvl="0"/>
            <a:r>
              <a:rPr lang="en-US" altLang="en-US" smtClean="0"/>
              <a:t>Fifth Level</a:t>
            </a:r>
          </a:p>
        </p:txBody>
      </p:sp>
      <p:sp>
        <p:nvSpPr>
          <p:cNvPr id="2051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91275" y="8750300"/>
            <a:ext cx="396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B386C667-8286-4451-8083-22DFCAC07596}" type="slidenum">
              <a:rPr lang="en-US" altLang="en-US" sz="1400" b="0">
                <a:solidFill>
                  <a:schemeClr val="tx1"/>
                </a:solidFill>
                <a:effectLst/>
              </a:rPr>
              <a:pPr algn="r"/>
              <a:t>‹#›</a:t>
            </a:fld>
            <a:endParaRPr lang="en-US" altLang="en-US" sz="1400" b="0">
              <a:solidFill>
                <a:schemeClr val="tx1"/>
              </a:soli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5123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2400"/>
          </a:p>
          <a:p>
            <a:pPr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23555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25603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7171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9219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11267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13315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15363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17411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19459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21507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887570"/>
      </p:ext>
    </p:extLst>
  </p:cSld>
  <p:clrMapOvr>
    <a:masterClrMapping/>
  </p:clrMapOvr>
  <p:transition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147400"/>
      </p:ext>
    </p:extLst>
  </p:cSld>
  <p:clrMapOvr>
    <a:masterClrMapping/>
  </p:clrMapOvr>
  <p:transition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52400"/>
            <a:ext cx="22098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6477000" cy="5791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713972"/>
      </p:ext>
    </p:extLst>
  </p:cSld>
  <p:clrMapOvr>
    <a:masterClrMapping/>
  </p:clrMapOvr>
  <p:transition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823926"/>
      </p:ext>
    </p:extLst>
  </p:cSld>
  <p:clrMapOvr>
    <a:masterClrMapping/>
  </p:clrMapOvr>
  <p:transition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345052"/>
      </p:ext>
    </p:extLst>
  </p:cSld>
  <p:clrMapOvr>
    <a:masterClrMapping/>
  </p:clrMapOvr>
  <p:transition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02411"/>
      </p:ext>
    </p:extLst>
  </p:cSld>
  <p:clrMapOvr>
    <a:masterClrMapping/>
  </p:clrMapOvr>
  <p:transition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469766"/>
      </p:ext>
    </p:extLst>
  </p:cSld>
  <p:clrMapOvr>
    <a:masterClrMapping/>
  </p:clrMapOvr>
  <p:transition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529499"/>
      </p:ext>
    </p:extLst>
  </p:cSld>
  <p:clrMapOvr>
    <a:masterClrMapping/>
  </p:clrMapOvr>
  <p:transition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897741"/>
      </p:ext>
    </p:extLst>
  </p:cSld>
  <p:clrMapOvr>
    <a:masterClrMapping/>
  </p:clrMapOvr>
  <p:transition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8513314"/>
      </p:ext>
    </p:extLst>
  </p:cSld>
  <p:clrMapOvr>
    <a:masterClrMapping/>
  </p:clrMapOvr>
  <p:transition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6369127"/>
      </p:ext>
    </p:extLst>
  </p:cSld>
  <p:clrMapOvr>
    <a:masterClrMapping/>
  </p:clrMapOvr>
  <p:transition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100000">
              <a:srgbClr val="000066">
                <a:gamma/>
                <a:shade val="0"/>
                <a:invGamma/>
              </a:srgb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8839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cut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Monotype Sorts" charset="2"/>
        <a:buChar char="l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  <a:effectLst>
            <a:outerShdw dist="35921" dir="2700000" algn="ctr" rotWithShape="0">
              <a:srgbClr val="000000"/>
            </a:outerShdw>
          </a:effectLst>
        </p:spPr>
        <p:txBody>
          <a:bodyPr anchor="ctr"/>
          <a:lstStyle/>
          <a:p>
            <a:r>
              <a:rPr lang="en-US" altLang="en-US" sz="3600"/>
              <a:t>Nonprobability Sampling Designs</a:t>
            </a:r>
          </a:p>
        </p:txBody>
      </p:sp>
    </p:spTree>
  </p:cSld>
  <p:clrMapOvr>
    <a:masterClrMapping/>
  </p:clrMapOvr>
  <p:transition>
    <p:cut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09663" y="152400"/>
            <a:ext cx="7715250" cy="1143000"/>
          </a:xfrm>
          <a:noFill/>
          <a:ln/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r>
              <a:rPr lang="en-US" altLang="en-US"/>
              <a:t>Nonproportional Quota Sampling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30000"/>
              </a:spcBef>
              <a:buSzPct val="100000"/>
              <a:buFontTx/>
              <a:buChar char="•"/>
            </a:pPr>
            <a:r>
              <a:rPr lang="en-US" altLang="en-US">
                <a:effectLst/>
              </a:rPr>
              <a:t>Making sure you have enough units from each target group of interest (even if not proportional).</a:t>
            </a:r>
          </a:p>
          <a:p>
            <a:pPr>
              <a:spcBef>
                <a:spcPct val="30000"/>
              </a:spcBef>
              <a:buSzPct val="100000"/>
              <a:buFontTx/>
              <a:buChar char="•"/>
            </a:pPr>
            <a:r>
              <a:rPr lang="en-US" altLang="en-US">
                <a:effectLst/>
              </a:rPr>
              <a:t>As with stratified random sampling, you might do this to assure that you have good representation of smaller population groups.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r>
              <a:rPr lang="en-US" altLang="en-US"/>
              <a:t>Snowball Sampling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One person recommends another, who recommends another, who recommends another, etc.</a:t>
            </a:r>
          </a:p>
          <a:p>
            <a:r>
              <a:rPr lang="en-US" altLang="en-US"/>
              <a:t>Good way to identify hard-to-reach populations, for example, homeless persons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r>
              <a:rPr lang="en-US" altLang="en-US"/>
              <a:t>Heterogeneity Sampling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lang="en-US" altLang="en-US">
                <a:effectLst/>
              </a:rPr>
              <a:t>Make sure you include all sectors -- at least several of everything -- don't worry about proportions (like in quota sampling).</a:t>
            </a:r>
          </a:p>
          <a:p>
            <a:pPr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lang="en-US" altLang="en-US">
                <a:effectLst/>
              </a:rPr>
              <a:t>Use when one or more people are a good proxy for the group, for instance, when brainstorming issues across stakeholder groups.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r>
              <a:rPr lang="en-US" altLang="en-US"/>
              <a:t>Major Issues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30000"/>
              </a:spcBef>
              <a:buSzPct val="100000"/>
              <a:buFontTx/>
              <a:buChar char="•"/>
            </a:pPr>
            <a:r>
              <a:rPr lang="en-US" altLang="en-US">
                <a:effectLst/>
              </a:rPr>
              <a:t>Likely to misrepresent the population</a:t>
            </a:r>
          </a:p>
          <a:p>
            <a:pPr>
              <a:spcBef>
                <a:spcPct val="30000"/>
              </a:spcBef>
              <a:buSzPct val="100000"/>
              <a:buFontTx/>
              <a:buChar char="•"/>
            </a:pPr>
            <a:r>
              <a:rPr lang="en-US" altLang="en-US">
                <a:effectLst/>
              </a:rPr>
              <a:t>May be difficult or impossible to detect this misrepresentation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09663" y="152400"/>
            <a:ext cx="7715250" cy="1143000"/>
          </a:xfrm>
          <a:noFill/>
          <a:ln/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r>
              <a:rPr lang="en-US" altLang="en-US"/>
              <a:t>Types of Nonprobability Samples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Accidental, haphazard, convenience</a:t>
            </a:r>
          </a:p>
          <a:p>
            <a:r>
              <a:rPr lang="en-US" altLang="en-US"/>
              <a:t>Modal instance</a:t>
            </a:r>
          </a:p>
          <a:p>
            <a:r>
              <a:rPr lang="en-US" altLang="en-US"/>
              <a:t>Purposive</a:t>
            </a:r>
          </a:p>
          <a:p>
            <a:r>
              <a:rPr lang="en-US" altLang="en-US"/>
              <a:t>Expert</a:t>
            </a:r>
          </a:p>
          <a:p>
            <a:r>
              <a:rPr lang="en-US" altLang="en-US"/>
              <a:t>Quota</a:t>
            </a:r>
          </a:p>
          <a:p>
            <a:r>
              <a:rPr lang="en-US" altLang="en-US"/>
              <a:t>Snowball</a:t>
            </a:r>
          </a:p>
          <a:p>
            <a:r>
              <a:rPr lang="en-US" altLang="en-US"/>
              <a:t>Heterogeneity sampling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09663" y="152400"/>
            <a:ext cx="7715250" cy="1143000"/>
          </a:xfrm>
          <a:noFill/>
          <a:ln/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r>
              <a:rPr lang="en-US" altLang="en-US"/>
              <a:t>Accidental, Haphazard or Convenience Sampling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“Man on the street”</a:t>
            </a:r>
          </a:p>
          <a:p>
            <a:r>
              <a:rPr lang="en-US" altLang="en-US"/>
              <a:t>College psychology majors</a:t>
            </a:r>
          </a:p>
          <a:p>
            <a:r>
              <a:rPr lang="en-US" altLang="en-US"/>
              <a:t>Available or accessible clients</a:t>
            </a:r>
          </a:p>
          <a:p>
            <a:r>
              <a:rPr lang="en-US" altLang="en-US"/>
              <a:t>Volunteer samples</a:t>
            </a:r>
          </a:p>
          <a:p>
            <a:r>
              <a:rPr lang="en-US" altLang="en-US"/>
              <a:t>Problem: </a:t>
            </a:r>
            <a:r>
              <a:rPr lang="en-US" altLang="en-US" i="1"/>
              <a:t>No</a:t>
            </a:r>
            <a:r>
              <a:rPr lang="en-US" altLang="en-US"/>
              <a:t> evidence for representativeness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r>
              <a:rPr lang="en-US" altLang="en-US"/>
              <a:t>Modal Instance Sampling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30000"/>
              </a:spcBef>
              <a:buSzPct val="100000"/>
              <a:buFontTx/>
              <a:buChar char="•"/>
            </a:pPr>
            <a:r>
              <a:rPr lang="en-US" altLang="en-US">
                <a:effectLst/>
              </a:rPr>
              <a:t>Sample for the </a:t>
            </a:r>
            <a:r>
              <a:rPr lang="en-US" altLang="en-US" i="1">
                <a:solidFill>
                  <a:srgbClr val="FAFD00"/>
                </a:solidFill>
                <a:effectLst/>
              </a:rPr>
              <a:t>typical</a:t>
            </a:r>
            <a:r>
              <a:rPr lang="en-US" altLang="en-US">
                <a:effectLst/>
              </a:rPr>
              <a:t> case</a:t>
            </a:r>
          </a:p>
          <a:p>
            <a:pPr>
              <a:spcBef>
                <a:spcPct val="30000"/>
              </a:spcBef>
              <a:buSzPct val="100000"/>
              <a:buFontTx/>
              <a:buChar char="•"/>
            </a:pPr>
            <a:r>
              <a:rPr lang="en-US" altLang="en-US">
                <a:effectLst/>
              </a:rPr>
              <a:t>Will it play in Peoria?</a:t>
            </a:r>
          </a:p>
          <a:p>
            <a:pPr>
              <a:spcBef>
                <a:spcPct val="30000"/>
              </a:spcBef>
              <a:buSzPct val="100000"/>
              <a:buFontTx/>
              <a:buChar char="•"/>
            </a:pPr>
            <a:r>
              <a:rPr lang="en-US" altLang="en-US">
                <a:effectLst/>
              </a:rPr>
              <a:t>Typical voter?</a:t>
            </a:r>
          </a:p>
          <a:p>
            <a:pPr>
              <a:spcBef>
                <a:spcPct val="30000"/>
              </a:spcBef>
              <a:buSzPct val="100000"/>
              <a:buFontTx/>
              <a:buChar char="•"/>
            </a:pPr>
            <a:r>
              <a:rPr lang="en-US" altLang="en-US">
                <a:effectLst/>
              </a:rPr>
              <a:t>Problem: May not represent the modal group proportionately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r>
              <a:rPr lang="en-US" altLang="en-US"/>
              <a:t>Purposive Sampling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Might sample several pre-defined groups (e.g., the shopping mall survey that attempts to identify relevant market segments)</a:t>
            </a:r>
          </a:p>
          <a:p>
            <a:pPr>
              <a:lnSpc>
                <a:spcPct val="90000"/>
              </a:lnSpc>
            </a:pPr>
            <a:r>
              <a:rPr lang="en-US" altLang="en-US"/>
              <a:t>Deliberately sampling an </a:t>
            </a:r>
            <a:r>
              <a:rPr lang="en-US" altLang="en-US" i="1"/>
              <a:t>extreme</a:t>
            </a:r>
            <a:r>
              <a:rPr lang="en-US" altLang="en-US"/>
              <a:t> group</a:t>
            </a:r>
          </a:p>
          <a:p>
            <a:pPr>
              <a:lnSpc>
                <a:spcPct val="90000"/>
              </a:lnSpc>
            </a:pPr>
            <a:r>
              <a:rPr lang="en-US" altLang="en-US"/>
              <a:t>Problem: Proportionality</a:t>
            </a:r>
          </a:p>
          <a:p>
            <a:pPr>
              <a:lnSpc>
                <a:spcPct val="90000"/>
              </a:lnSpc>
            </a:pPr>
            <a:r>
              <a:rPr lang="en-US" altLang="en-US"/>
              <a:t>Problem: Need theory to correctly sample an extreme group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r>
              <a:rPr lang="en-US" altLang="en-US"/>
              <a:t>Expert Sampling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Have a panel of experts make a judgment about the representativeness of your sample.</a:t>
            </a:r>
          </a:p>
          <a:p>
            <a:r>
              <a:rPr lang="en-US" altLang="en-US"/>
              <a:t>Advantage: At least you can say that expert judgment supports the sampling.</a:t>
            </a:r>
          </a:p>
          <a:p>
            <a:r>
              <a:rPr lang="en-US" altLang="en-US"/>
              <a:t>Problem: The “experts” may be wrong.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r>
              <a:rPr lang="en-US" altLang="en-US"/>
              <a:t>Quota Sampling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Select people nonrandomly according to some quotas</a:t>
            </a:r>
          </a:p>
          <a:p>
            <a:r>
              <a:rPr lang="en-US" altLang="en-US"/>
              <a:t>Proportional quota sampling</a:t>
            </a:r>
          </a:p>
          <a:p>
            <a:r>
              <a:rPr lang="en-US" altLang="en-US"/>
              <a:t>Nonproportional quota sampling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r>
              <a:rPr lang="en-US" altLang="en-US"/>
              <a:t>Proportional Quota Sampling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0" y="1143000"/>
            <a:ext cx="7334250" cy="5410200"/>
          </a:xfrm>
          <a:noFill/>
          <a:ln/>
        </p:spPr>
        <p:txBody>
          <a:bodyPr/>
          <a:lstStyle/>
          <a:p>
            <a:pPr>
              <a:spcBef>
                <a:spcPct val="30000"/>
              </a:spcBef>
              <a:buSzPct val="100000"/>
              <a:buFontTx/>
              <a:buChar char="•"/>
            </a:pPr>
            <a:r>
              <a:rPr lang="en-US" altLang="en-US">
                <a:effectLst/>
              </a:rPr>
              <a:t>Objective: Represent major characteristics of population by sampling a proportional amount of each.  For example, if you know the population has 40% women and 60% men, you want your sample to meet that quota.</a:t>
            </a:r>
          </a:p>
          <a:p>
            <a:pPr>
              <a:spcBef>
                <a:spcPct val="30000"/>
              </a:spcBef>
              <a:buSzPct val="100000"/>
              <a:buFontTx/>
              <a:buChar char="•"/>
            </a:pPr>
            <a:r>
              <a:rPr lang="en-US" altLang="en-US">
                <a:effectLst/>
              </a:rPr>
              <a:t>Problem: How do you pick the characteristics? How do you know their proportion in population?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theme/theme1.xml><?xml version="1.0" encoding="utf-8"?>
<a:theme xmlns:a="http://schemas.openxmlformats.org/drawingml/2006/main" name="HSS691">
  <a:themeElements>
    <a:clrScheme name="">
      <a:dk1>
        <a:srgbClr val="081D58"/>
      </a:dk1>
      <a:lt1>
        <a:srgbClr val="FFFFFF"/>
      </a:lt1>
      <a:dk2>
        <a:srgbClr val="00279F"/>
      </a:dk2>
      <a:lt2>
        <a:srgbClr val="FAFD00"/>
      </a:lt2>
      <a:accent1>
        <a:srgbClr val="0066FF"/>
      </a:accent1>
      <a:accent2>
        <a:srgbClr val="660066"/>
      </a:accent2>
      <a:accent3>
        <a:srgbClr val="AAACCD"/>
      </a:accent3>
      <a:accent4>
        <a:srgbClr val="DADADA"/>
      </a:accent4>
      <a:accent5>
        <a:srgbClr val="AAB8FF"/>
      </a:accent5>
      <a:accent6>
        <a:srgbClr val="5C005C"/>
      </a:accent6>
      <a:hlink>
        <a:srgbClr val="FC0128"/>
      </a:hlink>
      <a:folHlink>
        <a:srgbClr val="618FFD"/>
      </a:folHlink>
    </a:clrScheme>
    <a:fontScheme name="HSS69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rgbClr val="EAEC5E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rgbClr val="EAEC5E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lnDef>
  </a:objectDefaults>
  <a:extraClrSchemeLst>
    <a:extraClrScheme>
      <a:clrScheme name="HSS69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SS69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SS69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SS69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SS69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SS69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SS69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Office\Templates\HSS691.pot</Template>
  <TotalTime>46314718</TotalTime>
  <Pages>13</Pages>
  <Words>368</Words>
  <Application>Microsoft Office PowerPoint</Application>
  <PresentationFormat>On-screen Show (4:3)</PresentationFormat>
  <Paragraphs>48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Times New Roman</vt:lpstr>
      <vt:lpstr>Arial</vt:lpstr>
      <vt:lpstr>Monotype Sorts</vt:lpstr>
      <vt:lpstr>HSS691</vt:lpstr>
      <vt:lpstr>Nonprobability Sampling Designs</vt:lpstr>
      <vt:lpstr>Major Issues</vt:lpstr>
      <vt:lpstr>Types of Nonprobability Samples</vt:lpstr>
      <vt:lpstr>Accidental, Haphazard or Convenience Sampling</vt:lpstr>
      <vt:lpstr>Modal Instance Sampling</vt:lpstr>
      <vt:lpstr>Purposive Sampling</vt:lpstr>
      <vt:lpstr>Expert Sampling</vt:lpstr>
      <vt:lpstr>Quota Sampling</vt:lpstr>
      <vt:lpstr>Proportional Quota Sampling</vt:lpstr>
      <vt:lpstr>Nonproportional Quota Sampling</vt:lpstr>
      <vt:lpstr>Snowball Sampling</vt:lpstr>
      <vt:lpstr>Heterogeneity Sampling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Nonprobability Sampling Designs</dc:title>
  <dc:subject/>
  <dc:creator>William Trochim</dc:creator>
  <cp:keywords/>
  <dc:description/>
  <cp:lastModifiedBy>Reviewer</cp:lastModifiedBy>
  <cp:revision>11</cp:revision>
  <cp:lastPrinted>1601-01-01T00:00:00Z</cp:lastPrinted>
  <dcterms:created xsi:type="dcterms:W3CDTF">1995-02-15T11:43:40Z</dcterms:created>
  <dcterms:modified xsi:type="dcterms:W3CDTF">2021-09-18T16:56:44Z</dcterms:modified>
</cp:coreProperties>
</file>