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7"/>
  </p:notesMasterIdLst>
  <p:handoutMasterIdLst>
    <p:handoutMasterId r:id="rId18"/>
  </p:handoutMasterIdLst>
  <p:sldIdLst>
    <p:sldId id="256" r:id="rId5"/>
    <p:sldId id="257" r:id="rId6"/>
    <p:sldId id="286" r:id="rId7"/>
    <p:sldId id="288" r:id="rId8"/>
    <p:sldId id="289" r:id="rId9"/>
    <p:sldId id="290" r:id="rId10"/>
    <p:sldId id="291" r:id="rId11"/>
    <p:sldId id="298" r:id="rId12"/>
    <p:sldId id="295" r:id="rId13"/>
    <p:sldId id="296" r:id="rId14"/>
    <p:sldId id="297" r:id="rId15"/>
    <p:sldId id="29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93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5646" autoAdjust="0"/>
  </p:normalViewPr>
  <p:slideViewPr>
    <p:cSldViewPr snapToGrid="0">
      <p:cViewPr varScale="1">
        <p:scale>
          <a:sx n="78" d="100"/>
          <a:sy n="78" d="100"/>
        </p:scale>
        <p:origin x="878" y="67"/>
      </p:cViewPr>
      <p:guideLst/>
    </p:cSldViewPr>
  </p:slideViewPr>
  <p:outlineViewPr>
    <p:cViewPr>
      <p:scale>
        <a:sx n="33" d="100"/>
        <a:sy n="33" d="100"/>
      </p:scale>
      <p:origin x="0" y="-5760"/>
    </p:cViewPr>
  </p:outlineViewPr>
  <p:notesTextViewPr>
    <p:cViewPr>
      <p:scale>
        <a:sx n="1" d="1"/>
        <a:sy n="1" d="1"/>
      </p:scale>
      <p:origin x="0" y="0"/>
    </p:cViewPr>
  </p:notesTextViewPr>
  <p:sorterViewPr>
    <p:cViewPr varScale="1">
      <p:scale>
        <a:sx n="100" d="100"/>
        <a:sy n="100" d="100"/>
      </p:scale>
      <p:origin x="0" y="-7325"/>
    </p:cViewPr>
  </p:sorterViewPr>
  <p:notesViewPr>
    <p:cSldViewPr snapToGrid="0">
      <p:cViewPr varScale="1">
        <p:scale>
          <a:sx n="58" d="100"/>
          <a:sy n="58" d="100"/>
        </p:scale>
        <p:origin x="2371"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FB8B65A-D69F-C26C-B67E-036EF77BF1F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652B9064-AE57-427F-E5AF-71DE7D52FE6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D8190EA-5EEC-4300-B6AE-D9734C6C648E}" type="datetimeFigureOut">
              <a:rPr lang="en-US" smtClean="0"/>
              <a:t>9/23/2024</a:t>
            </a:fld>
            <a:endParaRPr lang="en-US" dirty="0"/>
          </a:p>
        </p:txBody>
      </p:sp>
      <p:sp>
        <p:nvSpPr>
          <p:cNvPr id="4" name="Footer Placeholder 3">
            <a:extLst>
              <a:ext uri="{FF2B5EF4-FFF2-40B4-BE49-F238E27FC236}">
                <a16:creationId xmlns:a16="http://schemas.microsoft.com/office/drawing/2014/main" id="{8186157A-CEB9-B0FC-3A49-BE950AEAD6F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E0819CA0-A57D-42D7-A625-56C22D0FA7C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AFF3A6F-DEFA-45E0-9496-BEE7C2C6F3D0}" type="slidenum">
              <a:rPr lang="en-US" smtClean="0"/>
              <a:t>‹#›</a:t>
            </a:fld>
            <a:endParaRPr lang="en-US" dirty="0"/>
          </a:p>
        </p:txBody>
      </p:sp>
    </p:spTree>
    <p:extLst>
      <p:ext uri="{BB962C8B-B14F-4D97-AF65-F5344CB8AC3E}">
        <p14:creationId xmlns:p14="http://schemas.microsoft.com/office/powerpoint/2010/main" val="14060022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87ADD9-2083-264C-A652-8D52D02F7E72}" type="datetimeFigureOut">
              <a:rPr lang="en-US" smtClean="0"/>
              <a:t>9/23/2024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7DC217-DF71-1A49-B3EA-559F1F43B0FF}" type="slidenum">
              <a:rPr lang="en-US" smtClean="0"/>
              <a:t>‹#›</a:t>
            </a:fld>
            <a:endParaRPr lang="en-US" dirty="0"/>
          </a:p>
        </p:txBody>
      </p:sp>
    </p:spTree>
    <p:extLst>
      <p:ext uri="{BB962C8B-B14F-4D97-AF65-F5344CB8AC3E}">
        <p14:creationId xmlns:p14="http://schemas.microsoft.com/office/powerpoint/2010/main" val="2846425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1</a:t>
            </a:fld>
            <a:endParaRPr lang="en-US" dirty="0"/>
          </a:p>
        </p:txBody>
      </p:sp>
    </p:spTree>
    <p:extLst>
      <p:ext uri="{BB962C8B-B14F-4D97-AF65-F5344CB8AC3E}">
        <p14:creationId xmlns:p14="http://schemas.microsoft.com/office/powerpoint/2010/main" val="21693858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E5D8FF-4597-AE19-264F-7575F0C034E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EC9B26E-C95D-1B30-5C20-931F7E4918A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1711940-0691-8C15-6115-ECE2DB9AD53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ACAC098-D719-E4E9-B887-3BA6763F695A}"/>
              </a:ext>
            </a:extLst>
          </p:cNvPr>
          <p:cNvSpPr>
            <a:spLocks noGrp="1"/>
          </p:cNvSpPr>
          <p:nvPr>
            <p:ph type="sldNum" sz="quarter" idx="5"/>
          </p:nvPr>
        </p:nvSpPr>
        <p:spPr/>
        <p:txBody>
          <a:bodyPr/>
          <a:lstStyle/>
          <a:p>
            <a:fld id="{F97DC217-DF71-1A49-B3EA-559F1F43B0FF}" type="slidenum">
              <a:rPr lang="en-US" smtClean="0"/>
              <a:t>10</a:t>
            </a:fld>
            <a:endParaRPr lang="en-US" dirty="0"/>
          </a:p>
        </p:txBody>
      </p:sp>
    </p:spTree>
    <p:extLst>
      <p:ext uri="{BB962C8B-B14F-4D97-AF65-F5344CB8AC3E}">
        <p14:creationId xmlns:p14="http://schemas.microsoft.com/office/powerpoint/2010/main" val="34671868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0BEE9D-2939-09DD-354F-3E60C53FDB1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98AA9E3-0C13-139C-BCB7-66605E20B9A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F5353AE-6973-0D6F-ABCF-63BFA5BCD79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1F34523-0B54-B81B-08B6-8E81627F209F}"/>
              </a:ext>
            </a:extLst>
          </p:cNvPr>
          <p:cNvSpPr>
            <a:spLocks noGrp="1"/>
          </p:cNvSpPr>
          <p:nvPr>
            <p:ph type="sldNum" sz="quarter" idx="5"/>
          </p:nvPr>
        </p:nvSpPr>
        <p:spPr/>
        <p:txBody>
          <a:bodyPr/>
          <a:lstStyle/>
          <a:p>
            <a:fld id="{F97DC217-DF71-1A49-B3EA-559F1F43B0FF}" type="slidenum">
              <a:rPr lang="en-US" smtClean="0"/>
              <a:t>11</a:t>
            </a:fld>
            <a:endParaRPr lang="en-US" dirty="0"/>
          </a:p>
        </p:txBody>
      </p:sp>
    </p:spTree>
    <p:extLst>
      <p:ext uri="{BB962C8B-B14F-4D97-AF65-F5344CB8AC3E}">
        <p14:creationId xmlns:p14="http://schemas.microsoft.com/office/powerpoint/2010/main" val="12372975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AACB79-E083-B933-E894-0A12FE5A1BA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06FEDDA-1E2A-0876-3C57-79F5F246685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A7214EA-8E80-94A6-732B-97A2619CA2F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38B8ADD-34BF-68BF-D7DA-75D03777C459}"/>
              </a:ext>
            </a:extLst>
          </p:cNvPr>
          <p:cNvSpPr>
            <a:spLocks noGrp="1"/>
          </p:cNvSpPr>
          <p:nvPr>
            <p:ph type="sldNum" sz="quarter" idx="5"/>
          </p:nvPr>
        </p:nvSpPr>
        <p:spPr/>
        <p:txBody>
          <a:bodyPr/>
          <a:lstStyle/>
          <a:p>
            <a:fld id="{F97DC217-DF71-1A49-B3EA-559F1F43B0FF}" type="slidenum">
              <a:rPr lang="en-US" smtClean="0"/>
              <a:t>12</a:t>
            </a:fld>
            <a:endParaRPr lang="en-US" dirty="0"/>
          </a:p>
        </p:txBody>
      </p:sp>
    </p:spTree>
    <p:extLst>
      <p:ext uri="{BB962C8B-B14F-4D97-AF65-F5344CB8AC3E}">
        <p14:creationId xmlns:p14="http://schemas.microsoft.com/office/powerpoint/2010/main" val="207167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2</a:t>
            </a:fld>
            <a:endParaRPr lang="en-US" dirty="0"/>
          </a:p>
        </p:txBody>
      </p:sp>
    </p:spTree>
    <p:extLst>
      <p:ext uri="{BB962C8B-B14F-4D97-AF65-F5344CB8AC3E}">
        <p14:creationId xmlns:p14="http://schemas.microsoft.com/office/powerpoint/2010/main" val="29152478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3</a:t>
            </a:fld>
            <a:endParaRPr lang="en-US" dirty="0"/>
          </a:p>
        </p:txBody>
      </p:sp>
    </p:spTree>
    <p:extLst>
      <p:ext uri="{BB962C8B-B14F-4D97-AF65-F5344CB8AC3E}">
        <p14:creationId xmlns:p14="http://schemas.microsoft.com/office/powerpoint/2010/main" val="19389489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4</a:t>
            </a:fld>
            <a:endParaRPr lang="en-US" dirty="0"/>
          </a:p>
        </p:txBody>
      </p:sp>
    </p:spTree>
    <p:extLst>
      <p:ext uri="{BB962C8B-B14F-4D97-AF65-F5344CB8AC3E}">
        <p14:creationId xmlns:p14="http://schemas.microsoft.com/office/powerpoint/2010/main" val="3862743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5</a:t>
            </a:fld>
            <a:endParaRPr lang="en-US" dirty="0"/>
          </a:p>
        </p:txBody>
      </p:sp>
    </p:spTree>
    <p:extLst>
      <p:ext uri="{BB962C8B-B14F-4D97-AF65-F5344CB8AC3E}">
        <p14:creationId xmlns:p14="http://schemas.microsoft.com/office/powerpoint/2010/main" val="41947933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6</a:t>
            </a:fld>
            <a:endParaRPr lang="en-US" dirty="0"/>
          </a:p>
        </p:txBody>
      </p:sp>
    </p:spTree>
    <p:extLst>
      <p:ext uri="{BB962C8B-B14F-4D97-AF65-F5344CB8AC3E}">
        <p14:creationId xmlns:p14="http://schemas.microsoft.com/office/powerpoint/2010/main" val="16390868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7</a:t>
            </a:fld>
            <a:endParaRPr lang="en-US" dirty="0"/>
          </a:p>
        </p:txBody>
      </p:sp>
    </p:spTree>
    <p:extLst>
      <p:ext uri="{BB962C8B-B14F-4D97-AF65-F5344CB8AC3E}">
        <p14:creationId xmlns:p14="http://schemas.microsoft.com/office/powerpoint/2010/main" val="9648444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DD30BC-16AD-6713-62EE-D409F0A17BB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B884D3E-8581-AAAE-CD29-73894A38720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57A060D-433E-8933-5225-FB9358D5097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85A71D1-E8F5-99AE-CF8C-660E208CFFB5}"/>
              </a:ext>
            </a:extLst>
          </p:cNvPr>
          <p:cNvSpPr>
            <a:spLocks noGrp="1"/>
          </p:cNvSpPr>
          <p:nvPr>
            <p:ph type="sldNum" sz="quarter" idx="5"/>
          </p:nvPr>
        </p:nvSpPr>
        <p:spPr/>
        <p:txBody>
          <a:bodyPr/>
          <a:lstStyle/>
          <a:p>
            <a:fld id="{F97DC217-DF71-1A49-B3EA-559F1F43B0FF}" type="slidenum">
              <a:rPr lang="en-US" smtClean="0"/>
              <a:t>8</a:t>
            </a:fld>
            <a:endParaRPr lang="en-US" dirty="0"/>
          </a:p>
        </p:txBody>
      </p:sp>
    </p:spTree>
    <p:extLst>
      <p:ext uri="{BB962C8B-B14F-4D97-AF65-F5344CB8AC3E}">
        <p14:creationId xmlns:p14="http://schemas.microsoft.com/office/powerpoint/2010/main" val="5404847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9</a:t>
            </a:fld>
            <a:endParaRPr lang="en-US" dirty="0"/>
          </a:p>
        </p:txBody>
      </p:sp>
    </p:spTree>
    <p:extLst>
      <p:ext uri="{BB962C8B-B14F-4D97-AF65-F5344CB8AC3E}">
        <p14:creationId xmlns:p14="http://schemas.microsoft.com/office/powerpoint/2010/main" val="2474778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AC79249-FDC0-364D-A734-AE1DE1605D28}"/>
              </a:ext>
              <a:ext uri="{C183D7F6-B498-43B3-948B-1728B52AA6E4}">
                <adec:decorative xmlns:adec="http://schemas.microsoft.com/office/drawing/2017/decorative" val="1"/>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
            <a:extLst>
              <a:ext uri="{FF2B5EF4-FFF2-40B4-BE49-F238E27FC236}">
                <a16:creationId xmlns:a16="http://schemas.microsoft.com/office/drawing/2014/main" id="{13537B6D-42A5-F449-2691-321A167F7C08}"/>
              </a:ext>
              <a:ext uri="{C183D7F6-B498-43B3-948B-1728B52AA6E4}">
                <adec:decorative xmlns:adec="http://schemas.microsoft.com/office/drawing/2017/decorative" val="1"/>
              </a:ext>
            </a:extLst>
          </p:cNvPr>
          <p:cNvGrpSpPr/>
          <p:nvPr userDrawn="1"/>
        </p:nvGrpSpPr>
        <p:grpSpPr>
          <a:xfrm>
            <a:off x="0" y="-3419"/>
            <a:ext cx="12192000" cy="6861419"/>
            <a:chOff x="0" y="-3419"/>
            <a:chExt cx="12192000" cy="6861419"/>
          </a:xfrm>
        </p:grpSpPr>
        <p:sp>
          <p:nvSpPr>
            <p:cNvPr id="5" name="Oval 4">
              <a:extLst>
                <a:ext uri="{FF2B5EF4-FFF2-40B4-BE49-F238E27FC236}">
                  <a16:creationId xmlns:a16="http://schemas.microsoft.com/office/drawing/2014/main" id="{902465C8-266D-104C-9C49-323DF4A8277E}"/>
                </a:ext>
              </a:extLst>
            </p:cNvPr>
            <p:cNvSpPr/>
            <p:nvPr userDrawn="1"/>
          </p:nvSpPr>
          <p:spPr>
            <a:xfrm>
              <a:off x="583746" y="4960030"/>
              <a:ext cx="1551214"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a:extLst>
                <a:ext uri="{FF2B5EF4-FFF2-40B4-BE49-F238E27FC236}">
                  <a16:creationId xmlns:a16="http://schemas.microsoft.com/office/drawing/2014/main" id="{37979A1C-BF60-B345-A664-2E4F7A3461EB}"/>
                </a:ext>
              </a:extLst>
            </p:cNvPr>
            <p:cNvSpPr/>
            <p:nvPr userDrawn="1"/>
          </p:nvSpPr>
          <p:spPr>
            <a:xfrm>
              <a:off x="1"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8">
              <a:extLst>
                <a:ext uri="{FF2B5EF4-FFF2-40B4-BE49-F238E27FC236}">
                  <a16:creationId xmlns:a16="http://schemas.microsoft.com/office/drawing/2014/main" id="{58080B3E-915C-2D4C-8608-596E1BFD6387}"/>
                </a:ext>
              </a:extLst>
            </p:cNvPr>
            <p:cNvSpPr/>
            <p:nvPr userDrawn="1"/>
          </p:nvSpPr>
          <p:spPr>
            <a:xfrm>
              <a:off x="1"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419"/>
              <a:ext cx="3927573" cy="3165022"/>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9E240E8A-950E-7946-826C-415CB5DACA43}"/>
                </a:ext>
              </a:extLst>
            </p:cNvPr>
            <p:cNvSpPr/>
            <p:nvPr userDrawn="1"/>
          </p:nvSpPr>
          <p:spPr>
            <a:xfrm>
              <a:off x="11024507"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3" y="232913"/>
            <a:ext cx="7096933" cy="3830130"/>
          </a:xfrm>
        </p:spPr>
        <p:txBody>
          <a:bodyPr anchor="b">
            <a:noAutofit/>
          </a:bodyPr>
          <a:lstStyle>
            <a:lvl1pPr algn="l">
              <a:defRPr sz="6000" b="1">
                <a:latin typeface="+mj-lt"/>
              </a:defRPr>
            </a:lvl1pPr>
          </a:lstStyle>
          <a:p>
            <a:r>
              <a:rPr lang="en-US" dirty="0"/>
              <a:t>Click to add title</a:t>
            </a:r>
          </a:p>
        </p:txBody>
      </p:sp>
    </p:spTree>
    <p:extLst>
      <p:ext uri="{BB962C8B-B14F-4D97-AF65-F5344CB8AC3E}">
        <p14:creationId xmlns:p14="http://schemas.microsoft.com/office/powerpoint/2010/main" val="2916498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Chart ">
    <p:bg>
      <p:bgPr>
        <a:solidFill>
          <a:schemeClr val="accent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BA2A58C-57B7-834C-8F5C-3299322411B1}"/>
              </a:ext>
              <a:ext uri="{C183D7F6-B498-43B3-948B-1728B52AA6E4}">
                <adec:decorative xmlns:adec="http://schemas.microsoft.com/office/drawing/2017/decorative" val="1"/>
              </a:ext>
            </a:extLst>
          </p:cNvPr>
          <p:cNvGrpSpPr/>
          <p:nvPr userDrawn="1"/>
        </p:nvGrpSpPr>
        <p:grpSpPr>
          <a:xfrm rot="16200000">
            <a:off x="10772262" y="152641"/>
            <a:ext cx="1572380" cy="1267097"/>
            <a:chOff x="7413403" y="4976359"/>
            <a:chExt cx="2334986" cy="1881641"/>
          </a:xfrm>
        </p:grpSpPr>
        <p:sp>
          <p:nvSpPr>
            <p:cNvPr id="13" name="Freeform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779183" cy="1570038"/>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84832"/>
            <a:ext cx="9779182" cy="3366813"/>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190945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End Slide">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78AD52EA-B01E-8D38-D87A-BF7EB5B58A82}"/>
              </a:ext>
              <a:ext uri="{C183D7F6-B498-43B3-948B-1728B52AA6E4}">
                <adec:decorative xmlns:adec="http://schemas.microsoft.com/office/drawing/2017/decorative" val="1"/>
              </a:ext>
            </a:extLst>
          </p:cNvPr>
          <p:cNvGrpSpPr/>
          <p:nvPr userDrawn="1"/>
        </p:nvGrpSpPr>
        <p:grpSpPr>
          <a:xfrm>
            <a:off x="0" y="-1"/>
            <a:ext cx="12192001" cy="6864796"/>
            <a:chOff x="0" y="-1"/>
            <a:chExt cx="12192001" cy="6864796"/>
          </a:xfrm>
        </p:grpSpPr>
        <p:sp>
          <p:nvSpPr>
            <p:cNvPr id="4" name="Rectangle 3">
              <a:extLst>
                <a:ext uri="{FF2B5EF4-FFF2-40B4-BE49-F238E27FC236}">
                  <a16:creationId xmlns:a16="http://schemas.microsoft.com/office/drawing/2014/main" id="{9AC79249-FDC0-364D-A734-AE1DE1605D28}"/>
                </a:ext>
              </a:extLst>
            </p:cNvPr>
            <p:cNvSpPr/>
            <p:nvPr userDrawn="1"/>
          </p:nvSpPr>
          <p:spPr>
            <a:xfrm>
              <a:off x="8264426" y="0"/>
              <a:ext cx="39275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685939"/>
              <a:ext cx="3927573" cy="3178856"/>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16">
              <a:extLst>
                <a:ext uri="{FF2B5EF4-FFF2-40B4-BE49-F238E27FC236}">
                  <a16:creationId xmlns:a16="http://schemas.microsoft.com/office/drawing/2014/main" id="{39563C76-BC00-DE47-88F5-C24D3CE3325A}"/>
                </a:ext>
              </a:extLst>
            </p:cNvPr>
            <p:cNvSpPr/>
            <p:nvPr userDrawn="1"/>
          </p:nvSpPr>
          <p:spPr>
            <a:xfrm>
              <a:off x="10228214" y="-1"/>
              <a:ext cx="1963787" cy="3178856"/>
            </a:xfrm>
            <a:custGeom>
              <a:avLst/>
              <a:gdLst>
                <a:gd name="connsiteX0" fmla="*/ 0 w 1963787"/>
                <a:gd name="connsiteY0" fmla="*/ 0 h 3178856"/>
                <a:gd name="connsiteX1" fmla="*/ 1963787 w 1963787"/>
                <a:gd name="connsiteY1" fmla="*/ 0 h 3178856"/>
                <a:gd name="connsiteX2" fmla="*/ 1963787 w 1963787"/>
                <a:gd name="connsiteY2" fmla="*/ 1967129 h 3178856"/>
                <a:gd name="connsiteX3" fmla="*/ 1963787 w 1963787"/>
                <a:gd name="connsiteY3" fmla="*/ 2349671 h 3178856"/>
                <a:gd name="connsiteX4" fmla="*/ 1963787 w 1963787"/>
                <a:gd name="connsiteY4" fmla="*/ 3178856 h 3178856"/>
                <a:gd name="connsiteX5" fmla="*/ 1963753 w 1963787"/>
                <a:gd name="connsiteY5" fmla="*/ 3178856 h 3178856"/>
                <a:gd name="connsiteX6" fmla="*/ 1763002 w 1963787"/>
                <a:gd name="connsiteY6" fmla="*/ 3168629 h 3178856"/>
                <a:gd name="connsiteX7" fmla="*/ 0 w 1963787"/>
                <a:gd name="connsiteY7" fmla="*/ 1197921 h 3178856"/>
                <a:gd name="connsiteX8" fmla="*/ 0 w 1963787"/>
                <a:gd name="connsiteY8" fmla="*/ 1039961 h 3178856"/>
                <a:gd name="connsiteX9" fmla="*/ 0 w 1963787"/>
                <a:gd name="connsiteY9" fmla="*/ 0 h 317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3787" h="3178856">
                  <a:moveTo>
                    <a:pt x="0" y="0"/>
                  </a:moveTo>
                  <a:lnTo>
                    <a:pt x="1963787" y="0"/>
                  </a:lnTo>
                  <a:lnTo>
                    <a:pt x="1963787" y="1967129"/>
                  </a:lnTo>
                  <a:lnTo>
                    <a:pt x="1963787" y="2349671"/>
                  </a:lnTo>
                  <a:lnTo>
                    <a:pt x="1963787" y="3178856"/>
                  </a:lnTo>
                  <a:lnTo>
                    <a:pt x="1963753" y="3178856"/>
                  </a:lnTo>
                  <a:lnTo>
                    <a:pt x="1763002" y="3168629"/>
                  </a:lnTo>
                  <a:cubicBezTo>
                    <a:pt x="772749" y="3067186"/>
                    <a:pt x="0" y="2223585"/>
                    <a:pt x="0" y="1197921"/>
                  </a:cubicBezTo>
                  <a:lnTo>
                    <a:pt x="0" y="1039961"/>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4" y="252549"/>
            <a:ext cx="6220278" cy="3262811"/>
          </a:xfrm>
        </p:spPr>
        <p:txBody>
          <a:bodyPr anchor="b">
            <a:noAutofit/>
          </a:bodyPr>
          <a:lstStyle>
            <a:lvl1pPr algn="l">
              <a:defRPr sz="6000" b="1">
                <a:latin typeface="+mj-lt"/>
              </a:defRPr>
            </a:lvl1pPr>
          </a:lstStyle>
          <a:p>
            <a:r>
              <a:rPr lang="en-US" dirty="0"/>
              <a:t>Click to add title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hasCustomPrompt="1"/>
          </p:nvPr>
        </p:nvSpPr>
        <p:spPr>
          <a:xfrm>
            <a:off x="1167493" y="3685939"/>
            <a:ext cx="6220277" cy="2919512"/>
          </a:xfrm>
        </p:spPr>
        <p:txBody>
          <a:bodyPr anchor="t" anchorCtr="0">
            <a:normAutofit/>
          </a:bodyPr>
          <a:lstStyle>
            <a:lvl1pPr marL="0" indent="0" algn="l">
              <a:buNone/>
              <a:defRPr sz="28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dirty="0"/>
              <a:t>Click to add text</a:t>
            </a:r>
          </a:p>
        </p:txBody>
      </p:sp>
    </p:spTree>
    <p:extLst>
      <p:ext uri="{BB962C8B-B14F-4D97-AF65-F5344CB8AC3E}">
        <p14:creationId xmlns:p14="http://schemas.microsoft.com/office/powerpoint/2010/main" val="2544706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C10D125-AB73-D276-4947-94204736A30D}"/>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 uri="{C183D7F6-B498-43B3-948B-1728B52AA6E4}">
                  <adec:decorative xmlns:adec="http://schemas.microsoft.com/office/drawing/2017/decorative" val="1"/>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 uri="{C183D7F6-B498-43B3-948B-1728B52AA6E4}">
                  <adec:decorative xmlns:adec="http://schemas.microsoft.com/office/drawing/2017/decorative" val="1"/>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 uri="{C183D7F6-B498-43B3-948B-1728B52AA6E4}">
                  <adec:decorative xmlns:adec="http://schemas.microsoft.com/office/drawing/2017/decorative" val="1"/>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 uri="{C183D7F6-B498-43B3-948B-1728B52AA6E4}">
                  <adec:decorative xmlns:adec="http://schemas.microsoft.com/office/drawing/2017/decorative" val="1"/>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58864" y="102021"/>
            <a:ext cx="9779183" cy="1744415"/>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58865" y="2017467"/>
            <a:ext cx="9779182" cy="3366815"/>
          </a:xfrm>
        </p:spPr>
        <p:txBody>
          <a:bodyPr>
            <a:norm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8227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Right Image">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C10D125-AB73-D276-4947-94204736A30D}"/>
              </a:ext>
              <a:ext uri="{C183D7F6-B498-43B3-948B-1728B52AA6E4}">
                <adec:decorative xmlns:adec="http://schemas.microsoft.com/office/drawing/2017/decorative" val="1"/>
              </a:ext>
            </a:extLst>
          </p:cNvPr>
          <p:cNvGrpSpPr/>
          <p:nvPr userDrawn="1"/>
        </p:nvGrpSpPr>
        <p:grpSpPr>
          <a:xfrm flipH="1">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 uri="{C183D7F6-B498-43B3-948B-1728B52AA6E4}">
                  <adec:decorative xmlns:adec="http://schemas.microsoft.com/office/drawing/2017/decorative" val="1"/>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 uri="{C183D7F6-B498-43B3-948B-1728B52AA6E4}">
                  <adec:decorative xmlns:adec="http://schemas.microsoft.com/office/drawing/2017/decorative" val="1"/>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 uri="{C183D7F6-B498-43B3-948B-1728B52AA6E4}">
                  <adec:decorative xmlns:adec="http://schemas.microsoft.com/office/drawing/2017/decorative" val="1"/>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 uri="{C183D7F6-B498-43B3-948B-1728B52AA6E4}">
                  <adec:decorative xmlns:adec="http://schemas.microsoft.com/office/drawing/2017/decorative" val="1"/>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71600"/>
            <a:ext cx="5486400" cy="4114800"/>
          </a:xfrm>
        </p:spPr>
        <p:txBody>
          <a:bodyPr anchor="ctr" anchorCtr="0">
            <a:noAutofit/>
          </a:bodyPr>
          <a:lstStyle>
            <a:lvl1pPr>
              <a:defRPr sz="6000" b="1">
                <a:latin typeface="+mj-lt"/>
              </a:defRPr>
            </a:lvl1pPr>
          </a:lstStyle>
          <a:p>
            <a:r>
              <a:rPr lang="en-US" dirty="0"/>
              <a:t>Click to add title</a:t>
            </a:r>
          </a:p>
        </p:txBody>
      </p:sp>
      <p:sp>
        <p:nvSpPr>
          <p:cNvPr id="15" name="Picture Placeholder 14">
            <a:extLst>
              <a:ext uri="{FF2B5EF4-FFF2-40B4-BE49-F238E27FC236}">
                <a16:creationId xmlns:a16="http://schemas.microsoft.com/office/drawing/2014/main" id="{3124234B-E1C4-2616-9993-A23142AA69B2}"/>
              </a:ext>
            </a:extLst>
          </p:cNvPr>
          <p:cNvSpPr>
            <a:spLocks noGrp="1"/>
          </p:cNvSpPr>
          <p:nvPr>
            <p:ph type="pic" sz="quarter" idx="10"/>
          </p:nvPr>
        </p:nvSpPr>
        <p:spPr>
          <a:xfrm>
            <a:off x="7183438" y="1168400"/>
            <a:ext cx="4500562" cy="4521200"/>
          </a:xfrm>
          <a:prstGeom prst="ellipse">
            <a:avLst/>
          </a:prstGeom>
          <a:solidFill>
            <a:schemeClr val="accent2"/>
          </a:solidFill>
        </p:spPr>
        <p:txBody>
          <a:bodyPr/>
          <a:lstStyle>
            <a:lvl1pPr marL="0" indent="0" algn="ctr">
              <a:buNone/>
              <a:defRPr sz="2000"/>
            </a:lvl1pPr>
          </a:lstStyle>
          <a:p>
            <a:r>
              <a:rPr lang="en-US"/>
              <a:t>Click icon to add picture</a:t>
            </a: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491266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and Left Image">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C10D125-AB73-D276-4947-94204736A30D}"/>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 uri="{C183D7F6-B498-43B3-948B-1728B52AA6E4}">
                  <adec:decorative xmlns:adec="http://schemas.microsoft.com/office/drawing/2017/decorative" val="1"/>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 uri="{C183D7F6-B498-43B3-948B-1728B52AA6E4}">
                  <adec:decorative xmlns:adec="http://schemas.microsoft.com/office/drawing/2017/decorative" val="1"/>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 uri="{C183D7F6-B498-43B3-948B-1728B52AA6E4}">
                  <adec:decorative xmlns:adec="http://schemas.microsoft.com/office/drawing/2017/decorative" val="1"/>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 uri="{C183D7F6-B498-43B3-948B-1728B52AA6E4}">
                  <adec:decorative xmlns:adec="http://schemas.microsoft.com/office/drawing/2017/decorative" val="1"/>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5943600" y="457200"/>
            <a:ext cx="5120640" cy="3200400"/>
          </a:xfrm>
        </p:spPr>
        <p:txBody>
          <a:bodyPr anchor="b" anchorCtr="0">
            <a:noAutofit/>
          </a:bodyPr>
          <a:lstStyle>
            <a:lvl1pPr>
              <a:defRPr sz="6000" b="1">
                <a:latin typeface="+mj-lt"/>
              </a:defRPr>
            </a:lvl1pPr>
          </a:lstStyle>
          <a:p>
            <a:r>
              <a:rPr lang="en-US" dirty="0"/>
              <a:t>Click to add title</a:t>
            </a:r>
          </a:p>
        </p:txBody>
      </p:sp>
      <p:sp>
        <p:nvSpPr>
          <p:cNvPr id="3" name="Subtitle 2">
            <a:extLst>
              <a:ext uri="{FF2B5EF4-FFF2-40B4-BE49-F238E27FC236}">
                <a16:creationId xmlns:a16="http://schemas.microsoft.com/office/drawing/2014/main" id="{8763DBBF-E63D-81E5-E7CE-32F6F2C2F935}"/>
              </a:ext>
            </a:extLst>
          </p:cNvPr>
          <p:cNvSpPr>
            <a:spLocks noGrp="1"/>
          </p:cNvSpPr>
          <p:nvPr>
            <p:ph type="subTitle" idx="1" hasCustomPrompt="1"/>
          </p:nvPr>
        </p:nvSpPr>
        <p:spPr>
          <a:xfrm>
            <a:off x="5943598" y="3657600"/>
            <a:ext cx="5120640" cy="1828800"/>
          </a:xfrm>
        </p:spPr>
        <p:txBody>
          <a:bodyPr anchor="t" anchorCtr="0">
            <a:noAutofit/>
          </a:bodyPr>
          <a:lstStyle>
            <a:lvl1pPr marL="0" indent="0" algn="l">
              <a:buNone/>
              <a:defRPr sz="32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
        <p:nvSpPr>
          <p:cNvPr id="15" name="Picture Placeholder 14">
            <a:extLst>
              <a:ext uri="{FF2B5EF4-FFF2-40B4-BE49-F238E27FC236}">
                <a16:creationId xmlns:a16="http://schemas.microsoft.com/office/drawing/2014/main" id="{64033732-ADA1-C540-7276-3FF5CDEF2C5E}"/>
              </a:ext>
            </a:extLst>
          </p:cNvPr>
          <p:cNvSpPr>
            <a:spLocks noGrp="1"/>
          </p:cNvSpPr>
          <p:nvPr>
            <p:ph type="pic" sz="quarter" idx="10"/>
          </p:nvPr>
        </p:nvSpPr>
        <p:spPr>
          <a:xfrm>
            <a:off x="904238" y="1157224"/>
            <a:ext cx="4500562" cy="4521200"/>
          </a:xfrm>
          <a:prstGeom prst="ellipse">
            <a:avLst/>
          </a:prstGeom>
          <a:solidFill>
            <a:schemeClr val="accent2"/>
          </a:solidFill>
        </p:spPr>
        <p:txBody>
          <a:bodyPr/>
          <a:lstStyle>
            <a:lvl1pPr marL="0" indent="0" algn="ctr">
              <a:buNone/>
              <a:defRPr sz="2000"/>
            </a:lvl1pPr>
          </a:lstStyle>
          <a:p>
            <a:r>
              <a:rPr lang="en-US"/>
              <a:t>Click icon to add picture</a:t>
            </a: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823856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2">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CEDB282-8288-C81F-52B5-048A3E80C931}"/>
              </a:ext>
              <a:ext uri="{C183D7F6-B498-43B3-948B-1728B52AA6E4}">
                <adec:decorative xmlns:adec="http://schemas.microsoft.com/office/drawing/2017/decorative" val="1"/>
              </a:ext>
            </a:extLst>
          </p:cNvPr>
          <p:cNvGrpSpPr/>
          <p:nvPr userDrawn="1"/>
        </p:nvGrpSpPr>
        <p:grpSpPr>
          <a:xfrm>
            <a:off x="0" y="-1"/>
            <a:ext cx="12208822" cy="6858003"/>
            <a:chOff x="0" y="-1"/>
            <a:chExt cx="12208822" cy="6858003"/>
          </a:xfrm>
        </p:grpSpPr>
        <p:sp>
          <p:nvSpPr>
            <p:cNvPr id="7" name="Rectangle 6">
              <a:extLst>
                <a:ext uri="{FF2B5EF4-FFF2-40B4-BE49-F238E27FC236}">
                  <a16:creationId xmlns:a16="http://schemas.microsoft.com/office/drawing/2014/main" id="{2A62587F-7496-384A-AF40-18FC8CF0709D}"/>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14">
              <a:extLst>
                <a:ext uri="{FF2B5EF4-FFF2-40B4-BE49-F238E27FC236}">
                  <a16:creationId xmlns:a16="http://schemas.microsoft.com/office/drawing/2014/main" id="{2734DEB1-EC02-2E42-9292-4ADD115060A5}"/>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3" name="Title 1">
            <a:extLst>
              <a:ext uri="{FF2B5EF4-FFF2-40B4-BE49-F238E27FC236}">
                <a16:creationId xmlns:a16="http://schemas.microsoft.com/office/drawing/2014/main" id="{5E932F0D-7FC3-634B-932C-3625C16C8DE2}"/>
              </a:ext>
            </a:extLst>
          </p:cNvPr>
          <p:cNvSpPr>
            <a:spLocks noGrp="1"/>
          </p:cNvSpPr>
          <p:nvPr>
            <p:ph type="title" hasCustomPrompt="1"/>
          </p:nvPr>
        </p:nvSpPr>
        <p:spPr>
          <a:xfrm>
            <a:off x="1167492" y="45085"/>
            <a:ext cx="9779183" cy="1600835"/>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CA1EED44-783E-8705-4119-D7E9F7D4F2B4}"/>
              </a:ext>
            </a:extLst>
          </p:cNvPr>
          <p:cNvSpPr>
            <a:spLocks noGrp="1"/>
          </p:cNvSpPr>
          <p:nvPr>
            <p:ph idx="14" hasCustomPrompt="1"/>
          </p:nvPr>
        </p:nvSpPr>
        <p:spPr>
          <a:xfrm>
            <a:off x="1166087" y="2652713"/>
            <a:ext cx="9780587" cy="3436936"/>
          </a:xfrm>
        </p:spPr>
        <p:txBody>
          <a:bodyPr>
            <a:normAutofit/>
          </a:bodyPr>
          <a:lstStyle>
            <a:lvl1pPr marL="342900" indent="-283464">
              <a:spcBef>
                <a:spcPts val="1000"/>
              </a:spcBef>
              <a:buFont typeface="Arial" panose="020B0604020202020204" pitchFamily="34" charset="0"/>
              <a:buChar char="•"/>
              <a:defRPr sz="2000">
                <a:solidFill>
                  <a:schemeClr val="bg1"/>
                </a:solidFill>
                <a:latin typeface="+mn-lt"/>
              </a:defRPr>
            </a:lvl1pPr>
            <a:lvl2pPr marL="566928" indent="-283464">
              <a:spcBef>
                <a:spcPts val="1000"/>
              </a:spcBef>
              <a:buFont typeface="Arial" panose="020B0604020202020204" pitchFamily="34" charset="0"/>
              <a:buChar char="•"/>
              <a:defRPr sz="2000">
                <a:solidFill>
                  <a:schemeClr val="bg1"/>
                </a:solidFill>
                <a:latin typeface="+mn-lt"/>
              </a:defRPr>
            </a:lvl2pPr>
            <a:lvl3pPr marL="850392" indent="-283464">
              <a:spcBef>
                <a:spcPts val="1000"/>
              </a:spcBef>
              <a:buFont typeface="Arial" panose="020B0604020202020204" pitchFamily="34" charset="0"/>
              <a:buChar char="•"/>
              <a:defRPr sz="2000">
                <a:solidFill>
                  <a:schemeClr val="bg1"/>
                </a:solidFill>
                <a:latin typeface="+mn-lt"/>
              </a:defRPr>
            </a:lvl3pPr>
            <a:lvl4pPr marL="1097280" indent="-283464">
              <a:spcBef>
                <a:spcPts val="1000"/>
              </a:spcBef>
              <a:buFont typeface="Arial" panose="020B0604020202020204" pitchFamily="34" charset="0"/>
              <a:buChar char="•"/>
              <a:defRPr sz="2000">
                <a:solidFill>
                  <a:schemeClr val="bg1"/>
                </a:solidFill>
                <a:latin typeface="+mn-lt"/>
              </a:defRPr>
            </a:lvl4pPr>
            <a:lvl5pPr marL="1371600" indent="-283464">
              <a:spcBef>
                <a:spcPts val="1000"/>
              </a:spcBef>
              <a:buFont typeface="Arial" panose="020B0604020202020204" pitchFamily="34" charset="0"/>
              <a:buChar char="•"/>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E95D4F5-F69B-42F6-8A9D-330F696E144B}"/>
              </a:ext>
            </a:extLst>
          </p:cNvPr>
          <p:cNvSpPr>
            <a:spLocks noGrp="1"/>
          </p:cNvSpPr>
          <p:nvPr>
            <p:ph type="dt" sz="half" idx="10"/>
          </p:nvPr>
        </p:nvSpPr>
        <p:spPr/>
        <p:txBody>
          <a:bodyPr>
            <a:noAutofit/>
          </a:bodyPr>
          <a:lstStyle>
            <a:lvl1pPr>
              <a:defRPr>
                <a:solidFill>
                  <a:schemeClr val="accent2"/>
                </a:solidFill>
                <a:latin typeface="+mn-lt"/>
              </a:defRPr>
            </a:lvl1pPr>
          </a:lstStyle>
          <a:p>
            <a:r>
              <a:rPr lang="en-US" dirty="0"/>
              <a:t>9/8/20XX</a:t>
            </a:r>
          </a:p>
        </p:txBody>
      </p:sp>
      <p:sp>
        <p:nvSpPr>
          <p:cNvPr id="5" name="Footer Placeholder 4">
            <a:extLst>
              <a:ext uri="{FF2B5EF4-FFF2-40B4-BE49-F238E27FC236}">
                <a16:creationId xmlns:a16="http://schemas.microsoft.com/office/drawing/2014/main" id="{FA79A23A-2238-4904-8692-9F2DAE8B8FC9}"/>
              </a:ext>
            </a:extLst>
          </p:cNvPr>
          <p:cNvSpPr>
            <a:spLocks noGrp="1"/>
          </p:cNvSpPr>
          <p:nvPr>
            <p:ph type="ftr" sz="quarter" idx="11"/>
          </p:nvPr>
        </p:nvSpPr>
        <p:spPr/>
        <p:txBody>
          <a:bodyPr>
            <a:noAutofit/>
          </a:bodyPr>
          <a:lstStyle>
            <a:lvl1pPr>
              <a:defRPr>
                <a:solidFill>
                  <a:schemeClr val="accent2"/>
                </a:solidFill>
                <a:latin typeface="+mn-lt"/>
              </a:defRPr>
            </a:lvl1pPr>
          </a:lstStyle>
          <a:p>
            <a:endParaRPr lang="en-US" dirty="0"/>
          </a:p>
        </p:txBody>
      </p:sp>
      <p:sp>
        <p:nvSpPr>
          <p:cNvPr id="6" name="Slide Number Placeholder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883176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Section title">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95FBCE6F-2AA9-31FE-8148-33B480735599}"/>
              </a:ext>
              <a:ext uri="{C183D7F6-B498-43B3-948B-1728B52AA6E4}">
                <adec:decorative xmlns:adec="http://schemas.microsoft.com/office/drawing/2017/decorative" val="1"/>
              </a:ext>
            </a:extLst>
          </p:cNvPr>
          <p:cNvGrpSpPr/>
          <p:nvPr userDrawn="1"/>
        </p:nvGrpSpPr>
        <p:grpSpPr>
          <a:xfrm>
            <a:off x="0" y="0"/>
            <a:ext cx="12192000" cy="6858000"/>
            <a:chOff x="0" y="0"/>
            <a:chExt cx="12192000" cy="6858000"/>
          </a:xfrm>
        </p:grpSpPr>
        <p:sp>
          <p:nvSpPr>
            <p:cNvPr id="23" name="Freeform 22">
              <a:extLst>
                <a:ext uri="{FF2B5EF4-FFF2-40B4-BE49-F238E27FC236}">
                  <a16:creationId xmlns:a16="http://schemas.microsoft.com/office/drawing/2014/main" id="{067EACEC-C2DD-EA42-8504-176673AD1F20}"/>
                </a:ext>
              </a:extLst>
            </p:cNvPr>
            <p:cNvSpPr/>
            <p:nvPr userDrawn="1"/>
          </p:nvSpPr>
          <p:spPr>
            <a:xfrm>
              <a:off x="0" y="0"/>
              <a:ext cx="8025490" cy="6858000"/>
            </a:xfrm>
            <a:custGeom>
              <a:avLst/>
              <a:gdLst>
                <a:gd name="connsiteX0" fmla="*/ 0 w 8025490"/>
                <a:gd name="connsiteY0" fmla="*/ 0 h 6858000"/>
                <a:gd name="connsiteX1" fmla="*/ 4596490 w 8025490"/>
                <a:gd name="connsiteY1" fmla="*/ 0 h 6858000"/>
                <a:gd name="connsiteX2" fmla="*/ 8025490 w 8025490"/>
                <a:gd name="connsiteY2" fmla="*/ 3429000 h 6858000"/>
                <a:gd name="connsiteX3" fmla="*/ 4596490 w 8025490"/>
                <a:gd name="connsiteY3" fmla="*/ 6858000 h 6858000"/>
                <a:gd name="connsiteX4" fmla="*/ 0 w 802549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5490" h="6858000">
                  <a:moveTo>
                    <a:pt x="0" y="0"/>
                  </a:moveTo>
                  <a:lnTo>
                    <a:pt x="4596490" y="0"/>
                  </a:lnTo>
                  <a:cubicBezTo>
                    <a:pt x="6490274" y="0"/>
                    <a:pt x="8025490" y="1535216"/>
                    <a:pt x="8025490" y="3429000"/>
                  </a:cubicBezTo>
                  <a:cubicBezTo>
                    <a:pt x="8025490" y="5322784"/>
                    <a:pt x="6490274" y="6858000"/>
                    <a:pt x="4596490" y="6858000"/>
                  </a:cubicBez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89843C7E-5704-7A46-8974-F3BFA42E7310}"/>
                </a:ext>
              </a:extLst>
            </p:cNvPr>
            <p:cNvGrpSpPr/>
            <p:nvPr userDrawn="1"/>
          </p:nvGrpSpPr>
          <p:grpSpPr>
            <a:xfrm rot="16200000">
              <a:off x="8286528" y="2207195"/>
              <a:ext cx="3032351" cy="2443610"/>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7" name="Freeform 16">
              <a:extLst>
                <a:ext uri="{FF2B5EF4-FFF2-40B4-BE49-F238E27FC236}">
                  <a16:creationId xmlns:a16="http://schemas.microsoft.com/office/drawing/2014/main" id="{0B179973-08D2-EF40-B516-35E75E906394}"/>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17">
              <a:extLst>
                <a:ext uri="{FF2B5EF4-FFF2-40B4-BE49-F238E27FC236}">
                  <a16:creationId xmlns:a16="http://schemas.microsoft.com/office/drawing/2014/main" id="{6C811FF3-E48A-194D-8022-65F8C3A17449}"/>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4" y="177553"/>
            <a:ext cx="6245912" cy="3269447"/>
          </a:xfrm>
        </p:spPr>
        <p:txBody>
          <a:bodyPr bIns="0" anchor="b">
            <a:noAutofit/>
          </a:bodyPr>
          <a:lstStyle>
            <a:lvl1pPr algn="l">
              <a:defRPr sz="6000" b="1">
                <a:solidFill>
                  <a:schemeClr val="bg1"/>
                </a:solidFill>
                <a:latin typeface="+mj-lt"/>
              </a:defRPr>
            </a:lvl1pPr>
          </a:lstStyle>
          <a:p>
            <a:r>
              <a:rPr lang="en-US" dirty="0"/>
              <a:t>Click to add title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hasCustomPrompt="1"/>
          </p:nvPr>
        </p:nvSpPr>
        <p:spPr>
          <a:xfrm>
            <a:off x="1167494" y="3492896"/>
            <a:ext cx="6245912" cy="912850"/>
          </a:xfrm>
        </p:spPr>
        <p:txBody>
          <a:bodyPr anchor="ctr" anchorCtr="0">
            <a:noAutofit/>
          </a:bodyPr>
          <a:lstStyle>
            <a:lvl1pPr marL="0" indent="0" algn="l">
              <a:buNone/>
              <a:defRPr sz="32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Tree>
    <p:extLst>
      <p:ext uri="{BB962C8B-B14F-4D97-AF65-F5344CB8AC3E}">
        <p14:creationId xmlns:p14="http://schemas.microsoft.com/office/powerpoint/2010/main" val="986529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2 Column Content">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14DB56B5-5DD7-95E3-52B2-EDC4B3F13058}"/>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601200" cy="1653371"/>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23984"/>
            <a:ext cx="4663440" cy="3332832"/>
          </a:xfrm>
        </p:spPr>
        <p:txBody>
          <a:bodyPr>
            <a:normAutofit/>
          </a:bodyPr>
          <a:lstStyle>
            <a:lvl1pPr marL="0" indent="0">
              <a:spcBef>
                <a:spcPts val="1000"/>
              </a:spcBef>
              <a:buFont typeface="Arial" panose="020B0604020202020204" pitchFamily="34" charset="0"/>
              <a:buNone/>
              <a:defRPr sz="2000">
                <a:latin typeface="+mn-lt"/>
              </a:defRPr>
            </a:lvl1pPr>
            <a:lvl2pPr marL="283464" indent="-283464">
              <a:spcBef>
                <a:spcPts val="1000"/>
              </a:spcBef>
              <a:buFont typeface="Arial" panose="020B0604020202020204" pitchFamily="34" charset="0"/>
              <a:buChar char="•"/>
              <a:defRPr sz="2000">
                <a:latin typeface="+mn-lt"/>
              </a:defRPr>
            </a:lvl2pPr>
            <a:lvl3pPr marL="566928" indent="-283464">
              <a:spcBef>
                <a:spcPts val="1000"/>
              </a:spcBef>
              <a:buFont typeface="Arial" panose="020B0604020202020204" pitchFamily="34" charset="0"/>
              <a:buChar char="•"/>
              <a:defRPr sz="2000">
                <a:latin typeface="+mn-lt"/>
              </a:defRPr>
            </a:lvl3pPr>
            <a:lvl4pPr marL="850392" indent="-283464">
              <a:spcBef>
                <a:spcPts val="1000"/>
              </a:spcBef>
              <a:buFont typeface="Arial" panose="020B0604020202020204" pitchFamily="34" charset="0"/>
              <a:buChar char="•"/>
              <a:defRPr sz="2000">
                <a:latin typeface="+mn-lt"/>
              </a:defRPr>
            </a:lvl4pPr>
            <a:lvl5pPr marL="1133856" indent="-283464">
              <a:spcBef>
                <a:spcPts val="1000"/>
              </a:spcBef>
              <a:buFont typeface="Arial" panose="020B0604020202020204" pitchFamily="34" charset="0"/>
              <a:buChar char="•"/>
              <a:defRPr sz="20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hasCustomPrompt="1"/>
          </p:nvPr>
        </p:nvSpPr>
        <p:spPr>
          <a:xfrm>
            <a:off x="6283235" y="2023984"/>
            <a:ext cx="4663440" cy="3332832"/>
          </a:xfrm>
        </p:spPr>
        <p:txBody>
          <a:bodyPr>
            <a:normAutofit/>
          </a:bodyPr>
          <a:lstStyle>
            <a:lvl1pPr marL="0" indent="0">
              <a:spcBef>
                <a:spcPts val="1000"/>
              </a:spcBef>
              <a:buFont typeface="Arial" panose="020B0604020202020204" pitchFamily="34" charset="0"/>
              <a:buNone/>
              <a:defRPr sz="2000">
                <a:latin typeface="+mn-lt"/>
              </a:defRPr>
            </a:lvl1pPr>
            <a:lvl2pPr marL="283464" indent="-283464">
              <a:spcBef>
                <a:spcPts val="1000"/>
              </a:spcBef>
              <a:buFont typeface="Arial" panose="020B0604020202020204" pitchFamily="34" charset="0"/>
              <a:buChar char="•"/>
              <a:defRPr sz="2000">
                <a:latin typeface="+mn-lt"/>
              </a:defRPr>
            </a:lvl2pPr>
            <a:lvl3pPr marL="566928" indent="-283464">
              <a:spcBef>
                <a:spcPts val="1000"/>
              </a:spcBef>
              <a:buFont typeface="Arial" panose="020B0604020202020204" pitchFamily="34" charset="0"/>
              <a:buChar char="•"/>
              <a:defRPr sz="2000">
                <a:latin typeface="+mn-lt"/>
              </a:defRPr>
            </a:lvl3pPr>
            <a:lvl4pPr marL="850392" indent="-283464">
              <a:spcBef>
                <a:spcPts val="1000"/>
              </a:spcBef>
              <a:buFont typeface="Arial" panose="020B0604020202020204" pitchFamily="34" charset="0"/>
              <a:buChar char="•"/>
              <a:defRPr sz="2000">
                <a:latin typeface="+mn-lt"/>
              </a:defRPr>
            </a:lvl4pPr>
            <a:lvl5pPr marL="1133856" indent="-283464">
              <a:spcBef>
                <a:spcPts val="1000"/>
              </a:spcBef>
              <a:buFont typeface="Arial" panose="020B0604020202020204" pitchFamily="34" charset="0"/>
              <a:buChar char="•"/>
              <a:defRPr sz="20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767843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2 content">
    <p:bg>
      <p:bgPr>
        <a:solidFill>
          <a:schemeClr val="accent1"/>
        </a:solidFill>
        <a:effectLst/>
      </p:bgPr>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1A0E8D4A-B13C-C7EE-5E27-278124A1276E}"/>
              </a:ext>
              <a:ext uri="{C183D7F6-B498-43B3-948B-1728B52AA6E4}">
                <adec:decorative xmlns:adec="http://schemas.microsoft.com/office/drawing/2017/decorative" val="1"/>
              </a:ext>
            </a:extLst>
          </p:cNvPr>
          <p:cNvGrpSpPr/>
          <p:nvPr userDrawn="1"/>
        </p:nvGrpSpPr>
        <p:grpSpPr>
          <a:xfrm>
            <a:off x="1" y="1"/>
            <a:ext cx="12191999" cy="6857999"/>
            <a:chOff x="1" y="1"/>
            <a:chExt cx="12191999" cy="6857999"/>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69008"/>
            <a:ext cx="9779183" cy="1706563"/>
          </a:xfrm>
        </p:spPr>
        <p:txBody>
          <a:bodyPr anchor="b">
            <a:noAutofit/>
          </a:bodyPr>
          <a:lstStyle>
            <a:lvl1pPr>
              <a:defRPr sz="4200" b="1">
                <a:solidFill>
                  <a:schemeClr val="bg1"/>
                </a:solidFill>
                <a:latin typeface="+mj-lt"/>
              </a:defRPr>
            </a:lvl1pPr>
          </a:lstStyle>
          <a:p>
            <a:r>
              <a:rPr lang="en-US" dirty="0"/>
              <a:t>Click to add title</a:t>
            </a:r>
          </a:p>
        </p:txBody>
      </p:sp>
      <p:sp>
        <p:nvSpPr>
          <p:cNvPr id="14" name="Content Placeholder 2">
            <a:extLst>
              <a:ext uri="{FF2B5EF4-FFF2-40B4-BE49-F238E27FC236}">
                <a16:creationId xmlns:a16="http://schemas.microsoft.com/office/drawing/2014/main" id="{926B296A-EB6A-9BE9-E813-B15C46524F4D}"/>
              </a:ext>
            </a:extLst>
          </p:cNvPr>
          <p:cNvSpPr>
            <a:spLocks noGrp="1"/>
          </p:cNvSpPr>
          <p:nvPr>
            <p:ph idx="12" hasCustomPrompt="1"/>
          </p:nvPr>
        </p:nvSpPr>
        <p:spPr>
          <a:xfrm>
            <a:off x="1167493" y="2023984"/>
            <a:ext cx="4663440" cy="3332832"/>
          </a:xfrm>
        </p:spPr>
        <p:txBody>
          <a:bodyPr>
            <a:normAutofit/>
          </a:bodyPr>
          <a:lstStyle>
            <a:lvl1pPr marL="530352" indent="-530352">
              <a:spcBef>
                <a:spcPts val="1000"/>
              </a:spcBef>
              <a:buFont typeface="+mj-lt"/>
              <a:buAutoNum type="arabicPeriod"/>
              <a:defRPr sz="2000">
                <a:solidFill>
                  <a:schemeClr val="bg1"/>
                </a:solidFill>
                <a:latin typeface="+mn-lt"/>
              </a:defRPr>
            </a:lvl1pPr>
            <a:lvl2pPr marL="1097280" indent="-530352">
              <a:spcBef>
                <a:spcPts val="1000"/>
              </a:spcBef>
              <a:buFont typeface="+mj-lt"/>
              <a:buAutoNum type="alphaLcPeriod"/>
              <a:defRPr sz="2000">
                <a:solidFill>
                  <a:schemeClr val="bg1"/>
                </a:solidFill>
                <a:latin typeface="+mn-lt"/>
              </a:defRPr>
            </a:lvl2pPr>
            <a:lvl3pPr marL="1645920" indent="-530352">
              <a:spcBef>
                <a:spcPts val="1000"/>
              </a:spcBef>
              <a:buFont typeface="+mj-lt"/>
              <a:buAutoNum type="arabicParenR"/>
              <a:defRPr sz="2000">
                <a:solidFill>
                  <a:schemeClr val="bg1"/>
                </a:solidFill>
                <a:latin typeface="+mn-lt"/>
              </a:defRPr>
            </a:lvl3pPr>
            <a:lvl4pPr marL="1920240" indent="-530352">
              <a:spcBef>
                <a:spcPts val="1000"/>
              </a:spcBef>
              <a:buFont typeface="+mj-lt"/>
              <a:buAutoNum type="alphaLcParenR"/>
              <a:defRPr sz="2000">
                <a:solidFill>
                  <a:schemeClr val="bg1"/>
                </a:solidFill>
                <a:latin typeface="+mn-lt"/>
              </a:defRPr>
            </a:lvl4pPr>
            <a:lvl5pPr marL="2560320" indent="-514350">
              <a:spcBef>
                <a:spcPts val="1000"/>
              </a:spcBef>
              <a:buFont typeface="+mj-lt"/>
              <a:buAutoNum type="romanLcPeriod"/>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a:extLst>
              <a:ext uri="{FF2B5EF4-FFF2-40B4-BE49-F238E27FC236}">
                <a16:creationId xmlns:a16="http://schemas.microsoft.com/office/drawing/2014/main" id="{9435B7D5-E7F8-1267-8942-3C97BE836B98}"/>
              </a:ext>
            </a:extLst>
          </p:cNvPr>
          <p:cNvSpPr>
            <a:spLocks noGrp="1"/>
          </p:cNvSpPr>
          <p:nvPr>
            <p:ph idx="11" hasCustomPrompt="1"/>
          </p:nvPr>
        </p:nvSpPr>
        <p:spPr>
          <a:xfrm>
            <a:off x="6283235" y="2023984"/>
            <a:ext cx="4663440" cy="3332832"/>
          </a:xfrm>
        </p:spPr>
        <p:txBody>
          <a:bodyPr>
            <a:normAutofit/>
          </a:bodyPr>
          <a:lstStyle>
            <a:lvl1pPr marL="0" indent="0">
              <a:spcBef>
                <a:spcPts val="1000"/>
              </a:spcBef>
              <a:buFont typeface="Arial" panose="020B0604020202020204" pitchFamily="34" charset="0"/>
              <a:buNone/>
              <a:defRPr sz="2000">
                <a:solidFill>
                  <a:schemeClr val="bg1"/>
                </a:solidFill>
                <a:latin typeface="+mn-lt"/>
              </a:defRPr>
            </a:lvl1pPr>
            <a:lvl2pPr marL="283464" indent="-283464">
              <a:spcBef>
                <a:spcPts val="1000"/>
              </a:spcBef>
              <a:buFont typeface="Arial" panose="020B0604020202020204" pitchFamily="34" charset="0"/>
              <a:buChar char="•"/>
              <a:defRPr sz="2000">
                <a:solidFill>
                  <a:schemeClr val="bg1"/>
                </a:solidFill>
                <a:latin typeface="+mn-lt"/>
              </a:defRPr>
            </a:lvl2pPr>
            <a:lvl3pPr marL="566928" indent="-283464">
              <a:spcBef>
                <a:spcPts val="1000"/>
              </a:spcBef>
              <a:buFont typeface="Arial" panose="020B0604020202020204" pitchFamily="34" charset="0"/>
              <a:buChar char="•"/>
              <a:defRPr sz="2000">
                <a:solidFill>
                  <a:schemeClr val="bg1"/>
                </a:solidFill>
                <a:latin typeface="+mn-lt"/>
              </a:defRPr>
            </a:lvl3pPr>
            <a:lvl4pPr marL="850392" indent="-283464">
              <a:spcBef>
                <a:spcPts val="1000"/>
              </a:spcBef>
              <a:buFont typeface="Arial" panose="020B0604020202020204" pitchFamily="34" charset="0"/>
              <a:buChar char="•"/>
              <a:defRPr sz="2000">
                <a:solidFill>
                  <a:schemeClr val="bg1"/>
                </a:solidFill>
                <a:latin typeface="+mn-lt"/>
              </a:defRPr>
            </a:lvl4pPr>
            <a:lvl5pPr marL="1133856" indent="-283464">
              <a:spcBef>
                <a:spcPts val="1000"/>
              </a:spcBef>
              <a:buFont typeface="Arial" panose="020B0604020202020204" pitchFamily="34" charset="0"/>
              <a:buChar char="•"/>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2"/>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4020426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SmartArt 2">
    <p:bg>
      <p:bgPr>
        <a:solidFill>
          <a:schemeClr val="accent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BA2A58C-57B7-834C-8F5C-3299322411B1}"/>
              </a:ext>
              <a:ext uri="{C183D7F6-B498-43B3-948B-1728B52AA6E4}">
                <adec:decorative xmlns:adec="http://schemas.microsoft.com/office/drawing/2017/decorative" val="1"/>
              </a:ext>
            </a:extLst>
          </p:cNvPr>
          <p:cNvGrpSpPr/>
          <p:nvPr userDrawn="1"/>
        </p:nvGrpSpPr>
        <p:grpSpPr>
          <a:xfrm rot="16200000">
            <a:off x="10772262" y="152641"/>
            <a:ext cx="1572380" cy="1267097"/>
            <a:chOff x="7413403" y="4976359"/>
            <a:chExt cx="2334986" cy="1881641"/>
          </a:xfrm>
        </p:grpSpPr>
        <p:sp>
          <p:nvSpPr>
            <p:cNvPr id="13" name="Freeform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457200"/>
            <a:ext cx="9692640" cy="1371600"/>
          </a:xfrm>
        </p:spPr>
        <p:txBody>
          <a:bodyPr anchor="b">
            <a:noAutofit/>
          </a:bodyPr>
          <a:lstStyle>
            <a:lvl1pPr>
              <a:defRPr sz="4200" b="1">
                <a:latin typeface="+mj-lt"/>
              </a:defRPr>
            </a:lvl1pPr>
          </a:lstStyle>
          <a:p>
            <a:r>
              <a:rPr lang="en-US" dirty="0"/>
              <a:t>Click to add title</a:t>
            </a:r>
          </a:p>
        </p:txBody>
      </p:sp>
      <p:sp>
        <p:nvSpPr>
          <p:cNvPr id="4" name="Content Placeholder 2">
            <a:extLst>
              <a:ext uri="{FF2B5EF4-FFF2-40B4-BE49-F238E27FC236}">
                <a16:creationId xmlns:a16="http://schemas.microsoft.com/office/drawing/2014/main" id="{C45E425B-455F-127B-1647-045FD094F15D}"/>
              </a:ext>
            </a:extLst>
          </p:cNvPr>
          <p:cNvSpPr>
            <a:spLocks noGrp="1"/>
          </p:cNvSpPr>
          <p:nvPr>
            <p:ph idx="10" hasCustomPrompt="1"/>
          </p:nvPr>
        </p:nvSpPr>
        <p:spPr>
          <a:xfrm>
            <a:off x="1167493" y="2087561"/>
            <a:ext cx="2693306" cy="3890543"/>
          </a:xfrm>
        </p:spPr>
        <p:txBody>
          <a:bodyPr>
            <a:noAutofit/>
          </a:bodyPr>
          <a:lstStyle>
            <a:lvl1pPr marL="0" indent="0">
              <a:buNone/>
              <a:defRPr sz="2000">
                <a:latin typeface="+mn-lt"/>
              </a:defRPr>
            </a:lvl1pPr>
            <a:lvl2pPr marL="457200" indent="0">
              <a:buNone/>
              <a:defRPr sz="2000">
                <a:latin typeface="+mn-lt"/>
              </a:defRPr>
            </a:lvl2pPr>
            <a:lvl3pPr marL="914400" indent="0">
              <a:buNone/>
              <a:defRPr sz="2000">
                <a:latin typeface="+mn-lt"/>
              </a:defRPr>
            </a:lvl3pPr>
            <a:lvl4pPr marL="1371600" indent="0">
              <a:buNone/>
              <a:defRPr sz="2000">
                <a:latin typeface="+mn-lt"/>
              </a:defRPr>
            </a:lvl4pPr>
            <a:lvl5pPr marL="1828800" indent="0">
              <a:buNone/>
              <a:defRPr sz="20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4216400" y="2087563"/>
            <a:ext cx="6730274" cy="3890543"/>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827098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381000" y="381000"/>
            <a:ext cx="11430000" cy="132556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381000" y="1825625"/>
            <a:ext cx="114300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ED77A09-15C2-4E47-948E-AACAFCA47D40}"/>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tx2"/>
                </a:solidFill>
                <a:latin typeface="+mn-lt"/>
              </a:defRPr>
            </a:lvl1pPr>
          </a:lstStyle>
          <a:p>
            <a:r>
              <a:rPr lang="en-US" dirty="0"/>
              <a:t>9/8/20XX</a:t>
            </a:r>
          </a:p>
        </p:txBody>
      </p:sp>
      <p:sp>
        <p:nvSpPr>
          <p:cNvPr id="5" name="Footer Placeholder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tx2"/>
                </a:solidFill>
                <a:latin typeface="+mn-lt"/>
              </a:defRPr>
            </a:lvl1pPr>
          </a:lstStyle>
          <a:p>
            <a:endParaRPr lang="en-US" dirty="0"/>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9067800" y="6356350"/>
            <a:ext cx="2743200" cy="365125"/>
          </a:xfrm>
          <a:prstGeom prst="rect">
            <a:avLst/>
          </a:prstGeom>
        </p:spPr>
        <p:txBody>
          <a:bodyPr vert="horz" lIns="91440" tIns="45720" rIns="91440" bIns="45720" rtlCol="0" anchor="ctr">
            <a:noAutofit/>
          </a:bodyPr>
          <a:lstStyle>
            <a:lvl1pPr algn="r">
              <a:defRPr sz="1200">
                <a:solidFill>
                  <a:schemeClr val="tx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74" r:id="rId4"/>
    <p:sldLayoutId id="2147483671" r:id="rId5"/>
    <p:sldLayoutId id="2147483659" r:id="rId6"/>
    <p:sldLayoutId id="2147483668" r:id="rId7"/>
    <p:sldLayoutId id="2147483669" r:id="rId8"/>
    <p:sldLayoutId id="2147483677" r:id="rId9"/>
    <p:sldLayoutId id="2147483661" r:id="rId10"/>
    <p:sldLayoutId id="2147483666" r:id="rId11"/>
  </p:sldLayoutIdLst>
  <p:hf sldNum="0" hdr="0" ftr="0" dt="0"/>
  <p:txStyles>
    <p:titleStyle>
      <a:lvl1pPr algn="l" defTabSz="914400" rtl="0" eaLnBrk="1" latinLnBrk="0" hangingPunct="1">
        <a:lnSpc>
          <a:spcPct val="8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ctrTitle"/>
          </p:nvPr>
        </p:nvSpPr>
        <p:spPr>
          <a:xfrm>
            <a:off x="1167493" y="2163097"/>
            <a:ext cx="7096933" cy="1899946"/>
          </a:xfrm>
        </p:spPr>
        <p:txBody>
          <a:bodyPr/>
          <a:lstStyle/>
          <a:p>
            <a:r>
              <a:rPr lang="en-US" dirty="0"/>
              <a:t>Quality control  1</a:t>
            </a:r>
            <a:r>
              <a:rPr lang="en-US" baseline="30000" dirty="0"/>
              <a:t>st</a:t>
            </a:r>
            <a:r>
              <a:rPr lang="en-US" dirty="0"/>
              <a:t> lecture By Dler Kurda</a:t>
            </a:r>
          </a:p>
        </p:txBody>
      </p:sp>
    </p:spTree>
    <p:extLst>
      <p:ext uri="{BB962C8B-B14F-4D97-AF65-F5344CB8AC3E}">
        <p14:creationId xmlns:p14="http://schemas.microsoft.com/office/powerpoint/2010/main" val="2259308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5B9D7F-C3FC-10FD-243A-576628BF3892}"/>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22A6438E-8ED8-3475-7C6F-58767B7F0981}"/>
              </a:ext>
            </a:extLst>
          </p:cNvPr>
          <p:cNvSpPr txBox="1"/>
          <p:nvPr/>
        </p:nvSpPr>
        <p:spPr>
          <a:xfrm>
            <a:off x="776749" y="1009441"/>
            <a:ext cx="10392696" cy="5031442"/>
          </a:xfrm>
          <a:prstGeom prst="rect">
            <a:avLst/>
          </a:prstGeom>
          <a:noFill/>
        </p:spPr>
        <p:txBody>
          <a:bodyPr wrap="square">
            <a:spAutoFit/>
          </a:bodyPr>
          <a:lstStyle/>
          <a:p>
            <a:pPr>
              <a:lnSpc>
                <a:spcPct val="150000"/>
              </a:lnSpc>
            </a:pPr>
            <a:r>
              <a:rPr lang="en-US" b="1" dirty="0"/>
              <a:t>INSPECTION</a:t>
            </a:r>
            <a:r>
              <a:rPr lang="ku-Arab-IQ" b="1" dirty="0"/>
              <a:t>پشکنین</a:t>
            </a:r>
            <a:endParaRPr lang="en-US" b="1" dirty="0"/>
          </a:p>
          <a:p>
            <a:pPr>
              <a:lnSpc>
                <a:spcPct val="150000"/>
              </a:lnSpc>
            </a:pPr>
            <a:r>
              <a:rPr lang="en-US" b="1" dirty="0"/>
              <a:t>Inspection is an important tool to complete quality concept. </a:t>
            </a:r>
          </a:p>
          <a:p>
            <a:pPr>
              <a:lnSpc>
                <a:spcPct val="150000"/>
              </a:lnSpc>
            </a:pPr>
            <a:r>
              <a:rPr lang="en-US" b="1" dirty="0"/>
              <a:t>It is necessary to assure confidence to manufacturer and aims satisfaction to customer. Inspection is a necessary tool of modern manufacturing process. </a:t>
            </a:r>
          </a:p>
          <a:p>
            <a:pPr>
              <a:lnSpc>
                <a:spcPct val="150000"/>
              </a:lnSpc>
            </a:pPr>
            <a:r>
              <a:rPr lang="en-US" b="1" dirty="0"/>
              <a:t>It helps to control quality, reduces manufacturing costs, eliminate scrap losses and assignable causes of defective work.</a:t>
            </a:r>
            <a:r>
              <a:rPr lang="ku-Arab-IQ" b="1" dirty="0"/>
              <a:t> یارمەتی کۆنترۆڵکردنی کوالیتی دەدات، تێچووی بەرهەمهێنان کەمدەکاتەوە، زیانەکانی خراپەکاری و هۆکارە دیاریکراوەکانی کارکردنی کەم و کوڕی لەناو دەبات.</a:t>
            </a:r>
            <a:endParaRPr lang="en-US" b="1" dirty="0"/>
          </a:p>
          <a:p>
            <a:pPr>
              <a:lnSpc>
                <a:spcPct val="150000"/>
              </a:lnSpc>
            </a:pPr>
            <a:r>
              <a:rPr lang="en-US" b="1" dirty="0"/>
              <a:t>The inspection and test unit is responsible for evaluating the quality of incoming raw materials </a:t>
            </a:r>
          </a:p>
          <a:p>
            <a:pPr>
              <a:lnSpc>
                <a:spcPct val="150000"/>
              </a:lnSpc>
            </a:pPr>
            <a:r>
              <a:rPr lang="en-US" b="1" dirty="0"/>
              <a:t>and components as well as the quality of the manufactured product or service. It checks the </a:t>
            </a:r>
          </a:p>
          <a:p>
            <a:pPr>
              <a:lnSpc>
                <a:spcPct val="150000"/>
              </a:lnSpc>
            </a:pPr>
            <a:r>
              <a:rPr lang="en-US" b="1" dirty="0"/>
              <a:t>components at various stages with reference to certain prearranged factors and detecting and </a:t>
            </a:r>
          </a:p>
          <a:p>
            <a:pPr>
              <a:lnSpc>
                <a:spcPct val="150000"/>
              </a:lnSpc>
            </a:pPr>
            <a:r>
              <a:rPr lang="en-US" b="1" dirty="0"/>
              <a:t>sorting out the faulty or faulty items. It also specified the types of inspection devices to use </a:t>
            </a:r>
          </a:p>
          <a:p>
            <a:pPr>
              <a:lnSpc>
                <a:spcPct val="150000"/>
              </a:lnSpc>
            </a:pPr>
            <a:r>
              <a:rPr lang="en-US" b="1" dirty="0"/>
              <a:t>and the procedures to follow to measure the quality characteristics.</a:t>
            </a:r>
          </a:p>
        </p:txBody>
      </p:sp>
    </p:spTree>
    <p:extLst>
      <p:ext uri="{BB962C8B-B14F-4D97-AF65-F5344CB8AC3E}">
        <p14:creationId xmlns:p14="http://schemas.microsoft.com/office/powerpoint/2010/main" val="1147256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44A355-C03E-9ACA-1771-EA7D904EFD19}"/>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109275DC-2C1C-CAF7-FF7D-B2DB62372468}"/>
              </a:ext>
            </a:extLst>
          </p:cNvPr>
          <p:cNvSpPr txBox="1"/>
          <p:nvPr/>
        </p:nvSpPr>
        <p:spPr>
          <a:xfrm>
            <a:off x="304800" y="461378"/>
            <a:ext cx="11277600" cy="2122056"/>
          </a:xfrm>
          <a:prstGeom prst="rect">
            <a:avLst/>
          </a:prstGeom>
          <a:noFill/>
        </p:spPr>
        <p:txBody>
          <a:bodyPr wrap="square">
            <a:spAutoFit/>
          </a:bodyPr>
          <a:lstStyle/>
          <a:p>
            <a:pPr algn="just">
              <a:lnSpc>
                <a:spcPct val="150000"/>
              </a:lnSpc>
            </a:pPr>
            <a:r>
              <a:rPr lang="en-US" b="1" dirty="0"/>
              <a:t>Inspection only measures the degree of equalization to a standard in the case of variables. </a:t>
            </a:r>
          </a:p>
          <a:p>
            <a:pPr algn="just">
              <a:lnSpc>
                <a:spcPct val="150000"/>
              </a:lnSpc>
            </a:pPr>
            <a:r>
              <a:rPr lang="en-US" b="1" dirty="0"/>
              <a:t>In the case of attributes inspection simply separates the nonconforming from the conforming. </a:t>
            </a:r>
          </a:p>
          <a:p>
            <a:pPr algn="just">
              <a:lnSpc>
                <a:spcPct val="150000"/>
              </a:lnSpc>
            </a:pPr>
            <a:r>
              <a:rPr lang="en-US" b="1" dirty="0"/>
              <a:t>Inspection does not show why the nonconforming units are being produced.</a:t>
            </a:r>
          </a:p>
          <a:p>
            <a:pPr algn="just">
              <a:lnSpc>
                <a:spcPct val="150000"/>
              </a:lnSpc>
            </a:pPr>
            <a:r>
              <a:rPr lang="en-US" b="1" dirty="0"/>
              <a:t>Inspection is the most common method of reaching standardization, uniformity and quality of workmanship</a:t>
            </a:r>
            <a:r>
              <a:rPr lang="ku-Arab-IQ" b="1" dirty="0"/>
              <a:t>کاری دەستی</a:t>
            </a:r>
            <a:r>
              <a:rPr lang="en-US" b="1" dirty="0"/>
              <a:t>.</a:t>
            </a:r>
          </a:p>
        </p:txBody>
      </p:sp>
      <p:sp>
        <p:nvSpPr>
          <p:cNvPr id="5" name="TextBox 4">
            <a:extLst>
              <a:ext uri="{FF2B5EF4-FFF2-40B4-BE49-F238E27FC236}">
                <a16:creationId xmlns:a16="http://schemas.microsoft.com/office/drawing/2014/main" id="{0E38393D-AEE3-2D40-F6F1-F6728743C982}"/>
              </a:ext>
            </a:extLst>
          </p:cNvPr>
          <p:cNvSpPr txBox="1"/>
          <p:nvPr/>
        </p:nvSpPr>
        <p:spPr>
          <a:xfrm>
            <a:off x="1231488" y="2755685"/>
            <a:ext cx="9239865" cy="2031325"/>
          </a:xfrm>
          <a:prstGeom prst="rect">
            <a:avLst/>
          </a:prstGeom>
          <a:noFill/>
        </p:spPr>
        <p:txBody>
          <a:bodyPr wrap="square">
            <a:spAutoFit/>
          </a:bodyPr>
          <a:lstStyle/>
          <a:p>
            <a:r>
              <a:rPr lang="en-US" dirty="0"/>
              <a:t>Objectives of Inspection</a:t>
            </a:r>
          </a:p>
          <a:p>
            <a:r>
              <a:rPr lang="en-US" dirty="0"/>
              <a:t>1. To detect and remove the faulty raw materials before it undergoes production.</a:t>
            </a:r>
          </a:p>
          <a:p>
            <a:r>
              <a:rPr lang="en-US" dirty="0"/>
              <a:t>2. To detect the faulty products in production whenever it is detected.</a:t>
            </a:r>
          </a:p>
          <a:p>
            <a:r>
              <a:rPr lang="en-US" dirty="0"/>
              <a:t>3. To bring facts to the notice of managers before they become serous to enable them</a:t>
            </a:r>
          </a:p>
          <a:p>
            <a:r>
              <a:rPr lang="en-US" dirty="0"/>
              <a:t>discover weaknesses and over the problem.</a:t>
            </a:r>
          </a:p>
          <a:p>
            <a:r>
              <a:rPr lang="en-US" dirty="0"/>
              <a:t>4. To prevent the substandard reaching the customer and reducing protests.</a:t>
            </a:r>
          </a:p>
          <a:p>
            <a:r>
              <a:rPr lang="en-US" dirty="0"/>
              <a:t>5. To promote reputation for quality and reliability of product.</a:t>
            </a:r>
          </a:p>
        </p:txBody>
      </p:sp>
    </p:spTree>
    <p:extLst>
      <p:ext uri="{BB962C8B-B14F-4D97-AF65-F5344CB8AC3E}">
        <p14:creationId xmlns:p14="http://schemas.microsoft.com/office/powerpoint/2010/main" val="3749645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F590FB-85D8-E108-9A73-7BF7D420F79A}"/>
            </a:ext>
          </a:extLst>
        </p:cNvPr>
        <p:cNvGrpSpPr/>
        <p:nvPr/>
      </p:nvGrpSpPr>
      <p:grpSpPr>
        <a:xfrm>
          <a:off x="0" y="0"/>
          <a:ext cx="0" cy="0"/>
          <a:chOff x="0" y="0"/>
          <a:chExt cx="0" cy="0"/>
        </a:xfrm>
      </p:grpSpPr>
      <p:sp>
        <p:nvSpPr>
          <p:cNvPr id="7" name="TextBox 6">
            <a:extLst>
              <a:ext uri="{FF2B5EF4-FFF2-40B4-BE49-F238E27FC236}">
                <a16:creationId xmlns:a16="http://schemas.microsoft.com/office/drawing/2014/main" id="{05E340E2-26B2-0610-0F4E-BC52DB682788}"/>
              </a:ext>
            </a:extLst>
          </p:cNvPr>
          <p:cNvSpPr txBox="1"/>
          <p:nvPr/>
        </p:nvSpPr>
        <p:spPr>
          <a:xfrm>
            <a:off x="366251" y="449826"/>
            <a:ext cx="7961672" cy="2862322"/>
          </a:xfrm>
          <a:prstGeom prst="rect">
            <a:avLst/>
          </a:prstGeom>
          <a:noFill/>
        </p:spPr>
        <p:txBody>
          <a:bodyPr wrap="square">
            <a:spAutoFit/>
          </a:bodyPr>
          <a:lstStyle/>
          <a:p>
            <a:r>
              <a:rPr lang="en-US" dirty="0"/>
              <a:t>Purpose of Inspection</a:t>
            </a:r>
          </a:p>
          <a:p>
            <a:r>
              <a:rPr lang="en-US" dirty="0"/>
              <a:t>1. To distinguish good lots </a:t>
            </a:r>
            <a:r>
              <a:rPr lang="ku-Arab-IQ" dirty="0"/>
              <a:t>زۆر شت</a:t>
            </a:r>
            <a:r>
              <a:rPr lang="en-US" dirty="0"/>
              <a:t>from bad lots.</a:t>
            </a:r>
          </a:p>
          <a:p>
            <a:r>
              <a:rPr lang="en-US" dirty="0"/>
              <a:t>2. To distinguish good pieces from bad pieces.</a:t>
            </a:r>
          </a:p>
          <a:p>
            <a:r>
              <a:rPr lang="en-US" dirty="0"/>
              <a:t>3. To determine if the process is changing.</a:t>
            </a:r>
          </a:p>
          <a:p>
            <a:r>
              <a:rPr lang="en-US" dirty="0"/>
              <a:t>4. To determine if the process is approaching the specification limits. </a:t>
            </a:r>
          </a:p>
          <a:p>
            <a:r>
              <a:rPr lang="en-US" dirty="0"/>
              <a:t>5. To rate quality of product.</a:t>
            </a:r>
          </a:p>
          <a:p>
            <a:r>
              <a:rPr lang="en-US" dirty="0"/>
              <a:t>6. To rate accuracy of examiners.</a:t>
            </a:r>
          </a:p>
          <a:p>
            <a:r>
              <a:rPr lang="en-US" dirty="0"/>
              <a:t>7. To measure the precision of the measuring instrument.</a:t>
            </a:r>
          </a:p>
          <a:p>
            <a:r>
              <a:rPr lang="en-US" dirty="0"/>
              <a:t>8. To secure products-design information.</a:t>
            </a:r>
          </a:p>
          <a:p>
            <a:r>
              <a:rPr lang="en-US" dirty="0"/>
              <a:t>9. To measure process capability.</a:t>
            </a:r>
          </a:p>
        </p:txBody>
      </p:sp>
      <p:sp>
        <p:nvSpPr>
          <p:cNvPr id="3" name="TextBox 2">
            <a:extLst>
              <a:ext uri="{FF2B5EF4-FFF2-40B4-BE49-F238E27FC236}">
                <a16:creationId xmlns:a16="http://schemas.microsoft.com/office/drawing/2014/main" id="{AE1F8B66-8C63-7686-2266-5EF9097FEF63}"/>
              </a:ext>
            </a:extLst>
          </p:cNvPr>
          <p:cNvSpPr txBox="1"/>
          <p:nvPr/>
        </p:nvSpPr>
        <p:spPr>
          <a:xfrm>
            <a:off x="639097" y="3545853"/>
            <a:ext cx="6096000" cy="1754326"/>
          </a:xfrm>
          <a:prstGeom prst="rect">
            <a:avLst/>
          </a:prstGeom>
          <a:noFill/>
        </p:spPr>
        <p:txBody>
          <a:bodyPr wrap="square">
            <a:spAutoFit/>
          </a:bodyPr>
          <a:lstStyle/>
          <a:p>
            <a:r>
              <a:rPr lang="en-US" dirty="0"/>
              <a:t>Types of Inspection</a:t>
            </a:r>
          </a:p>
          <a:p>
            <a:r>
              <a:rPr lang="en-US" dirty="0"/>
              <a:t>Types of inspection are:</a:t>
            </a:r>
          </a:p>
          <a:p>
            <a:r>
              <a:rPr lang="en-US" dirty="0"/>
              <a:t>1. Floor inspection 2. Centralized inspection</a:t>
            </a:r>
          </a:p>
          <a:p>
            <a:r>
              <a:rPr lang="en-US" dirty="0"/>
              <a:t>3. Combined inspection 4. Functional inspection</a:t>
            </a:r>
          </a:p>
          <a:p>
            <a:r>
              <a:rPr lang="en-US" dirty="0"/>
              <a:t>5. First piece inspection 6. Pilot piece inspection</a:t>
            </a:r>
          </a:p>
          <a:p>
            <a:r>
              <a:rPr lang="en-US" dirty="0"/>
              <a:t>7. Final inspection</a:t>
            </a:r>
          </a:p>
        </p:txBody>
      </p:sp>
      <p:sp>
        <p:nvSpPr>
          <p:cNvPr id="5" name="TextBox 4">
            <a:extLst>
              <a:ext uri="{FF2B5EF4-FFF2-40B4-BE49-F238E27FC236}">
                <a16:creationId xmlns:a16="http://schemas.microsoft.com/office/drawing/2014/main" id="{5DF91172-BE85-BC44-7E57-41BA7A0F9D04}"/>
              </a:ext>
            </a:extLst>
          </p:cNvPr>
          <p:cNvSpPr txBox="1"/>
          <p:nvPr/>
        </p:nvSpPr>
        <p:spPr>
          <a:xfrm>
            <a:off x="6164826" y="3779558"/>
            <a:ext cx="6096000" cy="1754326"/>
          </a:xfrm>
          <a:prstGeom prst="rect">
            <a:avLst/>
          </a:prstGeom>
          <a:noFill/>
        </p:spPr>
        <p:txBody>
          <a:bodyPr wrap="square">
            <a:spAutoFit/>
          </a:bodyPr>
          <a:lstStyle/>
          <a:p>
            <a:r>
              <a:rPr lang="ku-Arab-IQ" dirty="0"/>
              <a:t>جۆرەکانی پشکنین</a:t>
            </a:r>
          </a:p>
          <a:p>
            <a:r>
              <a:rPr lang="ku-Arab-IQ" dirty="0"/>
              <a:t>جۆرەکانی پشکنین بریتین لە:</a:t>
            </a:r>
          </a:p>
          <a:p>
            <a:r>
              <a:rPr lang="ku-Arab-IQ" dirty="0"/>
              <a:t>1. پشکنینی نهۆم 2. پشکنینی ناوەندی</a:t>
            </a:r>
          </a:p>
          <a:p>
            <a:r>
              <a:rPr lang="ku-Arab-IQ" dirty="0"/>
              <a:t>3. پشکنینی تێکەڵاو 4. پشکنینی کارایی</a:t>
            </a:r>
          </a:p>
          <a:p>
            <a:r>
              <a:rPr lang="ku-Arab-IQ" dirty="0"/>
              <a:t>5. پشکنینی پارچەی یەکەم 6. پشکنینی پارچەی فڕۆکەوان</a:t>
            </a:r>
          </a:p>
          <a:p>
            <a:r>
              <a:rPr lang="ku-Arab-IQ" dirty="0"/>
              <a:t>7. پشکنینی کۆتایی</a:t>
            </a:r>
            <a:endParaRPr lang="en-US" dirty="0"/>
          </a:p>
        </p:txBody>
      </p:sp>
    </p:spTree>
    <p:extLst>
      <p:ext uri="{BB962C8B-B14F-4D97-AF65-F5344CB8AC3E}">
        <p14:creationId xmlns:p14="http://schemas.microsoft.com/office/powerpoint/2010/main" val="2684320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F434-28DB-4621-A497-D62C41CE0419}"/>
              </a:ext>
            </a:extLst>
          </p:cNvPr>
          <p:cNvSpPr>
            <a:spLocks noGrp="1"/>
          </p:cNvSpPr>
          <p:nvPr>
            <p:ph type="title"/>
          </p:nvPr>
        </p:nvSpPr>
        <p:spPr>
          <a:xfrm>
            <a:off x="1158864" y="102021"/>
            <a:ext cx="9779183" cy="1744415"/>
          </a:xfrm>
        </p:spPr>
        <p:txBody>
          <a:bodyPr/>
          <a:lstStyle/>
          <a:p>
            <a:r>
              <a:rPr lang="en-US" dirty="0"/>
              <a:t>Agenda</a:t>
            </a:r>
          </a:p>
        </p:txBody>
      </p:sp>
      <p:pic>
        <p:nvPicPr>
          <p:cNvPr id="7" name="Picture 6">
            <a:extLst>
              <a:ext uri="{FF2B5EF4-FFF2-40B4-BE49-F238E27FC236}">
                <a16:creationId xmlns:a16="http://schemas.microsoft.com/office/drawing/2014/main" id="{A536071A-67BA-E18D-0D9C-6A723CB5F12F}"/>
              </a:ext>
            </a:extLst>
          </p:cNvPr>
          <p:cNvPicPr>
            <a:picLocks noChangeAspect="1"/>
          </p:cNvPicPr>
          <p:nvPr/>
        </p:nvPicPr>
        <p:blipFill>
          <a:blip r:embed="rId3"/>
          <a:stretch>
            <a:fillRect/>
          </a:stretch>
        </p:blipFill>
        <p:spPr>
          <a:xfrm>
            <a:off x="1304572" y="2150871"/>
            <a:ext cx="4614447" cy="3234172"/>
          </a:xfrm>
          <a:prstGeom prst="rect">
            <a:avLst/>
          </a:prstGeom>
        </p:spPr>
      </p:pic>
      <p:pic>
        <p:nvPicPr>
          <p:cNvPr id="9" name="Picture 8">
            <a:extLst>
              <a:ext uri="{FF2B5EF4-FFF2-40B4-BE49-F238E27FC236}">
                <a16:creationId xmlns:a16="http://schemas.microsoft.com/office/drawing/2014/main" id="{B34E86BE-38DB-A338-9A4D-D88264E6F51E}"/>
              </a:ext>
            </a:extLst>
          </p:cNvPr>
          <p:cNvPicPr>
            <a:picLocks noChangeAspect="1"/>
          </p:cNvPicPr>
          <p:nvPr/>
        </p:nvPicPr>
        <p:blipFill>
          <a:blip r:embed="rId4"/>
          <a:stretch>
            <a:fillRect/>
          </a:stretch>
        </p:blipFill>
        <p:spPr>
          <a:xfrm>
            <a:off x="6107451" y="2150871"/>
            <a:ext cx="4472059" cy="3119219"/>
          </a:xfrm>
          <a:prstGeom prst="rect">
            <a:avLst/>
          </a:prstGeom>
        </p:spPr>
      </p:pic>
    </p:spTree>
    <p:extLst>
      <p:ext uri="{BB962C8B-B14F-4D97-AF65-F5344CB8AC3E}">
        <p14:creationId xmlns:p14="http://schemas.microsoft.com/office/powerpoint/2010/main" val="1325608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500" fill="hold"/>
                                        <p:tgtEl>
                                          <p:spTgt spid="9"/>
                                        </p:tgtEl>
                                        <p:attrNameLst>
                                          <p:attrName>ppt_x</p:attrName>
                                        </p:attrNameLst>
                                      </p:cBhvr>
                                      <p:tavLst>
                                        <p:tav tm="0">
                                          <p:val>
                                            <p:strVal val="#ppt_x"/>
                                          </p:val>
                                        </p:tav>
                                        <p:tav tm="100000">
                                          <p:val>
                                            <p:strVal val="#ppt_x"/>
                                          </p:val>
                                        </p:tav>
                                      </p:tavLst>
                                    </p:anim>
                                    <p:anim calcmode="lin" valueType="num">
                                      <p:cBhvr additive="base">
                                        <p:cTn id="19"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21C4576C-8FC3-9A0E-899D-D1AC79D0AEC6}"/>
              </a:ext>
            </a:extLst>
          </p:cNvPr>
          <p:cNvSpPr txBox="1"/>
          <p:nvPr/>
        </p:nvSpPr>
        <p:spPr>
          <a:xfrm>
            <a:off x="403123" y="175032"/>
            <a:ext cx="11788877" cy="6046271"/>
          </a:xfrm>
          <a:prstGeom prst="rect">
            <a:avLst/>
          </a:prstGeom>
          <a:noFill/>
        </p:spPr>
        <p:txBody>
          <a:bodyPr wrap="square">
            <a:spAutoFit/>
          </a:bodyPr>
          <a:lstStyle/>
          <a:p>
            <a:pPr algn="just">
              <a:lnSpc>
                <a:spcPct val="150000"/>
              </a:lnSpc>
            </a:pPr>
            <a:r>
              <a:rPr lang="en-US" sz="2000" b="1" dirty="0">
                <a:latin typeface="Calibri" panose="020F0502020204030204" pitchFamily="34" charset="0"/>
                <a:ea typeface="Calibri" panose="020F0502020204030204" pitchFamily="34" charset="0"/>
                <a:cs typeface="Calibri" panose="020F0502020204030204" pitchFamily="34" charset="0"/>
              </a:rPr>
              <a:t>INTRODUCTION</a:t>
            </a:r>
          </a:p>
          <a:p>
            <a:pPr algn="just">
              <a:lnSpc>
                <a:spcPct val="150000"/>
              </a:lnSpc>
            </a:pPr>
            <a:r>
              <a:rPr lang="en-US" sz="2000" b="1" dirty="0">
                <a:latin typeface="Calibri" panose="020F0502020204030204" pitchFamily="34" charset="0"/>
                <a:ea typeface="Calibri" panose="020F0502020204030204" pitchFamily="34" charset="0"/>
                <a:cs typeface="Calibri" panose="020F0502020204030204" pitchFamily="34" charset="0"/>
              </a:rPr>
              <a:t>In any business organization, profit is the ultimate goal</a:t>
            </a:r>
            <a:r>
              <a:rPr lang="ku-Arab-IQ" sz="2000" b="1" dirty="0">
                <a:latin typeface="Calibri" panose="020F0502020204030204" pitchFamily="34" charset="0"/>
                <a:ea typeface="Calibri" panose="020F0502020204030204" pitchFamily="34" charset="0"/>
                <a:cs typeface="Calibri" panose="020F0502020204030204" pitchFamily="34" charset="0"/>
              </a:rPr>
              <a:t>ئامانجی کۆتایی</a:t>
            </a:r>
            <a:r>
              <a:rPr lang="en-US" sz="2000" b="1" dirty="0">
                <a:latin typeface="Calibri" panose="020F0502020204030204" pitchFamily="34" charset="0"/>
                <a:ea typeface="Calibri" panose="020F0502020204030204" pitchFamily="34" charset="0"/>
                <a:cs typeface="Calibri" panose="020F0502020204030204" pitchFamily="34" charset="0"/>
              </a:rPr>
              <a:t>. </a:t>
            </a:r>
          </a:p>
          <a:p>
            <a:pPr algn="just">
              <a:lnSpc>
                <a:spcPct val="150000"/>
              </a:lnSpc>
            </a:pPr>
            <a:r>
              <a:rPr lang="en-US" sz="2000" b="1" dirty="0">
                <a:latin typeface="Calibri" panose="020F0502020204030204" pitchFamily="34" charset="0"/>
                <a:ea typeface="Calibri" panose="020F0502020204030204" pitchFamily="34" charset="0"/>
                <a:cs typeface="Calibri" panose="020F0502020204030204" pitchFamily="34" charset="0"/>
              </a:rPr>
              <a:t>To achieve this, there are several approaches. </a:t>
            </a:r>
          </a:p>
          <a:p>
            <a:pPr algn="just">
              <a:lnSpc>
                <a:spcPct val="150000"/>
              </a:lnSpc>
            </a:pPr>
            <a:r>
              <a:rPr lang="en-US" sz="2000" b="1" dirty="0">
                <a:latin typeface="Calibri" panose="020F0502020204030204" pitchFamily="34" charset="0"/>
                <a:ea typeface="Calibri" panose="020F0502020204030204" pitchFamily="34" charset="0"/>
                <a:cs typeface="Calibri" panose="020F0502020204030204" pitchFamily="34" charset="0"/>
              </a:rPr>
              <a:t>Profit may be maximized by cutting costs for the same selling price per unit. </a:t>
            </a:r>
          </a:p>
          <a:p>
            <a:pPr algn="just">
              <a:lnSpc>
                <a:spcPct val="150000"/>
              </a:lnSpc>
            </a:pPr>
            <a:r>
              <a:rPr lang="en-US" sz="2000" b="1" dirty="0">
                <a:latin typeface="Calibri" panose="020F0502020204030204" pitchFamily="34" charset="0"/>
                <a:ea typeface="Calibri" panose="020F0502020204030204" pitchFamily="34" charset="0"/>
                <a:cs typeface="Calibri" panose="020F0502020204030204" pitchFamily="34" charset="0"/>
              </a:rPr>
              <a:t>To survive </a:t>
            </a:r>
            <a:r>
              <a:rPr lang="ku-Arab-IQ" sz="2000" b="1" dirty="0">
                <a:latin typeface="Calibri" panose="020F0502020204030204" pitchFamily="34" charset="0"/>
                <a:ea typeface="Calibri" panose="020F0502020204030204" pitchFamily="34" charset="0"/>
                <a:cs typeface="Calibri" panose="020F0502020204030204" pitchFamily="34" charset="0"/>
              </a:rPr>
              <a:t>ڕزگاربوون</a:t>
            </a:r>
            <a:r>
              <a:rPr lang="en-US" sz="2000" b="1" dirty="0">
                <a:latin typeface="Calibri" panose="020F0502020204030204" pitchFamily="34" charset="0"/>
                <a:ea typeface="Calibri" panose="020F0502020204030204" pitchFamily="34" charset="0"/>
                <a:cs typeface="Calibri" panose="020F0502020204030204" pitchFamily="34" charset="0"/>
              </a:rPr>
              <a:t>in a competitive business environment, goods and services produced by a company should have the minimum required quality. </a:t>
            </a:r>
          </a:p>
          <a:p>
            <a:pPr algn="just">
              <a:lnSpc>
                <a:spcPct val="150000"/>
              </a:lnSpc>
            </a:pPr>
            <a:r>
              <a:rPr lang="en-US" sz="2000" b="1" dirty="0">
                <a:latin typeface="Calibri" panose="020F0502020204030204" pitchFamily="34" charset="0"/>
                <a:ea typeface="Calibri" panose="020F0502020204030204" pitchFamily="34" charset="0"/>
                <a:cs typeface="Calibri" panose="020F0502020204030204" pitchFamily="34" charset="0"/>
              </a:rPr>
              <a:t>Extra quality means extra cost. So, the level of quality should be decided in relation to other factors such that the product is well absorbed in the market. </a:t>
            </a:r>
          </a:p>
          <a:p>
            <a:pPr algn="just">
              <a:lnSpc>
                <a:spcPct val="150000"/>
              </a:lnSpc>
            </a:pPr>
            <a:r>
              <a:rPr lang="en-US" sz="2000" b="1" dirty="0">
                <a:latin typeface="Calibri" panose="020F0502020204030204" pitchFamily="34" charset="0"/>
                <a:ea typeface="Calibri" panose="020F0502020204030204" pitchFamily="34" charset="0"/>
                <a:cs typeface="Calibri" panose="020F0502020204030204" pitchFamily="34" charset="0"/>
              </a:rPr>
              <a:t>In all these cases, to have repeated sales and thus increased sales income, basic quality is considered to be one of the supportive factors. </a:t>
            </a:r>
          </a:p>
          <a:p>
            <a:pPr algn="just">
              <a:lnSpc>
                <a:spcPct val="150000"/>
              </a:lnSpc>
            </a:pPr>
            <a:r>
              <a:rPr lang="en-US" sz="2000" b="1" dirty="0">
                <a:latin typeface="Calibri" panose="020F0502020204030204" pitchFamily="34" charset="0"/>
                <a:ea typeface="Calibri" panose="020F0502020204030204" pitchFamily="34" charset="0"/>
                <a:cs typeface="Calibri" panose="020F0502020204030204" pitchFamily="34" charset="0"/>
              </a:rPr>
              <a:t>Quality is a measure of how closely a good or service conforms to specified standard.</a:t>
            </a:r>
          </a:p>
          <a:p>
            <a:pPr algn="just">
              <a:lnSpc>
                <a:spcPct val="150000"/>
              </a:lnSpc>
            </a:pPr>
            <a:r>
              <a:rPr lang="en-US" sz="2000" b="1" dirty="0">
                <a:latin typeface="Calibri" panose="020F0502020204030204" pitchFamily="34" charset="0"/>
                <a:ea typeface="Calibri" panose="020F0502020204030204" pitchFamily="34" charset="0"/>
                <a:cs typeface="Calibri" panose="020F0502020204030204" pitchFamily="34" charset="0"/>
              </a:rPr>
              <a:t>Quality standards may be any one or a combination of attributes and variables of the product being manufactured. </a:t>
            </a:r>
          </a:p>
        </p:txBody>
      </p:sp>
    </p:spTree>
    <p:extLst>
      <p:ext uri="{BB962C8B-B14F-4D97-AF65-F5344CB8AC3E}">
        <p14:creationId xmlns:p14="http://schemas.microsoft.com/office/powerpoint/2010/main" val="3662677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476CD3C6-F4B9-9E37-BE13-F5B970676575}"/>
              </a:ext>
            </a:extLst>
          </p:cNvPr>
          <p:cNvSpPr txBox="1"/>
          <p:nvPr/>
        </p:nvSpPr>
        <p:spPr>
          <a:xfrm>
            <a:off x="717754" y="608052"/>
            <a:ext cx="10166555" cy="1295868"/>
          </a:xfrm>
          <a:prstGeom prst="rect">
            <a:avLst/>
          </a:prstGeom>
          <a:noFill/>
        </p:spPr>
        <p:txBody>
          <a:bodyPr wrap="square">
            <a:spAutoFit/>
          </a:bodyPr>
          <a:lstStyle/>
          <a:p>
            <a:pPr algn="just">
              <a:lnSpc>
                <a:spcPct val="150000"/>
              </a:lnSpc>
            </a:pPr>
            <a:r>
              <a:rPr lang="en-US" sz="1800" b="1" dirty="0">
                <a:latin typeface="Calibri" panose="020F0502020204030204" pitchFamily="34" charset="0"/>
                <a:ea typeface="Calibri" panose="020F0502020204030204" pitchFamily="34" charset="0"/>
                <a:cs typeface="Calibri" panose="020F0502020204030204" pitchFamily="34" charset="0"/>
              </a:rPr>
              <a:t>The attributes will include performance, reliability, appearance, commitment to delivery time, etc., variables may be some measurement variables like, length, width, height, </a:t>
            </a:r>
          </a:p>
          <a:p>
            <a:pPr algn="just">
              <a:lnSpc>
                <a:spcPct val="150000"/>
              </a:lnSpc>
            </a:pPr>
            <a:r>
              <a:rPr lang="en-US" sz="1800" b="1" dirty="0">
                <a:latin typeface="Calibri" panose="020F0502020204030204" pitchFamily="34" charset="0"/>
                <a:ea typeface="Calibri" panose="020F0502020204030204" pitchFamily="34" charset="0"/>
                <a:cs typeface="Calibri" panose="020F0502020204030204" pitchFamily="34" charset="0"/>
              </a:rPr>
              <a:t>diameter, surface finish, etc.</a:t>
            </a:r>
          </a:p>
        </p:txBody>
      </p:sp>
      <p:sp>
        <p:nvSpPr>
          <p:cNvPr id="13" name="TextBox 12">
            <a:extLst>
              <a:ext uri="{FF2B5EF4-FFF2-40B4-BE49-F238E27FC236}">
                <a16:creationId xmlns:a16="http://schemas.microsoft.com/office/drawing/2014/main" id="{A672E503-9A1D-305C-E341-6F823B7609F6}"/>
              </a:ext>
            </a:extLst>
          </p:cNvPr>
          <p:cNvSpPr txBox="1"/>
          <p:nvPr/>
        </p:nvSpPr>
        <p:spPr>
          <a:xfrm>
            <a:off x="4503174" y="1582598"/>
            <a:ext cx="7393858" cy="923330"/>
          </a:xfrm>
          <a:prstGeom prst="rect">
            <a:avLst/>
          </a:prstGeom>
          <a:noFill/>
        </p:spPr>
        <p:txBody>
          <a:bodyPr wrap="square">
            <a:spAutoFit/>
          </a:bodyPr>
          <a:lstStyle/>
          <a:p>
            <a:r>
              <a:rPr lang="ku-Arab-IQ" dirty="0"/>
              <a:t>تایبەتمەندییەکان بریتی دەبن لە ئەنجامدان، متمانەپێکردن، دەرکەوتن، پابەندبوون بە کاتی گەیاندن و هتد، گۆڕاوەکان لەوانەیە هەندێک گۆڕاوەی پێوانەکردن بن وەک، درێژی، پانی، بەرزی،</a:t>
            </a:r>
          </a:p>
          <a:p>
            <a:r>
              <a:rPr lang="ku-Arab-IQ" dirty="0"/>
              <a:t>تیرە، تەواوکردنی ڕووکار و هتد.</a:t>
            </a:r>
            <a:endParaRPr lang="en-US" dirty="0"/>
          </a:p>
        </p:txBody>
      </p:sp>
      <p:sp>
        <p:nvSpPr>
          <p:cNvPr id="15" name="TextBox 14">
            <a:extLst>
              <a:ext uri="{FF2B5EF4-FFF2-40B4-BE49-F238E27FC236}">
                <a16:creationId xmlns:a16="http://schemas.microsoft.com/office/drawing/2014/main" id="{58504125-9FE4-44A0-F924-19AADBEB0CAD}"/>
              </a:ext>
            </a:extLst>
          </p:cNvPr>
          <p:cNvSpPr txBox="1"/>
          <p:nvPr/>
        </p:nvSpPr>
        <p:spPr>
          <a:xfrm>
            <a:off x="427702" y="2505928"/>
            <a:ext cx="10746658" cy="2542363"/>
          </a:xfrm>
          <a:prstGeom prst="rect">
            <a:avLst/>
          </a:prstGeom>
          <a:noFill/>
        </p:spPr>
        <p:txBody>
          <a:bodyPr wrap="square">
            <a:spAutoFit/>
          </a:bodyPr>
          <a:lstStyle/>
          <a:p>
            <a:pPr algn="just">
              <a:lnSpc>
                <a:spcPct val="150000"/>
              </a:lnSpc>
            </a:pPr>
            <a:r>
              <a:rPr lang="en-US" b="1" dirty="0">
                <a:latin typeface="Calibri" panose="020F0502020204030204" pitchFamily="34" charset="0"/>
                <a:ea typeface="Calibri" panose="020F0502020204030204" pitchFamily="34" charset="0"/>
                <a:cs typeface="Calibri" panose="020F0502020204030204" pitchFamily="34" charset="0"/>
              </a:rPr>
              <a:t>Most of the above characteristics are related to products. </a:t>
            </a:r>
          </a:p>
          <a:p>
            <a:pPr algn="just">
              <a:lnSpc>
                <a:spcPct val="150000"/>
              </a:lnSpc>
            </a:pPr>
            <a:r>
              <a:rPr lang="en-US" b="1" dirty="0">
                <a:latin typeface="Calibri" panose="020F0502020204030204" pitchFamily="34" charset="0"/>
                <a:ea typeface="Calibri" panose="020F0502020204030204" pitchFamily="34" charset="0"/>
                <a:cs typeface="Calibri" panose="020F0502020204030204" pitchFamily="34" charset="0"/>
              </a:rPr>
              <a:t>Similarly, some of the quality characteristics of services are meeting promised due dates, safety, comfort, security, less waiting time and so forth. </a:t>
            </a:r>
          </a:p>
          <a:p>
            <a:pPr algn="just">
              <a:lnSpc>
                <a:spcPct val="150000"/>
              </a:lnSpc>
            </a:pPr>
            <a:r>
              <a:rPr lang="en-US" b="1" dirty="0">
                <a:latin typeface="Calibri" panose="020F0502020204030204" pitchFamily="34" charset="0"/>
                <a:ea typeface="Calibri" panose="020F0502020204030204" pitchFamily="34" charset="0"/>
                <a:cs typeface="Calibri" panose="020F0502020204030204" pitchFamily="34" charset="0"/>
              </a:rPr>
              <a:t>So, the various dimensions of quality are performance, features, reliability, conformance, durability, serviceability, aesthetics, perceived quality, safety, comfort, security, commitment to due dates, less waiting time, etc.</a:t>
            </a:r>
          </a:p>
        </p:txBody>
      </p:sp>
      <p:sp>
        <p:nvSpPr>
          <p:cNvPr id="18" name="TextBox 17">
            <a:extLst>
              <a:ext uri="{FF2B5EF4-FFF2-40B4-BE49-F238E27FC236}">
                <a16:creationId xmlns:a16="http://schemas.microsoft.com/office/drawing/2014/main" id="{94230EED-5F07-CEE5-D6F8-10885F6F3C47}"/>
              </a:ext>
            </a:extLst>
          </p:cNvPr>
          <p:cNvSpPr txBox="1"/>
          <p:nvPr/>
        </p:nvSpPr>
        <p:spPr>
          <a:xfrm>
            <a:off x="1450257" y="4773136"/>
            <a:ext cx="8701548" cy="1754326"/>
          </a:xfrm>
          <a:prstGeom prst="rect">
            <a:avLst/>
          </a:prstGeom>
          <a:noFill/>
        </p:spPr>
        <p:txBody>
          <a:bodyPr wrap="square">
            <a:spAutoFit/>
          </a:bodyPr>
          <a:lstStyle/>
          <a:p>
            <a:pPr algn="just" rtl="1"/>
            <a:r>
              <a:rPr lang="ku-Arab-IQ" b="1" dirty="0"/>
              <a:t>زۆربەی ئەو تایبەتمەندیانەی سەرەوە پەیوەندییان بە بەرهەمەکانەوە هەیە.</a:t>
            </a:r>
          </a:p>
          <a:p>
            <a:pPr algn="just" rtl="1"/>
            <a:r>
              <a:rPr lang="ku-Arab-IQ" b="1" dirty="0"/>
              <a:t>بە هەمان شێوە هەندێک لە تایبەتمەندییە کوالیتییەکانی خزمەتگوزارییەکان بریتین لە جێبەجێکردنی بەروارەکانی جێبەجێکردنی بەڵێندراو، سەلامەتی، ئاسوودەیی، ئاسایش، کەمتر کاتی چاوەڕوانی و هتد.</a:t>
            </a:r>
          </a:p>
          <a:p>
            <a:pPr algn="just" rtl="1"/>
            <a:r>
              <a:rPr lang="ku-Arab-IQ" b="1" dirty="0"/>
              <a:t>کەواتە، ڕەهەندە جیاوازەکانی کوالیتی بریتین لە کارایی، تایبەتمەندی، متمانەپێکردن، یەکسانیی، مانەوە، خزمەتگوزاری، جوانکاری، کوالیتی هەستپێکراوی، سەلامەتی، ئاسوودەیی، ئاسایش، پابەندبوون بە بەروارەکانی وادەی خۆی، کەمتر کاتی چاوەڕوانی و هتد.</a:t>
            </a:r>
            <a:endParaRPr lang="en-US" b="1" dirty="0"/>
          </a:p>
        </p:txBody>
      </p:sp>
    </p:spTree>
    <p:extLst>
      <p:ext uri="{BB962C8B-B14F-4D97-AF65-F5344CB8AC3E}">
        <p14:creationId xmlns:p14="http://schemas.microsoft.com/office/powerpoint/2010/main" val="779750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barn(inVertical)">
                                      <p:cBhvr>
                                        <p:cTn id="1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EC732A37-5CDF-A715-47AC-82E42B4C8088}"/>
              </a:ext>
            </a:extLst>
          </p:cNvPr>
          <p:cNvSpPr txBox="1"/>
          <p:nvPr/>
        </p:nvSpPr>
        <p:spPr>
          <a:xfrm>
            <a:off x="447366" y="525203"/>
            <a:ext cx="11675807" cy="3788858"/>
          </a:xfrm>
          <a:prstGeom prst="rect">
            <a:avLst/>
          </a:prstGeom>
          <a:noFill/>
        </p:spPr>
        <p:txBody>
          <a:bodyPr wrap="square">
            <a:spAutoFit/>
          </a:bodyPr>
          <a:lstStyle/>
          <a:p>
            <a:pPr algn="just">
              <a:lnSpc>
                <a:spcPct val="150000"/>
              </a:lnSpc>
            </a:pPr>
            <a:r>
              <a:rPr lang="en-US" b="1" dirty="0">
                <a:latin typeface="Calibri" panose="020F0502020204030204" pitchFamily="34" charset="0"/>
                <a:ea typeface="Calibri" panose="020F0502020204030204" pitchFamily="34" charset="0"/>
                <a:cs typeface="Calibri" panose="020F0502020204030204" pitchFamily="34" charset="0"/>
              </a:rPr>
              <a:t>QUALITY</a:t>
            </a:r>
          </a:p>
          <a:p>
            <a:pPr algn="just">
              <a:lnSpc>
                <a:spcPct val="150000"/>
              </a:lnSpc>
            </a:pPr>
            <a:r>
              <a:rPr lang="en-US" b="1" dirty="0">
                <a:latin typeface="Calibri" panose="020F0502020204030204" pitchFamily="34" charset="0"/>
                <a:ea typeface="Calibri" panose="020F0502020204030204" pitchFamily="34" charset="0"/>
                <a:cs typeface="Calibri" panose="020F0502020204030204" pitchFamily="34" charset="0"/>
              </a:rPr>
              <a:t>Different meaning could be attached to the word quality under different conditions. The word </a:t>
            </a:r>
          </a:p>
          <a:p>
            <a:pPr algn="just">
              <a:lnSpc>
                <a:spcPct val="150000"/>
              </a:lnSpc>
            </a:pPr>
            <a:r>
              <a:rPr lang="en-US" b="1" dirty="0">
                <a:latin typeface="Calibri" panose="020F0502020204030204" pitchFamily="34" charset="0"/>
                <a:ea typeface="Calibri" panose="020F0502020204030204" pitchFamily="34" charset="0"/>
                <a:cs typeface="Calibri" panose="020F0502020204030204" pitchFamily="34" charset="0"/>
              </a:rPr>
              <a:t>quality does not mean the quality of manufactured product only. It may refer to the quality of </a:t>
            </a:r>
          </a:p>
          <a:p>
            <a:pPr algn="just">
              <a:lnSpc>
                <a:spcPct val="150000"/>
              </a:lnSpc>
            </a:pPr>
            <a:r>
              <a:rPr lang="en-US" b="1" dirty="0">
                <a:latin typeface="Calibri" panose="020F0502020204030204" pitchFamily="34" charset="0"/>
                <a:ea typeface="Calibri" panose="020F0502020204030204" pitchFamily="34" charset="0"/>
                <a:cs typeface="Calibri" panose="020F0502020204030204" pitchFamily="34" charset="0"/>
              </a:rPr>
              <a:t>the process (i.e., men, material, and machines) and even that of management. Where the quality </a:t>
            </a:r>
          </a:p>
          <a:p>
            <a:pPr algn="just">
              <a:lnSpc>
                <a:spcPct val="150000"/>
              </a:lnSpc>
            </a:pPr>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manufactured product referred as or defined as “Quality of product as the degree in which it fulfills the requirement of the customer. It is not absolute but it judged or realized by comparing it with some standards”.</a:t>
            </a:r>
          </a:p>
          <a:p>
            <a:pPr algn="just">
              <a:lnSpc>
                <a:spcPct val="150000"/>
              </a:lnSpc>
            </a:pPr>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Quality begins with the design of a product in accordance with the customer specification further it involved the established measurement standards, the use of proper material, selection of suitable manufacturing process etc., quality is a relative term and it is generally used with reference to the end use of the product.</a:t>
            </a:r>
          </a:p>
        </p:txBody>
      </p:sp>
      <p:sp>
        <p:nvSpPr>
          <p:cNvPr id="11" name="TextBox 10">
            <a:extLst>
              <a:ext uri="{FF2B5EF4-FFF2-40B4-BE49-F238E27FC236}">
                <a16:creationId xmlns:a16="http://schemas.microsoft.com/office/drawing/2014/main" id="{588F83C8-D899-E6FC-8916-866429DE4465}"/>
              </a:ext>
            </a:extLst>
          </p:cNvPr>
          <p:cNvSpPr txBox="1"/>
          <p:nvPr/>
        </p:nvSpPr>
        <p:spPr>
          <a:xfrm>
            <a:off x="447365" y="4431409"/>
            <a:ext cx="11036712" cy="1295868"/>
          </a:xfrm>
          <a:prstGeom prst="rect">
            <a:avLst/>
          </a:prstGeom>
          <a:noFill/>
        </p:spPr>
        <p:txBody>
          <a:bodyPr wrap="square">
            <a:spAutoFit/>
          </a:bodyPr>
          <a:lstStyle/>
          <a:p>
            <a:pPr>
              <a:lnSpc>
                <a:spcPct val="150000"/>
              </a:lnSpc>
            </a:pPr>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Crosby defined as “Quality is Equalization to requirement or specifications”.</a:t>
            </a:r>
          </a:p>
          <a:p>
            <a:pPr>
              <a:lnSpc>
                <a:spcPct val="150000"/>
              </a:lnSpc>
            </a:pPr>
            <a:r>
              <a:rPr lang="en-US" b="1" dirty="0" err="1">
                <a:solidFill>
                  <a:schemeClr val="bg1"/>
                </a:solidFill>
                <a:latin typeface="Calibri" panose="020F0502020204030204" pitchFamily="34" charset="0"/>
                <a:ea typeface="Calibri" panose="020F0502020204030204" pitchFamily="34" charset="0"/>
                <a:cs typeface="Calibri" panose="020F0502020204030204" pitchFamily="34" charset="0"/>
              </a:rPr>
              <a:t>Juran</a:t>
            </a:r>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defined as “Quality is suitability for use”. “The Quality of a product or service is the qualification of that product or service for meeting or exceeding its planned use as required by the customer.”</a:t>
            </a:r>
          </a:p>
        </p:txBody>
      </p:sp>
    </p:spTree>
    <p:extLst>
      <p:ext uri="{BB962C8B-B14F-4D97-AF65-F5344CB8AC3E}">
        <p14:creationId xmlns:p14="http://schemas.microsoft.com/office/powerpoint/2010/main" val="2529338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57339CF5-7A6F-3EC5-FB39-A7D7BE709233}"/>
              </a:ext>
            </a:extLst>
          </p:cNvPr>
          <p:cNvSpPr txBox="1"/>
          <p:nvPr/>
        </p:nvSpPr>
        <p:spPr>
          <a:xfrm>
            <a:off x="712838" y="779060"/>
            <a:ext cx="10766323" cy="5450851"/>
          </a:xfrm>
          <a:prstGeom prst="rect">
            <a:avLst/>
          </a:prstGeom>
          <a:noFill/>
        </p:spPr>
        <p:txBody>
          <a:bodyPr wrap="square">
            <a:spAutoFit/>
          </a:bodyPr>
          <a:lstStyle/>
          <a:p>
            <a:pPr algn="just">
              <a:lnSpc>
                <a:spcPct val="150000"/>
              </a:lnSpc>
            </a:pPr>
            <a:r>
              <a:rPr lang="en-US" b="1" dirty="0">
                <a:latin typeface="Calibri" panose="020F0502020204030204" pitchFamily="34" charset="0"/>
                <a:ea typeface="Calibri" panose="020F0502020204030204" pitchFamily="34" charset="0"/>
                <a:cs typeface="Calibri" panose="020F0502020204030204" pitchFamily="34" charset="0"/>
              </a:rPr>
              <a:t>Fundamental Factors Affecting Quality</a:t>
            </a:r>
          </a:p>
          <a:p>
            <a:pPr algn="just">
              <a:lnSpc>
                <a:spcPct val="150000"/>
              </a:lnSpc>
            </a:pPr>
            <a:r>
              <a:rPr lang="en-US" b="1" dirty="0">
                <a:latin typeface="Calibri" panose="020F0502020204030204" pitchFamily="34" charset="0"/>
                <a:ea typeface="Calibri" panose="020F0502020204030204" pitchFamily="34" charset="0"/>
                <a:cs typeface="Calibri" panose="020F0502020204030204" pitchFamily="34" charset="0"/>
              </a:rPr>
              <a:t>The nine fundamental factors (9 M’s), which are affecting the quality of products and services, are markets, money, management, men, motivation, materials, machines and mechanization. </a:t>
            </a:r>
          </a:p>
          <a:p>
            <a:pPr algn="just">
              <a:lnSpc>
                <a:spcPct val="150000"/>
              </a:lnSpc>
            </a:pPr>
            <a:r>
              <a:rPr lang="en-US" b="1" dirty="0">
                <a:latin typeface="Calibri" panose="020F0502020204030204" pitchFamily="34" charset="0"/>
                <a:ea typeface="Calibri" panose="020F0502020204030204" pitchFamily="34" charset="0"/>
                <a:cs typeface="Calibri" panose="020F0502020204030204" pitchFamily="34" charset="0"/>
              </a:rPr>
              <a:t>Modern information methods and mounting product requirements.</a:t>
            </a:r>
          </a:p>
          <a:p>
            <a:pPr algn="just">
              <a:lnSpc>
                <a:spcPct val="150000"/>
              </a:lnSpc>
            </a:pPr>
            <a:r>
              <a:rPr lang="en-US" b="1" dirty="0">
                <a:latin typeface="Calibri" panose="020F0502020204030204" pitchFamily="34" charset="0"/>
                <a:ea typeface="Calibri" panose="020F0502020204030204" pitchFamily="34" charset="0"/>
                <a:cs typeface="Calibri" panose="020F0502020204030204" pitchFamily="34" charset="0"/>
              </a:rPr>
              <a:t>1. Market: Because of technology development, we could see many new products to satisfy customer wants. At the same time, the customer wants are also changing dynamically. </a:t>
            </a:r>
          </a:p>
          <a:p>
            <a:pPr algn="just">
              <a:lnSpc>
                <a:spcPct val="150000"/>
              </a:lnSpc>
            </a:pPr>
            <a:r>
              <a:rPr lang="en-US" b="1" dirty="0">
                <a:latin typeface="Calibri" panose="020F0502020204030204" pitchFamily="34" charset="0"/>
                <a:ea typeface="Calibri" panose="020F0502020204030204" pitchFamily="34" charset="0"/>
                <a:cs typeface="Calibri" panose="020F0502020204030204" pitchFamily="34" charset="0"/>
              </a:rPr>
              <a:t>So, it is the role of companies to identify needs and then meet it with existing technologies or by developing new technologies.</a:t>
            </a:r>
          </a:p>
          <a:p>
            <a:pPr algn="just">
              <a:lnSpc>
                <a:spcPct val="150000"/>
              </a:lnSpc>
            </a:pPr>
            <a:r>
              <a:rPr lang="en-US" b="1" dirty="0">
                <a:latin typeface="Calibri" panose="020F0502020204030204" pitchFamily="34" charset="0"/>
                <a:ea typeface="Calibri" panose="020F0502020204030204" pitchFamily="34" charset="0"/>
                <a:cs typeface="Calibri" panose="020F0502020204030204" pitchFamily="34" charset="0"/>
              </a:rPr>
              <a:t>2. Money: The increased global competition necessitates huge amounts for new equipment's and process. This should be satisfied by improved productivity. This is possible by minimizing quality costs associated with the maintenance and improvements of quality level.</a:t>
            </a:r>
          </a:p>
          <a:p>
            <a:pPr algn="just">
              <a:lnSpc>
                <a:spcPct val="150000"/>
              </a:lnSpc>
            </a:pPr>
            <a:r>
              <a:rPr lang="en-US" b="1" dirty="0">
                <a:latin typeface="Calibri" panose="020F0502020204030204" pitchFamily="34" charset="0"/>
                <a:ea typeface="Calibri" panose="020F0502020204030204" pitchFamily="34" charset="0"/>
                <a:cs typeface="Calibri" panose="020F0502020204030204" pitchFamily="34" charset="0"/>
              </a:rPr>
              <a:t>3. Management: Because of the increased complex structure of business organization, the quality related responsibilities lie with persons at different levels in the organization.</a:t>
            </a:r>
          </a:p>
        </p:txBody>
      </p:sp>
    </p:spTree>
    <p:extLst>
      <p:ext uri="{BB962C8B-B14F-4D97-AF65-F5344CB8AC3E}">
        <p14:creationId xmlns:p14="http://schemas.microsoft.com/office/powerpoint/2010/main" val="1265939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ED3BF712-A1AB-88ED-47DC-DE09BADB685E}"/>
              </a:ext>
            </a:extLst>
          </p:cNvPr>
          <p:cNvSpPr txBox="1"/>
          <p:nvPr/>
        </p:nvSpPr>
        <p:spPr>
          <a:xfrm>
            <a:off x="481780" y="588690"/>
            <a:ext cx="10343535" cy="923330"/>
          </a:xfrm>
          <a:prstGeom prst="rect">
            <a:avLst/>
          </a:prstGeom>
          <a:noFill/>
        </p:spPr>
        <p:txBody>
          <a:bodyPr wrap="square">
            <a:spAutoFit/>
          </a:bodyPr>
          <a:lstStyle/>
          <a:p>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4. Men: The rapid growth in technical knowledge leads to development of human resource </a:t>
            </a:r>
          </a:p>
          <a:p>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with different specialization. This necessitates some groups like, system engineering group to </a:t>
            </a:r>
          </a:p>
          <a:p>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incorporate the idea of full specialization.</a:t>
            </a:r>
          </a:p>
        </p:txBody>
      </p:sp>
      <p:sp>
        <p:nvSpPr>
          <p:cNvPr id="14" name="TextBox 13">
            <a:extLst>
              <a:ext uri="{FF2B5EF4-FFF2-40B4-BE49-F238E27FC236}">
                <a16:creationId xmlns:a16="http://schemas.microsoft.com/office/drawing/2014/main" id="{BFDF6E97-7875-A9C3-FAEE-E3855F103895}"/>
              </a:ext>
            </a:extLst>
          </p:cNvPr>
          <p:cNvSpPr txBox="1"/>
          <p:nvPr/>
        </p:nvSpPr>
        <p:spPr>
          <a:xfrm>
            <a:off x="884902" y="1654131"/>
            <a:ext cx="11228440" cy="3970318"/>
          </a:xfrm>
          <a:prstGeom prst="rect">
            <a:avLst/>
          </a:prstGeom>
          <a:noFill/>
        </p:spPr>
        <p:txBody>
          <a:bodyPr wrap="square">
            <a:spAutoFit/>
          </a:bodyPr>
          <a:lstStyle/>
          <a:p>
            <a:r>
              <a:rPr lang="en-US" dirty="0">
                <a:solidFill>
                  <a:schemeClr val="bg1"/>
                </a:solidFill>
              </a:rPr>
              <a:t>5. Motivation: If we fix the responsibility of realizing quality with everyone in the </a:t>
            </a:r>
          </a:p>
          <a:p>
            <a:r>
              <a:rPr lang="en-US" dirty="0">
                <a:solidFill>
                  <a:schemeClr val="bg1"/>
                </a:solidFill>
              </a:rPr>
              <a:t>organization with proper motivation techniques, there will not be any problem in producing the </a:t>
            </a:r>
          </a:p>
          <a:p>
            <a:r>
              <a:rPr lang="en-US" dirty="0">
                <a:solidFill>
                  <a:schemeClr val="bg1"/>
                </a:solidFill>
              </a:rPr>
              <a:t>designed quality products.</a:t>
            </a:r>
          </a:p>
          <a:p>
            <a:r>
              <a:rPr lang="en-US" dirty="0">
                <a:solidFill>
                  <a:schemeClr val="bg1"/>
                </a:solidFill>
              </a:rPr>
              <a:t>6. Materials: Selection of proper materials to meet the desired acceptance limit is also an </a:t>
            </a:r>
          </a:p>
          <a:p>
            <a:r>
              <a:rPr lang="en-US" dirty="0">
                <a:solidFill>
                  <a:schemeClr val="bg1"/>
                </a:solidFill>
              </a:rPr>
              <a:t>important consideration. Quality attributes like, surface finish, strength, diameter etc., can be </a:t>
            </a:r>
          </a:p>
          <a:p>
            <a:r>
              <a:rPr lang="en-US" dirty="0">
                <a:solidFill>
                  <a:schemeClr val="bg1"/>
                </a:solidFill>
              </a:rPr>
              <a:t>obtained by proper selection of material.</a:t>
            </a:r>
          </a:p>
          <a:p>
            <a:r>
              <a:rPr lang="en-US" dirty="0">
                <a:solidFill>
                  <a:schemeClr val="bg1"/>
                </a:solidFill>
              </a:rPr>
              <a:t>7. Machines and mechanization: To have quality products which will lead to </a:t>
            </a:r>
          </a:p>
          <a:p>
            <a:r>
              <a:rPr lang="en-US" dirty="0">
                <a:solidFill>
                  <a:schemeClr val="bg1"/>
                </a:solidFill>
              </a:rPr>
              <a:t>higher productivity of any organization, we need to use advanced machines and mechanize </a:t>
            </a:r>
          </a:p>
          <a:p>
            <a:r>
              <a:rPr lang="en-US" dirty="0">
                <a:solidFill>
                  <a:schemeClr val="bg1"/>
                </a:solidFill>
              </a:rPr>
              <a:t>various operations.</a:t>
            </a:r>
          </a:p>
          <a:p>
            <a:r>
              <a:rPr lang="en-US" dirty="0">
                <a:solidFill>
                  <a:schemeClr val="bg1"/>
                </a:solidFill>
              </a:rPr>
              <a:t>8. Modern information methods: The modern information methods help in storing and </a:t>
            </a:r>
          </a:p>
          <a:p>
            <a:r>
              <a:rPr lang="en-US" dirty="0">
                <a:solidFill>
                  <a:schemeClr val="bg1"/>
                </a:solidFill>
              </a:rPr>
              <a:t>saving needed data for manufacturing, marketing and servicing.</a:t>
            </a:r>
          </a:p>
          <a:p>
            <a:r>
              <a:rPr lang="en-US" dirty="0">
                <a:solidFill>
                  <a:schemeClr val="bg1"/>
                </a:solidFill>
              </a:rPr>
              <a:t>9. Mounting product requirements</a:t>
            </a:r>
            <a:r>
              <a:rPr lang="ku-Arab-IQ" dirty="0">
                <a:solidFill>
                  <a:schemeClr val="bg1"/>
                </a:solidFill>
              </a:rPr>
              <a:t>پێداویستیەکانی بەرهەمی جێگیرکردن</a:t>
            </a:r>
            <a:r>
              <a:rPr lang="en-US" dirty="0">
                <a:solidFill>
                  <a:schemeClr val="bg1"/>
                </a:solidFill>
              </a:rPr>
              <a:t>: Product modification to meet customers taste leads to difficulty in design, manufacturing and quality standards. Hence, companies should plan acceptable </a:t>
            </a:r>
          </a:p>
          <a:p>
            <a:r>
              <a:rPr lang="en-US" dirty="0">
                <a:solidFill>
                  <a:schemeClr val="bg1"/>
                </a:solidFill>
              </a:rPr>
              <a:t>system to challenge all these requirements.</a:t>
            </a:r>
          </a:p>
        </p:txBody>
      </p:sp>
    </p:spTree>
    <p:extLst>
      <p:ext uri="{BB962C8B-B14F-4D97-AF65-F5344CB8AC3E}">
        <p14:creationId xmlns:p14="http://schemas.microsoft.com/office/powerpoint/2010/main" val="2652102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1000"/>
                                        <p:tgtEl>
                                          <p:spTgt spid="14"/>
                                        </p:tgtEl>
                                      </p:cBhvr>
                                    </p:animEffect>
                                    <p:anim calcmode="lin" valueType="num">
                                      <p:cBhvr>
                                        <p:cTn id="14" dur="1000" fill="hold"/>
                                        <p:tgtEl>
                                          <p:spTgt spid="14"/>
                                        </p:tgtEl>
                                        <p:attrNameLst>
                                          <p:attrName>ppt_x</p:attrName>
                                        </p:attrNameLst>
                                      </p:cBhvr>
                                      <p:tavLst>
                                        <p:tav tm="0">
                                          <p:val>
                                            <p:strVal val="#ppt_x"/>
                                          </p:val>
                                        </p:tav>
                                        <p:tav tm="100000">
                                          <p:val>
                                            <p:strVal val="#ppt_x"/>
                                          </p:val>
                                        </p:tav>
                                      </p:tavLst>
                                    </p:anim>
                                    <p:anim calcmode="lin" valueType="num">
                                      <p:cBhvr>
                                        <p:cTn id="15"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670277-9EA4-88A8-9B72-54A466BFD970}"/>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D1E9F93D-F090-5560-F69A-B5FA3BD6C3D3}"/>
              </a:ext>
            </a:extLst>
          </p:cNvPr>
          <p:cNvSpPr txBox="1"/>
          <p:nvPr/>
        </p:nvSpPr>
        <p:spPr>
          <a:xfrm>
            <a:off x="442452" y="519523"/>
            <a:ext cx="11366090" cy="5035353"/>
          </a:xfrm>
          <a:prstGeom prst="rect">
            <a:avLst/>
          </a:prstGeom>
          <a:noFill/>
        </p:spPr>
        <p:txBody>
          <a:bodyPr wrap="square">
            <a:spAutoFit/>
          </a:bodyPr>
          <a:lstStyle/>
          <a:p>
            <a:pPr algn="just">
              <a:lnSpc>
                <a:spcPct val="150000"/>
              </a:lnSpc>
            </a:pPr>
            <a:r>
              <a:rPr lang="en-US" b="1" dirty="0">
                <a:latin typeface="Calibri" panose="020F0502020204030204" pitchFamily="34" charset="0"/>
                <a:ea typeface="Calibri" panose="020F0502020204030204" pitchFamily="34" charset="0"/>
                <a:cs typeface="Calibri" panose="020F0502020204030204" pitchFamily="34" charset="0"/>
              </a:rPr>
              <a:t>CONTROL</a:t>
            </a:r>
          </a:p>
          <a:p>
            <a:pPr algn="just">
              <a:lnSpc>
                <a:spcPct val="150000"/>
              </a:lnSpc>
            </a:pPr>
            <a:r>
              <a:rPr lang="en-US" b="1" dirty="0">
                <a:latin typeface="Calibri" panose="020F0502020204030204" pitchFamily="34" charset="0"/>
                <a:ea typeface="Calibri" panose="020F0502020204030204" pitchFamily="34" charset="0"/>
                <a:cs typeface="Calibri" panose="020F0502020204030204" pitchFamily="34" charset="0"/>
              </a:rPr>
              <a:t>The process through which the standards are established and met with standards is called control. </a:t>
            </a:r>
          </a:p>
          <a:p>
            <a:pPr algn="just">
              <a:lnSpc>
                <a:spcPct val="150000"/>
              </a:lnSpc>
            </a:pPr>
            <a:r>
              <a:rPr lang="en-US" b="1" dirty="0">
                <a:latin typeface="Calibri" panose="020F0502020204030204" pitchFamily="34" charset="0"/>
                <a:ea typeface="Calibri" panose="020F0502020204030204" pitchFamily="34" charset="0"/>
                <a:cs typeface="Calibri" panose="020F0502020204030204" pitchFamily="34" charset="0"/>
              </a:rPr>
              <a:t>This process consists of observing our activity performance, comparing the performance with some standard and then acting if the observed performance is significantly too different from the standards.</a:t>
            </a:r>
          </a:p>
          <a:p>
            <a:pPr algn="just">
              <a:lnSpc>
                <a:spcPct val="150000"/>
              </a:lnSpc>
            </a:pPr>
            <a:r>
              <a:rPr lang="en-US" b="1" dirty="0">
                <a:latin typeface="Calibri" panose="020F0502020204030204" pitchFamily="34" charset="0"/>
                <a:ea typeface="Calibri" panose="020F0502020204030204" pitchFamily="34" charset="0"/>
                <a:cs typeface="Calibri" panose="020F0502020204030204" pitchFamily="34" charset="0"/>
              </a:rPr>
              <a:t>The control process involves a universal sequence of steps as follows:</a:t>
            </a:r>
          </a:p>
          <a:p>
            <a:pPr algn="just">
              <a:lnSpc>
                <a:spcPct val="150000"/>
              </a:lnSpc>
            </a:pPr>
            <a:r>
              <a:rPr lang="en-US" b="1" dirty="0">
                <a:latin typeface="Calibri" panose="020F0502020204030204" pitchFamily="34" charset="0"/>
                <a:ea typeface="Calibri" panose="020F0502020204030204" pitchFamily="34" charset="0"/>
                <a:cs typeface="Calibri" panose="020F0502020204030204" pitchFamily="34" charset="0"/>
              </a:rPr>
              <a:t>1. Choose the control object</a:t>
            </a:r>
          </a:p>
          <a:p>
            <a:pPr algn="just">
              <a:lnSpc>
                <a:spcPct val="150000"/>
              </a:lnSpc>
            </a:pPr>
            <a:r>
              <a:rPr lang="en-US" b="1" dirty="0">
                <a:latin typeface="Calibri" panose="020F0502020204030204" pitchFamily="34" charset="0"/>
                <a:ea typeface="Calibri" panose="020F0502020204030204" pitchFamily="34" charset="0"/>
                <a:cs typeface="Calibri" panose="020F0502020204030204" pitchFamily="34" charset="0"/>
              </a:rPr>
              <a:t>2. Choose a unit of measure</a:t>
            </a:r>
          </a:p>
          <a:p>
            <a:pPr algn="just">
              <a:lnSpc>
                <a:spcPct val="150000"/>
              </a:lnSpc>
            </a:pPr>
            <a:r>
              <a:rPr lang="en-US" b="1" dirty="0">
                <a:latin typeface="Calibri" panose="020F0502020204030204" pitchFamily="34" charset="0"/>
                <a:ea typeface="Calibri" panose="020F0502020204030204" pitchFamily="34" charset="0"/>
                <a:cs typeface="Calibri" panose="020F0502020204030204" pitchFamily="34" charset="0"/>
              </a:rPr>
              <a:t>3. Set the standard value</a:t>
            </a:r>
          </a:p>
          <a:p>
            <a:pPr algn="just">
              <a:lnSpc>
                <a:spcPct val="150000"/>
              </a:lnSpc>
            </a:pPr>
            <a:r>
              <a:rPr lang="en-US" b="1" dirty="0">
                <a:latin typeface="Calibri" panose="020F0502020204030204" pitchFamily="34" charset="0"/>
                <a:ea typeface="Calibri" panose="020F0502020204030204" pitchFamily="34" charset="0"/>
                <a:cs typeface="Calibri" panose="020F0502020204030204" pitchFamily="34" charset="0"/>
              </a:rPr>
              <a:t>4. Choose a detection device which can measure</a:t>
            </a:r>
          </a:p>
          <a:p>
            <a:pPr algn="just">
              <a:lnSpc>
                <a:spcPct val="150000"/>
              </a:lnSpc>
            </a:pPr>
            <a:r>
              <a:rPr lang="en-US" b="1" dirty="0">
                <a:latin typeface="Calibri" panose="020F0502020204030204" pitchFamily="34" charset="0"/>
                <a:ea typeface="Calibri" panose="020F0502020204030204" pitchFamily="34" charset="0"/>
                <a:cs typeface="Calibri" panose="020F0502020204030204" pitchFamily="34" charset="0"/>
              </a:rPr>
              <a:t>5. Measure actual performance</a:t>
            </a:r>
          </a:p>
          <a:p>
            <a:pPr algn="just">
              <a:lnSpc>
                <a:spcPct val="150000"/>
              </a:lnSpc>
            </a:pPr>
            <a:r>
              <a:rPr lang="en-US" b="1" dirty="0">
                <a:latin typeface="Calibri" panose="020F0502020204030204" pitchFamily="34" charset="0"/>
                <a:ea typeface="Calibri" panose="020F0502020204030204" pitchFamily="34" charset="0"/>
                <a:cs typeface="Calibri" panose="020F0502020204030204" pitchFamily="34" charset="0"/>
              </a:rPr>
              <a:t>6. Interpret the difference between actual and standard </a:t>
            </a:r>
          </a:p>
          <a:p>
            <a:pPr algn="just">
              <a:lnSpc>
                <a:spcPct val="150000"/>
              </a:lnSpc>
            </a:pPr>
            <a:r>
              <a:rPr lang="en-US" b="1" dirty="0">
                <a:latin typeface="Calibri" panose="020F0502020204030204" pitchFamily="34" charset="0"/>
                <a:ea typeface="Calibri" panose="020F0502020204030204" pitchFamily="34" charset="0"/>
                <a:cs typeface="Calibri" panose="020F0502020204030204" pitchFamily="34" charset="0"/>
              </a:rPr>
              <a:t>7. Taking action.</a:t>
            </a:r>
            <a:r>
              <a:rPr lang="ku-Arab-IQ" b="1" dirty="0">
                <a:latin typeface="Calibri" panose="020F0502020204030204" pitchFamily="34" charset="0"/>
                <a:ea typeface="Calibri" panose="020F0502020204030204" pitchFamily="34" charset="0"/>
                <a:cs typeface="Calibri" panose="020F0502020204030204" pitchFamily="34" charset="0"/>
              </a:rPr>
              <a:t> گرتنەبەری هەنگاو</a:t>
            </a:r>
            <a:endParaRPr lang="en-US" b="1"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78838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50D7C931-B7A3-66AB-F106-AF3030D7AF4F}"/>
              </a:ext>
            </a:extLst>
          </p:cNvPr>
          <p:cNvSpPr txBox="1"/>
          <p:nvPr/>
        </p:nvSpPr>
        <p:spPr>
          <a:xfrm>
            <a:off x="412955" y="474602"/>
            <a:ext cx="10756490" cy="3784947"/>
          </a:xfrm>
          <a:prstGeom prst="rect">
            <a:avLst/>
          </a:prstGeom>
          <a:noFill/>
        </p:spPr>
        <p:txBody>
          <a:bodyPr wrap="square">
            <a:spAutoFit/>
          </a:bodyPr>
          <a:lstStyle/>
          <a:p>
            <a:pPr>
              <a:lnSpc>
                <a:spcPct val="150000"/>
              </a:lnSpc>
            </a:pPr>
            <a:r>
              <a:rPr lang="en-US" b="1" dirty="0">
                <a:latin typeface="Calibri" panose="020F0502020204030204" pitchFamily="34" charset="0"/>
                <a:ea typeface="Calibri" panose="020F0502020204030204" pitchFamily="34" charset="0"/>
                <a:cs typeface="Calibri" panose="020F0502020204030204" pitchFamily="34" charset="0"/>
              </a:rPr>
              <a:t>Need for Controlling Quality</a:t>
            </a:r>
          </a:p>
          <a:p>
            <a:pPr>
              <a:lnSpc>
                <a:spcPct val="150000"/>
              </a:lnSpc>
            </a:pPr>
            <a:r>
              <a:rPr lang="en-US" b="1" dirty="0">
                <a:latin typeface="Calibri" panose="020F0502020204030204" pitchFamily="34" charset="0"/>
                <a:ea typeface="Calibri" panose="020F0502020204030204" pitchFamily="34" charset="0"/>
                <a:cs typeface="Calibri" panose="020F0502020204030204" pitchFamily="34" charset="0"/>
              </a:rPr>
              <a:t>In the absence of quality, the following will result:</a:t>
            </a:r>
          </a:p>
          <a:p>
            <a:pPr>
              <a:lnSpc>
                <a:spcPct val="150000"/>
              </a:lnSpc>
            </a:pPr>
            <a:r>
              <a:rPr lang="en-US" b="1" dirty="0">
                <a:latin typeface="Calibri" panose="020F0502020204030204" pitchFamily="34" charset="0"/>
                <a:ea typeface="Calibri" panose="020F0502020204030204" pitchFamily="34" charset="0"/>
                <a:cs typeface="Calibri" panose="020F0502020204030204" pitchFamily="34" charset="0"/>
              </a:rPr>
              <a:t>1. No index for comparing the quality of goods/services.</a:t>
            </a:r>
          </a:p>
          <a:p>
            <a:pPr>
              <a:lnSpc>
                <a:spcPct val="150000"/>
              </a:lnSpc>
            </a:pPr>
            <a:r>
              <a:rPr lang="en-US" b="1" dirty="0">
                <a:latin typeface="Calibri" panose="020F0502020204030204" pitchFamily="34" charset="0"/>
                <a:ea typeface="Calibri" panose="020F0502020204030204" pitchFamily="34" charset="0"/>
                <a:cs typeface="Calibri" panose="020F0502020204030204" pitchFamily="34" charset="0"/>
              </a:rPr>
              <a:t>2. Difficulty in maintaining uniformity in quality.</a:t>
            </a:r>
          </a:p>
          <a:p>
            <a:pPr>
              <a:lnSpc>
                <a:spcPct val="150000"/>
              </a:lnSpc>
            </a:pPr>
            <a:r>
              <a:rPr lang="en-US" b="1" dirty="0">
                <a:latin typeface="Calibri" panose="020F0502020204030204" pitchFamily="34" charset="0"/>
                <a:ea typeface="Calibri" panose="020F0502020204030204" pitchFamily="34" charset="0"/>
                <a:cs typeface="Calibri" panose="020F0502020204030204" pitchFamily="34" charset="0"/>
              </a:rPr>
              <a:t>3. Dissatisfied customers due to increased maintenance and operating costs of products/services. </a:t>
            </a:r>
          </a:p>
          <a:p>
            <a:pPr>
              <a:lnSpc>
                <a:spcPct val="150000"/>
              </a:lnSpc>
            </a:pPr>
            <a:r>
              <a:rPr lang="en-US" b="1" dirty="0">
                <a:latin typeface="Calibri" panose="020F0502020204030204" pitchFamily="34" charset="0"/>
                <a:ea typeface="Calibri" panose="020F0502020204030204" pitchFamily="34" charset="0"/>
                <a:cs typeface="Calibri" panose="020F0502020204030204" pitchFamily="34" charset="0"/>
              </a:rPr>
              <a:t>4. Increased rework cost while manufacturing products/providing services.</a:t>
            </a:r>
          </a:p>
          <a:p>
            <a:pPr>
              <a:lnSpc>
                <a:spcPct val="150000"/>
              </a:lnSpc>
            </a:pPr>
            <a:r>
              <a:rPr lang="en-US" b="1" dirty="0">
                <a:latin typeface="Calibri" panose="020F0502020204030204" pitchFamily="34" charset="0"/>
                <a:ea typeface="Calibri" panose="020F0502020204030204" pitchFamily="34" charset="0"/>
                <a:cs typeface="Calibri" panose="020F0502020204030204" pitchFamily="34" charset="0"/>
              </a:rPr>
              <a:t>5. Reduced lifetime of the products/services.</a:t>
            </a:r>
          </a:p>
          <a:p>
            <a:pPr>
              <a:lnSpc>
                <a:spcPct val="150000"/>
              </a:lnSpc>
            </a:pPr>
            <a:r>
              <a:rPr lang="en-US" b="1" dirty="0">
                <a:latin typeface="Calibri" panose="020F0502020204030204" pitchFamily="34" charset="0"/>
                <a:ea typeface="Calibri" panose="020F0502020204030204" pitchFamily="34" charset="0"/>
                <a:cs typeface="Calibri" panose="020F0502020204030204" pitchFamily="34" charset="0"/>
              </a:rPr>
              <a:t>6. Reduced flexibility with respect to usage of standard spare parts.</a:t>
            </a:r>
          </a:p>
          <a:p>
            <a:pPr>
              <a:lnSpc>
                <a:spcPct val="150000"/>
              </a:lnSpc>
            </a:pPr>
            <a:r>
              <a:rPr lang="en-US" b="1" dirty="0">
                <a:latin typeface="Calibri" panose="020F0502020204030204" pitchFamily="34" charset="0"/>
                <a:ea typeface="Calibri" panose="020F0502020204030204" pitchFamily="34" charset="0"/>
                <a:cs typeface="Calibri" panose="020F0502020204030204" pitchFamily="34" charset="0"/>
              </a:rPr>
              <a:t>7. Hence, controlling quality is an essential activity.</a:t>
            </a:r>
          </a:p>
        </p:txBody>
      </p:sp>
    </p:spTree>
    <p:extLst>
      <p:ext uri="{BB962C8B-B14F-4D97-AF65-F5344CB8AC3E}">
        <p14:creationId xmlns:p14="http://schemas.microsoft.com/office/powerpoint/2010/main" val="907915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theme/theme1.xml><?xml version="1.0" encoding="utf-8"?>
<a:theme xmlns:a="http://schemas.openxmlformats.org/drawingml/2006/main" name="Custom">
  <a:themeElements>
    <a:clrScheme name="Universal Color Block">
      <a:dk1>
        <a:srgbClr val="000000"/>
      </a:dk1>
      <a:lt1>
        <a:srgbClr val="FFFFFF"/>
      </a:lt1>
      <a:dk2>
        <a:srgbClr val="44546A"/>
      </a:dk2>
      <a:lt2>
        <a:srgbClr val="E7E6E6"/>
      </a:lt2>
      <a:accent1>
        <a:srgbClr val="0068FF"/>
      </a:accent1>
      <a:accent2>
        <a:srgbClr val="DAE5EF"/>
      </a:accent2>
      <a:accent3>
        <a:srgbClr val="637183"/>
      </a:accent3>
      <a:accent4>
        <a:srgbClr val="434E5E"/>
      </a:accent4>
      <a:accent5>
        <a:srgbClr val="5B9BD5"/>
      </a:accent5>
      <a:accent6>
        <a:srgbClr val="70AD47"/>
      </a:accent6>
      <a:hlink>
        <a:srgbClr val="0563C1"/>
      </a:hlink>
      <a:folHlink>
        <a:srgbClr val="954F72"/>
      </a:folHlink>
    </a:clrScheme>
    <a:fontScheme name="Custom 75">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45331398_Win32_SL_V13" id="{C59E605D-C281-4A06-BDA0-E97A35AC3AA8}" vid="{25D1D206-DA25-4050-926A-BD6D3A1B506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45A8381C-73EB-48EA-B45F-7B7C8C7DF409}">
  <ds:schemaRefs>
    <ds:schemaRef ds:uri="http://schemas.microsoft.com/sharepoint/v3/contenttype/forms"/>
  </ds:schemaRefs>
</ds:datastoreItem>
</file>

<file path=customXml/itemProps2.xml><?xml version="1.0" encoding="utf-8"?>
<ds:datastoreItem xmlns:ds="http://schemas.openxmlformats.org/officeDocument/2006/customXml" ds:itemID="{5AA6A711-2C3F-4EC0-B88B-62D7408511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1E98C35-9ECE-4425-BCBA-00E118C705CE}">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{8EC54ECC-FEAC-4345-ABB5-3D791A8C0832}tf45331398_win32</Template>
  <TotalTime>48</TotalTime>
  <Words>1655</Words>
  <Application>Microsoft Office PowerPoint</Application>
  <PresentationFormat>Widescreen</PresentationFormat>
  <Paragraphs>126</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Tenorite</vt:lpstr>
      <vt:lpstr>Custom</vt:lpstr>
      <vt:lpstr>Quality control  1st lecture By Dler Kurda</vt:lpstr>
      <vt:lpstr>Agenda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dler kurda</dc:creator>
  <cp:lastModifiedBy>dler kurda</cp:lastModifiedBy>
  <cp:revision>1</cp:revision>
  <dcterms:created xsi:type="dcterms:W3CDTF">2024-09-23T20:26:17Z</dcterms:created>
  <dcterms:modified xsi:type="dcterms:W3CDTF">2024-09-23T21:14:26Z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