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2D891-5C99-5F5C-5542-95CA72C2B0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2B5F1A-9984-331F-C69A-0E34ECF406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26AF14-FDB3-24DE-D9CE-1D5DE09DE33E}"/>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5" name="Footer Placeholder 4">
            <a:extLst>
              <a:ext uri="{FF2B5EF4-FFF2-40B4-BE49-F238E27FC236}">
                <a16:creationId xmlns:a16="http://schemas.microsoft.com/office/drawing/2014/main" id="{9A8AD644-B731-E5BB-10E4-99C500910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2B2F10-5FC8-40BF-2FEB-3409296AF33C}"/>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16900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81EBB-5E11-1D9E-45B0-BC43632177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D79ED1-DAEE-48EC-6EA9-4E73E9B106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38FF01-45E4-E9A6-8C19-A59F53740637}"/>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5" name="Footer Placeholder 4">
            <a:extLst>
              <a:ext uri="{FF2B5EF4-FFF2-40B4-BE49-F238E27FC236}">
                <a16:creationId xmlns:a16="http://schemas.microsoft.com/office/drawing/2014/main" id="{8504535D-1A3C-7392-3AF6-84C8BE84A7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E49B7A-2101-4EA7-6024-62E317AEDAF3}"/>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179688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37B258-FF14-9243-6DE7-9F291B45B5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D87C29-521E-935F-00D6-00756DACEC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6DC89-6081-669E-3750-B836DE9F36F2}"/>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5" name="Footer Placeholder 4">
            <a:extLst>
              <a:ext uri="{FF2B5EF4-FFF2-40B4-BE49-F238E27FC236}">
                <a16:creationId xmlns:a16="http://schemas.microsoft.com/office/drawing/2014/main" id="{1C61C4EE-E389-99C6-CBF1-27554E777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088AD-2C38-641A-AE6C-3DD7B1D5464E}"/>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311981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F04B-963F-6119-DE03-F39531DD8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96B4A8-784D-9855-B01B-BD28600DD3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B70EFF-90E8-C38A-682B-86B6B6C06695}"/>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5" name="Footer Placeholder 4">
            <a:extLst>
              <a:ext uri="{FF2B5EF4-FFF2-40B4-BE49-F238E27FC236}">
                <a16:creationId xmlns:a16="http://schemas.microsoft.com/office/drawing/2014/main" id="{7B08A677-B57E-FACA-82C2-FE0F77B5C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C46FB-0EE9-D8D8-3E4A-02879FA8E9EC}"/>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115222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68D6-0163-C31E-671B-2FEDB550E3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40384D-FED8-763C-3EF9-8CDE9693EB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2C6D0A-1EFF-A2DA-4518-92D3FD41B372}"/>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5" name="Footer Placeholder 4">
            <a:extLst>
              <a:ext uri="{FF2B5EF4-FFF2-40B4-BE49-F238E27FC236}">
                <a16:creationId xmlns:a16="http://schemas.microsoft.com/office/drawing/2014/main" id="{E041D52C-0E36-0ECF-67D3-B4E7D7CAF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54E58-F8BF-5A6F-07B1-AE516A956E00}"/>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13216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A422-13E9-1BCF-D72D-9D561EF1B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FA4744-5174-E14B-87E9-51F3B9DE85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2C44A4-A202-8604-B394-5DD39AB827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CAF974-A7CB-C7A5-3A55-053BDBE70FD3}"/>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6" name="Footer Placeholder 5">
            <a:extLst>
              <a:ext uri="{FF2B5EF4-FFF2-40B4-BE49-F238E27FC236}">
                <a16:creationId xmlns:a16="http://schemas.microsoft.com/office/drawing/2014/main" id="{7A6073F7-9DDD-299A-9CDE-F1E4C7EA75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13FD20-F378-85E6-FEA7-C6AD4A2021F6}"/>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418402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9DFD3-714C-7611-669E-3573854C44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1A4257-5899-9DCE-84AF-40055D5D5B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139042-D234-B177-ED0A-4CD7A34241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BFA6F3-3A74-70C0-F83C-36E1085244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9909AE-425D-7CE8-1672-2831943028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03E790-45A8-BEC5-1C09-A3964F2E8EF1}"/>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8" name="Footer Placeholder 7">
            <a:extLst>
              <a:ext uri="{FF2B5EF4-FFF2-40B4-BE49-F238E27FC236}">
                <a16:creationId xmlns:a16="http://schemas.microsoft.com/office/drawing/2014/main" id="{AADA8135-7B89-DF89-0BE9-5B7CC0E763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59542F-F12B-2670-A59E-EF971D0E6743}"/>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4024315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69884-9420-D363-AD36-E856A68966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B00E16-9420-9B94-D0A1-915F19F199B1}"/>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4" name="Footer Placeholder 3">
            <a:extLst>
              <a:ext uri="{FF2B5EF4-FFF2-40B4-BE49-F238E27FC236}">
                <a16:creationId xmlns:a16="http://schemas.microsoft.com/office/drawing/2014/main" id="{C3F2155C-31D7-4FEE-17C6-DB8BC85D9B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F88017-B977-E687-0AF5-C356C26CA960}"/>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10676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D9940-2221-8CD5-53BC-E0481B809C12}"/>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3" name="Footer Placeholder 2">
            <a:extLst>
              <a:ext uri="{FF2B5EF4-FFF2-40B4-BE49-F238E27FC236}">
                <a16:creationId xmlns:a16="http://schemas.microsoft.com/office/drawing/2014/main" id="{96012C5F-A2CE-830C-AAAE-7437BD88DA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FB5E55-C782-E711-E68A-DA9B044DCC7C}"/>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125513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A613-3522-73F8-BAE0-47DA9CB7F6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9E52F1-5634-8A2F-9A18-836D8FE98D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F30679-7A6C-7DDC-61DD-AF84D2AFD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350B2F-C0FC-A024-8C01-28D6DA239F59}"/>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6" name="Footer Placeholder 5">
            <a:extLst>
              <a:ext uri="{FF2B5EF4-FFF2-40B4-BE49-F238E27FC236}">
                <a16:creationId xmlns:a16="http://schemas.microsoft.com/office/drawing/2014/main" id="{9DEA59DA-0452-2906-17AB-4AC2BF9946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737FC5-95A6-59A9-64F2-8E0B179DB9D7}"/>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519740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BF56-1A20-50DF-8175-A7C9D55248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0E5D2B-10A0-0BF6-F45D-79E5DC181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40D58E-27E8-CA53-0E38-542A8AADC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6FBC35-BFFC-EB96-5DC9-CF6524F4768B}"/>
              </a:ext>
            </a:extLst>
          </p:cNvPr>
          <p:cNvSpPr>
            <a:spLocks noGrp="1"/>
          </p:cNvSpPr>
          <p:nvPr>
            <p:ph type="dt" sz="half" idx="10"/>
          </p:nvPr>
        </p:nvSpPr>
        <p:spPr/>
        <p:txBody>
          <a:bodyPr/>
          <a:lstStyle/>
          <a:p>
            <a:fld id="{5375BCF3-0CEB-4909-82C5-837EF22FDC54}" type="datetimeFigureOut">
              <a:rPr lang="en-US" smtClean="0"/>
              <a:t>10/1/2024</a:t>
            </a:fld>
            <a:endParaRPr lang="en-US"/>
          </a:p>
        </p:txBody>
      </p:sp>
      <p:sp>
        <p:nvSpPr>
          <p:cNvPr id="6" name="Footer Placeholder 5">
            <a:extLst>
              <a:ext uri="{FF2B5EF4-FFF2-40B4-BE49-F238E27FC236}">
                <a16:creationId xmlns:a16="http://schemas.microsoft.com/office/drawing/2014/main" id="{0C50DD6C-7073-E722-A95F-39FC39A5A3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70126A-E45A-CAE8-3927-33FDE4BD4CC0}"/>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2252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47543D-8F44-3530-0264-F851C38CDD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8AFB9E-F1B8-3643-4C8E-74D6294C8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45F0A-C860-FC31-7E31-25BBCE78D8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75BCF3-0CEB-4909-82C5-837EF22FDC54}" type="datetimeFigureOut">
              <a:rPr lang="en-US" smtClean="0"/>
              <a:t>10/1/2024</a:t>
            </a:fld>
            <a:endParaRPr lang="en-US"/>
          </a:p>
        </p:txBody>
      </p:sp>
      <p:sp>
        <p:nvSpPr>
          <p:cNvPr id="5" name="Footer Placeholder 4">
            <a:extLst>
              <a:ext uri="{FF2B5EF4-FFF2-40B4-BE49-F238E27FC236}">
                <a16:creationId xmlns:a16="http://schemas.microsoft.com/office/drawing/2014/main" id="{7411FD2A-6264-2F58-34A0-0A6672EC26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8DADFBF-A9A2-DDD6-980B-89787328CC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C9799C-E564-4A42-9964-3C5014018B70}" type="slidenum">
              <a:rPr lang="en-US" smtClean="0"/>
              <a:t>‹#›</a:t>
            </a:fld>
            <a:endParaRPr lang="en-US"/>
          </a:p>
        </p:txBody>
      </p:sp>
    </p:spTree>
    <p:extLst>
      <p:ext uri="{BB962C8B-B14F-4D97-AF65-F5344CB8AC3E}">
        <p14:creationId xmlns:p14="http://schemas.microsoft.com/office/powerpoint/2010/main" val="417765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cribbr.com/research-process/research-question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1EC4F-4AA5-0C2A-73D7-DDA4B9683DF6}"/>
              </a:ext>
            </a:extLst>
          </p:cNvPr>
          <p:cNvSpPr>
            <a:spLocks noGrp="1"/>
          </p:cNvSpPr>
          <p:nvPr>
            <p:ph type="ctrTitle"/>
          </p:nvPr>
        </p:nvSpPr>
        <p:spPr>
          <a:xfrm>
            <a:off x="1120878" y="504569"/>
            <a:ext cx="9144000" cy="731838"/>
          </a:xfrm>
        </p:spPr>
        <p:txBody>
          <a:bodyPr>
            <a:normAutofit fontScale="90000"/>
          </a:bodyPr>
          <a:lstStyle/>
          <a:p>
            <a:r>
              <a:rPr lang="en-US" dirty="0"/>
              <a:t>Definition</a:t>
            </a:r>
          </a:p>
        </p:txBody>
      </p:sp>
      <p:sp>
        <p:nvSpPr>
          <p:cNvPr id="3" name="Subtitle 2">
            <a:extLst>
              <a:ext uri="{FF2B5EF4-FFF2-40B4-BE49-F238E27FC236}">
                <a16:creationId xmlns:a16="http://schemas.microsoft.com/office/drawing/2014/main" id="{6BEC25D5-0E8A-6B4C-CC2B-8432C36DC33C}"/>
              </a:ext>
            </a:extLst>
          </p:cNvPr>
          <p:cNvSpPr>
            <a:spLocks noGrp="1"/>
          </p:cNvSpPr>
          <p:nvPr>
            <p:ph type="subTitle" idx="1"/>
          </p:nvPr>
        </p:nvSpPr>
        <p:spPr>
          <a:xfrm>
            <a:off x="757084" y="1655249"/>
            <a:ext cx="11120284" cy="1333757"/>
          </a:xfrm>
        </p:spPr>
        <p:txBody>
          <a:bodyPr>
            <a:normAutofit/>
          </a:bodyPr>
          <a:lstStyle/>
          <a:p>
            <a:pPr algn="l"/>
            <a:r>
              <a:rPr lang="en-US" b="1" i="0" dirty="0">
                <a:solidFill>
                  <a:srgbClr val="1B2B68"/>
                </a:solidFill>
                <a:effectLst/>
                <a:latin typeface="Gilmer"/>
              </a:rPr>
              <a:t>What is a research project?</a:t>
            </a:r>
          </a:p>
          <a:p>
            <a:pPr algn="l"/>
            <a:r>
              <a:rPr lang="en-US" b="0" i="0" dirty="0">
                <a:solidFill>
                  <a:srgbClr val="0D405F"/>
                </a:solidFill>
                <a:effectLst/>
                <a:latin typeface="Inter"/>
              </a:rPr>
              <a:t>A </a:t>
            </a:r>
            <a:r>
              <a:rPr lang="en-US" b="1" i="0" dirty="0">
                <a:solidFill>
                  <a:srgbClr val="0D405F"/>
                </a:solidFill>
                <a:effectLst/>
                <a:latin typeface="Inter"/>
              </a:rPr>
              <a:t>research project</a:t>
            </a:r>
            <a:r>
              <a:rPr lang="en-US" b="0" i="0" dirty="0">
                <a:solidFill>
                  <a:srgbClr val="0D405F"/>
                </a:solidFill>
                <a:effectLst/>
                <a:latin typeface="Inter"/>
              </a:rPr>
              <a:t> is an academic, scientific, or professional undertaking to answer a </a:t>
            </a:r>
            <a:r>
              <a:rPr lang="en-US" b="0" i="0" u="none" strike="noStrike" dirty="0">
                <a:solidFill>
                  <a:srgbClr val="1F80E8"/>
                </a:solidFill>
                <a:effectLst/>
                <a:latin typeface="Inter"/>
                <a:hlinkClick r:id="rId2"/>
              </a:rPr>
              <a:t>research question</a:t>
            </a:r>
            <a:r>
              <a:rPr lang="en-US" b="0" i="0" dirty="0">
                <a:solidFill>
                  <a:srgbClr val="0D405F"/>
                </a:solidFill>
                <a:effectLst/>
                <a:latin typeface="Inter"/>
              </a:rPr>
              <a:t>. </a:t>
            </a:r>
            <a:endParaRPr lang="en-US" dirty="0"/>
          </a:p>
        </p:txBody>
      </p:sp>
      <p:sp>
        <p:nvSpPr>
          <p:cNvPr id="9" name="TextBox 8">
            <a:extLst>
              <a:ext uri="{FF2B5EF4-FFF2-40B4-BE49-F238E27FC236}">
                <a16:creationId xmlns:a16="http://schemas.microsoft.com/office/drawing/2014/main" id="{7BE096E6-68BF-70D6-D2E1-F4E93BE3B206}"/>
              </a:ext>
            </a:extLst>
          </p:cNvPr>
          <p:cNvSpPr txBox="1"/>
          <p:nvPr/>
        </p:nvSpPr>
        <p:spPr>
          <a:xfrm>
            <a:off x="757083" y="3072014"/>
            <a:ext cx="5486401" cy="3416320"/>
          </a:xfrm>
          <a:prstGeom prst="rect">
            <a:avLst/>
          </a:prstGeom>
          <a:noFill/>
        </p:spPr>
        <p:txBody>
          <a:bodyPr wrap="square">
            <a:spAutoFit/>
          </a:bodyPr>
          <a:lstStyle/>
          <a:p>
            <a:r>
              <a:rPr lang="en-US" dirty="0"/>
              <a:t>How do I know I have a good main research question?</a:t>
            </a:r>
          </a:p>
          <a:p>
            <a:r>
              <a:rPr lang="en-US" dirty="0"/>
              <a:t>Formulating a main research question can be a difficult task. Overall, your question should contribute to solving the problem that you have defined in your problem statement.</a:t>
            </a:r>
          </a:p>
          <a:p>
            <a:endParaRPr lang="en-US" dirty="0"/>
          </a:p>
          <a:p>
            <a:r>
              <a:rPr lang="en-US" dirty="0"/>
              <a:t>However, it should also fulfill criteria in three main areas:</a:t>
            </a:r>
          </a:p>
          <a:p>
            <a:endParaRPr lang="en-US" dirty="0"/>
          </a:p>
          <a:p>
            <a:r>
              <a:rPr lang="en-US" dirty="0"/>
              <a:t>Researchability</a:t>
            </a:r>
          </a:p>
          <a:p>
            <a:r>
              <a:rPr lang="en-US" dirty="0"/>
              <a:t>Feasibility and specificity</a:t>
            </a:r>
          </a:p>
          <a:p>
            <a:r>
              <a:rPr lang="en-US" dirty="0"/>
              <a:t>Relevance and originality</a:t>
            </a:r>
          </a:p>
        </p:txBody>
      </p:sp>
      <p:sp>
        <p:nvSpPr>
          <p:cNvPr id="11" name="TextBox 10">
            <a:extLst>
              <a:ext uri="{FF2B5EF4-FFF2-40B4-BE49-F238E27FC236}">
                <a16:creationId xmlns:a16="http://schemas.microsoft.com/office/drawing/2014/main" id="{CBBD484F-E7BA-1B14-5AB1-512FCAD8DDFC}"/>
              </a:ext>
            </a:extLst>
          </p:cNvPr>
          <p:cNvSpPr txBox="1"/>
          <p:nvPr/>
        </p:nvSpPr>
        <p:spPr>
          <a:xfrm>
            <a:off x="5692878" y="5430101"/>
            <a:ext cx="2192594" cy="923330"/>
          </a:xfrm>
          <a:prstGeom prst="rect">
            <a:avLst/>
          </a:prstGeom>
          <a:noFill/>
        </p:spPr>
        <p:txBody>
          <a:bodyPr wrap="square">
            <a:spAutoFit/>
          </a:bodyPr>
          <a:lstStyle/>
          <a:p>
            <a:r>
              <a:rPr lang="ku-Arab-IQ" dirty="0"/>
              <a:t>توانای لێکۆڵینەوە</a:t>
            </a:r>
          </a:p>
          <a:p>
            <a:r>
              <a:rPr lang="ku-Arab-IQ" dirty="0"/>
              <a:t>ئیمکانیات و تایبەتمەندی</a:t>
            </a:r>
          </a:p>
          <a:p>
            <a:r>
              <a:rPr lang="ku-Arab-IQ" dirty="0"/>
              <a:t>پەیوەندی و ڕەسەنایەتی</a:t>
            </a:r>
            <a:endParaRPr lang="en-US" dirty="0"/>
          </a:p>
        </p:txBody>
      </p:sp>
    </p:spTree>
    <p:extLst>
      <p:ext uri="{BB962C8B-B14F-4D97-AF65-F5344CB8AC3E}">
        <p14:creationId xmlns:p14="http://schemas.microsoft.com/office/powerpoint/2010/main" val="229356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C5B43-3859-F1F5-3751-2B3324A04CBB}"/>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037826CD-6BFF-5FF5-5F5E-E90229EC4F36}"/>
              </a:ext>
            </a:extLst>
          </p:cNvPr>
          <p:cNvSpPr txBox="1"/>
          <p:nvPr/>
        </p:nvSpPr>
        <p:spPr>
          <a:xfrm>
            <a:off x="491613" y="495114"/>
            <a:ext cx="11287432" cy="2862322"/>
          </a:xfrm>
          <a:prstGeom prst="rect">
            <a:avLst/>
          </a:prstGeom>
          <a:noFill/>
        </p:spPr>
        <p:txBody>
          <a:bodyPr wrap="square">
            <a:spAutoFit/>
          </a:bodyPr>
          <a:lstStyle/>
          <a:p>
            <a:r>
              <a:rPr lang="en-US" dirty="0"/>
              <a:t>What makes a good research question?</a:t>
            </a:r>
          </a:p>
          <a:p>
            <a:r>
              <a:rPr lang="en-US" dirty="0"/>
              <a:t>Research questions anchor </a:t>
            </a:r>
            <a:r>
              <a:rPr lang="ku-Arab-IQ" dirty="0"/>
              <a:t>مرتكز</a:t>
            </a:r>
            <a:r>
              <a:rPr lang="en-US" dirty="0"/>
              <a:t>your whole project, so it’s important to spend some time refining them.</a:t>
            </a:r>
          </a:p>
          <a:p>
            <a:endParaRPr lang="en-US" dirty="0"/>
          </a:p>
          <a:p>
            <a:r>
              <a:rPr lang="en-US" dirty="0"/>
              <a:t>In general, they should be:</a:t>
            </a:r>
          </a:p>
          <a:p>
            <a:endParaRPr lang="en-US" dirty="0"/>
          </a:p>
          <a:p>
            <a:r>
              <a:rPr lang="en-US" dirty="0"/>
              <a:t>Focused and researchable</a:t>
            </a:r>
          </a:p>
          <a:p>
            <a:r>
              <a:rPr lang="en-US" dirty="0"/>
              <a:t>Answerable using reliable sources</a:t>
            </a:r>
          </a:p>
          <a:p>
            <a:r>
              <a:rPr lang="en-US" dirty="0"/>
              <a:t>Complex and debatable</a:t>
            </a:r>
          </a:p>
          <a:p>
            <a:r>
              <a:rPr lang="en-US" dirty="0"/>
              <a:t>Feasible and specific</a:t>
            </a:r>
          </a:p>
          <a:p>
            <a:r>
              <a:rPr lang="en-US" dirty="0"/>
              <a:t>Relevant and original</a:t>
            </a:r>
          </a:p>
        </p:txBody>
      </p:sp>
      <p:sp>
        <p:nvSpPr>
          <p:cNvPr id="14" name="TextBox 13">
            <a:extLst>
              <a:ext uri="{FF2B5EF4-FFF2-40B4-BE49-F238E27FC236}">
                <a16:creationId xmlns:a16="http://schemas.microsoft.com/office/drawing/2014/main" id="{3DDD730A-6593-08D0-DB4B-9A94AC0529D6}"/>
              </a:ext>
            </a:extLst>
          </p:cNvPr>
          <p:cNvSpPr txBox="1"/>
          <p:nvPr/>
        </p:nvSpPr>
        <p:spPr>
          <a:xfrm>
            <a:off x="5142271" y="1670240"/>
            <a:ext cx="6096000" cy="1477328"/>
          </a:xfrm>
          <a:prstGeom prst="rect">
            <a:avLst/>
          </a:prstGeom>
          <a:noFill/>
        </p:spPr>
        <p:txBody>
          <a:bodyPr wrap="square">
            <a:spAutoFit/>
          </a:bodyPr>
          <a:lstStyle/>
          <a:p>
            <a:r>
              <a:rPr lang="ku-Arab-IQ" dirty="0"/>
              <a:t>تەرکیزکراو و لێکۆڵینەوەی لەسەر دەکرێت</a:t>
            </a:r>
          </a:p>
          <a:p>
            <a:r>
              <a:rPr lang="ku-Arab-IQ" dirty="0"/>
              <a:t>بە بەکارهێنانی سەرچاوەی متمانەپێکراو وەڵام دەدرێتەوە</a:t>
            </a:r>
          </a:p>
          <a:p>
            <a:r>
              <a:rPr lang="ku-Arab-IQ" dirty="0"/>
              <a:t>ئاڵۆز و جێی مشتومڕ</a:t>
            </a:r>
          </a:p>
          <a:p>
            <a:r>
              <a:rPr lang="ku-Arab-IQ" dirty="0"/>
              <a:t>جێبەجێکراو و تایبەتمەند</a:t>
            </a:r>
          </a:p>
          <a:p>
            <a:r>
              <a:rPr lang="ku-Arab-IQ" dirty="0"/>
              <a:t>پەیوەندیدار و ڕەسەن</a:t>
            </a:r>
            <a:endParaRPr lang="en-US" dirty="0"/>
          </a:p>
        </p:txBody>
      </p:sp>
    </p:spTree>
    <p:extLst>
      <p:ext uri="{BB962C8B-B14F-4D97-AF65-F5344CB8AC3E}">
        <p14:creationId xmlns:p14="http://schemas.microsoft.com/office/powerpoint/2010/main" val="262119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EE8AB-427B-43BB-A1D6-A630F7D993B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727C5E10-166F-D5D0-2D43-FAE8316440DD}"/>
              </a:ext>
            </a:extLst>
          </p:cNvPr>
          <p:cNvSpPr txBox="1"/>
          <p:nvPr/>
        </p:nvSpPr>
        <p:spPr>
          <a:xfrm>
            <a:off x="304800" y="159121"/>
            <a:ext cx="11051458" cy="3139321"/>
          </a:xfrm>
          <a:prstGeom prst="rect">
            <a:avLst/>
          </a:prstGeom>
          <a:noFill/>
        </p:spPr>
        <p:txBody>
          <a:bodyPr wrap="square">
            <a:spAutoFit/>
          </a:bodyPr>
          <a:lstStyle/>
          <a:p>
            <a:endParaRPr lang="en-US" dirty="0"/>
          </a:p>
          <a:p>
            <a:r>
              <a:rPr lang="en-US" dirty="0"/>
              <a:t>How do I write questions to ask for research?</a:t>
            </a:r>
          </a:p>
          <a:p>
            <a:r>
              <a:rPr lang="en-US" dirty="0"/>
              <a:t>All research questions should be:</a:t>
            </a:r>
          </a:p>
          <a:p>
            <a:endParaRPr lang="en-US" dirty="0"/>
          </a:p>
          <a:p>
            <a:r>
              <a:rPr lang="en-US" dirty="0"/>
              <a:t>Focused on a single problem or issue</a:t>
            </a:r>
          </a:p>
          <a:p>
            <a:r>
              <a:rPr lang="en-US" dirty="0"/>
              <a:t>Researchable using primary and/or secondary sources</a:t>
            </a:r>
          </a:p>
          <a:p>
            <a:r>
              <a:rPr lang="en-US" dirty="0"/>
              <a:t>Feasible to answer within the timeframe and practical constraints</a:t>
            </a:r>
          </a:p>
          <a:p>
            <a:r>
              <a:rPr lang="en-US" dirty="0"/>
              <a:t>Specific enough to answer thoroughly</a:t>
            </a:r>
          </a:p>
          <a:p>
            <a:r>
              <a:rPr lang="en-US" dirty="0"/>
              <a:t>Complex enough to develop the answer over the space of a paper or thesis</a:t>
            </a:r>
          </a:p>
          <a:p>
            <a:r>
              <a:rPr lang="en-US" dirty="0"/>
              <a:t>Relevant to your field of study and/or society more broadly</a:t>
            </a:r>
          </a:p>
          <a:p>
            <a:r>
              <a:rPr lang="en-US" dirty="0"/>
              <a:t>Writing Strong Research Questions</a:t>
            </a:r>
          </a:p>
        </p:txBody>
      </p:sp>
      <p:sp>
        <p:nvSpPr>
          <p:cNvPr id="7" name="TextBox 6">
            <a:extLst>
              <a:ext uri="{FF2B5EF4-FFF2-40B4-BE49-F238E27FC236}">
                <a16:creationId xmlns:a16="http://schemas.microsoft.com/office/drawing/2014/main" id="{BF84D7E4-54F7-B8FF-80B0-5B0046A86FB8}"/>
              </a:ext>
            </a:extLst>
          </p:cNvPr>
          <p:cNvSpPr txBox="1"/>
          <p:nvPr/>
        </p:nvSpPr>
        <p:spPr>
          <a:xfrm>
            <a:off x="5427407" y="3713654"/>
            <a:ext cx="6096000" cy="2031325"/>
          </a:xfrm>
          <a:prstGeom prst="rect">
            <a:avLst/>
          </a:prstGeom>
          <a:noFill/>
        </p:spPr>
        <p:txBody>
          <a:bodyPr wrap="square">
            <a:spAutoFit/>
          </a:bodyPr>
          <a:lstStyle/>
          <a:p>
            <a:r>
              <a:rPr lang="ku-Arab-IQ" dirty="0"/>
              <a:t>تەرکیز لەسەر یەک کێشە یان پرسێک</a:t>
            </a:r>
          </a:p>
          <a:p>
            <a:r>
              <a:rPr lang="ku-Arab-IQ" dirty="0"/>
              <a:t>دەتوانرێت لێکۆڵینەوە بکرێت بە بەکارهێنانی سەرچاوە سەرەتایی و/یان لاوەکی</a:t>
            </a:r>
          </a:p>
          <a:p>
            <a:r>
              <a:rPr lang="ku-Arab-IQ" dirty="0"/>
              <a:t>دەتوانرێت وەڵام بدرێتەوە لە ماوەی کات و سنووردارکردنی پراکتیکیدا</a:t>
            </a:r>
          </a:p>
          <a:p>
            <a:r>
              <a:rPr lang="ku-Arab-IQ" dirty="0"/>
              <a:t>ئەوەندە تایبەتە کە وەڵامی وردی بداتەوە</a:t>
            </a:r>
          </a:p>
          <a:p>
            <a:r>
              <a:rPr lang="ku-Arab-IQ" dirty="0"/>
              <a:t>ئەوەندە ئاڵۆزە کە وەڵامەکە لەسەر فەزای توێژینەوەیەک یان تێزێک پەرەپێبدات</a:t>
            </a:r>
          </a:p>
          <a:p>
            <a:r>
              <a:rPr lang="ku-Arab-IQ" dirty="0"/>
              <a:t>پەیوەندی بە بواری خوێندن و/یان کۆمەڵگاوە بە شێوەیەکی فراوانتر</a:t>
            </a:r>
          </a:p>
          <a:p>
            <a:r>
              <a:rPr lang="ku-Arab-IQ" dirty="0"/>
              <a:t>نووسینی پرسیاری توێژینەوەی بەهێز</a:t>
            </a:r>
            <a:endParaRPr lang="en-US" dirty="0"/>
          </a:p>
        </p:txBody>
      </p:sp>
    </p:spTree>
    <p:extLst>
      <p:ext uri="{BB962C8B-B14F-4D97-AF65-F5344CB8AC3E}">
        <p14:creationId xmlns:p14="http://schemas.microsoft.com/office/powerpoint/2010/main" val="120044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A3BCA6-F35D-726B-29FC-E89B5529FC82}"/>
              </a:ext>
            </a:extLst>
          </p:cNvPr>
          <p:cNvPicPr>
            <a:picLocks noChangeAspect="1"/>
          </p:cNvPicPr>
          <p:nvPr/>
        </p:nvPicPr>
        <p:blipFill>
          <a:blip r:embed="rId2"/>
          <a:stretch>
            <a:fillRect/>
          </a:stretch>
        </p:blipFill>
        <p:spPr>
          <a:xfrm>
            <a:off x="2696497" y="606373"/>
            <a:ext cx="4038600" cy="5442014"/>
          </a:xfrm>
          <a:prstGeom prst="rect">
            <a:avLst/>
          </a:prstGeom>
        </p:spPr>
      </p:pic>
    </p:spTree>
    <p:extLst>
      <p:ext uri="{BB962C8B-B14F-4D97-AF65-F5344CB8AC3E}">
        <p14:creationId xmlns:p14="http://schemas.microsoft.com/office/powerpoint/2010/main" val="185323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34F9F-9DED-5649-59D3-594EAAC6246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DDC2BBE-A9AC-A160-3574-2F30CE7CEF39}"/>
              </a:ext>
            </a:extLst>
          </p:cNvPr>
          <p:cNvSpPr txBox="1"/>
          <p:nvPr/>
        </p:nvSpPr>
        <p:spPr>
          <a:xfrm>
            <a:off x="521109" y="800761"/>
            <a:ext cx="8514736" cy="2031325"/>
          </a:xfrm>
          <a:prstGeom prst="rect">
            <a:avLst/>
          </a:prstGeom>
          <a:noFill/>
        </p:spPr>
        <p:txBody>
          <a:bodyPr wrap="square">
            <a:spAutoFit/>
          </a:bodyPr>
          <a:lstStyle/>
          <a:p>
            <a:r>
              <a:rPr lang="en-US" dirty="0"/>
              <a:t>What’s the difference between research aims and objectives?</a:t>
            </a:r>
          </a:p>
          <a:p>
            <a:r>
              <a:rPr lang="en-US" dirty="0"/>
              <a:t>A research aim is a broad statement indicating the general purpose of your research project. It should appear in your introduction at the end of your problem statement, before your research objectives.</a:t>
            </a:r>
          </a:p>
          <a:p>
            <a:endParaRPr lang="en-US" dirty="0"/>
          </a:p>
          <a:p>
            <a:r>
              <a:rPr lang="en-US" dirty="0"/>
              <a:t>Research objectives are more specific than your research aim. They indicate the specific ways you’ll address the overarching aim.</a:t>
            </a:r>
          </a:p>
        </p:txBody>
      </p:sp>
      <p:sp>
        <p:nvSpPr>
          <p:cNvPr id="7" name="TextBox 6">
            <a:extLst>
              <a:ext uri="{FF2B5EF4-FFF2-40B4-BE49-F238E27FC236}">
                <a16:creationId xmlns:a16="http://schemas.microsoft.com/office/drawing/2014/main" id="{82A198BA-09EF-99A8-C121-481A20CBDFDB}"/>
              </a:ext>
            </a:extLst>
          </p:cNvPr>
          <p:cNvSpPr txBox="1"/>
          <p:nvPr/>
        </p:nvSpPr>
        <p:spPr>
          <a:xfrm>
            <a:off x="2113935" y="3832488"/>
            <a:ext cx="6096000" cy="1754326"/>
          </a:xfrm>
          <a:prstGeom prst="rect">
            <a:avLst/>
          </a:prstGeom>
          <a:noFill/>
        </p:spPr>
        <p:txBody>
          <a:bodyPr wrap="square">
            <a:spAutoFit/>
          </a:bodyPr>
          <a:lstStyle/>
          <a:p>
            <a:r>
              <a:rPr lang="ku-Arab-IQ" dirty="0"/>
              <a:t>جیاوازی نێوان ئامانج و پێداویستی توێژینەوە چییە؟ئامانجی توێژینەوە بریتییە لە لێدوانێکی فراوان کە ئاماژە بە ئامانجی گشتی پڕۆژەی توێژینەوەکەت دەکات. پێویستە لە پێشەکییەکەتدا لە کۆتایی بەیاننامەی کێشەکەتدا دەربکەوێت، پێش ئامانجەکانی توێژینەوەکەت.پێداویستیەکانی توێژینەوە تایبەتترن لە ئامانجی توێژینەوەکەت. ئەوان ئاماژە بەو ڕێگا تایبەتانە دەکەن کە تۆ مامەڵە لەگەڵ ئامانجە سەرتاسەرییەکە دەکەیت.</a:t>
            </a:r>
            <a:endParaRPr lang="en-US" dirty="0"/>
          </a:p>
        </p:txBody>
      </p:sp>
    </p:spTree>
    <p:extLst>
      <p:ext uri="{BB962C8B-B14F-4D97-AF65-F5344CB8AC3E}">
        <p14:creationId xmlns:p14="http://schemas.microsoft.com/office/powerpoint/2010/main" val="157275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ECE398B-B3DE-5D98-098C-0555DCC11022}"/>
              </a:ext>
            </a:extLst>
          </p:cNvPr>
          <p:cNvSpPr txBox="1"/>
          <p:nvPr/>
        </p:nvSpPr>
        <p:spPr>
          <a:xfrm>
            <a:off x="1170039" y="777705"/>
            <a:ext cx="6096000" cy="3693319"/>
          </a:xfrm>
          <a:prstGeom prst="rect">
            <a:avLst/>
          </a:prstGeom>
          <a:noFill/>
        </p:spPr>
        <p:txBody>
          <a:bodyPr wrap="square">
            <a:spAutoFit/>
          </a:bodyPr>
          <a:lstStyle/>
          <a:p>
            <a:r>
              <a:rPr lang="en-US" dirty="0"/>
              <a:t>How do I write a research objective?</a:t>
            </a:r>
          </a:p>
          <a:p>
            <a:r>
              <a:rPr lang="en-US" dirty="0"/>
              <a:t>Once you’ve decided on your research objectives, you need to explain them in your paper, at the end of your problem statement.</a:t>
            </a:r>
          </a:p>
          <a:p>
            <a:endParaRPr lang="en-US" dirty="0"/>
          </a:p>
          <a:p>
            <a:r>
              <a:rPr lang="en-US" dirty="0"/>
              <a:t>Keep your research objectives clear and brief and use appropriate verbs to accurately carry the work that you will carry out for each one.</a:t>
            </a:r>
          </a:p>
          <a:p>
            <a:endParaRPr lang="en-US" dirty="0"/>
          </a:p>
          <a:p>
            <a:r>
              <a:rPr lang="en-US" dirty="0"/>
              <a:t>Example: Verbs for research objectives</a:t>
            </a:r>
          </a:p>
          <a:p>
            <a:r>
              <a:rPr lang="en-US" dirty="0"/>
              <a:t>I will assess …</a:t>
            </a:r>
          </a:p>
          <a:p>
            <a:r>
              <a:rPr lang="en-US" dirty="0"/>
              <a:t>I will compare …</a:t>
            </a:r>
          </a:p>
          <a:p>
            <a:r>
              <a:rPr lang="en-US" dirty="0"/>
              <a:t>I will calculate …</a:t>
            </a:r>
          </a:p>
        </p:txBody>
      </p:sp>
      <p:sp>
        <p:nvSpPr>
          <p:cNvPr id="8" name="TextBox 7">
            <a:extLst>
              <a:ext uri="{FF2B5EF4-FFF2-40B4-BE49-F238E27FC236}">
                <a16:creationId xmlns:a16="http://schemas.microsoft.com/office/drawing/2014/main" id="{C152B5F4-797D-C47E-0F43-B0EFD7CA1EB8}"/>
              </a:ext>
            </a:extLst>
          </p:cNvPr>
          <p:cNvSpPr txBox="1"/>
          <p:nvPr/>
        </p:nvSpPr>
        <p:spPr>
          <a:xfrm>
            <a:off x="5397910" y="4346309"/>
            <a:ext cx="6096000" cy="923330"/>
          </a:xfrm>
          <a:prstGeom prst="rect">
            <a:avLst/>
          </a:prstGeom>
          <a:noFill/>
        </p:spPr>
        <p:txBody>
          <a:bodyPr wrap="square">
            <a:spAutoFit/>
          </a:bodyPr>
          <a:lstStyle/>
          <a:p>
            <a:r>
              <a:rPr lang="ku-Arab-IQ" dirty="0"/>
              <a:t>من هەڵسەنگاندن دەکەم ...</a:t>
            </a:r>
          </a:p>
          <a:p>
            <a:r>
              <a:rPr lang="ku-Arab-IQ" dirty="0"/>
              <a:t>من بەراورد دەکەم ...</a:t>
            </a:r>
          </a:p>
          <a:p>
            <a:r>
              <a:rPr lang="ku-Arab-IQ" dirty="0"/>
              <a:t>من حیساب دەکەم</a:t>
            </a:r>
            <a:endParaRPr lang="en-US" dirty="0"/>
          </a:p>
        </p:txBody>
      </p:sp>
    </p:spTree>
    <p:extLst>
      <p:ext uri="{BB962C8B-B14F-4D97-AF65-F5344CB8AC3E}">
        <p14:creationId xmlns:p14="http://schemas.microsoft.com/office/powerpoint/2010/main" val="6217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9991</TotalTime>
  <Words>504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Gilmer</vt:lpstr>
      <vt:lpstr>Inter</vt:lpstr>
      <vt:lpstr>Office Theme</vt:lpstr>
      <vt:lpstr>Definition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dler kurda</dc:creator>
  <cp:lastModifiedBy>dler kurda</cp:lastModifiedBy>
  <cp:revision>1</cp:revision>
  <dcterms:created xsi:type="dcterms:W3CDTF">2024-09-23T20:09:42Z</dcterms:created>
  <dcterms:modified xsi:type="dcterms:W3CDTF">2024-10-08T03:05:12Z</dcterms:modified>
</cp:coreProperties>
</file>