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4660"/>
  </p:normalViewPr>
  <p:slideViewPr>
    <p:cSldViewPr>
      <p:cViewPr varScale="1">
        <p:scale>
          <a:sx n="54" d="100"/>
          <a:sy n="54" d="100"/>
        </p:scale>
        <p:origin x="-165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B9769CEC-ACD8-43B2-8C5F-1C9D22B9CD7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69CEC-ACD8-43B2-8C5F-1C9D22B9CD7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69CEC-ACD8-43B2-8C5F-1C9D22B9CD7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B9769CEC-ACD8-43B2-8C5F-1C9D22B9CD7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B9769CEC-ACD8-43B2-8C5F-1C9D22B9CD72}"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B9769CEC-ACD8-43B2-8C5F-1C9D22B9CD7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B9769CEC-ACD8-43B2-8C5F-1C9D22B9CD72}"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69CEC-ACD8-43B2-8C5F-1C9D22B9CD7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69CEC-ACD8-43B2-8C5F-1C9D22B9CD7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69CEC-ACD8-43B2-8C5F-1C9D22B9CD7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0208891-60EA-4898-8344-EA8A7438BFB8}" type="datetimeFigureOut">
              <a:rPr lang="ar-IQ" smtClean="0"/>
              <a:pPr/>
              <a:t>21/11/1445</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B9769CEC-ACD8-43B2-8C5F-1C9D22B9CD72}"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0208891-60EA-4898-8344-EA8A7438BFB8}" type="datetimeFigureOut">
              <a:rPr lang="ar-IQ" smtClean="0"/>
              <a:pPr/>
              <a:t>21/11/1445</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9769CEC-ACD8-43B2-8C5F-1C9D22B9CD72}"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Plastic in our food</a:t>
            </a:r>
            <a:endParaRPr lang="ar-IQ" dirty="0"/>
          </a:p>
        </p:txBody>
      </p:sp>
      <p:sp>
        <p:nvSpPr>
          <p:cNvPr id="3" name="Subtitle 2"/>
          <p:cNvSpPr>
            <a:spLocks noGrp="1"/>
          </p:cNvSpPr>
          <p:nvPr>
            <p:ph type="subTitle" idx="1"/>
          </p:nvPr>
        </p:nvSpPr>
        <p:spPr/>
        <p:txBody>
          <a:bodyPr/>
          <a:lstStyle/>
          <a:p>
            <a:pPr rtl="0"/>
            <a:r>
              <a:rPr lang="en-US" dirty="0" smtClean="0"/>
              <a:t>Prepared by: Mrs. </a:t>
            </a:r>
            <a:r>
              <a:rPr lang="en-US" dirty="0" err="1" smtClean="0"/>
              <a:t>Dlven</a:t>
            </a:r>
            <a:r>
              <a:rPr lang="en-US" dirty="0" smtClean="0"/>
              <a:t> Kareem</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 about plastic types:</a:t>
            </a: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b="1" dirty="0" smtClean="0"/>
              <a:t>7. Other Plastics (Including Polycarbonate, Nylon, and Acrylic)</a:t>
            </a:r>
          </a:p>
          <a:p>
            <a:pPr algn="just" rtl="0"/>
            <a:r>
              <a:rPr lang="en-US" b="1" dirty="0" smtClean="0"/>
              <a:t>Usage</a:t>
            </a:r>
            <a:r>
              <a:rPr lang="en-US" dirty="0" smtClean="0"/>
              <a:t>: Used in various applications like eyewear lenses, compact discs, and water bottles</a:t>
            </a:r>
            <a:r>
              <a:rPr lang="en-US" dirty="0" smtClean="0"/>
              <a:t>.</a:t>
            </a:r>
          </a:p>
          <a:p>
            <a:pPr algn="just" rtl="0">
              <a:buNone/>
            </a:pPr>
            <a:endParaRPr lang="en-US" dirty="0" smtClean="0"/>
          </a:p>
          <a:p>
            <a:pPr algn="just" rtl="0"/>
            <a:r>
              <a:rPr lang="en-US" b="1" dirty="0" smtClean="0"/>
              <a:t>Global Production</a:t>
            </a:r>
            <a:r>
              <a:rPr lang="en-US" dirty="0" smtClean="0"/>
              <a:t>: Approximately 15 million tons annually.</a:t>
            </a:r>
          </a:p>
          <a:p>
            <a:pPr algn="just" rtl="0"/>
            <a:r>
              <a:rPr lang="en-US" b="1" dirty="0" smtClean="0"/>
              <a:t>Recycling Rate</a:t>
            </a:r>
            <a:r>
              <a:rPr lang="en-US" dirty="0" smtClean="0"/>
              <a:t>: Generally very low, specific rates vary by type.</a:t>
            </a:r>
          </a:p>
          <a:p>
            <a:pPr algn="just" rtl="0"/>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a:t>
            </a:r>
            <a:r>
              <a:rPr lang="en-US" b="1" dirty="0" smtClean="0"/>
              <a:t>Global </a:t>
            </a:r>
            <a:r>
              <a:rPr lang="en-US" b="1" dirty="0" smtClean="0"/>
              <a:t>Plastic Production and Waste</a:t>
            </a:r>
            <a:br>
              <a:rPr lang="en-US" b="1" dirty="0" smtClean="0"/>
            </a:br>
            <a:endParaRPr lang="ar-IQ" dirty="0"/>
          </a:p>
        </p:txBody>
      </p:sp>
      <p:sp>
        <p:nvSpPr>
          <p:cNvPr id="3" name="Content Placeholder 2"/>
          <p:cNvSpPr>
            <a:spLocks noGrp="1"/>
          </p:cNvSpPr>
          <p:nvPr>
            <p:ph idx="1"/>
          </p:nvPr>
        </p:nvSpPr>
        <p:spPr/>
        <p:txBody>
          <a:bodyPr/>
          <a:lstStyle/>
          <a:p>
            <a:pPr algn="just" rtl="0"/>
            <a:r>
              <a:rPr lang="en-US" b="1" dirty="0" smtClean="0"/>
              <a:t>Total Plastic Production</a:t>
            </a:r>
            <a:r>
              <a:rPr lang="en-US" dirty="0" smtClean="0"/>
              <a:t>: Over 380 million tons of plastic are produced globally each year.</a:t>
            </a:r>
          </a:p>
          <a:p>
            <a:pPr algn="just" rtl="0"/>
            <a:r>
              <a:rPr lang="en-US" b="1" dirty="0" smtClean="0"/>
              <a:t>Plastic Waste</a:t>
            </a:r>
            <a:r>
              <a:rPr lang="en-US" dirty="0" smtClean="0"/>
              <a:t>: Only about 9% of plastic produced has been recycled, 12% incinerated, and the remaining 79% has accumulated in landfills or the natural environment.</a:t>
            </a:r>
          </a:p>
          <a:p>
            <a:pPr algn="just" rtl="0"/>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a:t>
            </a:r>
            <a:r>
              <a:rPr lang="en-US" b="1" dirty="0" smtClean="0"/>
              <a:t>Environmental </a:t>
            </a:r>
            <a:r>
              <a:rPr lang="en-US" b="1" dirty="0" smtClean="0"/>
              <a:t>Impact</a:t>
            </a:r>
            <a:br>
              <a:rPr lang="en-US" b="1" dirty="0" smtClean="0"/>
            </a:br>
            <a:endParaRPr lang="ar-IQ" dirty="0"/>
          </a:p>
        </p:txBody>
      </p:sp>
      <p:sp>
        <p:nvSpPr>
          <p:cNvPr id="3" name="Content Placeholder 2"/>
          <p:cNvSpPr>
            <a:spLocks noGrp="1"/>
          </p:cNvSpPr>
          <p:nvPr>
            <p:ph idx="1"/>
          </p:nvPr>
        </p:nvSpPr>
        <p:spPr/>
        <p:txBody>
          <a:bodyPr/>
          <a:lstStyle/>
          <a:p>
            <a:pPr algn="just" rtl="0"/>
            <a:r>
              <a:rPr lang="en-US" b="1" dirty="0" smtClean="0"/>
              <a:t>Marine Pollution</a:t>
            </a:r>
            <a:r>
              <a:rPr lang="en-US" dirty="0" smtClean="0"/>
              <a:t>: An estimated 8 million tons of plastic enter the oceans annually</a:t>
            </a:r>
            <a:r>
              <a:rPr lang="en-US" dirty="0" smtClean="0"/>
              <a:t>.</a:t>
            </a:r>
          </a:p>
          <a:p>
            <a:pPr algn="just" rtl="0">
              <a:buNone/>
            </a:pPr>
            <a:endParaRPr lang="en-US" dirty="0" smtClean="0"/>
          </a:p>
          <a:p>
            <a:pPr algn="just" rtl="0"/>
            <a:r>
              <a:rPr lang="en-US" b="1" dirty="0" err="1" smtClean="0"/>
              <a:t>Microplastics</a:t>
            </a:r>
            <a:r>
              <a:rPr lang="en-US" dirty="0" smtClean="0"/>
              <a:t>: </a:t>
            </a:r>
            <a:r>
              <a:rPr lang="en-US" dirty="0" err="1" smtClean="0"/>
              <a:t>Microplastics</a:t>
            </a:r>
            <a:r>
              <a:rPr lang="en-US" dirty="0" smtClean="0"/>
              <a:t> are found in 94% of U.S. tap water and in various marine species, posing significant environmental and health risks.</a:t>
            </a:r>
          </a:p>
          <a:p>
            <a:pPr algn="just" rtl="0"/>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ar-IQ" dirty="0"/>
          </a:p>
        </p:txBody>
      </p:sp>
      <p:sp>
        <p:nvSpPr>
          <p:cNvPr id="3" name="Content Placeholder 2"/>
          <p:cNvSpPr>
            <a:spLocks noGrp="1"/>
          </p:cNvSpPr>
          <p:nvPr>
            <p:ph idx="1"/>
          </p:nvPr>
        </p:nvSpPr>
        <p:spPr/>
        <p:txBody>
          <a:bodyPr>
            <a:normAutofit fontScale="92500"/>
          </a:bodyPr>
          <a:lstStyle/>
          <a:p>
            <a:pPr marL="514350" indent="-514350" algn="just" rtl="0">
              <a:buFont typeface="+mj-lt"/>
              <a:buAutoNum type="arabicParenR"/>
            </a:pPr>
            <a:r>
              <a:rPr lang="en-US" b="1" dirty="0" smtClean="0"/>
              <a:t>"Science Advances"</a:t>
            </a:r>
            <a:r>
              <a:rPr lang="en-US" dirty="0" smtClean="0"/>
              <a:t> - Look for articles such as "Production, use, and fate of all plastics ever made" by Geyer, </a:t>
            </a:r>
            <a:r>
              <a:rPr lang="en-US" dirty="0" err="1" smtClean="0"/>
              <a:t>Jambeck</a:t>
            </a:r>
            <a:r>
              <a:rPr lang="en-US" dirty="0" smtClean="0"/>
              <a:t>, and Law, which provides an in-depth analysis of global plastic production and waste management</a:t>
            </a:r>
            <a:r>
              <a:rPr lang="en-US" dirty="0" smtClean="0"/>
              <a:t>.</a:t>
            </a:r>
            <a:endParaRPr lang="en-US" smtClean="0"/>
          </a:p>
          <a:p>
            <a:pPr marL="514350" indent="-514350" algn="just" rtl="0">
              <a:buFont typeface="+mj-lt"/>
              <a:buAutoNum type="arabicParenR"/>
            </a:pPr>
            <a:endParaRPr lang="en-US" dirty="0" smtClean="0"/>
          </a:p>
          <a:p>
            <a:pPr marL="514350" indent="-514350" algn="just" rtl="0">
              <a:buFont typeface="+mj-lt"/>
              <a:buAutoNum type="arabicParenR"/>
            </a:pPr>
            <a:r>
              <a:rPr lang="en-US" b="1" dirty="0" smtClean="0"/>
              <a:t>"Environmental Science &amp; Technology"</a:t>
            </a:r>
            <a:r>
              <a:rPr lang="en-US" dirty="0" smtClean="0"/>
              <a:t> - Articles on the environmental impact of </a:t>
            </a:r>
            <a:r>
              <a:rPr lang="en-US" dirty="0" err="1" smtClean="0"/>
              <a:t>microplastics</a:t>
            </a:r>
            <a:r>
              <a:rPr lang="en-US" dirty="0" smtClean="0"/>
              <a:t> and plastic pollution in various ecosystems.</a:t>
            </a:r>
          </a:p>
          <a:p>
            <a:pPr marL="514350" indent="-514350" algn="just" rtl="0">
              <a:buFont typeface="+mj-lt"/>
              <a:buAutoNum type="arabicParenR"/>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IQ" dirty="0"/>
          </a:p>
        </p:txBody>
      </p:sp>
      <p:sp>
        <p:nvSpPr>
          <p:cNvPr id="3" name="Content Placeholder 2"/>
          <p:cNvSpPr>
            <a:spLocks noGrp="1"/>
          </p:cNvSpPr>
          <p:nvPr>
            <p:ph idx="1"/>
          </p:nvPr>
        </p:nvSpPr>
        <p:spPr/>
        <p:txBody>
          <a:bodyPr>
            <a:normAutofit/>
          </a:bodyPr>
          <a:lstStyle/>
          <a:p>
            <a:pPr algn="just" rtl="0"/>
            <a:r>
              <a:rPr lang="en-US" dirty="0" smtClean="0"/>
              <a:t>Plastic in our food has become a growing concern as tiny plastic particles, known as </a:t>
            </a:r>
            <a:r>
              <a:rPr lang="en-US" dirty="0" err="1" smtClean="0"/>
              <a:t>microplastics</a:t>
            </a:r>
            <a:r>
              <a:rPr lang="en-US" dirty="0" smtClean="0"/>
              <a:t>, have been found in various food items and water sources. These </a:t>
            </a:r>
            <a:r>
              <a:rPr lang="en-US" dirty="0" err="1" smtClean="0"/>
              <a:t>microplastics</a:t>
            </a:r>
            <a:r>
              <a:rPr lang="en-US" dirty="0" smtClean="0"/>
              <a:t> come from larger plastic debris that degrades over time, as well as from products like synthetic clothing and personal care items</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IQ" dirty="0"/>
          </a:p>
        </p:txBody>
      </p:sp>
      <p:sp>
        <p:nvSpPr>
          <p:cNvPr id="3" name="Content Placeholder 2"/>
          <p:cNvSpPr>
            <a:spLocks noGrp="1"/>
          </p:cNvSpPr>
          <p:nvPr>
            <p:ph idx="1"/>
          </p:nvPr>
        </p:nvSpPr>
        <p:spPr/>
        <p:txBody>
          <a:bodyPr/>
          <a:lstStyle/>
          <a:p>
            <a:pPr algn="just" rtl="0"/>
            <a:r>
              <a:rPr lang="en-US" dirty="0" smtClean="0"/>
              <a:t>. Consumption of plastic-contaminated food can pose health risks, including potential toxic effects and interference with biological processes. Addressing this issue involves reducing plastic pollution and finding ways to mitigate its presence in the food chain.</a:t>
            </a:r>
          </a:p>
          <a:p>
            <a:pPr algn="just"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plastic in our food:</a:t>
            </a:r>
            <a:endParaRPr lang="ar-IQ" dirty="0"/>
          </a:p>
        </p:txBody>
      </p:sp>
      <p:sp>
        <p:nvSpPr>
          <p:cNvPr id="3" name="Content Placeholder 2"/>
          <p:cNvSpPr>
            <a:spLocks noGrp="1"/>
          </p:cNvSpPr>
          <p:nvPr>
            <p:ph idx="1"/>
          </p:nvPr>
        </p:nvSpPr>
        <p:spPr/>
        <p:txBody>
          <a:bodyPr>
            <a:normAutofit fontScale="70000" lnSpcReduction="20000"/>
          </a:bodyPr>
          <a:lstStyle/>
          <a:p>
            <a:pPr algn="just" rtl="0"/>
            <a:r>
              <a:rPr lang="en-US" sz="3600" b="1" dirty="0" err="1" smtClean="0"/>
              <a:t>Microplastics</a:t>
            </a:r>
            <a:r>
              <a:rPr lang="en-US" sz="3600" dirty="0" smtClean="0"/>
              <a:t>: Tiny plastic particles less than 5mm in size, often resulting from the breakdown of larger plastic debris. They can be found in seafood, salt, and various food items.</a:t>
            </a:r>
          </a:p>
          <a:p>
            <a:pPr algn="just" rtl="0"/>
            <a:endParaRPr lang="en-US" sz="3600" dirty="0" smtClean="0"/>
          </a:p>
          <a:p>
            <a:pPr algn="just" rtl="0"/>
            <a:r>
              <a:rPr lang="en-US" sz="3600" b="1" dirty="0" err="1" smtClean="0"/>
              <a:t>Nanoplastics</a:t>
            </a:r>
            <a:r>
              <a:rPr lang="en-US" sz="3600" dirty="0" smtClean="0"/>
              <a:t>: Even smaller than </a:t>
            </a:r>
            <a:r>
              <a:rPr lang="en-US" sz="3600" dirty="0" err="1" smtClean="0"/>
              <a:t>microplastics</a:t>
            </a:r>
            <a:r>
              <a:rPr lang="en-US" sz="3600" dirty="0" smtClean="0"/>
              <a:t>, these particles are less than 1 micrometer in size and can infiltrate food through contaminated water and soil.</a:t>
            </a:r>
          </a:p>
          <a:p>
            <a:pPr algn="just" rtl="0"/>
            <a:endParaRPr lang="en-US" sz="3600" dirty="0" smtClean="0"/>
          </a:p>
          <a:p>
            <a:pPr algn="just" rtl="0"/>
            <a:r>
              <a:rPr lang="en-US" sz="3600" b="1" dirty="0" smtClean="0"/>
              <a:t>Plasticizers</a:t>
            </a:r>
            <a:r>
              <a:rPr lang="en-US" sz="3600" dirty="0" smtClean="0"/>
              <a:t>: Chemicals like phthalates and </a:t>
            </a:r>
            <a:r>
              <a:rPr lang="en-US" sz="3600" dirty="0" err="1" smtClean="0"/>
              <a:t>bisphenol</a:t>
            </a:r>
            <a:r>
              <a:rPr lang="en-US" sz="3600" dirty="0" smtClean="0"/>
              <a:t> A (BPA) used to make plastics flexible. These can leach into food from packaging materials.</a:t>
            </a:r>
          </a:p>
          <a:p>
            <a:pPr algn="just" rtl="0"/>
            <a:endParaRPr lang="en-US" sz="3600" dirty="0" smtClean="0"/>
          </a:p>
          <a:p>
            <a:pPr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plastic in our food:</a:t>
            </a:r>
            <a:endParaRPr lang="ar-IQ"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Polyethylene (PE)</a:t>
            </a:r>
            <a:r>
              <a:rPr lang="en-US" dirty="0" smtClean="0"/>
              <a:t>: Commonly found in plastic wraps and containers, PE can break down into </a:t>
            </a:r>
            <a:r>
              <a:rPr lang="en-US" dirty="0" err="1" smtClean="0"/>
              <a:t>microplastics</a:t>
            </a:r>
            <a:r>
              <a:rPr lang="en-US" dirty="0" smtClean="0"/>
              <a:t> that contaminate food.</a:t>
            </a:r>
          </a:p>
          <a:p>
            <a:pPr algn="l" rtl="0"/>
            <a:endParaRPr lang="en-US" dirty="0" smtClean="0"/>
          </a:p>
          <a:p>
            <a:pPr algn="l" rtl="0"/>
            <a:r>
              <a:rPr lang="en-US" b="1" dirty="0" smtClean="0"/>
              <a:t>Polypropylene (PP)</a:t>
            </a:r>
            <a:r>
              <a:rPr lang="en-US" dirty="0" smtClean="0"/>
              <a:t>: Used in food containers and packaging, PP can also degrade into smaller particles that may end up in food.</a:t>
            </a:r>
          </a:p>
          <a:p>
            <a:pPr algn="l" rtl="0"/>
            <a:endParaRPr lang="en-US" dirty="0" smtClean="0"/>
          </a:p>
          <a:p>
            <a:pPr algn="l" rtl="0"/>
            <a:r>
              <a:rPr lang="en-US" b="1" dirty="0" smtClean="0"/>
              <a:t>Polystyrene (PS)</a:t>
            </a:r>
            <a:r>
              <a:rPr lang="en-US" dirty="0" smtClean="0"/>
              <a:t>: Found in disposable cutlery and food containers, PS can leach styrene, a potential carcinogen, into food.</a:t>
            </a:r>
          </a:p>
          <a:p>
            <a:pPr algn="l" rtl="0"/>
            <a:endParaRPr lang="en-US" dirty="0" smtClean="0"/>
          </a:p>
          <a:p>
            <a:pPr marL="514350" indent="-514350" algn="l" rtl="0">
              <a:buNone/>
            </a:pPr>
            <a:endParaRPr lang="en-US" dirty="0" smtClean="0"/>
          </a:p>
          <a:p>
            <a:pPr algn="l" rtl="0"/>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Types  of plastic in our food:</a:t>
            </a:r>
            <a:endParaRPr lang="ar-IQ"/>
          </a:p>
        </p:txBody>
      </p:sp>
      <p:sp>
        <p:nvSpPr>
          <p:cNvPr id="3" name="Content Placeholder 2"/>
          <p:cNvSpPr>
            <a:spLocks noGrp="1"/>
          </p:cNvSpPr>
          <p:nvPr>
            <p:ph idx="1"/>
          </p:nvPr>
        </p:nvSpPr>
        <p:spPr/>
        <p:txBody>
          <a:bodyPr/>
          <a:lstStyle/>
          <a:p>
            <a:pPr algn="l" rtl="0"/>
            <a:r>
              <a:rPr lang="en-US" b="1" dirty="0" smtClean="0"/>
              <a:t>Polyvinyl Chloride (PVC)</a:t>
            </a:r>
            <a:r>
              <a:rPr lang="en-US" dirty="0" smtClean="0"/>
              <a:t>: Used in some food packaging and cling films, PVC can release harmful chemicals like vinyl chloride into food.</a:t>
            </a:r>
          </a:p>
          <a:p>
            <a:pPr algn="l" rtl="0"/>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 about plastic types:</a:t>
            </a: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b="1" dirty="0" smtClean="0"/>
              <a:t>Polyethylene </a:t>
            </a:r>
            <a:r>
              <a:rPr lang="en-US" b="1" dirty="0" err="1" smtClean="0"/>
              <a:t>Terephthalate</a:t>
            </a:r>
            <a:r>
              <a:rPr lang="en-US" b="1" dirty="0" smtClean="0"/>
              <a:t> (PET or PETE)</a:t>
            </a:r>
          </a:p>
          <a:p>
            <a:pPr algn="just" rtl="0"/>
            <a:r>
              <a:rPr lang="en-US" b="1" dirty="0" smtClean="0"/>
              <a:t>Usage</a:t>
            </a:r>
            <a:r>
              <a:rPr lang="en-US" dirty="0" smtClean="0"/>
              <a:t>: Commonly used for beverage bottles, food containers, and packaging.</a:t>
            </a:r>
          </a:p>
          <a:p>
            <a:pPr algn="just" rtl="0"/>
            <a:r>
              <a:rPr lang="en-US" b="1" dirty="0" smtClean="0"/>
              <a:t>Global Production</a:t>
            </a:r>
            <a:r>
              <a:rPr lang="en-US" dirty="0" smtClean="0"/>
              <a:t>: Approximately 30 million tons annually.</a:t>
            </a:r>
          </a:p>
          <a:p>
            <a:pPr algn="just" rtl="0"/>
            <a:r>
              <a:rPr lang="en-US" b="1" dirty="0" smtClean="0"/>
              <a:t>Recycling Rate</a:t>
            </a:r>
            <a:r>
              <a:rPr lang="en-US" dirty="0" smtClean="0"/>
              <a:t>: Around 20-30% globally</a:t>
            </a:r>
            <a:r>
              <a:rPr lang="en-US" dirty="0" smtClean="0"/>
              <a:t>.</a:t>
            </a:r>
          </a:p>
          <a:p>
            <a:pPr algn="just" rtl="0">
              <a:buNone/>
            </a:pPr>
            <a:endParaRPr lang="en-US" dirty="0" smtClean="0"/>
          </a:p>
          <a:p>
            <a:pPr algn="just" rtl="0"/>
            <a:r>
              <a:rPr lang="en-US" b="1" dirty="0" smtClean="0"/>
              <a:t>2. High-Density Polyethylene (HDPE)</a:t>
            </a:r>
          </a:p>
          <a:p>
            <a:pPr algn="just" rtl="0"/>
            <a:r>
              <a:rPr lang="en-US" b="1" dirty="0" smtClean="0"/>
              <a:t>Usage</a:t>
            </a:r>
            <a:r>
              <a:rPr lang="en-US" dirty="0" smtClean="0"/>
              <a:t>: Used in milk jugs, detergent bottles, and plastic bags.</a:t>
            </a:r>
          </a:p>
          <a:p>
            <a:pPr algn="just" rtl="0"/>
            <a:r>
              <a:rPr lang="en-US" b="1" dirty="0" smtClean="0"/>
              <a:t>Global Production</a:t>
            </a:r>
            <a:r>
              <a:rPr lang="en-US" dirty="0" smtClean="0"/>
              <a:t>: About 40 million tons per year.</a:t>
            </a:r>
          </a:p>
          <a:p>
            <a:pPr algn="just" rtl="0"/>
            <a:r>
              <a:rPr lang="en-US" b="1" dirty="0" smtClean="0"/>
              <a:t>Recycling Rate</a:t>
            </a:r>
            <a:r>
              <a:rPr lang="en-US" dirty="0" smtClean="0"/>
              <a:t>: Roughly 34% in the U.S.</a:t>
            </a:r>
          </a:p>
          <a:p>
            <a:pPr algn="just"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 about plastic types:</a:t>
            </a: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b="1" dirty="0" smtClean="0"/>
              <a:t>3. Polyvinyl Chloride (PVC)</a:t>
            </a:r>
          </a:p>
          <a:p>
            <a:pPr algn="just" rtl="0"/>
            <a:r>
              <a:rPr lang="en-US" b="1" dirty="0" smtClean="0"/>
              <a:t>Usage</a:t>
            </a:r>
            <a:r>
              <a:rPr lang="en-US" dirty="0" smtClean="0"/>
              <a:t>: Found in pipes, medical equipment, and vinyl flooring.</a:t>
            </a:r>
          </a:p>
          <a:p>
            <a:pPr algn="just" rtl="0"/>
            <a:r>
              <a:rPr lang="en-US" b="1" dirty="0" smtClean="0"/>
              <a:t>Global Production</a:t>
            </a:r>
            <a:r>
              <a:rPr lang="en-US" dirty="0" smtClean="0"/>
              <a:t>: Approximately 45 million tons annually.</a:t>
            </a:r>
          </a:p>
          <a:p>
            <a:pPr algn="just" rtl="0"/>
            <a:r>
              <a:rPr lang="en-US" b="1" dirty="0" smtClean="0"/>
              <a:t>Recycling Rate</a:t>
            </a:r>
            <a:r>
              <a:rPr lang="en-US" dirty="0" smtClean="0"/>
              <a:t>: Very low, less than 1% in the U.S</a:t>
            </a:r>
            <a:r>
              <a:rPr lang="en-US" dirty="0" smtClean="0"/>
              <a:t>.</a:t>
            </a:r>
          </a:p>
          <a:p>
            <a:pPr algn="just" rtl="0">
              <a:buNone/>
            </a:pPr>
            <a:endParaRPr lang="en-US" dirty="0" smtClean="0"/>
          </a:p>
          <a:p>
            <a:pPr algn="just" rtl="0"/>
            <a:r>
              <a:rPr lang="en-US" b="1" dirty="0" smtClean="0"/>
              <a:t>4. Low-Density Polyethylene (LDPE)</a:t>
            </a:r>
          </a:p>
          <a:p>
            <a:pPr algn="just" rtl="0"/>
            <a:r>
              <a:rPr lang="en-US" b="1" dirty="0" smtClean="0"/>
              <a:t>Usage</a:t>
            </a:r>
            <a:r>
              <a:rPr lang="en-US" dirty="0" smtClean="0"/>
              <a:t>: Used for plastic bags, shrink wraps, and garment bags.</a:t>
            </a:r>
          </a:p>
          <a:p>
            <a:pPr algn="just" rtl="0"/>
            <a:r>
              <a:rPr lang="en-US" b="1" dirty="0" smtClean="0"/>
              <a:t>Global Production</a:t>
            </a:r>
            <a:r>
              <a:rPr lang="en-US" dirty="0" smtClean="0"/>
              <a:t>: Around 20 million tons per year.</a:t>
            </a:r>
          </a:p>
          <a:p>
            <a:pPr algn="just" rtl="0"/>
            <a:r>
              <a:rPr lang="en-US" b="1" dirty="0" smtClean="0"/>
              <a:t>Recycling Rate</a:t>
            </a:r>
            <a:r>
              <a:rPr lang="en-US" dirty="0" smtClean="0"/>
              <a:t>: Less than 5% in the U.S.</a:t>
            </a:r>
          </a:p>
          <a:p>
            <a:pPr algn="just" rtl="0"/>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 about plastic types:</a:t>
            </a: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b="1" dirty="0" smtClean="0"/>
              <a:t>5. Polypropylene (PP)</a:t>
            </a:r>
          </a:p>
          <a:p>
            <a:pPr algn="just" rtl="0"/>
            <a:r>
              <a:rPr lang="en-US" b="1" dirty="0" smtClean="0"/>
              <a:t>Usage</a:t>
            </a:r>
            <a:r>
              <a:rPr lang="en-US" dirty="0" smtClean="0"/>
              <a:t>: Used in packaging, automotive parts, and textiles.</a:t>
            </a:r>
          </a:p>
          <a:p>
            <a:pPr algn="just" rtl="0"/>
            <a:r>
              <a:rPr lang="en-US" b="1" dirty="0" smtClean="0"/>
              <a:t>Global Production</a:t>
            </a:r>
            <a:r>
              <a:rPr lang="en-US" dirty="0" smtClean="0"/>
              <a:t>: Approximately 60 million tons annually.</a:t>
            </a:r>
          </a:p>
          <a:p>
            <a:pPr algn="just" rtl="0"/>
            <a:r>
              <a:rPr lang="en-US" b="1" dirty="0" smtClean="0"/>
              <a:t>Recycling Rate</a:t>
            </a:r>
            <a:r>
              <a:rPr lang="en-US" dirty="0" smtClean="0"/>
              <a:t>: About 1% in the U.S</a:t>
            </a:r>
            <a:r>
              <a:rPr lang="en-US" dirty="0" smtClean="0"/>
              <a:t>.</a:t>
            </a:r>
          </a:p>
          <a:p>
            <a:pPr algn="just" rtl="0">
              <a:buNone/>
            </a:pPr>
            <a:endParaRPr lang="en-US" dirty="0" smtClean="0"/>
          </a:p>
          <a:p>
            <a:pPr algn="just" rtl="0"/>
            <a:r>
              <a:rPr lang="en-US" b="1" dirty="0" smtClean="0"/>
              <a:t>6. Polystyrene (PS)</a:t>
            </a:r>
          </a:p>
          <a:p>
            <a:pPr algn="just" rtl="0"/>
            <a:r>
              <a:rPr lang="en-US" b="1" dirty="0" smtClean="0"/>
              <a:t>Usage</a:t>
            </a:r>
            <a:r>
              <a:rPr lang="en-US" dirty="0" smtClean="0"/>
              <a:t>: Found in disposable coffee cups, plastic food boxes, and packing peanuts.</a:t>
            </a:r>
          </a:p>
          <a:p>
            <a:pPr algn="just" rtl="0"/>
            <a:r>
              <a:rPr lang="en-US" b="1" dirty="0" smtClean="0"/>
              <a:t>Global Production</a:t>
            </a:r>
            <a:r>
              <a:rPr lang="en-US" dirty="0" smtClean="0"/>
              <a:t>: Around 15 million tons per year.</a:t>
            </a:r>
          </a:p>
          <a:p>
            <a:pPr algn="just" rtl="0"/>
            <a:r>
              <a:rPr lang="en-US" b="1" dirty="0" smtClean="0"/>
              <a:t>Recycling Rate</a:t>
            </a:r>
            <a:r>
              <a:rPr lang="en-US" dirty="0" smtClean="0"/>
              <a:t>: Less than 1% in the U.S.</a:t>
            </a:r>
          </a:p>
          <a:p>
            <a:pPr algn="just" rtl="0"/>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132</TotalTime>
  <Words>796</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Plastic in our food</vt:lpstr>
      <vt:lpstr>Introduction:</vt:lpstr>
      <vt:lpstr>Introduction:</vt:lpstr>
      <vt:lpstr>Types  of plastic in our food:</vt:lpstr>
      <vt:lpstr>Types  of plastic in our food:</vt:lpstr>
      <vt:lpstr>Types  of plastic in our food:</vt:lpstr>
      <vt:lpstr>Some facts about plastic types:</vt:lpstr>
      <vt:lpstr>Some facts about plastic types:</vt:lpstr>
      <vt:lpstr>Some facts about plastic types:</vt:lpstr>
      <vt:lpstr>Some facts about plastic types:</vt:lpstr>
      <vt:lpstr>:Global Plastic Production and Waste </vt:lpstr>
      <vt:lpstr>:Environmental Impact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Plastic in our food</dc:title>
  <dc:creator>M-D</dc:creator>
  <cp:lastModifiedBy>M-D</cp:lastModifiedBy>
  <cp:revision>6</cp:revision>
  <dcterms:created xsi:type="dcterms:W3CDTF">2024-05-28T16:12:59Z</dcterms:created>
  <dcterms:modified xsi:type="dcterms:W3CDTF">2024-05-28T19:22:38Z</dcterms:modified>
</cp:coreProperties>
</file>