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47" d="100"/>
          <a:sy n="47" d="100"/>
        </p:scale>
        <p:origin x="-1363"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C05BA17-B9D9-434B-A624-B15C6FA95A5E}" type="datetimeFigureOut">
              <a:rPr lang="ar-IQ" smtClean="0"/>
              <a:pPr/>
              <a:t>21/11/1445</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038DD51-3CFD-4161-9B45-6779BA63DE0A}" type="slidenum">
              <a:rPr lang="ar-IQ" smtClean="0"/>
              <a:pPr/>
              <a:t>‹#›</a:t>
            </a:fld>
            <a:endParaRPr lang="ar-IQ"/>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05BA17-B9D9-434B-A624-B15C6FA95A5E}" type="datetimeFigureOut">
              <a:rPr lang="ar-IQ" smtClean="0"/>
              <a:pPr/>
              <a:t>21/11/1445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38DD51-3CFD-4161-9B45-6779BA63DE0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05BA17-B9D9-434B-A624-B15C6FA95A5E}" type="datetimeFigureOut">
              <a:rPr lang="ar-IQ" smtClean="0"/>
              <a:pPr/>
              <a:t>21/11/1445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38DD51-3CFD-4161-9B45-6779BA63DE0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C05BA17-B9D9-434B-A624-B15C6FA95A5E}" type="datetimeFigureOut">
              <a:rPr lang="ar-IQ" smtClean="0"/>
              <a:pPr/>
              <a:t>21/11/1445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38DD51-3CFD-4161-9B45-6779BA63DE0A}" type="slidenum">
              <a:rPr lang="ar-IQ" smtClean="0"/>
              <a:pPr/>
              <a:t>‹#›</a:t>
            </a:fld>
            <a:endParaRPr lang="ar-IQ"/>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05BA17-B9D9-434B-A624-B15C6FA95A5E}" type="datetimeFigureOut">
              <a:rPr lang="ar-IQ" smtClean="0"/>
              <a:pPr/>
              <a:t>21/11/1445</a:t>
            </a:fld>
            <a:endParaRPr lang="ar-IQ"/>
          </a:p>
        </p:txBody>
      </p:sp>
      <p:sp>
        <p:nvSpPr>
          <p:cNvPr id="5" name="Footer Placeholder 4"/>
          <p:cNvSpPr>
            <a:spLocks noGrp="1"/>
          </p:cNvSpPr>
          <p:nvPr>
            <p:ph type="ftr" sz="quarter" idx="11"/>
          </p:nvPr>
        </p:nvSpPr>
        <p:spPr>
          <a:xfrm>
            <a:off x="800100" y="6172200"/>
            <a:ext cx="4000500" cy="457200"/>
          </a:xfrm>
        </p:spPr>
        <p:txBody>
          <a:bodyPr/>
          <a:lstStyle/>
          <a:p>
            <a:endParaRPr lang="ar-IQ"/>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038DD51-3CFD-4161-9B45-6779BA63DE0A}"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C05BA17-B9D9-434B-A624-B15C6FA95A5E}" type="datetimeFigureOut">
              <a:rPr lang="ar-IQ" smtClean="0"/>
              <a:pPr/>
              <a:t>21/11/1445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038DD51-3CFD-4161-9B45-6779BA63DE0A}" type="slidenum">
              <a:rPr lang="ar-IQ" smtClean="0"/>
              <a:pPr/>
              <a:t>‹#›</a:t>
            </a:fld>
            <a:endParaRPr lang="ar-IQ"/>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C05BA17-B9D9-434B-A624-B15C6FA95A5E}" type="datetimeFigureOut">
              <a:rPr lang="ar-IQ" smtClean="0"/>
              <a:pPr/>
              <a:t>21/11/1445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038DD51-3CFD-4161-9B45-6779BA63DE0A}" type="slidenum">
              <a:rPr lang="ar-IQ" smtClean="0"/>
              <a:pPr/>
              <a:t>‹#›</a:t>
            </a:fld>
            <a:endParaRPr lang="ar-IQ"/>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05BA17-B9D9-434B-A624-B15C6FA95A5E}" type="datetimeFigureOut">
              <a:rPr lang="ar-IQ" smtClean="0"/>
              <a:pPr/>
              <a:t>21/11/1445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038DD51-3CFD-4161-9B45-6779BA63DE0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5BA17-B9D9-434B-A624-B15C6FA95A5E}" type="datetimeFigureOut">
              <a:rPr lang="ar-IQ" smtClean="0"/>
              <a:pPr/>
              <a:t>21/11/1445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038DD51-3CFD-4161-9B45-6779BA63DE0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05BA17-B9D9-434B-A624-B15C6FA95A5E}" type="datetimeFigureOut">
              <a:rPr lang="ar-IQ" smtClean="0"/>
              <a:pPr/>
              <a:t>21/11/1445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038DD51-3CFD-4161-9B45-6779BA63DE0A}" type="slidenum">
              <a:rPr lang="ar-IQ" smtClean="0"/>
              <a:pPr/>
              <a:t>‹#›</a:t>
            </a:fld>
            <a:endParaRPr lang="ar-IQ"/>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05BA17-B9D9-434B-A624-B15C6FA95A5E}" type="datetimeFigureOut">
              <a:rPr lang="ar-IQ" smtClean="0"/>
              <a:pPr/>
              <a:t>21/11/1445</a:t>
            </a:fld>
            <a:endParaRPr lang="ar-IQ"/>
          </a:p>
        </p:txBody>
      </p:sp>
      <p:sp>
        <p:nvSpPr>
          <p:cNvPr id="6" name="Footer Placeholder 5"/>
          <p:cNvSpPr>
            <a:spLocks noGrp="1"/>
          </p:cNvSpPr>
          <p:nvPr>
            <p:ph type="ftr" sz="quarter" idx="11"/>
          </p:nvPr>
        </p:nvSpPr>
        <p:spPr>
          <a:xfrm>
            <a:off x="914400" y="6172200"/>
            <a:ext cx="3886200" cy="457200"/>
          </a:xfrm>
        </p:spPr>
        <p:txBody>
          <a:bodyPr/>
          <a:lstStyle/>
          <a:p>
            <a:endParaRPr lang="ar-IQ"/>
          </a:p>
        </p:txBody>
      </p:sp>
      <p:sp>
        <p:nvSpPr>
          <p:cNvPr id="7" name="Slide Number Placeholder 6"/>
          <p:cNvSpPr>
            <a:spLocks noGrp="1"/>
          </p:cNvSpPr>
          <p:nvPr>
            <p:ph type="sldNum" sz="quarter" idx="12"/>
          </p:nvPr>
        </p:nvSpPr>
        <p:spPr>
          <a:xfrm>
            <a:off x="146304" y="6208776"/>
            <a:ext cx="457200" cy="457200"/>
          </a:xfrm>
        </p:spPr>
        <p:txBody>
          <a:bodyPr/>
          <a:lstStyle/>
          <a:p>
            <a:fld id="{4038DD51-3CFD-4161-9B45-6779BA63DE0A}" type="slidenum">
              <a:rPr lang="ar-IQ" smtClean="0"/>
              <a:pPr/>
              <a:t>‹#›</a:t>
            </a:fld>
            <a:endParaRPr lang="ar-IQ"/>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C05BA17-B9D9-434B-A624-B15C6FA95A5E}" type="datetimeFigureOut">
              <a:rPr lang="ar-IQ" smtClean="0"/>
              <a:pPr/>
              <a:t>21/11/1445</a:t>
            </a:fld>
            <a:endParaRPr lang="ar-IQ"/>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38DD51-3CFD-4161-9B45-6779BA63DE0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Prepared by: Mrs. </a:t>
            </a:r>
            <a:r>
              <a:rPr lang="en-US" dirty="0" err="1" smtClean="0"/>
              <a:t>Dlven</a:t>
            </a:r>
            <a:r>
              <a:rPr lang="en-US" dirty="0" smtClean="0"/>
              <a:t> Kareem</a:t>
            </a:r>
            <a:endParaRPr lang="ar-IQ" dirty="0"/>
          </a:p>
        </p:txBody>
      </p:sp>
      <p:sp>
        <p:nvSpPr>
          <p:cNvPr id="2" name="Title 1"/>
          <p:cNvSpPr>
            <a:spLocks noGrp="1"/>
          </p:cNvSpPr>
          <p:nvPr>
            <p:ph type="ctrTitle"/>
          </p:nvPr>
        </p:nvSpPr>
        <p:spPr/>
        <p:txBody>
          <a:bodyPr/>
          <a:lstStyle/>
          <a:p>
            <a:r>
              <a:rPr lang="en-US" dirty="0" smtClean="0"/>
              <a:t>When debate will be academically</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5. Specialized </a:t>
            </a:r>
            <a:r>
              <a:rPr lang="en-US" b="1" dirty="0" smtClean="0"/>
              <a:t>Debates :</a:t>
            </a:r>
            <a:endParaRPr lang="ar-IQ" dirty="0"/>
          </a:p>
        </p:txBody>
      </p:sp>
      <p:sp>
        <p:nvSpPr>
          <p:cNvPr id="3" name="Content Placeholder 2"/>
          <p:cNvSpPr>
            <a:spLocks noGrp="1"/>
          </p:cNvSpPr>
          <p:nvPr>
            <p:ph sz="quarter" idx="1"/>
          </p:nvPr>
        </p:nvSpPr>
        <p:spPr/>
        <p:txBody>
          <a:bodyPr/>
          <a:lstStyle/>
          <a:p>
            <a:pPr algn="just" rtl="0"/>
            <a:r>
              <a:rPr lang="en-US" b="1" dirty="0" smtClean="0"/>
              <a:t>Mock Trials</a:t>
            </a:r>
            <a:r>
              <a:rPr lang="en-US" dirty="0" smtClean="0"/>
              <a:t>: Simulate court trials where participants take on the roles of lawyers, witnesses, and jurors to debate a legal case. Used in legal education and competitions.</a:t>
            </a:r>
          </a:p>
          <a:p>
            <a:pPr algn="just" rtl="0"/>
            <a:r>
              <a:rPr lang="en-US" b="1" dirty="0" smtClean="0"/>
              <a:t>Cross-Examination Debate</a:t>
            </a:r>
            <a:r>
              <a:rPr lang="en-US" dirty="0" smtClean="0"/>
              <a:t>: Emphasizes questioning and cross-examining opponents to expose weaknesses in their arguments. Combines elements of policy and Lincoln-Douglas debates.</a:t>
            </a:r>
          </a:p>
          <a:p>
            <a:pPr algn="just" rtl="0"/>
            <a:r>
              <a:rPr lang="en-US" b="1" dirty="0" smtClean="0"/>
              <a:t>Extemporaneous Debate</a:t>
            </a:r>
            <a:r>
              <a:rPr lang="en-US" dirty="0" smtClean="0"/>
              <a:t>: Debaters are given a short preparation time before debating a topic. Tests the ability to think on their feet and present coherent arguments quickly.</a:t>
            </a:r>
          </a:p>
          <a:p>
            <a:pPr algn="just" rtl="0"/>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ar-IQ" b="1" dirty="0"/>
          </a:p>
        </p:txBody>
      </p:sp>
      <p:sp>
        <p:nvSpPr>
          <p:cNvPr id="3" name="Content Placeholder 2"/>
          <p:cNvSpPr>
            <a:spLocks noGrp="1"/>
          </p:cNvSpPr>
          <p:nvPr>
            <p:ph sz="quarter" idx="1"/>
          </p:nvPr>
        </p:nvSpPr>
        <p:spPr/>
        <p:txBody>
          <a:bodyPr>
            <a:normAutofit lnSpcReduction="10000"/>
          </a:bodyPr>
          <a:lstStyle/>
          <a:p>
            <a:pPr algn="just" rtl="0"/>
            <a:r>
              <a:rPr lang="en-US" b="1" dirty="0" smtClean="0"/>
              <a:t>"Argumentation and Advocacy"</a:t>
            </a:r>
            <a:r>
              <a:rPr lang="en-US" dirty="0" smtClean="0"/>
              <a:t> - A journal dedicated to the study of argumentation, debate, and persuasion. Features research articles and case studies on various debate formats and techniques.</a:t>
            </a:r>
          </a:p>
          <a:p>
            <a:pPr algn="just" rtl="0"/>
            <a:r>
              <a:rPr lang="en-US" b="1" dirty="0" smtClean="0"/>
              <a:t>"The Journal of Debate"</a:t>
            </a:r>
            <a:r>
              <a:rPr lang="en-US" dirty="0" smtClean="0"/>
              <a:t> - Published by the National Parliamentary Debate Association, it includes scholarly articles on debate theory, pedagogy, and practice, with a focus on parliamentary debate</a:t>
            </a:r>
            <a:r>
              <a:rPr lang="en-US" dirty="0" smtClean="0"/>
              <a:t>.</a:t>
            </a:r>
          </a:p>
          <a:p>
            <a:pPr algn="just" rtl="0"/>
            <a:r>
              <a:rPr lang="en-US" b="1" dirty="0" smtClean="0"/>
              <a:t>"Art, Argument, and Advocacy: Mastering Parliamentary Debate" by John Meany and Kate Shuster</a:t>
            </a:r>
            <a:r>
              <a:rPr lang="en-US" dirty="0" smtClean="0"/>
              <a:t> - Focuses on parliamentary debate, providing techniques for effective argumentation and persuasion.</a:t>
            </a:r>
          </a:p>
          <a:p>
            <a:pPr algn="just" rtl="0"/>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 Great Debates of Our Time — KSB School Law"/>
          <p:cNvPicPr>
            <a:picLocks noGrp="1"/>
          </p:cNvPicPr>
          <p:nvPr>
            <p:ph sz="quarter" idx="1"/>
          </p:nvPr>
        </p:nvPicPr>
        <p:blipFill>
          <a:blip r:embed="rId2"/>
          <a:srcRect/>
          <a:stretch>
            <a:fillRect/>
          </a:stretch>
        </p:blipFill>
        <p:spPr bwMode="auto">
          <a:xfrm>
            <a:off x="285720" y="214290"/>
            <a:ext cx="8572560" cy="642942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smtClean="0"/>
              <a:t>Introduction:</a:t>
            </a:r>
            <a:endParaRPr lang="ar-IQ" b="1" dirty="0"/>
          </a:p>
        </p:txBody>
      </p:sp>
      <p:sp>
        <p:nvSpPr>
          <p:cNvPr id="3" name="Content Placeholder 2"/>
          <p:cNvSpPr>
            <a:spLocks noGrp="1"/>
          </p:cNvSpPr>
          <p:nvPr>
            <p:ph sz="quarter" idx="1"/>
          </p:nvPr>
        </p:nvSpPr>
        <p:spPr/>
        <p:txBody>
          <a:bodyPr>
            <a:normAutofit/>
          </a:bodyPr>
          <a:lstStyle/>
          <a:p>
            <a:pPr algn="just" rtl="0"/>
            <a:r>
              <a:rPr lang="en-US" sz="3200" dirty="0" smtClean="0"/>
              <a:t>Debating in an academic setting involves structured discussions where participants argue for or against a specific topic or proposition. These debates are essential for developing critical thinking, public speaking, and research skills. In academic debates, participants must present evidence-based arguments, rebut opposing views, and articulate their positions clearly and persuasively. </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r>
              <a:rPr lang="en-US" dirty="0" smtClean="0"/>
              <a:t>:</a:t>
            </a:r>
            <a:endParaRPr lang="ar-IQ" dirty="0"/>
          </a:p>
        </p:txBody>
      </p:sp>
      <p:sp>
        <p:nvSpPr>
          <p:cNvPr id="3" name="Content Placeholder 2"/>
          <p:cNvSpPr>
            <a:spLocks noGrp="1"/>
          </p:cNvSpPr>
          <p:nvPr>
            <p:ph sz="quarter" idx="1"/>
          </p:nvPr>
        </p:nvSpPr>
        <p:spPr/>
        <p:txBody>
          <a:bodyPr>
            <a:normAutofit/>
          </a:bodyPr>
          <a:lstStyle/>
          <a:p>
            <a:pPr algn="just" rtl="0"/>
            <a:r>
              <a:rPr lang="en-US" sz="3200" dirty="0" smtClean="0"/>
              <a:t>Such debates often follow formal rules and formats, ensuring a fair and organized exchange of ideas. Academic debates are valuable in fostering intellectual engagement, encouraging diverse perspectives, and enhancing students' ability to analyze and evaluate complex issues.</a:t>
            </a:r>
            <a:endParaRPr lang="ar-IQ"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 of Debate</a:t>
            </a:r>
            <a:r>
              <a:rPr lang="en-US" dirty="0" smtClean="0"/>
              <a:t>:</a:t>
            </a:r>
            <a:endParaRPr lang="ar-IQ" dirty="0"/>
          </a:p>
        </p:txBody>
      </p:sp>
      <p:sp>
        <p:nvSpPr>
          <p:cNvPr id="3" name="Content Placeholder 2"/>
          <p:cNvSpPr>
            <a:spLocks noGrp="1"/>
          </p:cNvSpPr>
          <p:nvPr>
            <p:ph sz="quarter" idx="1"/>
          </p:nvPr>
        </p:nvSpPr>
        <p:spPr/>
        <p:txBody>
          <a:bodyPr>
            <a:normAutofit lnSpcReduction="10000"/>
          </a:bodyPr>
          <a:lstStyle/>
          <a:p>
            <a:pPr marL="514350" indent="-514350" algn="just" rtl="0">
              <a:buFont typeface="+mj-lt"/>
              <a:buAutoNum type="arabicParenR"/>
            </a:pPr>
            <a:r>
              <a:rPr lang="en-US" b="1" dirty="0" smtClean="0"/>
              <a:t>Formal </a:t>
            </a:r>
            <a:r>
              <a:rPr lang="en-US" b="1" dirty="0" smtClean="0"/>
              <a:t>Debates:</a:t>
            </a:r>
          </a:p>
          <a:p>
            <a:pPr marL="514350" indent="-514350" algn="just" rtl="0">
              <a:buNone/>
            </a:pPr>
            <a:r>
              <a:rPr lang="en-US" b="1" dirty="0" smtClean="0"/>
              <a:t>Oxford-Style Debate</a:t>
            </a:r>
            <a:r>
              <a:rPr lang="en-US" dirty="0" smtClean="0"/>
              <a:t>: Involves two teams, one proposing (for the motion) and one opposing (against the motion). Each team presents opening statements, rebuttals, and closing statements. Audience members vote on the motion before and after the debate to determine the winner</a:t>
            </a:r>
            <a:r>
              <a:rPr lang="en-US" dirty="0" smtClean="0"/>
              <a:t>.</a:t>
            </a:r>
          </a:p>
          <a:p>
            <a:pPr marL="514350" indent="-514350" algn="just" rtl="0">
              <a:buNone/>
            </a:pPr>
            <a:r>
              <a:rPr lang="en-US" b="1" dirty="0" smtClean="0"/>
              <a:t>Policy </a:t>
            </a:r>
            <a:r>
              <a:rPr lang="en-US" b="1" dirty="0" smtClean="0"/>
              <a:t>Debate</a:t>
            </a:r>
            <a:r>
              <a:rPr lang="en-US" dirty="0" smtClean="0"/>
              <a:t>: Typically used in high school and college competitions. Two teams (affirmative and negative) debate a policy resolution. The format includes constructive speeches, cross-examinations, and rebuttals, focusing on evidence and logic.</a:t>
            </a:r>
            <a:endParaRPr lang="en-US" b="1" dirty="0" smtClean="0"/>
          </a:p>
          <a:p>
            <a:pPr algn="just"/>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42918"/>
            <a:ext cx="7772400" cy="5376882"/>
          </a:xfrm>
        </p:spPr>
        <p:txBody>
          <a:bodyPr>
            <a:normAutofit lnSpcReduction="10000"/>
          </a:bodyPr>
          <a:lstStyle/>
          <a:p>
            <a:pPr algn="just" rtl="0"/>
            <a:r>
              <a:rPr lang="en-US" b="1" dirty="0" smtClean="0"/>
              <a:t>Lincoln-Douglas Debate</a:t>
            </a:r>
            <a:r>
              <a:rPr lang="en-US" dirty="0" smtClean="0"/>
              <a:t>: One-on-one debate focusing on values rather than policy. Named after the debates between Abraham Lincoln and Stephen Douglas, it emphasizes philosophical reasoning and ethical issues</a:t>
            </a:r>
            <a:r>
              <a:rPr lang="en-US" dirty="0" smtClean="0"/>
              <a:t>.</a:t>
            </a:r>
          </a:p>
          <a:p>
            <a:pPr algn="just" rtl="0"/>
            <a:r>
              <a:rPr lang="en-US" b="1" dirty="0" smtClean="0"/>
              <a:t>Parliamentary </a:t>
            </a:r>
            <a:r>
              <a:rPr lang="en-US" b="1" dirty="0" smtClean="0"/>
              <a:t>Debate</a:t>
            </a:r>
            <a:r>
              <a:rPr lang="en-US" dirty="0" smtClean="0"/>
              <a:t>: Mimics the format of parliamentary proceedings. Teams represent the government and opposition, debating a resolution with a focus on argumentation, rhetoric, and wit. It often includes points of information and heckling</a:t>
            </a:r>
            <a:r>
              <a:rPr lang="en-US" dirty="0" smtClean="0"/>
              <a:t>.</a:t>
            </a:r>
          </a:p>
          <a:p>
            <a:pPr algn="just" rtl="0"/>
            <a:r>
              <a:rPr lang="en-US" b="1" dirty="0" smtClean="0"/>
              <a:t>Public </a:t>
            </a:r>
            <a:r>
              <a:rPr lang="en-US" b="1" dirty="0" smtClean="0"/>
              <a:t>Forum Debate</a:t>
            </a:r>
            <a:r>
              <a:rPr lang="en-US" dirty="0" smtClean="0"/>
              <a:t>: Involves teams of two debating a topic of current interest. Emphasizes clarity, organization, and persuasion, with crossfire sections for direct questioning between teams.</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Informal Debates</a:t>
            </a:r>
            <a:br>
              <a:rPr lang="en-US" b="1" dirty="0" smtClean="0"/>
            </a:br>
            <a:endParaRPr lang="ar-IQ" dirty="0"/>
          </a:p>
        </p:txBody>
      </p:sp>
      <p:sp>
        <p:nvSpPr>
          <p:cNvPr id="3" name="Content Placeholder 2"/>
          <p:cNvSpPr>
            <a:spLocks noGrp="1"/>
          </p:cNvSpPr>
          <p:nvPr>
            <p:ph sz="quarter" idx="1"/>
          </p:nvPr>
        </p:nvSpPr>
        <p:spPr/>
        <p:txBody>
          <a:bodyPr>
            <a:normAutofit fontScale="92500" lnSpcReduction="10000"/>
          </a:bodyPr>
          <a:lstStyle/>
          <a:p>
            <a:pPr algn="just" rtl="0"/>
            <a:r>
              <a:rPr lang="en-US" b="1" dirty="0" smtClean="0"/>
              <a:t>Panel </a:t>
            </a:r>
            <a:r>
              <a:rPr lang="en-US" b="1" dirty="0" smtClean="0"/>
              <a:t>Debate</a:t>
            </a:r>
            <a:r>
              <a:rPr lang="en-US" dirty="0" smtClean="0"/>
              <a:t>: Involves multiple speakers discussing a topic from various perspectives. Often used in academic or professional settings, panelists present their views and engage in a moderated discussion</a:t>
            </a:r>
            <a:r>
              <a:rPr lang="en-US" dirty="0" smtClean="0"/>
              <a:t>.</a:t>
            </a:r>
            <a:endParaRPr lang="en-US" dirty="0" smtClean="0"/>
          </a:p>
          <a:p>
            <a:pPr algn="just" rtl="0"/>
            <a:r>
              <a:rPr lang="en-US" b="1" dirty="0" smtClean="0"/>
              <a:t>Round Table Debate</a:t>
            </a:r>
            <a:r>
              <a:rPr lang="en-US" dirty="0" smtClean="0"/>
              <a:t>: Similar to panel debates but more informal, with participants sitting around a table discussing a topic. Encourages open dialogue and interaction among all participants</a:t>
            </a:r>
            <a:r>
              <a:rPr lang="en-US" dirty="0" smtClean="0"/>
              <a:t>.</a:t>
            </a:r>
          </a:p>
          <a:p>
            <a:pPr algn="just" rtl="0"/>
            <a:r>
              <a:rPr lang="en-US" b="1" dirty="0" smtClean="0"/>
              <a:t>Town Hall Debate</a:t>
            </a:r>
            <a:r>
              <a:rPr lang="en-US" dirty="0" smtClean="0"/>
              <a:t>: Features a moderator, one or more speakers, and an audience that participates by asking questions. Often used in political contexts to engage the public in discussions on key issues.</a:t>
            </a:r>
          </a:p>
          <a:p>
            <a:pPr algn="just" rtl="0"/>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a:t>
            </a:r>
            <a:r>
              <a:rPr lang="en-US" b="1" dirty="0" smtClean="0"/>
              <a:t>3</a:t>
            </a:r>
            <a:r>
              <a:rPr lang="en-US" b="1" dirty="0" smtClean="0"/>
              <a:t>. Online </a:t>
            </a:r>
            <a:r>
              <a:rPr lang="en-US" b="1" dirty="0" smtClean="0"/>
              <a:t>Debates </a:t>
            </a:r>
            <a:r>
              <a:rPr lang="en-US" b="1" dirty="0" smtClean="0"/>
              <a:t/>
            </a:r>
            <a:br>
              <a:rPr lang="en-US" b="1" dirty="0" smtClean="0"/>
            </a:br>
            <a:endParaRPr lang="ar-IQ" dirty="0"/>
          </a:p>
        </p:txBody>
      </p:sp>
      <p:sp>
        <p:nvSpPr>
          <p:cNvPr id="3" name="Content Placeholder 2"/>
          <p:cNvSpPr>
            <a:spLocks noGrp="1"/>
          </p:cNvSpPr>
          <p:nvPr>
            <p:ph sz="quarter" idx="1"/>
          </p:nvPr>
        </p:nvSpPr>
        <p:spPr/>
        <p:txBody>
          <a:bodyPr/>
          <a:lstStyle/>
          <a:p>
            <a:pPr algn="just" rtl="0"/>
            <a:r>
              <a:rPr lang="en-US" b="1" dirty="0" smtClean="0"/>
              <a:t>Social Media Debates</a:t>
            </a:r>
            <a:r>
              <a:rPr lang="en-US" dirty="0" smtClean="0"/>
              <a:t>: Takes place on platforms like Twitter or </a:t>
            </a:r>
            <a:r>
              <a:rPr lang="en-US" dirty="0" err="1" smtClean="0"/>
              <a:t>Facebook</a:t>
            </a:r>
            <a:r>
              <a:rPr lang="en-US" dirty="0" smtClean="0"/>
              <a:t>, where individuals or groups discuss topics through posts and comments. While less structured, it allows for broad participation and real-time interaction</a:t>
            </a:r>
            <a:r>
              <a:rPr lang="en-US" dirty="0" smtClean="0"/>
              <a:t>.</a:t>
            </a:r>
          </a:p>
          <a:p>
            <a:pPr algn="just" rtl="0"/>
            <a:endParaRPr lang="en-US" dirty="0" smtClean="0"/>
          </a:p>
          <a:p>
            <a:pPr algn="just" rtl="0"/>
            <a:r>
              <a:rPr lang="en-US" b="1" dirty="0" smtClean="0"/>
              <a:t>Online Forums</a:t>
            </a:r>
            <a:r>
              <a:rPr lang="en-US" dirty="0" smtClean="0"/>
              <a:t>: Debates occur in forums or discussion boards, where participants post arguments and counterarguments over an extended period. Allows for detailed and thoughtful exchanges.</a:t>
            </a:r>
          </a:p>
          <a:p>
            <a:pPr algn="just" rtl="0"/>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 </a:t>
            </a:r>
            <a:r>
              <a:rPr lang="en-US" b="1" dirty="0" smtClean="0"/>
              <a:t>4</a:t>
            </a:r>
            <a:r>
              <a:rPr lang="en-US" b="1" dirty="0" smtClean="0"/>
              <a:t>. Educational Debates</a:t>
            </a:r>
            <a:br>
              <a:rPr lang="en-US" b="1" dirty="0" smtClean="0"/>
            </a:br>
            <a:endParaRPr lang="ar-IQ" dirty="0"/>
          </a:p>
        </p:txBody>
      </p:sp>
      <p:sp>
        <p:nvSpPr>
          <p:cNvPr id="3" name="Content Placeholder 2"/>
          <p:cNvSpPr>
            <a:spLocks noGrp="1"/>
          </p:cNvSpPr>
          <p:nvPr>
            <p:ph sz="quarter" idx="1"/>
          </p:nvPr>
        </p:nvSpPr>
        <p:spPr/>
        <p:txBody>
          <a:bodyPr/>
          <a:lstStyle/>
          <a:p>
            <a:pPr algn="just" rtl="0"/>
            <a:r>
              <a:rPr lang="en-US" b="1" dirty="0" smtClean="0"/>
              <a:t>Classroom Debates</a:t>
            </a:r>
            <a:r>
              <a:rPr lang="en-US" dirty="0" smtClean="0"/>
              <a:t>: Used as a teaching tool to help students develop critical thinking, research, and public speaking skills. Topics may relate to the curriculum, and the format can be adjusted based on educational goals</a:t>
            </a:r>
            <a:r>
              <a:rPr lang="en-US" dirty="0" smtClean="0"/>
              <a:t>.</a:t>
            </a:r>
          </a:p>
          <a:p>
            <a:pPr algn="just" rtl="0">
              <a:buNone/>
            </a:pPr>
            <a:endParaRPr lang="en-US" dirty="0" smtClean="0"/>
          </a:p>
          <a:p>
            <a:pPr algn="just" rtl="0"/>
            <a:r>
              <a:rPr lang="en-US" b="1" dirty="0" smtClean="0"/>
              <a:t>Model United Nations (MUN)</a:t>
            </a:r>
            <a:r>
              <a:rPr lang="en-US" dirty="0" smtClean="0"/>
              <a:t>: Students simulate UN meetings, debating international issues and resolutions. Participants represent countries, proposing and negotiating solutions to global problems.</a:t>
            </a:r>
          </a:p>
          <a:p>
            <a:pPr algn="just" rtl="0"/>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153</TotalTime>
  <Words>759</Words>
  <Application>Microsoft Office PowerPoint</Application>
  <PresentationFormat>On-screen Show (4:3)</PresentationFormat>
  <Paragraphs>33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When debate will be academically</vt:lpstr>
      <vt:lpstr>Slide 2</vt:lpstr>
      <vt:lpstr>Introduction:</vt:lpstr>
      <vt:lpstr>Introduction:</vt:lpstr>
      <vt:lpstr>Type of Debate:</vt:lpstr>
      <vt:lpstr>Slide 6</vt:lpstr>
      <vt:lpstr>2. Informal Debates </vt:lpstr>
      <vt:lpstr>:3. Online Debates  </vt:lpstr>
      <vt:lpstr> : 4. Educational Debates </vt:lpstr>
      <vt:lpstr>5. Specialized Debates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debate will be academically</dc:title>
  <dc:creator>M-D</dc:creator>
  <cp:lastModifiedBy>M-D</cp:lastModifiedBy>
  <cp:revision>7</cp:revision>
  <dcterms:created xsi:type="dcterms:W3CDTF">2024-05-28T16:18:46Z</dcterms:created>
  <dcterms:modified xsi:type="dcterms:W3CDTF">2024-05-28T19:49:47Z</dcterms:modified>
</cp:coreProperties>
</file>