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793" r:id="rId2"/>
    <p:sldId id="280" r:id="rId3"/>
    <p:sldId id="281" r:id="rId4"/>
    <p:sldId id="282" r:id="rId5"/>
    <p:sldId id="283" r:id="rId6"/>
    <p:sldId id="396" r:id="rId7"/>
    <p:sldId id="397" r:id="rId8"/>
    <p:sldId id="399" r:id="rId9"/>
    <p:sldId id="398" r:id="rId10"/>
    <p:sldId id="402" r:id="rId11"/>
    <p:sldId id="484" r:id="rId12"/>
    <p:sldId id="459" r:id="rId13"/>
    <p:sldId id="268" r:id="rId14"/>
    <p:sldId id="481" r:id="rId15"/>
    <p:sldId id="482" r:id="rId16"/>
    <p:sldId id="316" r:id="rId17"/>
    <p:sldId id="480" r:id="rId18"/>
    <p:sldId id="785" r:id="rId19"/>
    <p:sldId id="329" r:id="rId20"/>
    <p:sldId id="483" r:id="rId21"/>
    <p:sldId id="40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93861" autoAdjust="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093C0-40E1-4E25-BEEF-B30127D88FC2}" type="datetimeFigureOut">
              <a:rPr lang="en-US" smtClean="0"/>
              <a:t>7/23/2024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81E98-ADB8-45CF-BE2F-EE4F45E731FC}" type="slidenum">
              <a:rPr lang="en-US" smtClean="0"/>
              <a:t>‹#›</a:t>
            </a:fld>
            <a:endParaRPr lang="en-US" dirty="0"/>
          </a:p>
        </p:txBody>
      </p:sp>
    </p:spTree>
    <p:extLst>
      <p:ext uri="{BB962C8B-B14F-4D97-AF65-F5344CB8AC3E}">
        <p14:creationId xmlns:p14="http://schemas.microsoft.com/office/powerpoint/2010/main" val="251867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it in perspective (if the nucleus was a 1 cm ball, electrons will be 1Km away)</a:t>
            </a:r>
          </a:p>
          <a:p>
            <a:endParaRPr lang="en-US" dirty="0"/>
          </a:p>
          <a:p>
            <a:r>
              <a:rPr lang="en-US" dirty="0"/>
              <a:t>The dot in the middle is the nucleus, and the surrounding cloud represents where the two electrons might be at any time. The darker the shade, the more likely that an electron will be there. An angstrom (Å) is 10</a:t>
            </a:r>
            <a:r>
              <a:rPr lang="en-US" baseline="30000" dirty="0"/>
              <a:t>-10</a:t>
            </a:r>
            <a:r>
              <a:rPr lang="en-US" dirty="0"/>
              <a:t>m . A </a:t>
            </a:r>
            <a:r>
              <a:rPr lang="en-US" dirty="0" err="1"/>
              <a:t>femtometre</a:t>
            </a:r>
            <a:r>
              <a:rPr lang="en-US" dirty="0"/>
              <a:t> (</a:t>
            </a:r>
            <a:r>
              <a:rPr lang="en-US" dirty="0" err="1"/>
              <a:t>fm</a:t>
            </a:r>
            <a:r>
              <a:rPr lang="en-US" dirty="0"/>
              <a:t>) is 10</a:t>
            </a:r>
            <a:r>
              <a:rPr lang="en-US" baseline="30000" dirty="0"/>
              <a:t>-15</a:t>
            </a:r>
            <a:r>
              <a:rPr lang="en-US" dirty="0"/>
              <a:t>m. In other words, a helium atom’s electron cloud is about 100,000 times bigger than its nucleus.</a:t>
            </a:r>
          </a:p>
        </p:txBody>
      </p:sp>
      <p:sp>
        <p:nvSpPr>
          <p:cNvPr id="4" name="Slide Number Placeholder 3"/>
          <p:cNvSpPr>
            <a:spLocks noGrp="1"/>
          </p:cNvSpPr>
          <p:nvPr>
            <p:ph type="sldNum" sz="quarter" idx="5"/>
          </p:nvPr>
        </p:nvSpPr>
        <p:spPr/>
        <p:txBody>
          <a:bodyPr/>
          <a:lstStyle/>
          <a:p>
            <a:fld id="{2C131D11-92E6-4B46-B369-96711CCCDD2E}" type="slidenum">
              <a:rPr lang="en-US" smtClean="0"/>
              <a:t>7</a:t>
            </a:fld>
            <a:endParaRPr lang="en-US"/>
          </a:p>
        </p:txBody>
      </p:sp>
    </p:spTree>
    <p:extLst>
      <p:ext uri="{BB962C8B-B14F-4D97-AF65-F5344CB8AC3E}">
        <p14:creationId xmlns:p14="http://schemas.microsoft.com/office/powerpoint/2010/main" val="309208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element is a basic chemical substance that consists of only one type of atom and cannot be broken down or converted into simpler substances by chemical means. The elements are the building blocks of matter and are the simplest forms of matter. There are 118 elements recognized by the International Union of Pure and Applied Chemistry (IUPAC) that have been discovered or created so far. Each element has a unique atomic number that determines the number of protons in its nucleus, and therefore, the number of electrons around its nucleus. This, in turn, determines the chemical and physical properties of an element. Some well-known elements include hydrogen, oxygen, carbon, and iron.</a:t>
            </a:r>
          </a:p>
        </p:txBody>
      </p:sp>
      <p:sp>
        <p:nvSpPr>
          <p:cNvPr id="4" name="Slide Number Placeholder 3"/>
          <p:cNvSpPr>
            <a:spLocks noGrp="1"/>
          </p:cNvSpPr>
          <p:nvPr>
            <p:ph type="sldNum" sz="quarter" idx="5"/>
          </p:nvPr>
        </p:nvSpPr>
        <p:spPr/>
        <p:txBody>
          <a:bodyPr/>
          <a:lstStyle/>
          <a:p>
            <a:fld id="{2C131D11-92E6-4B46-B369-96711CCCDD2E}" type="slidenum">
              <a:rPr lang="en-US" smtClean="0"/>
              <a:t>9</a:t>
            </a:fld>
            <a:endParaRPr lang="en-US"/>
          </a:p>
        </p:txBody>
      </p:sp>
    </p:spTree>
    <p:extLst>
      <p:ext uri="{BB962C8B-B14F-4D97-AF65-F5344CB8AC3E}">
        <p14:creationId xmlns:p14="http://schemas.microsoft.com/office/powerpoint/2010/main" val="156914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Metallic character refers to the set of properties associated with metals. These properties include metallic luster, formation of cations, high electrical and thermal conductivity, and malleability. Metallic character is a measure of how readily an atom loses its electrons. A metallic element easily loses electrons and forms cations, while a nonmetallic element does not easily lose electrons (usually gaining them) and forms anions.</a:t>
            </a:r>
          </a:p>
          <a:p>
            <a:endParaRPr lang="en-US" dirty="0"/>
          </a:p>
          <a:p>
            <a:r>
              <a:rPr lang="en-US" dirty="0"/>
              <a:t>Metallic character is a periodic table trend. The elements with the most metallic character are on the left side of the periodic table (except hydrogen). Metallic character increases moving down a periodic table group and decreases moving across a period. This is because moving down a group, atoms add electron shells so the atomic radius increases and it takes less energy to remove electrons. Moving across a period (not including the noble gases), the number of protons increases but the number of electron shells remains the same. This increases the effective nuclear force on electrons and makes it more difficult to remove them.</a:t>
            </a:r>
          </a:p>
          <a:p>
            <a:endParaRPr lang="en-US" dirty="0"/>
          </a:p>
        </p:txBody>
      </p:sp>
      <p:sp>
        <p:nvSpPr>
          <p:cNvPr id="4" name="Slide Number Placeholder 3"/>
          <p:cNvSpPr>
            <a:spLocks noGrp="1"/>
          </p:cNvSpPr>
          <p:nvPr>
            <p:ph type="sldNum" sz="quarter" idx="5"/>
          </p:nvPr>
        </p:nvSpPr>
        <p:spPr/>
        <p:txBody>
          <a:bodyPr/>
          <a:lstStyle/>
          <a:p>
            <a:fld id="{72181E98-ADB8-45CF-BE2F-EE4F45E731FC}" type="slidenum">
              <a:rPr lang="en-US" smtClean="0"/>
              <a:t>18</a:t>
            </a:fld>
            <a:endParaRPr lang="en-US" dirty="0"/>
          </a:p>
        </p:txBody>
      </p:sp>
    </p:spTree>
    <p:extLst>
      <p:ext uri="{BB962C8B-B14F-4D97-AF65-F5344CB8AC3E}">
        <p14:creationId xmlns:p14="http://schemas.microsoft.com/office/powerpoint/2010/main" val="131607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92BD-6F60-5AE6-5542-D0CFB58DC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B9A343-07A1-8FD7-56D9-0E5E8B2A8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CE39E9-0FF6-D956-1FC4-8F99ED2DD3DF}"/>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5" name="Footer Placeholder 4">
            <a:extLst>
              <a:ext uri="{FF2B5EF4-FFF2-40B4-BE49-F238E27FC236}">
                <a16:creationId xmlns:a16="http://schemas.microsoft.com/office/drawing/2014/main" id="{D65E74F8-C839-6315-E537-084D2003A1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3F71C2-0872-3759-EF1B-FF3AE1F67751}"/>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360660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1719-893E-1250-D655-D2EE2B5AB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A9AD33-FC34-6730-8924-8846C1B68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C23A-1342-B98B-9754-B19E7BCB2256}"/>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5" name="Footer Placeholder 4">
            <a:extLst>
              <a:ext uri="{FF2B5EF4-FFF2-40B4-BE49-F238E27FC236}">
                <a16:creationId xmlns:a16="http://schemas.microsoft.com/office/drawing/2014/main" id="{E52E0BCC-BB18-E9B7-6807-779988EFF2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278370-BDF0-0BC6-8B68-AFF05963DA00}"/>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256054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EAB19-926D-67D1-655A-335B9AE3C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013F6-01F0-60DF-29B0-244C5CD3C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04F4D-6562-F550-BEA3-B11A3839432D}"/>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5" name="Footer Placeholder 4">
            <a:extLst>
              <a:ext uri="{FF2B5EF4-FFF2-40B4-BE49-F238E27FC236}">
                <a16:creationId xmlns:a16="http://schemas.microsoft.com/office/drawing/2014/main" id="{19FD3E7F-8908-4992-9E09-5984822DB2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1B881-34A3-3D7B-6738-DD3DC36405F8}"/>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304794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7B03-AA4A-42FC-1414-413CF9F1C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3D2C9-A3A9-B252-CB0A-82F4D921C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2D4C9-4D9F-CF59-16BF-29FD32D52237}"/>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5" name="Footer Placeholder 4">
            <a:extLst>
              <a:ext uri="{FF2B5EF4-FFF2-40B4-BE49-F238E27FC236}">
                <a16:creationId xmlns:a16="http://schemas.microsoft.com/office/drawing/2014/main" id="{8EB4BA95-2177-C0FF-C714-3B33E57693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DB058F-C587-866F-B4D6-DAAC42DFFDDA}"/>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149992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23E2-9DE3-A7E0-EF2A-0525A6E2B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2A1557-5216-A911-2BE4-16B5EBF0BD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9CE9CB-ABD7-2D51-7E3D-D2F48D5FE9C4}"/>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5" name="Footer Placeholder 4">
            <a:extLst>
              <a:ext uri="{FF2B5EF4-FFF2-40B4-BE49-F238E27FC236}">
                <a16:creationId xmlns:a16="http://schemas.microsoft.com/office/drawing/2014/main" id="{9B81018C-DB85-F866-0B7F-DE774A6604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A6DA0A-A096-FF69-CA39-E427FF65A053}"/>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183586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6F56-9259-2F76-6669-D84A3F974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60287-A46F-1806-97D2-5EAB1315EA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67AA92-9625-A740-C0FF-CE4D4DBE5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0326D-8C17-FE9D-CD39-0D5F6AB44CB4}"/>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6" name="Footer Placeholder 5">
            <a:extLst>
              <a:ext uri="{FF2B5EF4-FFF2-40B4-BE49-F238E27FC236}">
                <a16:creationId xmlns:a16="http://schemas.microsoft.com/office/drawing/2014/main" id="{19296210-56D1-DE88-DEC1-88545A3F2A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C29EE0-0DF7-483E-832B-AAF96CA3A0CD}"/>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364588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F8012-2629-0170-C115-9B4CF384BD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76092A-8395-2F45-A779-1F6402BEB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85340-4C4D-67DB-C8C4-5331B68BD9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71408E-9DC1-2ABE-D17D-7E7ED089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E4CC2-1A3A-C58C-D0EE-C94136A3CF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D0375-D88C-DCB2-657E-C9C4E532F4BA}"/>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8" name="Footer Placeholder 7">
            <a:extLst>
              <a:ext uri="{FF2B5EF4-FFF2-40B4-BE49-F238E27FC236}">
                <a16:creationId xmlns:a16="http://schemas.microsoft.com/office/drawing/2014/main" id="{7F8D9A8F-436F-121F-6D25-CE2D53D45D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3F2888-9C87-A3C2-86AF-E90ABCF63756}"/>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396606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FBA4-3E45-4FBD-FB19-5B66F37AF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F99E8A-5124-FE6B-BF46-1B31A3C89DAF}"/>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4" name="Footer Placeholder 3">
            <a:extLst>
              <a:ext uri="{FF2B5EF4-FFF2-40B4-BE49-F238E27FC236}">
                <a16:creationId xmlns:a16="http://schemas.microsoft.com/office/drawing/2014/main" id="{9B2EF4DD-EE64-34F6-5F45-C5F6D88227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B76C96-D545-2635-41F8-3F15A40B675C}"/>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270111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EBB57-8350-4F3D-968F-4A3186EEC98B}"/>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3" name="Footer Placeholder 2">
            <a:extLst>
              <a:ext uri="{FF2B5EF4-FFF2-40B4-BE49-F238E27FC236}">
                <a16:creationId xmlns:a16="http://schemas.microsoft.com/office/drawing/2014/main" id="{F73FB327-F98B-737E-E193-D47D4D8534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11AEBF-0D7E-7D2C-C011-9A68E3AE671D}"/>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272808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E03A-A687-D2A8-55CC-5BC7ABA1E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40B99D-F2E5-DD2C-A518-42799A78E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E5B3A-C90D-8345-7ACD-F0D7C7D84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9C9D5-316C-2BB6-4918-323EB7892264}"/>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6" name="Footer Placeholder 5">
            <a:extLst>
              <a:ext uri="{FF2B5EF4-FFF2-40B4-BE49-F238E27FC236}">
                <a16:creationId xmlns:a16="http://schemas.microsoft.com/office/drawing/2014/main" id="{D53AD6E2-95CE-B8A7-C5DD-9C4CE350FD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46D88A-F3C3-E5D8-75E4-440E722984D0}"/>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416488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611F-BFB4-BF13-1C32-4ECDC86D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8C59A1-32B1-9B48-B435-EA94646CC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169B21-F57C-3FFB-DDAD-59B46E5D3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1C4DA-D24E-B398-C7A8-42603B12A13D}"/>
              </a:ext>
            </a:extLst>
          </p:cNvPr>
          <p:cNvSpPr>
            <a:spLocks noGrp="1"/>
          </p:cNvSpPr>
          <p:nvPr>
            <p:ph type="dt" sz="half" idx="10"/>
          </p:nvPr>
        </p:nvSpPr>
        <p:spPr/>
        <p:txBody>
          <a:bodyPr/>
          <a:lstStyle/>
          <a:p>
            <a:fld id="{3B5671C6-FFA2-4174-9595-15BF7E98DE6E}" type="datetimeFigureOut">
              <a:rPr lang="en-US" smtClean="0"/>
              <a:t>7/23/2024</a:t>
            </a:fld>
            <a:endParaRPr lang="en-US" dirty="0"/>
          </a:p>
        </p:txBody>
      </p:sp>
      <p:sp>
        <p:nvSpPr>
          <p:cNvPr id="6" name="Footer Placeholder 5">
            <a:extLst>
              <a:ext uri="{FF2B5EF4-FFF2-40B4-BE49-F238E27FC236}">
                <a16:creationId xmlns:a16="http://schemas.microsoft.com/office/drawing/2014/main" id="{0C3A2540-0890-70A6-5B47-60B17525AD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680041-A3C1-4174-C86C-BB64F8B1FF89}"/>
              </a:ext>
            </a:extLst>
          </p:cNvPr>
          <p:cNvSpPr>
            <a:spLocks noGrp="1"/>
          </p:cNvSpPr>
          <p:nvPr>
            <p:ph type="sldNum" sz="quarter" idx="12"/>
          </p:nvPr>
        </p:nvSpPr>
        <p:spPr/>
        <p:txBody>
          <a:bodyPr/>
          <a:lstStyle/>
          <a:p>
            <a:fld id="{47684428-A6FB-4540-8942-9541D7715572}" type="slidenum">
              <a:rPr lang="en-US" smtClean="0"/>
              <a:t>‹#›</a:t>
            </a:fld>
            <a:endParaRPr lang="en-US" dirty="0"/>
          </a:p>
        </p:txBody>
      </p:sp>
    </p:spTree>
    <p:extLst>
      <p:ext uri="{BB962C8B-B14F-4D97-AF65-F5344CB8AC3E}">
        <p14:creationId xmlns:p14="http://schemas.microsoft.com/office/powerpoint/2010/main" val="218846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D8F75-0B03-3180-E10C-F501E5A1E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ABB28-429A-D6FA-63D1-99956C9A7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DF819-9CE1-8493-710C-976429506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671C6-FFA2-4174-9595-15BF7E98DE6E}" type="datetimeFigureOut">
              <a:rPr lang="en-US" smtClean="0"/>
              <a:t>7/23/2024</a:t>
            </a:fld>
            <a:endParaRPr lang="en-US" dirty="0"/>
          </a:p>
        </p:txBody>
      </p:sp>
      <p:sp>
        <p:nvSpPr>
          <p:cNvPr id="5" name="Footer Placeholder 4">
            <a:extLst>
              <a:ext uri="{FF2B5EF4-FFF2-40B4-BE49-F238E27FC236}">
                <a16:creationId xmlns:a16="http://schemas.microsoft.com/office/drawing/2014/main" id="{CED5683E-AFA4-E638-7A49-D37A5B2D7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E1A93B-07BD-C665-4113-FFE8FA825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4428-A6FB-4540-8942-9541D7715572}" type="slidenum">
              <a:rPr lang="en-US" smtClean="0"/>
              <a:t>‹#›</a:t>
            </a:fld>
            <a:endParaRPr lang="en-US" dirty="0"/>
          </a:p>
        </p:txBody>
      </p:sp>
    </p:spTree>
    <p:extLst>
      <p:ext uri="{BB962C8B-B14F-4D97-AF65-F5344CB8AC3E}">
        <p14:creationId xmlns:p14="http://schemas.microsoft.com/office/powerpoint/2010/main" val="124397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accent5"/>
                </a:solidFill>
              </a:rPr>
              <a:t>Inorganic Chemistry</a:t>
            </a:r>
            <a:br>
              <a:rPr lang="en-US" dirty="0"/>
            </a:br>
            <a:r>
              <a:rPr lang="en-US" dirty="0"/>
              <a:t>Part 1</a:t>
            </a:r>
          </a:p>
        </p:txBody>
      </p:sp>
      <p:sp>
        <p:nvSpPr>
          <p:cNvPr id="3" name="Subtitle 2"/>
          <p:cNvSpPr>
            <a:spLocks noGrp="1"/>
          </p:cNvSpPr>
          <p:nvPr>
            <p:ph type="subTitle" idx="1"/>
          </p:nvPr>
        </p:nvSpPr>
        <p:spPr/>
        <p:txBody>
          <a:bodyPr>
            <a:normAutofit/>
          </a:bodyPr>
          <a:lstStyle/>
          <a:p>
            <a:r>
              <a:rPr lang="en-US" dirty="0"/>
              <a:t>First year </a:t>
            </a:r>
          </a:p>
          <a:p>
            <a:r>
              <a:rPr lang="en-US" dirty="0"/>
              <a:t>Chemistry students</a:t>
            </a:r>
          </a:p>
          <a:p>
            <a:r>
              <a:rPr lang="en-US" dirty="0" err="1"/>
              <a:t>Dr</a:t>
            </a:r>
            <a:r>
              <a:rPr lang="en-US" dirty="0"/>
              <a:t> Dotsha </a:t>
            </a:r>
            <a:r>
              <a:rPr lang="en-US" dirty="0" err="1"/>
              <a:t>Jaleel</a:t>
            </a:r>
            <a:r>
              <a:rPr lang="en-US" dirty="0"/>
              <a:t> </a:t>
            </a:r>
          </a:p>
        </p:txBody>
      </p:sp>
    </p:spTree>
    <p:extLst>
      <p:ext uri="{BB962C8B-B14F-4D97-AF65-F5344CB8AC3E}">
        <p14:creationId xmlns:p14="http://schemas.microsoft.com/office/powerpoint/2010/main" val="185409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999D86-A80E-6638-7CFB-CAC7E28216E9}"/>
              </a:ext>
            </a:extLst>
          </p:cNvPr>
          <p:cNvSpPr>
            <a:spLocks noGrp="1"/>
          </p:cNvSpPr>
          <p:nvPr>
            <p:ph idx="1"/>
          </p:nvPr>
        </p:nvSpPr>
        <p:spPr>
          <a:xfrm>
            <a:off x="838200" y="838200"/>
            <a:ext cx="10083799" cy="5338763"/>
          </a:xfrm>
        </p:spPr>
        <p:txBody>
          <a:bodyPr>
            <a:normAutofit/>
          </a:bodyPr>
          <a:lstStyle/>
          <a:p>
            <a:pPr marL="0" indent="0">
              <a:buNone/>
            </a:pPr>
            <a:r>
              <a:rPr lang="en-US" sz="3200" b="1" i="1" dirty="0"/>
              <a:t>Molecules</a:t>
            </a:r>
          </a:p>
          <a:p>
            <a:pPr marL="0" indent="0">
              <a:buNone/>
            </a:pPr>
            <a:r>
              <a:rPr lang="en-US" sz="3200" dirty="0"/>
              <a:t>A molecule is a group of two or more atoms held together by chemical bonds. </a:t>
            </a:r>
          </a:p>
          <a:p>
            <a:pPr marL="0" indent="0">
              <a:buNone/>
            </a:pPr>
            <a:r>
              <a:rPr lang="en-US" sz="3200" b="1" i="1" dirty="0"/>
              <a:t>Compounds </a:t>
            </a:r>
          </a:p>
          <a:p>
            <a:r>
              <a:rPr lang="en-US" sz="3200" dirty="0"/>
              <a:t>A compound is a substance which is formed by two or more different types of elements joined together in a fixed proportion, e.g. NaCl, H</a:t>
            </a:r>
            <a:r>
              <a:rPr lang="en-US" sz="3200" baseline="-25000" dirty="0"/>
              <a:t>2</a:t>
            </a:r>
            <a:r>
              <a:rPr lang="en-US" sz="3200" dirty="0"/>
              <a:t>O and HCl.</a:t>
            </a:r>
          </a:p>
          <a:p>
            <a:endParaRPr lang="en-US" sz="3200" dirty="0"/>
          </a:p>
          <a:p>
            <a:pPr marL="0" indent="0" algn="ctr">
              <a:buNone/>
            </a:pPr>
            <a:r>
              <a:rPr lang="en-US" sz="3200" i="1" dirty="0"/>
              <a:t>All compounds are molecules. </a:t>
            </a:r>
          </a:p>
          <a:p>
            <a:pPr marL="0" indent="0" algn="ctr">
              <a:buNone/>
            </a:pPr>
            <a:r>
              <a:rPr lang="en-US" sz="3200" i="1" dirty="0"/>
              <a:t>All molecules are not compounds. </a:t>
            </a:r>
          </a:p>
        </p:txBody>
      </p:sp>
    </p:spTree>
    <p:extLst>
      <p:ext uri="{BB962C8B-B14F-4D97-AF65-F5344CB8AC3E}">
        <p14:creationId xmlns:p14="http://schemas.microsoft.com/office/powerpoint/2010/main" val="192281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437D81-0D87-D5BF-BFC1-C4C16F55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1" y="1238251"/>
            <a:ext cx="9408690" cy="4469128"/>
          </a:xfrm>
          <a:prstGeom prst="rect">
            <a:avLst/>
          </a:prstGeom>
        </p:spPr>
      </p:pic>
    </p:spTree>
    <p:extLst>
      <p:ext uri="{BB962C8B-B14F-4D97-AF65-F5344CB8AC3E}">
        <p14:creationId xmlns:p14="http://schemas.microsoft.com/office/powerpoint/2010/main" val="244647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02C4-81AB-8E09-7EB5-7346A21CD9AE}"/>
              </a:ext>
            </a:extLst>
          </p:cNvPr>
          <p:cNvSpPr>
            <a:spLocks noGrp="1"/>
          </p:cNvSpPr>
          <p:nvPr>
            <p:ph type="title"/>
          </p:nvPr>
        </p:nvSpPr>
        <p:spPr>
          <a:xfrm>
            <a:off x="838200" y="0"/>
            <a:ext cx="10515600" cy="767443"/>
          </a:xfrm>
        </p:spPr>
        <p:txBody>
          <a:bodyPr/>
          <a:lstStyle/>
          <a:p>
            <a:r>
              <a:rPr lang="en-US" dirty="0"/>
              <a:t>The Periodic Table</a:t>
            </a:r>
          </a:p>
        </p:txBody>
      </p:sp>
      <p:pic>
        <p:nvPicPr>
          <p:cNvPr id="10" name="Picture 3">
            <a:extLst>
              <a:ext uri="{FF2B5EF4-FFF2-40B4-BE49-F238E27FC236}">
                <a16:creationId xmlns:a16="http://schemas.microsoft.com/office/drawing/2014/main" id="{4EB0CD3E-ADE0-B4A8-1C6C-9F291846CB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12"/>
          <a:stretch/>
        </p:blipFill>
        <p:spPr bwMode="auto">
          <a:xfrm>
            <a:off x="1422595" y="731520"/>
            <a:ext cx="9346810"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32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ChangeArrowheads="1"/>
          </p:cNvSpPr>
          <p:nvPr/>
        </p:nvSpPr>
        <p:spPr bwMode="auto">
          <a:xfrm>
            <a:off x="3595240" y="117476"/>
            <a:ext cx="4356384" cy="520655"/>
          </a:xfrm>
          <a:prstGeom prst="rect">
            <a:avLst/>
          </a:prstGeom>
          <a:noFill/>
          <a:ln w="12700">
            <a:noFill/>
            <a:miter lim="800000"/>
            <a:headEnd/>
            <a:tailEnd/>
          </a:ln>
        </p:spPr>
        <p:txBody>
          <a:bodyPr wrap="none" lIns="90487" tIns="44450" rIns="90487" bIns="44450">
            <a:spAutoFit/>
          </a:bodyPr>
          <a:lstStyle/>
          <a:p>
            <a:r>
              <a:rPr lang="en-US" sz="2800" b="1" dirty="0"/>
              <a:t>Groups in the Periodic Table</a:t>
            </a:r>
          </a:p>
        </p:txBody>
      </p:sp>
      <p:sp>
        <p:nvSpPr>
          <p:cNvPr id="76804" name="Line 3"/>
          <p:cNvSpPr>
            <a:spLocks noChangeShapeType="1"/>
          </p:cNvSpPr>
          <p:nvPr/>
        </p:nvSpPr>
        <p:spPr bwMode="auto">
          <a:xfrm>
            <a:off x="1804988" y="762000"/>
            <a:ext cx="8507412" cy="0"/>
          </a:xfrm>
          <a:prstGeom prst="line">
            <a:avLst/>
          </a:prstGeom>
          <a:noFill/>
          <a:ln w="127000">
            <a:solidFill>
              <a:srgbClr val="114FFB"/>
            </a:solidFill>
            <a:round/>
            <a:headEnd/>
            <a:tailEnd/>
          </a:ln>
        </p:spPr>
        <p:txBody>
          <a:bodyPr wrap="none" anchor="ctr"/>
          <a:lstStyle/>
          <a:p>
            <a:endParaRPr lang="ar-IQ"/>
          </a:p>
        </p:txBody>
      </p:sp>
      <p:sp>
        <p:nvSpPr>
          <p:cNvPr id="76805" name="Rectangle 4"/>
          <p:cNvSpPr>
            <a:spLocks noChangeArrowheads="1"/>
          </p:cNvSpPr>
          <p:nvPr/>
        </p:nvSpPr>
        <p:spPr bwMode="auto">
          <a:xfrm>
            <a:off x="1809720" y="858922"/>
            <a:ext cx="8501122" cy="5999078"/>
          </a:xfrm>
          <a:prstGeom prst="rect">
            <a:avLst/>
          </a:prstGeom>
          <a:noFill/>
          <a:ln w="12700">
            <a:noFill/>
            <a:miter lim="800000"/>
            <a:headEnd/>
            <a:tailEnd/>
          </a:ln>
        </p:spPr>
        <p:txBody>
          <a:bodyPr wrap="square" lIns="90487" tIns="44450" rIns="90487" bIns="44450">
            <a:spAutoFit/>
          </a:bodyPr>
          <a:lstStyle/>
          <a:p>
            <a:pPr algn="l"/>
            <a:r>
              <a:rPr lang="en-US" sz="2400" dirty="0">
                <a:cs typeface="Times New Roman" pitchFamily="18" charset="0"/>
              </a:rPr>
              <a:t>Main Group Elements (Vertical Groups) </a:t>
            </a:r>
          </a:p>
          <a:p>
            <a:pPr algn="l"/>
            <a:r>
              <a:rPr lang="en-US" sz="2400" dirty="0">
                <a:cs typeface="Times New Roman" pitchFamily="18" charset="0"/>
              </a:rPr>
              <a:t>Group IA (1)      </a:t>
            </a:r>
            <a:r>
              <a:rPr lang="en-US" sz="2400" b="1" dirty="0">
                <a:cs typeface="Times New Roman" pitchFamily="18" charset="0"/>
              </a:rPr>
              <a:t>nS</a:t>
            </a:r>
            <a:r>
              <a:rPr lang="en-US" sz="2400" b="1" baseline="30000" dirty="0">
                <a:cs typeface="Times New Roman" pitchFamily="18" charset="0"/>
              </a:rPr>
              <a:t>1</a:t>
            </a:r>
            <a:r>
              <a:rPr lang="en-US" sz="2400" dirty="0">
                <a:cs typeface="Times New Roman" pitchFamily="18" charset="0"/>
              </a:rPr>
              <a:t> - </a:t>
            </a:r>
            <a:r>
              <a:rPr lang="en-US" sz="2400" b="1" dirty="0">
                <a:cs typeface="Times New Roman" pitchFamily="18" charset="0"/>
              </a:rPr>
              <a:t>Alkali Metals </a:t>
            </a:r>
          </a:p>
          <a:p>
            <a:pPr algn="l"/>
            <a:r>
              <a:rPr lang="en-US" sz="2400" dirty="0">
                <a:cs typeface="Times New Roman" pitchFamily="18" charset="0"/>
              </a:rPr>
              <a:t>Group IIA  (2)    </a:t>
            </a:r>
            <a:r>
              <a:rPr lang="en-US" sz="2400" b="1" dirty="0">
                <a:cs typeface="Times New Roman" pitchFamily="18" charset="0"/>
              </a:rPr>
              <a:t>nS</a:t>
            </a:r>
            <a:r>
              <a:rPr lang="en-US" sz="2400" b="1" baseline="30000" dirty="0">
                <a:cs typeface="Times New Roman" pitchFamily="18" charset="0"/>
              </a:rPr>
              <a:t>2</a:t>
            </a:r>
            <a:r>
              <a:rPr lang="en-US" sz="2400" b="1" dirty="0">
                <a:cs typeface="Times New Roman" pitchFamily="18" charset="0"/>
              </a:rPr>
              <a:t>- Alkaline Earth Metals </a:t>
            </a:r>
          </a:p>
          <a:p>
            <a:pPr algn="l"/>
            <a:endParaRPr lang="en-US" sz="2400" b="1" dirty="0">
              <a:cs typeface="Times New Roman" pitchFamily="18" charset="0"/>
            </a:endParaRPr>
          </a:p>
          <a:p>
            <a:pPr algn="l"/>
            <a:r>
              <a:rPr lang="en-US" sz="2400" dirty="0">
                <a:cs typeface="Times New Roman" pitchFamily="18" charset="0"/>
              </a:rPr>
              <a:t>Group IIIA(13)      </a:t>
            </a:r>
            <a:r>
              <a:rPr lang="en-US" sz="2400" b="1" dirty="0">
                <a:cs typeface="Times New Roman" pitchFamily="18" charset="0"/>
              </a:rPr>
              <a:t>nP</a:t>
            </a:r>
            <a:r>
              <a:rPr lang="en-US" sz="2400" b="1" baseline="30000" dirty="0">
                <a:cs typeface="Times New Roman" pitchFamily="18" charset="0"/>
              </a:rPr>
              <a:t>1</a:t>
            </a:r>
            <a:r>
              <a:rPr lang="en-US" sz="2400" dirty="0">
                <a:cs typeface="Times New Roman" pitchFamily="18" charset="0"/>
              </a:rPr>
              <a:t> - </a:t>
            </a:r>
            <a:r>
              <a:rPr lang="en-US" sz="2400" b="1" dirty="0">
                <a:cs typeface="Times New Roman" pitchFamily="18" charset="0"/>
              </a:rPr>
              <a:t>Boron</a:t>
            </a:r>
            <a:r>
              <a:rPr lang="en-US" sz="2400" dirty="0">
                <a:cs typeface="Times New Roman" pitchFamily="18" charset="0"/>
              </a:rPr>
              <a:t> Family</a:t>
            </a:r>
          </a:p>
          <a:p>
            <a:pPr algn="l"/>
            <a:r>
              <a:rPr lang="en-US" sz="2400" dirty="0">
                <a:cs typeface="Times New Roman" pitchFamily="18" charset="0"/>
              </a:rPr>
              <a:t>Group IVA (14)     </a:t>
            </a:r>
            <a:r>
              <a:rPr lang="en-US" sz="2400" b="1" dirty="0">
                <a:cs typeface="Times New Roman" pitchFamily="18" charset="0"/>
              </a:rPr>
              <a:t>nP</a:t>
            </a:r>
            <a:r>
              <a:rPr lang="en-US" sz="2400" b="1" baseline="30000" dirty="0">
                <a:cs typeface="Times New Roman" pitchFamily="18" charset="0"/>
              </a:rPr>
              <a:t>2</a:t>
            </a:r>
            <a:r>
              <a:rPr lang="en-US" sz="2400" baseline="30000" dirty="0">
                <a:cs typeface="Times New Roman" pitchFamily="18" charset="0"/>
              </a:rPr>
              <a:t> </a:t>
            </a:r>
            <a:r>
              <a:rPr lang="en-US" sz="2400" dirty="0">
                <a:cs typeface="Times New Roman" pitchFamily="18" charset="0"/>
              </a:rPr>
              <a:t>- </a:t>
            </a:r>
            <a:r>
              <a:rPr lang="en-US" sz="2400" b="1" dirty="0">
                <a:cs typeface="Times New Roman" pitchFamily="18" charset="0"/>
              </a:rPr>
              <a:t>Carbon</a:t>
            </a:r>
            <a:r>
              <a:rPr lang="en-US" sz="2400" dirty="0">
                <a:cs typeface="Times New Roman" pitchFamily="18" charset="0"/>
              </a:rPr>
              <a:t> Family</a:t>
            </a:r>
          </a:p>
          <a:p>
            <a:pPr algn="l"/>
            <a:r>
              <a:rPr lang="en-US" sz="2400" dirty="0">
                <a:cs typeface="Times New Roman" pitchFamily="18" charset="0"/>
              </a:rPr>
              <a:t>Group VA(15)       </a:t>
            </a:r>
            <a:r>
              <a:rPr lang="en-US" sz="2400" b="1" dirty="0">
                <a:cs typeface="Times New Roman" pitchFamily="18" charset="0"/>
              </a:rPr>
              <a:t>nP</a:t>
            </a:r>
            <a:r>
              <a:rPr lang="en-US" sz="2400" b="1" baseline="30000" dirty="0">
                <a:cs typeface="Times New Roman" pitchFamily="18" charset="0"/>
              </a:rPr>
              <a:t>3</a:t>
            </a:r>
            <a:r>
              <a:rPr lang="en-US" sz="2400" dirty="0">
                <a:cs typeface="Times New Roman" pitchFamily="18" charset="0"/>
              </a:rPr>
              <a:t> - </a:t>
            </a:r>
            <a:r>
              <a:rPr lang="en-US" sz="2400" b="1" dirty="0">
                <a:cs typeface="Times New Roman" pitchFamily="18" charset="0"/>
              </a:rPr>
              <a:t>Nitrogen</a:t>
            </a:r>
            <a:r>
              <a:rPr lang="en-US" sz="2400" dirty="0">
                <a:cs typeface="Times New Roman" pitchFamily="18" charset="0"/>
              </a:rPr>
              <a:t> Family</a:t>
            </a:r>
          </a:p>
          <a:p>
            <a:pPr algn="l"/>
            <a:r>
              <a:rPr lang="en-US" sz="2400" dirty="0">
                <a:cs typeface="Times New Roman" pitchFamily="18" charset="0"/>
              </a:rPr>
              <a:t>Group VIA (16)     </a:t>
            </a:r>
            <a:r>
              <a:rPr lang="en-US" sz="2400" b="1" dirty="0">
                <a:cs typeface="Times New Roman" pitchFamily="18" charset="0"/>
              </a:rPr>
              <a:t>nP</a:t>
            </a:r>
            <a:r>
              <a:rPr lang="en-US" sz="2400" b="1" baseline="30000" dirty="0">
                <a:cs typeface="Times New Roman" pitchFamily="18" charset="0"/>
              </a:rPr>
              <a:t>4</a:t>
            </a:r>
            <a:r>
              <a:rPr lang="en-US" sz="2400" baseline="30000" dirty="0">
                <a:cs typeface="Times New Roman" pitchFamily="18" charset="0"/>
              </a:rPr>
              <a:t> </a:t>
            </a:r>
            <a:r>
              <a:rPr lang="en-US" sz="2400" dirty="0">
                <a:cs typeface="Times New Roman" pitchFamily="18" charset="0"/>
              </a:rPr>
              <a:t>- </a:t>
            </a:r>
            <a:r>
              <a:rPr lang="en-US" sz="2400" b="1" dirty="0">
                <a:cs typeface="Times New Roman" pitchFamily="18" charset="0"/>
              </a:rPr>
              <a:t>Oxygen</a:t>
            </a:r>
            <a:r>
              <a:rPr lang="en-US" sz="2400" dirty="0">
                <a:cs typeface="Times New Roman" pitchFamily="18" charset="0"/>
              </a:rPr>
              <a:t> Family (</a:t>
            </a:r>
            <a:r>
              <a:rPr lang="en-US" sz="2400" b="1" dirty="0">
                <a:cs typeface="Times New Roman" pitchFamily="18" charset="0"/>
              </a:rPr>
              <a:t>Calcogens</a:t>
            </a:r>
            <a:r>
              <a:rPr lang="en-US" sz="2400" dirty="0">
                <a:cs typeface="Times New Roman" pitchFamily="18" charset="0"/>
              </a:rPr>
              <a:t>)</a:t>
            </a:r>
          </a:p>
          <a:p>
            <a:pPr algn="l"/>
            <a:r>
              <a:rPr lang="en-US" sz="2400" dirty="0">
                <a:cs typeface="Times New Roman" pitchFamily="18" charset="0"/>
              </a:rPr>
              <a:t>Group VIIA(17)     </a:t>
            </a:r>
            <a:r>
              <a:rPr lang="en-US" sz="2400" b="1" dirty="0">
                <a:cs typeface="Times New Roman" pitchFamily="18" charset="0"/>
              </a:rPr>
              <a:t>nP</a:t>
            </a:r>
            <a:r>
              <a:rPr lang="en-US" sz="2400" b="1" baseline="30000" dirty="0">
                <a:cs typeface="Times New Roman" pitchFamily="18" charset="0"/>
              </a:rPr>
              <a:t>5</a:t>
            </a:r>
            <a:r>
              <a:rPr lang="en-US" sz="2400" dirty="0">
                <a:cs typeface="Times New Roman" pitchFamily="18" charset="0"/>
              </a:rPr>
              <a:t> - </a:t>
            </a:r>
            <a:r>
              <a:rPr lang="en-US" sz="2400" b="1" dirty="0">
                <a:cs typeface="Times New Roman" pitchFamily="18" charset="0"/>
              </a:rPr>
              <a:t>Halogens</a:t>
            </a:r>
          </a:p>
          <a:p>
            <a:pPr algn="l"/>
            <a:r>
              <a:rPr lang="en-US" sz="2400" dirty="0">
                <a:cs typeface="Times New Roman" pitchFamily="18" charset="0"/>
              </a:rPr>
              <a:t>Group VIIIA(18)    </a:t>
            </a:r>
            <a:r>
              <a:rPr lang="en-US" sz="2400" b="1" dirty="0">
                <a:cs typeface="Times New Roman" pitchFamily="18" charset="0"/>
              </a:rPr>
              <a:t>nP</a:t>
            </a:r>
            <a:r>
              <a:rPr lang="en-US" sz="2400" b="1" baseline="30000" dirty="0">
                <a:cs typeface="Times New Roman" pitchFamily="18" charset="0"/>
              </a:rPr>
              <a:t>6</a:t>
            </a:r>
            <a:r>
              <a:rPr lang="en-US" sz="2400" dirty="0">
                <a:cs typeface="Times New Roman" pitchFamily="18" charset="0"/>
              </a:rPr>
              <a:t> - </a:t>
            </a:r>
            <a:r>
              <a:rPr lang="en-US" sz="2400" b="1" dirty="0">
                <a:cs typeface="Times New Roman" pitchFamily="18" charset="0"/>
              </a:rPr>
              <a:t>Noble Gases</a:t>
            </a:r>
          </a:p>
          <a:p>
            <a:pPr algn="l"/>
            <a:endParaRPr lang="en-US" sz="2400" b="1" dirty="0">
              <a:cs typeface="Times New Roman" pitchFamily="18" charset="0"/>
            </a:endParaRPr>
          </a:p>
          <a:p>
            <a:pPr algn="l"/>
            <a:r>
              <a:rPr lang="en-US" sz="2400" dirty="0">
                <a:cs typeface="Times New Roman" pitchFamily="18" charset="0"/>
              </a:rPr>
              <a:t>Other Groups ( Vertical and Horizontal Groups)</a:t>
            </a:r>
          </a:p>
          <a:p>
            <a:pPr algn="l"/>
            <a:r>
              <a:rPr lang="en-US" sz="2400" dirty="0">
                <a:cs typeface="Times New Roman" pitchFamily="18" charset="0"/>
              </a:rPr>
              <a:t>Group </a:t>
            </a:r>
            <a:r>
              <a:rPr lang="en-US" sz="2400" b="1" dirty="0">
                <a:cs typeface="Times New Roman" pitchFamily="18" charset="0"/>
              </a:rPr>
              <a:t>(IB - 8B) </a:t>
            </a:r>
            <a:r>
              <a:rPr lang="en-US" sz="2400" dirty="0">
                <a:cs typeface="Times New Roman" pitchFamily="18" charset="0"/>
              </a:rPr>
              <a:t>-     </a:t>
            </a:r>
            <a:r>
              <a:rPr lang="en-US" sz="2400" b="1" dirty="0">
                <a:cs typeface="Times New Roman" pitchFamily="18" charset="0"/>
              </a:rPr>
              <a:t>Transition Metals</a:t>
            </a:r>
          </a:p>
          <a:p>
            <a:pPr algn="l"/>
            <a:r>
              <a:rPr lang="en-US" sz="2400" dirty="0">
                <a:cs typeface="Times New Roman" pitchFamily="18" charset="0"/>
              </a:rPr>
              <a:t>Period </a:t>
            </a:r>
            <a:r>
              <a:rPr lang="en-US" sz="2400" b="1" dirty="0">
                <a:cs typeface="Times New Roman" pitchFamily="18" charset="0"/>
              </a:rPr>
              <a:t>6</a:t>
            </a:r>
            <a:r>
              <a:rPr lang="en-US" sz="2400" dirty="0">
                <a:cs typeface="Times New Roman" pitchFamily="18" charset="0"/>
              </a:rPr>
              <a:t> Group –      </a:t>
            </a:r>
            <a:r>
              <a:rPr lang="en-US" sz="2400" b="1" dirty="0">
                <a:cs typeface="Times New Roman" pitchFamily="18" charset="0"/>
              </a:rPr>
              <a:t>Lanthanides</a:t>
            </a:r>
          </a:p>
          <a:p>
            <a:pPr algn="l"/>
            <a:r>
              <a:rPr lang="en-US" sz="2400" dirty="0">
                <a:cs typeface="Times New Roman" pitchFamily="18" charset="0"/>
              </a:rPr>
              <a:t>Period </a:t>
            </a:r>
            <a:r>
              <a:rPr lang="en-US" sz="2400" b="1" dirty="0">
                <a:cs typeface="Times New Roman" pitchFamily="18" charset="0"/>
              </a:rPr>
              <a:t>7</a:t>
            </a:r>
            <a:r>
              <a:rPr lang="en-US" sz="2400" dirty="0">
                <a:cs typeface="Times New Roman" pitchFamily="18" charset="0"/>
              </a:rPr>
              <a:t> Group –      </a:t>
            </a:r>
            <a:r>
              <a:rPr lang="en-US" sz="2400" b="1" dirty="0">
                <a:cs typeface="Times New Roman" pitchFamily="18" charset="0"/>
              </a:rPr>
              <a:t>Actinides</a:t>
            </a:r>
            <a:r>
              <a:rPr lang="en-US" sz="2400" dirty="0">
                <a:cs typeface="Times New Roman" pitchFamily="18" charset="0"/>
              </a:rPr>
              <a:t> </a:t>
            </a:r>
          </a:p>
          <a:p>
            <a:pPr algn="l"/>
            <a:endParaRPr lang="en-US" sz="2400" dirty="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A4CE5-E61D-A90D-ECD8-CE0B82453D3A}"/>
              </a:ext>
            </a:extLst>
          </p:cNvPr>
          <p:cNvSpPr>
            <a:spLocks noGrp="1"/>
          </p:cNvSpPr>
          <p:nvPr>
            <p:ph idx="1"/>
          </p:nvPr>
        </p:nvSpPr>
        <p:spPr>
          <a:xfrm>
            <a:off x="838200" y="685800"/>
            <a:ext cx="10515600" cy="5791200"/>
          </a:xfrm>
        </p:spPr>
        <p:txBody>
          <a:bodyPr>
            <a:normAutofit/>
          </a:bodyPr>
          <a:lstStyle/>
          <a:p>
            <a:r>
              <a:rPr lang="en-US" dirty="0"/>
              <a:t>Elements are arranged in rows according to increasing atomic numbers and in columns based on having similar properties</a:t>
            </a:r>
          </a:p>
          <a:p>
            <a:endParaRPr lang="en-US" dirty="0"/>
          </a:p>
          <a:p>
            <a:r>
              <a:rPr lang="en-US" dirty="0"/>
              <a:t>Groups of elements can be classified into:</a:t>
            </a:r>
          </a:p>
          <a:p>
            <a:pPr lvl="1"/>
            <a:r>
              <a:rPr lang="en-US" dirty="0"/>
              <a:t>S and p-block (main group elements)</a:t>
            </a:r>
          </a:p>
          <a:p>
            <a:pPr lvl="1"/>
            <a:r>
              <a:rPr lang="en-US" dirty="0"/>
              <a:t>d-block (transition elements)</a:t>
            </a:r>
          </a:p>
          <a:p>
            <a:pPr lvl="1"/>
            <a:r>
              <a:rPr lang="en-US" dirty="0"/>
              <a:t>f-block (actinides and lanthanides) sometimes called the Inner transition elements. would extend the table to a width of 32 members, if incorporated in the main body of the table. The table would generally be too wide to fit on a printed page, and so the f-block elements are extracted from the table and placed at the bottom. </a:t>
            </a:r>
          </a:p>
          <a:p>
            <a:pPr lvl="1"/>
            <a:endParaRPr lang="en-US" dirty="0"/>
          </a:p>
          <a:p>
            <a:r>
              <a:rPr lang="en-US" dirty="0"/>
              <a:t>Groups  can also be classified according to metallic character </a:t>
            </a:r>
          </a:p>
        </p:txBody>
      </p:sp>
    </p:spTree>
    <p:extLst>
      <p:ext uri="{BB962C8B-B14F-4D97-AF65-F5344CB8AC3E}">
        <p14:creationId xmlns:p14="http://schemas.microsoft.com/office/powerpoint/2010/main" val="12045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a:extLst>
              <a:ext uri="{FF2B5EF4-FFF2-40B4-BE49-F238E27FC236}">
                <a16:creationId xmlns:a16="http://schemas.microsoft.com/office/drawing/2014/main" id="{FADAB070-4B73-C153-CC71-904BF7220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9" y="1412876"/>
            <a:ext cx="9012237"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7D859621-5C4B-3523-D29A-2FC04FFBBD8C}"/>
              </a:ext>
            </a:extLst>
          </p:cNvPr>
          <p:cNvSpPr>
            <a:spLocks noGrp="1" noChangeArrowheads="1"/>
          </p:cNvSpPr>
          <p:nvPr>
            <p:ph type="title"/>
          </p:nvPr>
        </p:nvSpPr>
        <p:spPr>
          <a:xfrm>
            <a:off x="2028825" y="115889"/>
            <a:ext cx="7596188" cy="911225"/>
          </a:xfrm>
        </p:spPr>
        <p:txBody>
          <a:bodyPr rtlCol="0">
            <a:normAutofit fontScale="90000"/>
          </a:bodyPr>
          <a:lstStyle/>
          <a:p>
            <a:pPr>
              <a:defRPr/>
            </a:pPr>
            <a:r>
              <a:rPr lang="en-US" sz="3200" dirty="0"/>
              <a:t>Classification:  The three broad Classes</a:t>
            </a:r>
            <a:br>
              <a:rPr lang="en-US" sz="3200" dirty="0"/>
            </a:br>
            <a:r>
              <a:rPr lang="en-US" sz="3200" b="1" dirty="0">
                <a:solidFill>
                  <a:srgbClr val="CC99FF"/>
                </a:solidFill>
              </a:rPr>
              <a:t>Main</a:t>
            </a:r>
            <a:r>
              <a:rPr lang="en-US" sz="3200" dirty="0"/>
              <a:t>, </a:t>
            </a:r>
            <a:r>
              <a:rPr lang="en-US" sz="3200" b="1" dirty="0">
                <a:solidFill>
                  <a:srgbClr val="FFCC66"/>
                </a:solidFill>
              </a:rPr>
              <a:t>Transition</a:t>
            </a:r>
            <a:r>
              <a:rPr lang="en-US" sz="3200" dirty="0"/>
              <a:t>, </a:t>
            </a:r>
            <a:r>
              <a:rPr lang="en-US" sz="3200" b="1" dirty="0">
                <a:solidFill>
                  <a:schemeClr val="accent3">
                    <a:lumMod val="75000"/>
                  </a:schemeClr>
                </a:solidFill>
              </a:rPr>
              <a:t>Actinides and lanthanides</a:t>
            </a:r>
            <a:endParaRPr lang="en-US" sz="4000" b="1" dirty="0">
              <a:solidFill>
                <a:schemeClr val="accent3">
                  <a:lumMod val="75000"/>
                </a:schemeClr>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5497C2A-620A-CA09-A029-7226A450980B}"/>
              </a:ext>
            </a:extLst>
          </p:cNvPr>
          <p:cNvSpPr>
            <a:spLocks noGrp="1" noChangeArrowheads="1"/>
          </p:cNvSpPr>
          <p:nvPr>
            <p:ph type="title"/>
          </p:nvPr>
        </p:nvSpPr>
        <p:spPr>
          <a:xfrm>
            <a:off x="838200" y="115888"/>
            <a:ext cx="9505950" cy="588962"/>
          </a:xfrm>
          <a:ln w="19050">
            <a:solidFill>
              <a:srgbClr val="00B0F0"/>
            </a:solidFill>
            <a:miter lim="800000"/>
            <a:headEnd/>
            <a:tailEnd/>
          </a:ln>
        </p:spPr>
        <p:txBody>
          <a:bodyPr>
            <a:normAutofit fontScale="90000"/>
          </a:bodyPr>
          <a:lstStyle/>
          <a:p>
            <a:pPr eaLnBrk="1" hangingPunct="1"/>
            <a:r>
              <a:rPr lang="en-US" altLang="en-US" dirty="0"/>
              <a:t>Classification According to Metallic Character</a:t>
            </a:r>
          </a:p>
        </p:txBody>
      </p:sp>
      <p:pic>
        <p:nvPicPr>
          <p:cNvPr id="7171" name="Picture 5">
            <a:extLst>
              <a:ext uri="{FF2B5EF4-FFF2-40B4-BE49-F238E27FC236}">
                <a16:creationId xmlns:a16="http://schemas.microsoft.com/office/drawing/2014/main" id="{5F869208-EFFF-5D79-3765-4735DF98C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5059"/>
          <a:stretch/>
        </p:blipFill>
        <p:spPr bwMode="auto">
          <a:xfrm>
            <a:off x="1566864" y="908051"/>
            <a:ext cx="8993187" cy="560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02C4-81AB-8E09-7EB5-7346A21CD9AE}"/>
              </a:ext>
            </a:extLst>
          </p:cNvPr>
          <p:cNvSpPr>
            <a:spLocks noGrp="1"/>
          </p:cNvSpPr>
          <p:nvPr>
            <p:ph type="title"/>
          </p:nvPr>
        </p:nvSpPr>
        <p:spPr/>
        <p:txBody>
          <a:bodyPr/>
          <a:lstStyle/>
          <a:p>
            <a:r>
              <a:rPr lang="en-US" dirty="0"/>
              <a:t>The Extended  Periodic Table</a:t>
            </a:r>
          </a:p>
        </p:txBody>
      </p:sp>
      <p:pic>
        <p:nvPicPr>
          <p:cNvPr id="5" name="Content Placeholder 4">
            <a:extLst>
              <a:ext uri="{FF2B5EF4-FFF2-40B4-BE49-F238E27FC236}">
                <a16:creationId xmlns:a16="http://schemas.microsoft.com/office/drawing/2014/main" id="{46079036-A5C1-FDBB-C956-E236E2FAF9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99214"/>
            <a:ext cx="10515600" cy="2804160"/>
          </a:xfrm>
        </p:spPr>
      </p:pic>
      <p:sp>
        <p:nvSpPr>
          <p:cNvPr id="7" name="TextBox 6">
            <a:extLst>
              <a:ext uri="{FF2B5EF4-FFF2-40B4-BE49-F238E27FC236}">
                <a16:creationId xmlns:a16="http://schemas.microsoft.com/office/drawing/2014/main" id="{AD41FA79-4C87-BC8C-3F5B-8AC8226E8039}"/>
              </a:ext>
            </a:extLst>
          </p:cNvPr>
          <p:cNvSpPr txBox="1"/>
          <p:nvPr/>
        </p:nvSpPr>
        <p:spPr>
          <a:xfrm>
            <a:off x="513412" y="6488668"/>
            <a:ext cx="11418757" cy="307777"/>
          </a:xfrm>
          <a:prstGeom prst="rect">
            <a:avLst/>
          </a:prstGeom>
          <a:noFill/>
        </p:spPr>
        <p:txBody>
          <a:bodyPr wrap="square">
            <a:spAutoFit/>
          </a:bodyPr>
          <a:lstStyle/>
          <a:p>
            <a:r>
              <a:rPr lang="en-US" sz="1400" dirty="0"/>
              <a:t>Source: By </a:t>
            </a:r>
            <a:r>
              <a:rPr lang="en-US" sz="1400" dirty="0" err="1"/>
              <a:t>User:DePiep</a:t>
            </a:r>
            <a:r>
              <a:rPr lang="en-US" sz="1400" dirty="0"/>
              <a:t> - File:Periodic_Table_2.svg, CC BY-SA 3.0, https://commons.wikimedia.org/w/index.php?curid=33928254</a:t>
            </a:r>
          </a:p>
        </p:txBody>
      </p:sp>
    </p:spTree>
    <p:extLst>
      <p:ext uri="{BB962C8B-B14F-4D97-AF65-F5344CB8AC3E}">
        <p14:creationId xmlns:p14="http://schemas.microsoft.com/office/powerpoint/2010/main" val="36537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AA8CF2-194A-1232-21CC-BB88976D57F6}"/>
              </a:ext>
            </a:extLst>
          </p:cNvPr>
          <p:cNvSpPr>
            <a:spLocks noChangeArrowheads="1"/>
          </p:cNvSpPr>
          <p:nvPr/>
        </p:nvSpPr>
        <p:spPr bwMode="auto">
          <a:xfrm>
            <a:off x="545432" y="1603591"/>
            <a:ext cx="11438021" cy="4401205"/>
          </a:xfrm>
          <a:prstGeom prst="rect">
            <a:avLst/>
          </a:prstGeom>
          <a:noFill/>
          <a:ln w="19050">
            <a:noFill/>
            <a:miter lim="800000"/>
            <a:headEnd/>
            <a:tailEnd/>
          </a:ln>
          <a:effectLst/>
        </p:spPr>
        <p:txBody>
          <a:bodyPr wrap="square" anchor="ctr">
            <a:spAutoFit/>
          </a:bodyPr>
          <a:lstStyle/>
          <a:p>
            <a:pPr marL="336550" indent="-336550" algn="justLow">
              <a:buFontTx/>
              <a:buChar char="•"/>
              <a:defRPr/>
            </a:pPr>
            <a:r>
              <a:rPr lang="en-US" sz="2800" b="1" i="1" dirty="0">
                <a:solidFill>
                  <a:srgbClr val="0070C0"/>
                </a:solidFill>
                <a:ea typeface="Calibri" pitchFamily="34" charset="0"/>
                <a:cs typeface="Times New Roman" pitchFamily="18" charset="0"/>
              </a:rPr>
              <a:t>Number of valence electrons</a:t>
            </a:r>
            <a:r>
              <a:rPr lang="en-US" sz="2800" b="1" dirty="0">
                <a:solidFill>
                  <a:srgbClr val="0070C0"/>
                </a:solidFill>
                <a:ea typeface="Calibri" pitchFamily="34" charset="0"/>
                <a:cs typeface="Times New Roman" pitchFamily="18" charset="0"/>
              </a:rPr>
              <a:t>: </a:t>
            </a:r>
            <a:r>
              <a:rPr lang="en-US" sz="2800" dirty="0">
                <a:ea typeface="Calibri" pitchFamily="34" charset="0"/>
                <a:cs typeface="Times New Roman" pitchFamily="18" charset="0"/>
              </a:rPr>
              <a:t>on moving down a given group, the number of valence electrons does not change (atoms have the same valency. e.g., H, Li)</a:t>
            </a:r>
          </a:p>
          <a:p>
            <a:pPr marL="336550" indent="-336550" algn="justLow">
              <a:buFontTx/>
              <a:buChar char="•"/>
              <a:defRPr/>
            </a:pPr>
            <a:r>
              <a:rPr lang="en-US" sz="2800" b="1" i="1" dirty="0">
                <a:solidFill>
                  <a:srgbClr val="0070C0"/>
                </a:solidFill>
                <a:ea typeface="Calibri" pitchFamily="34" charset="0"/>
                <a:cs typeface="Times New Roman" pitchFamily="18" charset="0"/>
              </a:rPr>
              <a:t>Properties of elements</a:t>
            </a:r>
            <a:r>
              <a:rPr lang="en-US" sz="2800" b="1" dirty="0">
                <a:solidFill>
                  <a:srgbClr val="0070C0"/>
                </a:solidFill>
                <a:ea typeface="Calibri" pitchFamily="34" charset="0"/>
                <a:cs typeface="Times New Roman" pitchFamily="18" charset="0"/>
              </a:rPr>
              <a:t>: </a:t>
            </a:r>
            <a:r>
              <a:rPr lang="en-US" sz="2800" dirty="0">
                <a:ea typeface="Calibri" pitchFamily="34" charset="0"/>
                <a:cs typeface="Times New Roman" pitchFamily="18" charset="0"/>
              </a:rPr>
              <a:t>All elements of a given group possess similar physical and chemical properties. The reactivity of halogens decreases as we pass from F to I.</a:t>
            </a:r>
          </a:p>
          <a:p>
            <a:pPr marL="336550" indent="-336550" algn="justLow">
              <a:buFontTx/>
              <a:buChar char="•"/>
              <a:defRPr/>
            </a:pPr>
            <a:r>
              <a:rPr lang="en-US" sz="2800" b="1" i="1" dirty="0">
                <a:solidFill>
                  <a:srgbClr val="0070C0"/>
                </a:solidFill>
                <a:ea typeface="Calibri" pitchFamily="34" charset="0"/>
                <a:cs typeface="Times New Roman" pitchFamily="18" charset="0"/>
              </a:rPr>
              <a:t>Size of atoms</a:t>
            </a:r>
            <a:r>
              <a:rPr lang="en-US" sz="2800" b="1" dirty="0">
                <a:solidFill>
                  <a:srgbClr val="0070C0"/>
                </a:solidFill>
                <a:ea typeface="Calibri" pitchFamily="34" charset="0"/>
                <a:cs typeface="Times New Roman" pitchFamily="18" charset="0"/>
              </a:rPr>
              <a:t>: </a:t>
            </a:r>
            <a:r>
              <a:rPr lang="en-US" sz="2800" dirty="0">
                <a:ea typeface="Calibri" pitchFamily="34" charset="0"/>
                <a:cs typeface="Times New Roman" pitchFamily="18" charset="0"/>
              </a:rPr>
              <a:t>increases on descending a group.          Li&lt;Na&lt;K&lt;Rb&lt;Cs</a:t>
            </a:r>
          </a:p>
          <a:p>
            <a:pPr marL="336550" indent="-336550" algn="justLow">
              <a:buFontTx/>
              <a:buChar char="•"/>
              <a:defRPr/>
            </a:pPr>
            <a:r>
              <a:rPr lang="en-US" sz="2800" b="1" i="1" dirty="0">
                <a:solidFill>
                  <a:srgbClr val="0070C0"/>
                </a:solidFill>
                <a:ea typeface="Calibri" pitchFamily="34" charset="0"/>
                <a:cs typeface="Times New Roman" pitchFamily="18" charset="0"/>
              </a:rPr>
              <a:t>Metallic character</a:t>
            </a:r>
            <a:r>
              <a:rPr lang="en-US" sz="2800" b="1" dirty="0">
                <a:solidFill>
                  <a:srgbClr val="0070C0"/>
                </a:solidFill>
                <a:ea typeface="Calibri" pitchFamily="34" charset="0"/>
                <a:cs typeface="Times New Roman" pitchFamily="18" charset="0"/>
              </a:rPr>
              <a:t>: </a:t>
            </a:r>
            <a:r>
              <a:rPr lang="en-US" sz="2800" dirty="0">
                <a:ea typeface="Calibri" pitchFamily="34" charset="0"/>
                <a:cs typeface="Times New Roman" pitchFamily="18" charset="0"/>
              </a:rPr>
              <a:t>increases in moving from top to bottom in group.</a:t>
            </a:r>
          </a:p>
          <a:p>
            <a:pPr marL="336550" indent="-336550" algn="justLow">
              <a:buFontTx/>
              <a:buChar char="•"/>
              <a:defRPr/>
            </a:pPr>
            <a:r>
              <a:rPr lang="en-US" sz="2800" b="1" i="1" dirty="0">
                <a:solidFill>
                  <a:srgbClr val="0070C0"/>
                </a:solidFill>
                <a:ea typeface="Calibri" pitchFamily="34" charset="0"/>
                <a:cs typeface="Times New Roman" pitchFamily="18" charset="0"/>
              </a:rPr>
              <a:t>Number of electron shells</a:t>
            </a:r>
            <a:r>
              <a:rPr lang="en-US" sz="2800" b="1" dirty="0">
                <a:solidFill>
                  <a:srgbClr val="0070C0"/>
                </a:solidFill>
                <a:ea typeface="Calibri" pitchFamily="34" charset="0"/>
                <a:cs typeface="Times New Roman" pitchFamily="18" charset="0"/>
              </a:rPr>
              <a:t>: </a:t>
            </a:r>
            <a:r>
              <a:rPr lang="en-US" sz="2800" dirty="0">
                <a:ea typeface="Calibri" pitchFamily="34" charset="0"/>
                <a:cs typeface="Times New Roman" pitchFamily="18" charset="0"/>
              </a:rPr>
              <a:t>increases on descending a group and ultimately becomes equal to number of the period</a:t>
            </a:r>
          </a:p>
        </p:txBody>
      </p:sp>
      <p:sp>
        <p:nvSpPr>
          <p:cNvPr id="3" name="Title 1">
            <a:extLst>
              <a:ext uri="{FF2B5EF4-FFF2-40B4-BE49-F238E27FC236}">
                <a16:creationId xmlns:a16="http://schemas.microsoft.com/office/drawing/2014/main" id="{FA9A2A52-47BC-9445-964A-47649C1AA8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General Characteristics of </a:t>
            </a:r>
            <a:r>
              <a:rPr lang="en-US" b="1" dirty="0">
                <a:solidFill>
                  <a:srgbClr val="0070C0"/>
                </a:solidFill>
              </a:rPr>
              <a:t>Groups (Columns)</a:t>
            </a:r>
          </a:p>
        </p:txBody>
      </p:sp>
    </p:spTree>
    <p:extLst>
      <p:ext uri="{BB962C8B-B14F-4D97-AF65-F5344CB8AC3E}">
        <p14:creationId xmlns:p14="http://schemas.microsoft.com/office/powerpoint/2010/main" val="41248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15" descr="https://figures.boundless-cdn.com/9891/raw/periodic-trends.svg">
            <a:extLst>
              <a:ext uri="{FF2B5EF4-FFF2-40B4-BE49-F238E27FC236}">
                <a16:creationId xmlns:a16="http://schemas.microsoft.com/office/drawing/2014/main" id="{02201FCD-3F0F-F3A8-DC05-3785FDB5BAE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ar-IQ" altLang="en-US" sz="1800"/>
          </a:p>
        </p:txBody>
      </p:sp>
      <p:sp>
        <p:nvSpPr>
          <p:cNvPr id="22532" name="AutoShape 17" descr="https://figures.boundless-cdn.com/9891/raw/periodic-trends.svg">
            <a:extLst>
              <a:ext uri="{FF2B5EF4-FFF2-40B4-BE49-F238E27FC236}">
                <a16:creationId xmlns:a16="http://schemas.microsoft.com/office/drawing/2014/main" id="{92BA43B5-E141-B80C-30D3-4E70726F8E3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ar-IQ" altLang="en-US" sz="1800"/>
          </a:p>
        </p:txBody>
      </p:sp>
      <p:sp>
        <p:nvSpPr>
          <p:cNvPr id="6" name="Rectangle 1">
            <a:extLst>
              <a:ext uri="{FF2B5EF4-FFF2-40B4-BE49-F238E27FC236}">
                <a16:creationId xmlns:a16="http://schemas.microsoft.com/office/drawing/2014/main" id="{0473C1DA-C081-173D-28E5-183B765E39A6}"/>
              </a:ext>
            </a:extLst>
          </p:cNvPr>
          <p:cNvSpPr>
            <a:spLocks noChangeArrowheads="1"/>
          </p:cNvSpPr>
          <p:nvPr/>
        </p:nvSpPr>
        <p:spPr bwMode="auto">
          <a:xfrm>
            <a:off x="838200" y="2674794"/>
            <a:ext cx="10515600" cy="2246769"/>
          </a:xfrm>
          <a:prstGeom prst="rect">
            <a:avLst/>
          </a:prstGeom>
          <a:noFill/>
          <a:ln w="12700">
            <a:noFill/>
            <a:miter lim="800000"/>
            <a:headEnd/>
            <a:tailEnd/>
          </a:ln>
          <a:effectLst/>
        </p:spPr>
        <p:txBody>
          <a:bodyPr wrap="square" anchor="ctr">
            <a:spAutoFit/>
          </a:bodyPr>
          <a:lstStyle/>
          <a:p>
            <a:pPr marL="288925" indent="-288925" algn="justLow">
              <a:buFontTx/>
              <a:buChar char="•"/>
              <a:defRPr/>
            </a:pPr>
            <a:r>
              <a:rPr lang="en-US" sz="2800" i="1" dirty="0">
                <a:solidFill>
                  <a:srgbClr val="C00000"/>
                </a:solidFill>
                <a:ea typeface="Calibri" pitchFamily="34" charset="0"/>
                <a:cs typeface="Times New Roman" pitchFamily="18" charset="0"/>
              </a:rPr>
              <a:t>Number of valence electrons</a:t>
            </a:r>
            <a:r>
              <a:rPr lang="en-US" sz="2800" dirty="0">
                <a:solidFill>
                  <a:srgbClr val="C00000"/>
                </a:solidFill>
                <a:ea typeface="Calibri" pitchFamily="34" charset="0"/>
                <a:cs typeface="Times New Roman" pitchFamily="18" charset="0"/>
              </a:rPr>
              <a:t>: </a:t>
            </a:r>
            <a:r>
              <a:rPr lang="en-US" sz="2800" dirty="0">
                <a:ea typeface="Calibri" pitchFamily="34" charset="0"/>
                <a:cs typeface="Times New Roman" pitchFamily="18" charset="0"/>
              </a:rPr>
              <a:t>increases when we proceed from left to right in a period.</a:t>
            </a:r>
          </a:p>
          <a:p>
            <a:pPr marL="288925" indent="-288925" algn="justLow">
              <a:buFontTx/>
              <a:buChar char="•"/>
              <a:defRPr/>
            </a:pPr>
            <a:r>
              <a:rPr lang="en-US" sz="2800" i="1" dirty="0">
                <a:solidFill>
                  <a:srgbClr val="C00000"/>
                </a:solidFill>
                <a:ea typeface="Calibri" pitchFamily="34" charset="0"/>
                <a:cs typeface="Times New Roman" pitchFamily="18" charset="0"/>
              </a:rPr>
              <a:t>Size of atoms: </a:t>
            </a:r>
            <a:r>
              <a:rPr lang="en-US" sz="2800" dirty="0">
                <a:ea typeface="Calibri" pitchFamily="34" charset="0"/>
                <a:cs typeface="Times New Roman" pitchFamily="18" charset="0"/>
              </a:rPr>
              <a:t>decreases from left to right in a period.</a:t>
            </a:r>
          </a:p>
          <a:p>
            <a:pPr marL="288925" indent="-288925" algn="justLow">
              <a:buFontTx/>
              <a:buChar char="•"/>
              <a:defRPr/>
            </a:pPr>
            <a:r>
              <a:rPr lang="en-US" sz="2800" i="1" dirty="0">
                <a:solidFill>
                  <a:srgbClr val="C00000"/>
                </a:solidFill>
                <a:ea typeface="Calibri" pitchFamily="34" charset="0"/>
                <a:cs typeface="Times New Roman" pitchFamily="18" charset="0"/>
              </a:rPr>
              <a:t>Metallic character</a:t>
            </a:r>
            <a:r>
              <a:rPr lang="en-US" sz="2800" dirty="0">
                <a:solidFill>
                  <a:srgbClr val="C00000"/>
                </a:solidFill>
                <a:ea typeface="Calibri" pitchFamily="34" charset="0"/>
                <a:cs typeface="Times New Roman" pitchFamily="18" charset="0"/>
              </a:rPr>
              <a:t>: </a:t>
            </a:r>
            <a:r>
              <a:rPr lang="en-US" sz="2800" dirty="0">
                <a:ea typeface="Calibri" pitchFamily="34" charset="0"/>
                <a:cs typeface="Times New Roman" pitchFamily="18" charset="0"/>
              </a:rPr>
              <a:t>decreases on moving from left to right in a period.</a:t>
            </a:r>
          </a:p>
          <a:p>
            <a:pPr marL="288925" indent="-288925" algn="justLow">
              <a:buFontTx/>
              <a:buChar char="•"/>
              <a:defRPr/>
            </a:pPr>
            <a:r>
              <a:rPr lang="en-US" sz="2800" i="1" dirty="0">
                <a:solidFill>
                  <a:srgbClr val="C00000"/>
                </a:solidFill>
                <a:ea typeface="Calibri" pitchFamily="34" charset="0"/>
                <a:cs typeface="Times New Roman" pitchFamily="18" charset="0"/>
              </a:rPr>
              <a:t>Number of shells</a:t>
            </a:r>
            <a:r>
              <a:rPr lang="en-US" sz="2800" dirty="0">
                <a:solidFill>
                  <a:srgbClr val="C00000"/>
                </a:solidFill>
                <a:ea typeface="Calibri" pitchFamily="34" charset="0"/>
                <a:cs typeface="Times New Roman" pitchFamily="18" charset="0"/>
              </a:rPr>
              <a:t>: </a:t>
            </a:r>
            <a:r>
              <a:rPr lang="en-US" sz="2800" dirty="0">
                <a:ea typeface="Calibri" pitchFamily="34" charset="0"/>
                <a:cs typeface="Times New Roman" pitchFamily="18" charset="0"/>
              </a:rPr>
              <a:t>remains the same </a:t>
            </a:r>
            <a:r>
              <a:rPr lang="en-US" sz="2800" dirty="0">
                <a:highlight>
                  <a:srgbClr val="FFFF00"/>
                </a:highlight>
                <a:ea typeface="Calibri" pitchFamily="34" charset="0"/>
                <a:cs typeface="Times New Roman" pitchFamily="18" charset="0"/>
              </a:rPr>
              <a:t>as</a:t>
            </a:r>
            <a:r>
              <a:rPr lang="en-US" sz="2800" dirty="0">
                <a:ea typeface="Calibri" pitchFamily="34" charset="0"/>
                <a:cs typeface="Times New Roman" pitchFamily="18" charset="0"/>
              </a:rPr>
              <a:t> the number of a period</a:t>
            </a:r>
          </a:p>
        </p:txBody>
      </p:sp>
      <p:sp>
        <p:nvSpPr>
          <p:cNvPr id="2" name="Title 1">
            <a:extLst>
              <a:ext uri="{FF2B5EF4-FFF2-40B4-BE49-F238E27FC236}">
                <a16:creationId xmlns:a16="http://schemas.microsoft.com/office/drawing/2014/main" id="{F56152B3-D567-6054-CD08-9320695C9AF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General Characteristics of </a:t>
            </a:r>
            <a:r>
              <a:rPr lang="en-US" b="1" dirty="0">
                <a:solidFill>
                  <a:srgbClr val="C00000"/>
                </a:solidFill>
              </a:rPr>
              <a:t>Periods (Rows)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E2B3-3DD5-E58A-8B95-2298D48F975D}"/>
              </a:ext>
            </a:extLst>
          </p:cNvPr>
          <p:cNvSpPr>
            <a:spLocks noGrp="1"/>
          </p:cNvSpPr>
          <p:nvPr>
            <p:ph type="title"/>
          </p:nvPr>
        </p:nvSpPr>
        <p:spPr/>
        <p:txBody>
          <a:bodyPr/>
          <a:lstStyle/>
          <a:p>
            <a:r>
              <a:rPr lang="en-US" dirty="0"/>
              <a:t>States of Matter and Physical Properties</a:t>
            </a:r>
          </a:p>
        </p:txBody>
      </p:sp>
      <p:sp>
        <p:nvSpPr>
          <p:cNvPr id="3" name="Content Placeholder 2">
            <a:extLst>
              <a:ext uri="{FF2B5EF4-FFF2-40B4-BE49-F238E27FC236}">
                <a16:creationId xmlns:a16="http://schemas.microsoft.com/office/drawing/2014/main" id="{D3983E08-FC2C-C902-189F-EB559C598691}"/>
              </a:ext>
            </a:extLst>
          </p:cNvPr>
          <p:cNvSpPr>
            <a:spLocks noGrp="1"/>
          </p:cNvSpPr>
          <p:nvPr>
            <p:ph idx="1"/>
          </p:nvPr>
        </p:nvSpPr>
        <p:spPr>
          <a:xfrm>
            <a:off x="838200" y="1690688"/>
            <a:ext cx="10515600" cy="2358448"/>
          </a:xfrm>
        </p:spPr>
        <p:txBody>
          <a:bodyPr>
            <a:normAutofit/>
          </a:bodyPr>
          <a:lstStyle/>
          <a:p>
            <a:r>
              <a:rPr lang="en-US" dirty="0">
                <a:effectLst/>
                <a:latin typeface="Arial" panose="020B0604020202020204" pitchFamily="34" charset="0"/>
              </a:rPr>
              <a:t>In a gas, the molecules are in constant random motion through largely empty space. In a liquid, the molecules are also in constant random motion, but they are more closely packed than in a gas. In a solid, the basic units (atoms, ions, or molecules)</a:t>
            </a:r>
            <a:br>
              <a:rPr lang="en-US" dirty="0"/>
            </a:br>
            <a:r>
              <a:rPr lang="en-US" dirty="0">
                <a:effectLst/>
                <a:latin typeface="Arial" panose="020B0604020202020204" pitchFamily="34" charset="0"/>
              </a:rPr>
              <a:t>are closely packed and vibrate about fixed sites.</a:t>
            </a:r>
            <a:endParaRPr lang="en-US" dirty="0"/>
          </a:p>
        </p:txBody>
      </p:sp>
      <p:pic>
        <p:nvPicPr>
          <p:cNvPr id="5" name="Picture 4">
            <a:extLst>
              <a:ext uri="{FF2B5EF4-FFF2-40B4-BE49-F238E27FC236}">
                <a16:creationId xmlns:a16="http://schemas.microsoft.com/office/drawing/2014/main" id="{14464F62-22E9-FE7B-E10B-33F998F2653E}"/>
              </a:ext>
            </a:extLst>
          </p:cNvPr>
          <p:cNvPicPr>
            <a:picLocks noChangeAspect="1"/>
          </p:cNvPicPr>
          <p:nvPr/>
        </p:nvPicPr>
        <p:blipFill>
          <a:blip r:embed="rId2"/>
          <a:stretch>
            <a:fillRect/>
          </a:stretch>
        </p:blipFill>
        <p:spPr>
          <a:xfrm>
            <a:off x="3161434" y="3829482"/>
            <a:ext cx="7135372" cy="3028518"/>
          </a:xfrm>
          <a:prstGeom prst="rect">
            <a:avLst/>
          </a:prstGeom>
        </p:spPr>
      </p:pic>
    </p:spTree>
    <p:extLst>
      <p:ext uri="{BB962C8B-B14F-4D97-AF65-F5344CB8AC3E}">
        <p14:creationId xmlns:p14="http://schemas.microsoft.com/office/powerpoint/2010/main" val="236155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1A54-42FC-0EC5-9F49-89901BD5AAF0}"/>
              </a:ext>
            </a:extLst>
          </p:cNvPr>
          <p:cNvSpPr>
            <a:spLocks noGrp="1"/>
          </p:cNvSpPr>
          <p:nvPr>
            <p:ph type="title"/>
          </p:nvPr>
        </p:nvSpPr>
        <p:spPr/>
        <p:txBody>
          <a:bodyPr/>
          <a:lstStyle/>
          <a:p>
            <a:r>
              <a:rPr lang="en-US" dirty="0"/>
              <a:t>The Nuclear Symbol</a:t>
            </a:r>
          </a:p>
        </p:txBody>
      </p:sp>
      <p:sp>
        <p:nvSpPr>
          <p:cNvPr id="3" name="Content Placeholder 2">
            <a:extLst>
              <a:ext uri="{FF2B5EF4-FFF2-40B4-BE49-F238E27FC236}">
                <a16:creationId xmlns:a16="http://schemas.microsoft.com/office/drawing/2014/main" id="{DD3AD21C-2A9B-E535-7551-1F87ED72B15C}"/>
              </a:ext>
            </a:extLst>
          </p:cNvPr>
          <p:cNvSpPr>
            <a:spLocks noGrp="1"/>
          </p:cNvSpPr>
          <p:nvPr>
            <p:ph idx="1"/>
          </p:nvPr>
        </p:nvSpPr>
        <p:spPr/>
        <p:txBody>
          <a:bodyPr/>
          <a:lstStyle/>
          <a:p>
            <a:r>
              <a:rPr lang="en-US" dirty="0"/>
              <a:t>A notation that identifies the element (by symbol or atomic number) and the mass number of the element. </a:t>
            </a:r>
          </a:p>
          <a:p>
            <a:r>
              <a:rPr lang="en-US" dirty="0"/>
              <a:t>The mass number is the sum of the number of nucleons (protons and neutrons) in the atomic nucleus.</a:t>
            </a:r>
          </a:p>
        </p:txBody>
      </p:sp>
      <p:pic>
        <p:nvPicPr>
          <p:cNvPr id="9" name="Picture 8">
            <a:extLst>
              <a:ext uri="{FF2B5EF4-FFF2-40B4-BE49-F238E27FC236}">
                <a16:creationId xmlns:a16="http://schemas.microsoft.com/office/drawing/2014/main" id="{87DAE0C1-9237-0731-68A4-E73E24044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934" y="3383280"/>
            <a:ext cx="3474720" cy="3474720"/>
          </a:xfrm>
          <a:prstGeom prst="rect">
            <a:avLst/>
          </a:prstGeom>
        </p:spPr>
      </p:pic>
      <p:sp>
        <p:nvSpPr>
          <p:cNvPr id="10" name="TextBox 9">
            <a:extLst>
              <a:ext uri="{FF2B5EF4-FFF2-40B4-BE49-F238E27FC236}">
                <a16:creationId xmlns:a16="http://schemas.microsoft.com/office/drawing/2014/main" id="{B2A09DBF-4B93-90C7-D004-9DE2A416427D}"/>
              </a:ext>
            </a:extLst>
          </p:cNvPr>
          <p:cNvSpPr txBox="1"/>
          <p:nvPr/>
        </p:nvSpPr>
        <p:spPr>
          <a:xfrm>
            <a:off x="7380225" y="4859030"/>
            <a:ext cx="498855" cy="523220"/>
          </a:xfrm>
          <a:prstGeom prst="rect">
            <a:avLst/>
          </a:prstGeom>
          <a:noFill/>
        </p:spPr>
        <p:txBody>
          <a:bodyPr wrap="none" rtlCol="0">
            <a:spAutoFit/>
          </a:bodyPr>
          <a:lstStyle/>
          <a:p>
            <a:r>
              <a:rPr lang="en-US" sz="2800" dirty="0"/>
              <a:t>or</a:t>
            </a:r>
          </a:p>
        </p:txBody>
      </p:sp>
      <p:grpSp>
        <p:nvGrpSpPr>
          <p:cNvPr id="12" name="Group 11">
            <a:extLst>
              <a:ext uri="{FF2B5EF4-FFF2-40B4-BE49-F238E27FC236}">
                <a16:creationId xmlns:a16="http://schemas.microsoft.com/office/drawing/2014/main" id="{8D005A9C-31DC-E04E-BF73-0C2CC8BFB199}"/>
              </a:ext>
            </a:extLst>
          </p:cNvPr>
          <p:cNvGrpSpPr/>
          <p:nvPr/>
        </p:nvGrpSpPr>
        <p:grpSpPr>
          <a:xfrm>
            <a:off x="1029759" y="3658235"/>
            <a:ext cx="5489574" cy="2834640"/>
            <a:chOff x="1029759" y="3658235"/>
            <a:chExt cx="5489574" cy="2834640"/>
          </a:xfrm>
        </p:grpSpPr>
        <p:pic>
          <p:nvPicPr>
            <p:cNvPr id="7" name="Picture 6">
              <a:extLst>
                <a:ext uri="{FF2B5EF4-FFF2-40B4-BE49-F238E27FC236}">
                  <a16:creationId xmlns:a16="http://schemas.microsoft.com/office/drawing/2014/main" id="{EBEA46D4-C16D-F7A0-831B-A3D7A4081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59" y="3658235"/>
              <a:ext cx="5424314" cy="2834640"/>
            </a:xfrm>
            <a:prstGeom prst="rect">
              <a:avLst/>
            </a:prstGeom>
          </p:spPr>
        </p:pic>
        <p:sp>
          <p:nvSpPr>
            <p:cNvPr id="11" name="Rectangle 10">
              <a:extLst>
                <a:ext uri="{FF2B5EF4-FFF2-40B4-BE49-F238E27FC236}">
                  <a16:creationId xmlns:a16="http://schemas.microsoft.com/office/drawing/2014/main" id="{D35997B3-51C7-2FD4-3AF2-88B3D233CF8E}"/>
                </a:ext>
              </a:extLst>
            </p:cNvPr>
            <p:cNvSpPr/>
            <p:nvPr/>
          </p:nvSpPr>
          <p:spPr>
            <a:xfrm>
              <a:off x="5520267" y="5757333"/>
              <a:ext cx="999066" cy="735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684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4270-53F7-009C-7237-A82F566F2271}"/>
              </a:ext>
            </a:extLst>
          </p:cNvPr>
          <p:cNvSpPr>
            <a:spLocks noGrp="1"/>
          </p:cNvSpPr>
          <p:nvPr>
            <p:ph type="title"/>
          </p:nvPr>
        </p:nvSpPr>
        <p:spPr/>
        <p:txBody>
          <a:bodyPr/>
          <a:lstStyle/>
          <a:p>
            <a:r>
              <a:rPr lang="en-US" b="1" dirty="0">
                <a:solidFill>
                  <a:schemeClr val="accent1"/>
                </a:solidFill>
              </a:rPr>
              <a:t>Atomic Orbitals</a:t>
            </a:r>
          </a:p>
        </p:txBody>
      </p:sp>
      <p:sp>
        <p:nvSpPr>
          <p:cNvPr id="3" name="Content Placeholder 2">
            <a:extLst>
              <a:ext uri="{FF2B5EF4-FFF2-40B4-BE49-F238E27FC236}">
                <a16:creationId xmlns:a16="http://schemas.microsoft.com/office/drawing/2014/main" id="{708C0C6B-375E-61DE-C4A5-7F217ADBCB78}"/>
              </a:ext>
            </a:extLst>
          </p:cNvPr>
          <p:cNvSpPr>
            <a:spLocks noGrp="1"/>
          </p:cNvSpPr>
          <p:nvPr>
            <p:ph idx="1"/>
          </p:nvPr>
        </p:nvSpPr>
        <p:spPr/>
        <p:txBody>
          <a:bodyPr>
            <a:normAutofit/>
          </a:bodyPr>
          <a:lstStyle/>
          <a:p>
            <a:pPr marL="0" indent="0">
              <a:buNone/>
            </a:pPr>
            <a:r>
              <a:rPr lang="en-US" sz="3600" b="1" dirty="0"/>
              <a:t>Atomic orbitals </a:t>
            </a:r>
            <a:r>
              <a:rPr lang="en-US" sz="3600" dirty="0"/>
              <a:t>are the places surrounding the nucleus of an atom where the electrons are most likely to be at any given time. Electrons are not simply floating within the atom; instead, they are fixed within these electronic orbitals. Each orbital can hold two electrons.</a:t>
            </a:r>
          </a:p>
          <a:p>
            <a:pPr marL="0" indent="0">
              <a:buNone/>
            </a:pPr>
            <a:endParaRPr lang="en-US" sz="3600" dirty="0"/>
          </a:p>
          <a:p>
            <a:endParaRPr lang="en-US" sz="3600" dirty="0"/>
          </a:p>
        </p:txBody>
      </p:sp>
    </p:spTree>
    <p:extLst>
      <p:ext uri="{BB962C8B-B14F-4D97-AF65-F5344CB8AC3E}">
        <p14:creationId xmlns:p14="http://schemas.microsoft.com/office/powerpoint/2010/main" val="158150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42B7-2901-4E3C-B215-3D0629848CB9}"/>
              </a:ext>
            </a:extLst>
          </p:cNvPr>
          <p:cNvSpPr>
            <a:spLocks noGrp="1"/>
          </p:cNvSpPr>
          <p:nvPr>
            <p:ph type="title"/>
          </p:nvPr>
        </p:nvSpPr>
        <p:spPr>
          <a:xfrm>
            <a:off x="396258" y="306002"/>
            <a:ext cx="10515600" cy="1325563"/>
          </a:xfrm>
        </p:spPr>
        <p:txBody>
          <a:bodyPr/>
          <a:lstStyle/>
          <a:p>
            <a:r>
              <a:rPr lang="en-US" b="1" dirty="0">
                <a:solidFill>
                  <a:schemeClr val="accent1"/>
                </a:solidFill>
              </a:rPr>
              <a:t>Orbital shapes</a:t>
            </a:r>
          </a:p>
        </p:txBody>
      </p:sp>
      <p:pic>
        <p:nvPicPr>
          <p:cNvPr id="5" name="Content Placeholder 4">
            <a:extLst>
              <a:ext uri="{FF2B5EF4-FFF2-40B4-BE49-F238E27FC236}">
                <a16:creationId xmlns:a16="http://schemas.microsoft.com/office/drawing/2014/main" id="{1396BF25-070D-459F-BD01-18E048504695}"/>
              </a:ext>
            </a:extLst>
          </p:cNvPr>
          <p:cNvPicPr>
            <a:picLocks noGrp="1" noChangeAspect="1"/>
          </p:cNvPicPr>
          <p:nvPr>
            <p:ph idx="1"/>
          </p:nvPr>
        </p:nvPicPr>
        <p:blipFill rotWithShape="1">
          <a:blip r:embed="rId2"/>
          <a:srcRect b="9094"/>
          <a:stretch/>
        </p:blipFill>
        <p:spPr>
          <a:xfrm>
            <a:off x="3430019" y="1417320"/>
            <a:ext cx="4852447" cy="2194560"/>
          </a:xfrm>
        </p:spPr>
      </p:pic>
      <p:sp>
        <p:nvSpPr>
          <p:cNvPr id="7" name="TextBox 6">
            <a:extLst>
              <a:ext uri="{FF2B5EF4-FFF2-40B4-BE49-F238E27FC236}">
                <a16:creationId xmlns:a16="http://schemas.microsoft.com/office/drawing/2014/main" id="{72398261-DD42-4576-A020-3544AD50B21B}"/>
              </a:ext>
            </a:extLst>
          </p:cNvPr>
          <p:cNvSpPr txBox="1"/>
          <p:nvPr/>
        </p:nvSpPr>
        <p:spPr>
          <a:xfrm>
            <a:off x="7878097" y="2263184"/>
            <a:ext cx="3658583" cy="369332"/>
          </a:xfrm>
          <a:prstGeom prst="rect">
            <a:avLst/>
          </a:prstGeom>
          <a:noFill/>
        </p:spPr>
        <p:txBody>
          <a:bodyPr wrap="square">
            <a:spAutoFit/>
          </a:bodyPr>
          <a:lstStyle/>
          <a:p>
            <a:r>
              <a:rPr lang="en-US" b="1" dirty="0"/>
              <a:t>representations of 1s and 2s orbitals</a:t>
            </a:r>
          </a:p>
        </p:txBody>
      </p:sp>
      <p:pic>
        <p:nvPicPr>
          <p:cNvPr id="9" name="Picture 8">
            <a:extLst>
              <a:ext uri="{FF2B5EF4-FFF2-40B4-BE49-F238E27FC236}">
                <a16:creationId xmlns:a16="http://schemas.microsoft.com/office/drawing/2014/main" id="{788F7892-E896-4249-B18C-BDF34C69B02B}"/>
              </a:ext>
            </a:extLst>
          </p:cNvPr>
          <p:cNvPicPr>
            <a:picLocks noChangeAspect="1"/>
          </p:cNvPicPr>
          <p:nvPr/>
        </p:nvPicPr>
        <p:blipFill>
          <a:blip r:embed="rId3"/>
          <a:stretch>
            <a:fillRect/>
          </a:stretch>
        </p:blipFill>
        <p:spPr>
          <a:xfrm>
            <a:off x="1875504" y="3603216"/>
            <a:ext cx="9288747" cy="2468880"/>
          </a:xfrm>
          <a:prstGeom prst="rect">
            <a:avLst/>
          </a:prstGeom>
        </p:spPr>
      </p:pic>
      <p:sp>
        <p:nvSpPr>
          <p:cNvPr id="11" name="TextBox 10">
            <a:extLst>
              <a:ext uri="{FF2B5EF4-FFF2-40B4-BE49-F238E27FC236}">
                <a16:creationId xmlns:a16="http://schemas.microsoft.com/office/drawing/2014/main" id="{D44FA245-98F0-4AF3-8BEB-C9BDD92F2480}"/>
              </a:ext>
            </a:extLst>
          </p:cNvPr>
          <p:cNvSpPr txBox="1"/>
          <p:nvPr/>
        </p:nvSpPr>
        <p:spPr>
          <a:xfrm>
            <a:off x="7878097" y="6148937"/>
            <a:ext cx="3658583" cy="369332"/>
          </a:xfrm>
          <a:prstGeom prst="rect">
            <a:avLst/>
          </a:prstGeom>
          <a:noFill/>
        </p:spPr>
        <p:txBody>
          <a:bodyPr wrap="square">
            <a:spAutoFit/>
          </a:bodyPr>
          <a:lstStyle/>
          <a:p>
            <a:r>
              <a:rPr lang="en-US" sz="1800" b="1" i="0" u="none" strike="noStrike" baseline="0" dirty="0">
                <a:latin typeface="NewBaskervilleStd-Roman"/>
              </a:rPr>
              <a:t>representations of 2</a:t>
            </a:r>
            <a:r>
              <a:rPr lang="en-US" sz="1800" b="1" i="1" u="none" strike="noStrike" baseline="0" dirty="0">
                <a:latin typeface="NewBaskervilleStd-Italic"/>
              </a:rPr>
              <a:t>p </a:t>
            </a:r>
            <a:r>
              <a:rPr lang="en-US" sz="1800" b="1" i="0" u="none" strike="noStrike" baseline="0" dirty="0">
                <a:latin typeface="NewBaskervilleStd-Roman"/>
              </a:rPr>
              <a:t>orbitals</a:t>
            </a:r>
            <a:endParaRPr lang="en-US" b="1" dirty="0"/>
          </a:p>
        </p:txBody>
      </p:sp>
    </p:spTree>
    <p:extLst>
      <p:ext uri="{BB962C8B-B14F-4D97-AF65-F5344CB8AC3E}">
        <p14:creationId xmlns:p14="http://schemas.microsoft.com/office/powerpoint/2010/main" val="9641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9D96-7813-5593-5BCC-29A949A5830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1CAAD9C-B03C-62FD-ECAF-4835B2C513F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1ED4CFA-8C65-CA32-756C-50BC16066B1E}"/>
              </a:ext>
            </a:extLst>
          </p:cNvPr>
          <p:cNvPicPr>
            <a:picLocks noChangeAspect="1"/>
          </p:cNvPicPr>
          <p:nvPr/>
        </p:nvPicPr>
        <p:blipFill>
          <a:blip r:embed="rId2"/>
          <a:stretch>
            <a:fillRect/>
          </a:stretch>
        </p:blipFill>
        <p:spPr>
          <a:xfrm>
            <a:off x="1036196" y="1506735"/>
            <a:ext cx="10317604" cy="4215119"/>
          </a:xfrm>
          <a:prstGeom prst="rect">
            <a:avLst/>
          </a:prstGeom>
        </p:spPr>
      </p:pic>
    </p:spTree>
    <p:extLst>
      <p:ext uri="{BB962C8B-B14F-4D97-AF65-F5344CB8AC3E}">
        <p14:creationId xmlns:p14="http://schemas.microsoft.com/office/powerpoint/2010/main" val="360851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0059-0713-81E5-55E9-49F5592CC0E9}"/>
              </a:ext>
            </a:extLst>
          </p:cNvPr>
          <p:cNvSpPr>
            <a:spLocks noGrp="1"/>
          </p:cNvSpPr>
          <p:nvPr>
            <p:ph type="title"/>
          </p:nvPr>
        </p:nvSpPr>
        <p:spPr/>
        <p:txBody>
          <a:bodyPr/>
          <a:lstStyle/>
          <a:p>
            <a:r>
              <a:rPr lang="en-US" dirty="0"/>
              <a:t>General Definitions (</a:t>
            </a:r>
            <a:r>
              <a:rPr lang="en-US" b="1" dirty="0">
                <a:solidFill>
                  <a:srgbClr val="FF0000"/>
                </a:solidFill>
              </a:rPr>
              <a:t>lack chemistry</a:t>
            </a:r>
            <a:r>
              <a:rPr lang="en-US" dirty="0"/>
              <a:t>)</a:t>
            </a:r>
          </a:p>
        </p:txBody>
      </p:sp>
      <p:sp>
        <p:nvSpPr>
          <p:cNvPr id="3" name="Content Placeholder 2">
            <a:extLst>
              <a:ext uri="{FF2B5EF4-FFF2-40B4-BE49-F238E27FC236}">
                <a16:creationId xmlns:a16="http://schemas.microsoft.com/office/drawing/2014/main" id="{3DB96F9D-67A7-A569-D4EB-89E4C811E92F}"/>
              </a:ext>
            </a:extLst>
          </p:cNvPr>
          <p:cNvSpPr>
            <a:spLocks noGrp="1"/>
          </p:cNvSpPr>
          <p:nvPr>
            <p:ph idx="1"/>
          </p:nvPr>
        </p:nvSpPr>
        <p:spPr/>
        <p:txBody>
          <a:bodyPr>
            <a:normAutofit/>
          </a:bodyPr>
          <a:lstStyle/>
          <a:p>
            <a:r>
              <a:rPr lang="en-US" dirty="0"/>
              <a:t>Melting Point: The temperature at which a solid substance changes into a liquid state is called its melting point.</a:t>
            </a:r>
          </a:p>
          <a:p>
            <a:endParaRPr lang="en-US" dirty="0"/>
          </a:p>
          <a:p>
            <a:r>
              <a:rPr lang="en-US" dirty="0"/>
              <a:t>Boiling Point: The temperature at which a liquid substance changes into a gaseous state is called its boiling point.</a:t>
            </a:r>
          </a:p>
          <a:p>
            <a:r>
              <a:rPr lang="en-US" dirty="0"/>
              <a:t>For example, the melting point of water at 1 atmosphere of pressure is 0 </a:t>
            </a:r>
            <a:r>
              <a:rPr lang="en-US" baseline="30000" dirty="0" err="1"/>
              <a:t>o</a:t>
            </a:r>
            <a:r>
              <a:rPr lang="en-US" dirty="0" err="1"/>
              <a:t>C</a:t>
            </a:r>
            <a:r>
              <a:rPr lang="en-US" dirty="0"/>
              <a:t> and the boiling point of water is 100 </a:t>
            </a:r>
            <a:r>
              <a:rPr lang="en-US" baseline="30000" dirty="0" err="1"/>
              <a:t>o</a:t>
            </a:r>
            <a:r>
              <a:rPr lang="en-US" dirty="0" err="1"/>
              <a:t>C.</a:t>
            </a:r>
            <a:endParaRPr lang="en-US" dirty="0"/>
          </a:p>
        </p:txBody>
      </p:sp>
    </p:spTree>
    <p:extLst>
      <p:ext uri="{BB962C8B-B14F-4D97-AF65-F5344CB8AC3E}">
        <p14:creationId xmlns:p14="http://schemas.microsoft.com/office/powerpoint/2010/main" val="11423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3B200-4E3B-8538-E4F3-8C67068ECF97}"/>
              </a:ext>
            </a:extLst>
          </p:cNvPr>
          <p:cNvSpPr>
            <a:spLocks noGrp="1"/>
          </p:cNvSpPr>
          <p:nvPr>
            <p:ph idx="1"/>
          </p:nvPr>
        </p:nvSpPr>
        <p:spPr>
          <a:xfrm>
            <a:off x="838200" y="1011382"/>
            <a:ext cx="10515600" cy="5165581"/>
          </a:xfrm>
        </p:spPr>
        <p:txBody>
          <a:bodyPr>
            <a:normAutofit fontScale="92500" lnSpcReduction="10000"/>
          </a:bodyPr>
          <a:lstStyle/>
          <a:p>
            <a:r>
              <a:rPr lang="en-US" dirty="0"/>
              <a:t>Sublimation: The process of transition of a substance from a solid state directly into a gaseous state without passing through the intermediate liquid state is called sublimation.</a:t>
            </a:r>
          </a:p>
          <a:p>
            <a:endParaRPr lang="en-US" dirty="0"/>
          </a:p>
          <a:p>
            <a:r>
              <a:rPr lang="en-US" dirty="0"/>
              <a:t>Deposition: The process of transition of a substance from a gaseous state directly into a solid state without passing through the intermediate liquid state is called deposition.</a:t>
            </a:r>
          </a:p>
          <a:p>
            <a:endParaRPr lang="en-US" dirty="0"/>
          </a:p>
          <a:p>
            <a:r>
              <a:rPr lang="en-US" dirty="0"/>
              <a:t>Sublimation: An example of a substance that undergoes sublimation is dry ice (solid carbon dioxide), which sublimates at -78.5°C and turns directly into gas.</a:t>
            </a:r>
          </a:p>
          <a:p>
            <a:r>
              <a:rPr lang="en-US" dirty="0"/>
              <a:t>Deposition: An example of deposition is the formation of frost on a cold surface, which occurs when water vapor in the air turns directly into ice crystals without first becoming liquid.</a:t>
            </a:r>
          </a:p>
          <a:p>
            <a:endParaRPr lang="en-US" dirty="0"/>
          </a:p>
        </p:txBody>
      </p:sp>
    </p:spTree>
    <p:extLst>
      <p:ext uri="{BB962C8B-B14F-4D97-AF65-F5344CB8AC3E}">
        <p14:creationId xmlns:p14="http://schemas.microsoft.com/office/powerpoint/2010/main" val="42253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CE11-4DBE-2896-14EF-E990F3820C2D}"/>
              </a:ext>
            </a:extLst>
          </p:cNvPr>
          <p:cNvSpPr>
            <a:spLocks noGrp="1"/>
          </p:cNvSpPr>
          <p:nvPr>
            <p:ph type="title"/>
          </p:nvPr>
        </p:nvSpPr>
        <p:spPr/>
        <p:txBody>
          <a:bodyPr/>
          <a:lstStyle/>
          <a:p>
            <a:r>
              <a:rPr lang="en-US" dirty="0"/>
              <a:t>Atomic Structure and Bonding</a:t>
            </a:r>
          </a:p>
        </p:txBody>
      </p:sp>
      <p:sp>
        <p:nvSpPr>
          <p:cNvPr id="11" name="Content Placeholder 10">
            <a:extLst>
              <a:ext uri="{FF2B5EF4-FFF2-40B4-BE49-F238E27FC236}">
                <a16:creationId xmlns:a16="http://schemas.microsoft.com/office/drawing/2014/main" id="{AA90BBC7-0F7F-DA50-9012-4DC24F57C06D}"/>
              </a:ext>
            </a:extLst>
          </p:cNvPr>
          <p:cNvSpPr>
            <a:spLocks noGrp="1"/>
          </p:cNvSpPr>
          <p:nvPr>
            <p:ph idx="1"/>
          </p:nvPr>
        </p:nvSpPr>
        <p:spPr>
          <a:xfrm>
            <a:off x="838200" y="1578047"/>
            <a:ext cx="4759036" cy="4351338"/>
          </a:xfrm>
        </p:spPr>
        <p:txBody>
          <a:bodyPr/>
          <a:lstStyle/>
          <a:p>
            <a:pPr marL="0" indent="0">
              <a:buNone/>
            </a:pPr>
            <a:r>
              <a:rPr lang="en-US" b="1" dirty="0"/>
              <a:t>Atoms</a:t>
            </a:r>
          </a:p>
          <a:p>
            <a:pPr marL="0" indent="0">
              <a:buNone/>
            </a:pPr>
            <a:endParaRPr lang="en-US" b="1" dirty="0"/>
          </a:p>
          <a:p>
            <a:pPr marL="0" indent="0">
              <a:buNone/>
            </a:pPr>
            <a:r>
              <a:rPr lang="en-US" dirty="0"/>
              <a:t>Atoms are a collection of various subatomic particles containing negatively charged electrons, positively charged protons and neutral particles called neutrons.</a:t>
            </a:r>
          </a:p>
          <a:p>
            <a:pPr marL="0" indent="0">
              <a:buNone/>
            </a:pPr>
            <a:endParaRPr lang="en-US" dirty="0"/>
          </a:p>
        </p:txBody>
      </p:sp>
      <p:pic>
        <p:nvPicPr>
          <p:cNvPr id="12" name="Picture 11">
            <a:extLst>
              <a:ext uri="{FF2B5EF4-FFF2-40B4-BE49-F238E27FC236}">
                <a16:creationId xmlns:a16="http://schemas.microsoft.com/office/drawing/2014/main" id="{7AFAFB97-8D71-87AE-0F59-8500850C3780}"/>
              </a:ext>
            </a:extLst>
          </p:cNvPr>
          <p:cNvPicPr>
            <a:picLocks noChangeAspect="1"/>
          </p:cNvPicPr>
          <p:nvPr/>
        </p:nvPicPr>
        <p:blipFill rotWithShape="1">
          <a:blip r:embed="rId2"/>
          <a:srcRect t="20148"/>
          <a:stretch/>
        </p:blipFill>
        <p:spPr>
          <a:xfrm>
            <a:off x="5645362" y="1312037"/>
            <a:ext cx="5962650" cy="3856182"/>
          </a:xfrm>
          <a:prstGeom prst="rect">
            <a:avLst/>
          </a:prstGeom>
        </p:spPr>
      </p:pic>
      <p:sp>
        <p:nvSpPr>
          <p:cNvPr id="3" name="Content Placeholder 2">
            <a:extLst>
              <a:ext uri="{FF2B5EF4-FFF2-40B4-BE49-F238E27FC236}">
                <a16:creationId xmlns:a16="http://schemas.microsoft.com/office/drawing/2014/main" id="{A5C68CF3-893C-00A9-B606-12C02D0A5169}"/>
              </a:ext>
            </a:extLst>
          </p:cNvPr>
          <p:cNvSpPr txBox="1">
            <a:spLocks/>
          </p:cNvSpPr>
          <p:nvPr/>
        </p:nvSpPr>
        <p:spPr>
          <a:xfrm>
            <a:off x="884864" y="5188272"/>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Neutrons and protons are located in the atomic nucleus</a:t>
            </a:r>
          </a:p>
          <a:p>
            <a:r>
              <a:rPr lang="en-US" dirty="0"/>
              <a:t>The negatively charged electrons orbit around the nucleus and are distributed on a rather large cloud of electrons</a:t>
            </a:r>
          </a:p>
        </p:txBody>
      </p:sp>
    </p:spTree>
    <p:extLst>
      <p:ext uri="{BB962C8B-B14F-4D97-AF65-F5344CB8AC3E}">
        <p14:creationId xmlns:p14="http://schemas.microsoft.com/office/powerpoint/2010/main" val="223041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FF34-DDB8-E908-4670-037BA70E46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E403FA1-A174-F5A8-8271-406F35AD5ED7}"/>
              </a:ext>
            </a:extLst>
          </p:cNvPr>
          <p:cNvSpPr>
            <a:spLocks noGrp="1"/>
          </p:cNvSpPr>
          <p:nvPr>
            <p:ph idx="1"/>
          </p:nvPr>
        </p:nvSpPr>
        <p:spPr>
          <a:xfrm>
            <a:off x="838199" y="1825625"/>
            <a:ext cx="5693229" cy="4428218"/>
          </a:xfrm>
        </p:spPr>
        <p:txBody>
          <a:bodyPr>
            <a:normAutofit/>
          </a:bodyPr>
          <a:lstStyle/>
          <a:p>
            <a:r>
              <a:rPr lang="en-US" dirty="0"/>
              <a:t>Each element has its own unique number of protons, neutrons and electrons.</a:t>
            </a:r>
          </a:p>
          <a:p>
            <a:r>
              <a:rPr lang="en-US" dirty="0"/>
              <a:t>Both protons and neutrons have mass, whereas the mass of electrons is negligible. </a:t>
            </a:r>
          </a:p>
          <a:p>
            <a:r>
              <a:rPr lang="en-US" dirty="0"/>
              <a:t>Protons and neutrons exist at the center of the atom in the nucleus.</a:t>
            </a:r>
          </a:p>
        </p:txBody>
      </p:sp>
      <p:pic>
        <p:nvPicPr>
          <p:cNvPr id="7" name="Picture 6">
            <a:extLst>
              <a:ext uri="{FF2B5EF4-FFF2-40B4-BE49-F238E27FC236}">
                <a16:creationId xmlns:a16="http://schemas.microsoft.com/office/drawing/2014/main" id="{B67E1ED7-D85F-13CD-8E7B-6EBD9F486868}"/>
              </a:ext>
            </a:extLst>
          </p:cNvPr>
          <p:cNvPicPr>
            <a:picLocks noChangeAspect="1"/>
          </p:cNvPicPr>
          <p:nvPr/>
        </p:nvPicPr>
        <p:blipFill>
          <a:blip r:embed="rId3"/>
          <a:stretch>
            <a:fillRect/>
          </a:stretch>
        </p:blipFill>
        <p:spPr>
          <a:xfrm>
            <a:off x="6671171" y="1825625"/>
            <a:ext cx="4913193" cy="4114800"/>
          </a:xfrm>
          <a:prstGeom prst="rect">
            <a:avLst/>
          </a:prstGeom>
        </p:spPr>
      </p:pic>
      <p:sp>
        <p:nvSpPr>
          <p:cNvPr id="8" name="Rectangle 7">
            <a:extLst>
              <a:ext uri="{FF2B5EF4-FFF2-40B4-BE49-F238E27FC236}">
                <a16:creationId xmlns:a16="http://schemas.microsoft.com/office/drawing/2014/main" id="{9A708C23-8A8C-EE04-A765-A6A56863220B}"/>
              </a:ext>
            </a:extLst>
          </p:cNvPr>
          <p:cNvSpPr/>
          <p:nvPr/>
        </p:nvSpPr>
        <p:spPr>
          <a:xfrm>
            <a:off x="7329055" y="5555673"/>
            <a:ext cx="955963" cy="235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7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C85A2DD-DB6C-7819-DC14-72CD00BC6C22}"/>
              </a:ext>
            </a:extLst>
          </p:cNvPr>
          <p:cNvGraphicFramePr>
            <a:graphicFrameLocks noGrp="1"/>
          </p:cNvGraphicFramePr>
          <p:nvPr/>
        </p:nvGraphicFramePr>
        <p:xfrm>
          <a:off x="1427019" y="1823720"/>
          <a:ext cx="8922328" cy="3210560"/>
        </p:xfrm>
        <a:graphic>
          <a:graphicData uri="http://schemas.openxmlformats.org/drawingml/2006/table">
            <a:tbl>
              <a:tblPr firstRow="1" bandRow="1">
                <a:tableStyleId>{74C1A8A3-306A-4EB7-A6B1-4F7E0EB9C5D6}</a:tableStyleId>
              </a:tblPr>
              <a:tblGrid>
                <a:gridCol w="2230582">
                  <a:extLst>
                    <a:ext uri="{9D8B030D-6E8A-4147-A177-3AD203B41FA5}">
                      <a16:colId xmlns:a16="http://schemas.microsoft.com/office/drawing/2014/main" val="3600307683"/>
                    </a:ext>
                  </a:extLst>
                </a:gridCol>
                <a:gridCol w="1713492">
                  <a:extLst>
                    <a:ext uri="{9D8B030D-6E8A-4147-A177-3AD203B41FA5}">
                      <a16:colId xmlns:a16="http://schemas.microsoft.com/office/drawing/2014/main" val="3758234539"/>
                    </a:ext>
                  </a:extLst>
                </a:gridCol>
                <a:gridCol w="2747672">
                  <a:extLst>
                    <a:ext uri="{9D8B030D-6E8A-4147-A177-3AD203B41FA5}">
                      <a16:colId xmlns:a16="http://schemas.microsoft.com/office/drawing/2014/main" val="2518225138"/>
                    </a:ext>
                  </a:extLst>
                </a:gridCol>
                <a:gridCol w="2230582">
                  <a:extLst>
                    <a:ext uri="{9D8B030D-6E8A-4147-A177-3AD203B41FA5}">
                      <a16:colId xmlns:a16="http://schemas.microsoft.com/office/drawing/2014/main" val="977575821"/>
                    </a:ext>
                  </a:extLst>
                </a:gridCol>
              </a:tblGrid>
              <a:tr h="802640">
                <a:tc>
                  <a:txBody>
                    <a:bodyPr/>
                    <a:lstStyle/>
                    <a:p>
                      <a:pPr algn="ctr"/>
                      <a:r>
                        <a:rPr lang="en-US" sz="2800" dirty="0"/>
                        <a:t>Particle</a:t>
                      </a:r>
                    </a:p>
                  </a:txBody>
                  <a:tcPr anchor="ctr"/>
                </a:tc>
                <a:tc>
                  <a:txBody>
                    <a:bodyPr/>
                    <a:lstStyle/>
                    <a:p>
                      <a:pPr algn="ctr"/>
                      <a:r>
                        <a:rPr lang="en-US" sz="2800" dirty="0"/>
                        <a:t>Charge</a:t>
                      </a:r>
                    </a:p>
                  </a:txBody>
                  <a:tcPr anchor="ctr"/>
                </a:tc>
                <a:tc>
                  <a:txBody>
                    <a:bodyPr/>
                    <a:lstStyle/>
                    <a:p>
                      <a:pPr algn="ctr"/>
                      <a:r>
                        <a:rPr lang="en-US" sz="2800" dirty="0"/>
                        <a:t>Mass (g)</a:t>
                      </a:r>
                    </a:p>
                  </a:txBody>
                  <a:tcPr anchor="ctr"/>
                </a:tc>
                <a:tc>
                  <a:txBody>
                    <a:bodyPr/>
                    <a:lstStyle/>
                    <a:p>
                      <a:pPr algn="ctr"/>
                      <a:r>
                        <a:rPr lang="en-US" sz="2800" dirty="0"/>
                        <a:t>Mass (amu)</a:t>
                      </a:r>
                    </a:p>
                  </a:txBody>
                  <a:tcPr anchor="ctr"/>
                </a:tc>
                <a:extLst>
                  <a:ext uri="{0D108BD9-81ED-4DB2-BD59-A6C34878D82A}">
                    <a16:rowId xmlns:a16="http://schemas.microsoft.com/office/drawing/2014/main" val="2981459501"/>
                  </a:ext>
                </a:extLst>
              </a:tr>
              <a:tr h="802640">
                <a:tc>
                  <a:txBody>
                    <a:bodyPr/>
                    <a:lstStyle/>
                    <a:p>
                      <a:pPr algn="ctr"/>
                      <a:r>
                        <a:rPr lang="en-US" sz="2800" dirty="0"/>
                        <a:t>Proton</a:t>
                      </a:r>
                    </a:p>
                  </a:txBody>
                  <a:tcPr anchor="ctr"/>
                </a:tc>
                <a:tc>
                  <a:txBody>
                    <a:bodyPr/>
                    <a:lstStyle/>
                    <a:p>
                      <a:pPr algn="ctr"/>
                      <a:r>
                        <a:rPr lang="en-US" sz="2800" dirty="0"/>
                        <a:t>+1</a:t>
                      </a:r>
                    </a:p>
                  </a:txBody>
                  <a:tcPr anchor="ctr"/>
                </a:tc>
                <a:tc>
                  <a:txBody>
                    <a:bodyPr/>
                    <a:lstStyle/>
                    <a:p>
                      <a:pPr algn="ctr"/>
                      <a:r>
                        <a:rPr lang="en-US" sz="2800" dirty="0"/>
                        <a:t>1.6727 x 10 </a:t>
                      </a:r>
                      <a:r>
                        <a:rPr lang="en-US" sz="2800" baseline="30000" dirty="0"/>
                        <a:t>-24</a:t>
                      </a:r>
                    </a:p>
                  </a:txBody>
                  <a:tcPr anchor="ctr"/>
                </a:tc>
                <a:tc>
                  <a:txBody>
                    <a:bodyPr/>
                    <a:lstStyle/>
                    <a:p>
                      <a:pPr algn="ctr"/>
                      <a:r>
                        <a:rPr lang="en-US" sz="2800" dirty="0"/>
                        <a:t>1.007316</a:t>
                      </a:r>
                    </a:p>
                  </a:txBody>
                  <a:tcPr anchor="ctr"/>
                </a:tc>
                <a:extLst>
                  <a:ext uri="{0D108BD9-81ED-4DB2-BD59-A6C34878D82A}">
                    <a16:rowId xmlns:a16="http://schemas.microsoft.com/office/drawing/2014/main" val="1522865765"/>
                  </a:ext>
                </a:extLst>
              </a:tr>
              <a:tr h="802640">
                <a:tc>
                  <a:txBody>
                    <a:bodyPr/>
                    <a:lstStyle/>
                    <a:p>
                      <a:pPr algn="ctr"/>
                      <a:r>
                        <a:rPr lang="en-US" sz="2800" dirty="0"/>
                        <a:t>Neutron</a:t>
                      </a:r>
                    </a:p>
                  </a:txBody>
                  <a:tcPr anchor="ctr"/>
                </a:tc>
                <a:tc>
                  <a:txBody>
                    <a:bodyPr/>
                    <a:lstStyle/>
                    <a:p>
                      <a:pPr algn="ctr"/>
                      <a:r>
                        <a:rPr lang="en-US" sz="2800" dirty="0"/>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1.6750 x 10 </a:t>
                      </a:r>
                      <a:r>
                        <a:rPr lang="en-US" sz="2800" baseline="30000" dirty="0"/>
                        <a:t>-24</a:t>
                      </a:r>
                    </a:p>
                  </a:txBody>
                  <a:tcPr anchor="ctr"/>
                </a:tc>
                <a:tc>
                  <a:txBody>
                    <a:bodyPr/>
                    <a:lstStyle/>
                    <a:p>
                      <a:pPr algn="ctr"/>
                      <a:r>
                        <a:rPr lang="en-US" sz="2800" dirty="0"/>
                        <a:t>1.008701</a:t>
                      </a:r>
                    </a:p>
                  </a:txBody>
                  <a:tcPr anchor="ctr"/>
                </a:tc>
                <a:extLst>
                  <a:ext uri="{0D108BD9-81ED-4DB2-BD59-A6C34878D82A}">
                    <a16:rowId xmlns:a16="http://schemas.microsoft.com/office/drawing/2014/main" val="824193758"/>
                  </a:ext>
                </a:extLst>
              </a:tr>
              <a:tr h="802640">
                <a:tc>
                  <a:txBody>
                    <a:bodyPr/>
                    <a:lstStyle/>
                    <a:p>
                      <a:pPr algn="ctr"/>
                      <a:r>
                        <a:rPr lang="en-US" sz="2800" dirty="0"/>
                        <a:t>Electron</a:t>
                      </a:r>
                    </a:p>
                  </a:txBody>
                  <a:tcPr anchor="ctr"/>
                </a:tc>
                <a:tc>
                  <a:txBody>
                    <a:bodyPr/>
                    <a:lstStyle/>
                    <a:p>
                      <a:pPr algn="ctr"/>
                      <a:r>
                        <a:rPr lang="en-US" sz="2800" dirty="0"/>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9.110 x 10 </a:t>
                      </a:r>
                      <a:r>
                        <a:rPr lang="en-US" sz="2800" baseline="30000" dirty="0"/>
                        <a:t>-28</a:t>
                      </a:r>
                    </a:p>
                  </a:txBody>
                  <a:tcPr anchor="ctr"/>
                </a:tc>
                <a:tc>
                  <a:txBody>
                    <a:bodyPr/>
                    <a:lstStyle/>
                    <a:p>
                      <a:pPr algn="ctr"/>
                      <a:r>
                        <a:rPr lang="en-US" sz="2800" dirty="0"/>
                        <a:t>0.000549</a:t>
                      </a:r>
                    </a:p>
                  </a:txBody>
                  <a:tcPr anchor="ctr"/>
                </a:tc>
                <a:extLst>
                  <a:ext uri="{0D108BD9-81ED-4DB2-BD59-A6C34878D82A}">
                    <a16:rowId xmlns:a16="http://schemas.microsoft.com/office/drawing/2014/main" val="2908089762"/>
                  </a:ext>
                </a:extLst>
              </a:tr>
            </a:tbl>
          </a:graphicData>
        </a:graphic>
      </p:graphicFrame>
      <p:sp>
        <p:nvSpPr>
          <p:cNvPr id="5" name="TextBox 4">
            <a:extLst>
              <a:ext uri="{FF2B5EF4-FFF2-40B4-BE49-F238E27FC236}">
                <a16:creationId xmlns:a16="http://schemas.microsoft.com/office/drawing/2014/main" id="{664A847C-6453-00F2-A2BA-D7C963CC62C2}"/>
              </a:ext>
            </a:extLst>
          </p:cNvPr>
          <p:cNvSpPr txBox="1"/>
          <p:nvPr/>
        </p:nvSpPr>
        <p:spPr>
          <a:xfrm>
            <a:off x="2313709" y="5846618"/>
            <a:ext cx="2390334" cy="369332"/>
          </a:xfrm>
          <a:prstGeom prst="rect">
            <a:avLst/>
          </a:prstGeom>
          <a:noFill/>
        </p:spPr>
        <p:txBody>
          <a:bodyPr wrap="none" rtlCol="0">
            <a:spAutoFit/>
          </a:bodyPr>
          <a:lstStyle/>
          <a:p>
            <a:r>
              <a:rPr lang="en-US" dirty="0"/>
              <a:t>Amu: Atomic Mass Unit</a:t>
            </a:r>
          </a:p>
        </p:txBody>
      </p:sp>
    </p:spTree>
    <p:extLst>
      <p:ext uri="{BB962C8B-B14F-4D97-AF65-F5344CB8AC3E}">
        <p14:creationId xmlns:p14="http://schemas.microsoft.com/office/powerpoint/2010/main" val="77135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06768F-596A-0DFF-CF8C-5686BDAE1583}"/>
              </a:ext>
            </a:extLst>
          </p:cNvPr>
          <p:cNvSpPr txBox="1"/>
          <p:nvPr/>
        </p:nvSpPr>
        <p:spPr>
          <a:xfrm>
            <a:off x="255814" y="428178"/>
            <a:ext cx="11326585" cy="6494085"/>
          </a:xfrm>
          <a:prstGeom prst="rect">
            <a:avLst/>
          </a:prstGeom>
          <a:noFill/>
        </p:spPr>
        <p:txBody>
          <a:bodyPr wrap="square">
            <a:spAutoFit/>
          </a:bodyPr>
          <a:lstStyle/>
          <a:p>
            <a:endParaRPr lang="en-US" sz="3200" b="1" i="1" dirty="0"/>
          </a:p>
          <a:p>
            <a:r>
              <a:rPr lang="en-US" sz="3200" b="1" i="1" dirty="0"/>
              <a:t>Elements</a:t>
            </a:r>
          </a:p>
          <a:p>
            <a:r>
              <a:rPr lang="en-US" sz="3200" dirty="0"/>
              <a:t>An element is a basic chemical substance that consists of only one type of atom and cannot be broken down or converted into simpler substances by chemical means. Some well-known elements include hydrogen (H), oxygen (O), carbon (C), and iron (Fe).</a:t>
            </a:r>
          </a:p>
          <a:p>
            <a:endParaRPr lang="en-US" sz="3200" dirty="0"/>
          </a:p>
          <a:p>
            <a:r>
              <a:rPr lang="en-US" sz="3200" dirty="0"/>
              <a:t>Each element has a unique atomic number that determines the number of protons in its nucleus and the number of electrons around its nucleus. This, in turn, determines the chemical and physical properties of an element. </a:t>
            </a:r>
          </a:p>
          <a:p>
            <a:endParaRPr lang="en-US" sz="3200" dirty="0"/>
          </a:p>
          <a:p>
            <a:endParaRPr lang="en-US" sz="3200" dirty="0"/>
          </a:p>
        </p:txBody>
      </p:sp>
    </p:spTree>
    <p:extLst>
      <p:ext uri="{BB962C8B-B14F-4D97-AF65-F5344CB8AC3E}">
        <p14:creationId xmlns:p14="http://schemas.microsoft.com/office/powerpoint/2010/main" val="1089488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57798</TotalTime>
  <Words>1567</Words>
  <Application>Microsoft Office PowerPoint</Application>
  <PresentationFormat>Widescreen</PresentationFormat>
  <Paragraphs>114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NewBaskervilleStd-Italic</vt:lpstr>
      <vt:lpstr>NewBaskervilleStd-Roman</vt:lpstr>
      <vt:lpstr>Times New Roman</vt:lpstr>
      <vt:lpstr>Office Theme</vt:lpstr>
      <vt:lpstr>Inorganic Chemistry Part 1</vt:lpstr>
      <vt:lpstr>States of Matter and Physical Properties</vt:lpstr>
      <vt:lpstr>PowerPoint Presentation</vt:lpstr>
      <vt:lpstr>General Definitions (lack chemistry)</vt:lpstr>
      <vt:lpstr>PowerPoint Presentation</vt:lpstr>
      <vt:lpstr>Atomic Structure and Bonding</vt:lpstr>
      <vt:lpstr>PowerPoint Presentation</vt:lpstr>
      <vt:lpstr>PowerPoint Presentation</vt:lpstr>
      <vt:lpstr>PowerPoint Presentation</vt:lpstr>
      <vt:lpstr>PowerPoint Presentation</vt:lpstr>
      <vt:lpstr>PowerPoint Presentation</vt:lpstr>
      <vt:lpstr>The Periodic Table</vt:lpstr>
      <vt:lpstr>PowerPoint Presentation</vt:lpstr>
      <vt:lpstr>PowerPoint Presentation</vt:lpstr>
      <vt:lpstr>Classification:  The three broad Classes Main, Transition, Actinides and lanthanides</vt:lpstr>
      <vt:lpstr>Classification According to Metallic Character</vt:lpstr>
      <vt:lpstr>The Extended  Periodic Table</vt:lpstr>
      <vt:lpstr>PowerPoint Presentation</vt:lpstr>
      <vt:lpstr>PowerPoint Presentation</vt:lpstr>
      <vt:lpstr>The Nuclear Symbol</vt:lpstr>
      <vt:lpstr>Atomic Orbitals</vt:lpstr>
      <vt:lpstr>Orbital shapes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dotsha raheem</dc:creator>
  <cp:lastModifiedBy>dotsha raheem</cp:lastModifiedBy>
  <cp:revision>253</cp:revision>
  <dcterms:created xsi:type="dcterms:W3CDTF">2023-10-06T13:06:27Z</dcterms:created>
  <dcterms:modified xsi:type="dcterms:W3CDTF">2024-07-22T21:42:36Z</dcterms:modified>
</cp:coreProperties>
</file>