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0" d="100"/>
          <a:sy n="110" d="100"/>
        </p:scale>
        <p:origin x="-804" y="84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6/7/2019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6/7/2019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6/7/2019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6/7/2019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6/7/2019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6/7/2019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dirty="0" smtClean="0">
                <a:solidFill>
                  <a:srgbClr val="FF0000"/>
                </a:solidFill>
              </a:rPr>
              <a:t>وەرگێڕان</a:t>
            </a:r>
            <a:br>
              <a:rPr lang="ar-IQ" dirty="0" smtClean="0">
                <a:solidFill>
                  <a:srgbClr val="FF0000"/>
                </a:solidFill>
              </a:rPr>
            </a:br>
            <a:endParaRPr lang="en-US" dirty="0">
              <a:solidFill>
                <a:srgbClr val="FF0000"/>
              </a:solidFill>
            </a:endParaRPr>
          </a:p>
        </p:txBody>
      </p:sp>
      <p:sp>
        <p:nvSpPr>
          <p:cNvPr id="3" name="Subtitle 2"/>
          <p:cNvSpPr>
            <a:spLocks noGrp="1"/>
          </p:cNvSpPr>
          <p:nvPr>
            <p:ph sz="half" idx="1"/>
          </p:nvPr>
        </p:nvSpPr>
        <p:spPr/>
        <p:txBody>
          <a:bodyPr/>
          <a:lstStyle/>
          <a:p>
            <a:r>
              <a:rPr lang="ar-IQ" dirty="0" smtClean="0">
                <a:solidFill>
                  <a:srgbClr val="0070C0"/>
                </a:solidFill>
              </a:rPr>
              <a:t>کۆلیژی پەروەردە</a:t>
            </a:r>
          </a:p>
          <a:p>
            <a:r>
              <a:rPr lang="ar-IQ" dirty="0" smtClean="0">
                <a:solidFill>
                  <a:srgbClr val="0070C0"/>
                </a:solidFill>
              </a:rPr>
              <a:t> بەشی زمان و ئەدەبی کوردی</a:t>
            </a:r>
            <a:endParaRPr lang="en-US" dirty="0">
              <a:solidFill>
                <a:srgbClr val="0070C0"/>
              </a:solidFill>
            </a:endParaRPr>
          </a:p>
        </p:txBody>
      </p:sp>
      <p:sp>
        <p:nvSpPr>
          <p:cNvPr id="4" name="Content Placeholder 3"/>
          <p:cNvSpPr>
            <a:spLocks noGrp="1"/>
          </p:cNvSpPr>
          <p:nvPr>
            <p:ph sz="half" idx="2"/>
          </p:nvPr>
        </p:nvSpPr>
        <p:spPr/>
        <p:txBody>
          <a:bodyPr/>
          <a:lstStyle/>
          <a:p>
            <a:r>
              <a:rPr lang="ar-IQ" dirty="0"/>
              <a:t>ساڵی </a:t>
            </a:r>
            <a:r>
              <a:rPr lang="ar-IQ" dirty="0" smtClean="0"/>
              <a:t>چوارەم</a:t>
            </a:r>
          </a:p>
          <a:p>
            <a:pPr marL="0" indent="0">
              <a:buNone/>
            </a:pPr>
            <a:endParaRPr lang="ar-IQ" dirty="0" smtClean="0"/>
          </a:p>
          <a:p>
            <a:pPr marL="0" indent="0">
              <a:buNone/>
            </a:pPr>
            <a:r>
              <a:rPr lang="ar-IQ" dirty="0" smtClean="0"/>
              <a:t> دیار عەلی کەمال</a:t>
            </a:r>
          </a:p>
          <a:p>
            <a:pPr marL="0" indent="0">
              <a:buNone/>
            </a:pPr>
            <a:endParaRPr lang="ar-IQ" dirty="0" smtClean="0"/>
          </a:p>
          <a:p>
            <a:endParaRPr lang="en-US" dirty="0"/>
          </a:p>
        </p:txBody>
      </p:sp>
    </p:spTree>
    <p:extLst>
      <p:ext uri="{BB962C8B-B14F-4D97-AF65-F5344CB8AC3E}">
        <p14:creationId xmlns:p14="http://schemas.microsoft.com/office/powerpoint/2010/main" val="8658426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دەروازە </a:t>
            </a:r>
            <a:endParaRPr lang="en-US" dirty="0"/>
          </a:p>
        </p:txBody>
      </p:sp>
      <p:sp>
        <p:nvSpPr>
          <p:cNvPr id="4" name="Content Placeholder 3"/>
          <p:cNvSpPr>
            <a:spLocks noGrp="1"/>
          </p:cNvSpPr>
          <p:nvPr>
            <p:ph sz="half" idx="2"/>
          </p:nvPr>
        </p:nvSpPr>
        <p:spPr/>
        <p:txBody>
          <a:bodyPr>
            <a:normAutofit fontScale="62500" lnSpcReduction="20000"/>
          </a:bodyPr>
          <a:lstStyle/>
          <a:p>
            <a:pPr marL="0" indent="0" rtl="1" fontAlgn="base">
              <a:buNone/>
            </a:pPr>
            <a:r>
              <a:rPr lang="ar-IQ" b="1" dirty="0"/>
              <a:t>ساڵانە ژمارەیەکی زۆر لە کتێب لە زمانی جیا بۆ سەر زمانی کوردی وەردەگێڕدرێ. هەندێك لەو کتێبانە، خوێندنەوەیان خۆشە و زمانێکی دەوڵەمەند و پاک و پاراوی تێدا بەکارهاتووە، ئەوانەی دیکە، لە خوێندنەوەی دوو لاپەڕەی یەکەم خوێنەر هیلاک دەبێت و کتێبەکە فڕەدەدا. ئێمەی کورد، وەرگێڕی باشمان هەیە، بەڵام ژمارەی باشەکان زۆر کەمە و لە پەنجەی دەست ڕەتناکا، کەچی سەدان کەس بێئەوەی هیچ لە هونەری وەرگێڕان و ئەخلاقی وەرگێران بگا، بەو پیشەیەوە نووساوە و بە ئارەزووی خۆی کتێبی نووسەری زۆر باش و بەناوبانگی بیانی شەلوکوێر و وێران دەکا. لەراستیدا هیچ ڕێنمایێکیش بۆ وەرگێرانی کتێب بۆسەر زمانی کوردی نییە و زۆربەیان بە بەرنامەش کاری وەرگیڕان ناکەن، لە هەمووشی خراپتر مافی نووسەر و دەزگای پەخش و بڵاوکردنەوە و وەرگێڕەکانی پێشتر دەخۆن و هیچ پرسیان پێناکەن، کە دەکاتە لادان لە یاسا، لادان لە ئەخلاقی پیشە و دزیکردن لە نووسەر و وەرگێڕی پێشتر</a:t>
            </a:r>
            <a:r>
              <a:rPr lang="ar-IQ" b="1" dirty="0" smtClean="0"/>
              <a:t>.</a:t>
            </a:r>
            <a:endParaRPr lang="ar-IQ" dirty="0"/>
          </a:p>
        </p:txBody>
      </p:sp>
    </p:spTree>
    <p:extLst>
      <p:ext uri="{BB962C8B-B14F-4D97-AF65-F5344CB8AC3E}">
        <p14:creationId xmlns:p14="http://schemas.microsoft.com/office/powerpoint/2010/main" val="17696176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کورتەیەکی مێژویی</a:t>
            </a:r>
            <a:endParaRPr lang="en-US" dirty="0"/>
          </a:p>
        </p:txBody>
      </p:sp>
      <p:sp>
        <p:nvSpPr>
          <p:cNvPr id="3" name="Content Placeholder 2"/>
          <p:cNvSpPr>
            <a:spLocks noGrp="1"/>
          </p:cNvSpPr>
          <p:nvPr>
            <p:ph sz="half" idx="1"/>
          </p:nvPr>
        </p:nvSpPr>
        <p:spPr>
          <a:xfrm>
            <a:off x="457200" y="1600200"/>
            <a:ext cx="8382000" cy="4525963"/>
          </a:xfrm>
        </p:spPr>
        <p:txBody>
          <a:bodyPr>
            <a:normAutofit fontScale="62500" lnSpcReduction="20000"/>
          </a:bodyPr>
          <a:lstStyle/>
          <a:p>
            <a:pPr marL="0" indent="0" rtl="1" fontAlgn="base">
              <a:buNone/>
            </a:pPr>
            <a:r>
              <a:rPr lang="ar-IQ" dirty="0"/>
              <a:t>کەمێک درەنگتر و لە سەدەی هەژدە، کەسی وەرگێڕ بە ئارەزووی خۆی دەستکاری تێکستی نووسینی دەکرد و کتێبەکەی دادەڕشتەوە، ئێستا بێگومان جیایە و نووسەر و دەزگای چاپ و پەخش بەوجۆرە وەرگێڕانە رازی نین. پرۆفێسۆر </a:t>
            </a:r>
            <a:r>
              <a:rPr lang="en-US" dirty="0"/>
              <a:t>Mall </a:t>
            </a:r>
            <a:r>
              <a:rPr lang="en-US" dirty="0" err="1"/>
              <a:t>Stålhammar</a:t>
            </a:r>
            <a:r>
              <a:rPr lang="en-US" dirty="0"/>
              <a:t> </a:t>
            </a:r>
            <a:r>
              <a:rPr lang="ar-IQ" dirty="0"/>
              <a:t>دەنووسێ: تێکست لە رێگای هەڵبژاردنی وشە، جیهانێك دروست دەکا، کاری وەرگێڕ ئەوەیە، کە ئەو وشانە لە زمانی دیکە هەڵبژێڕی، کە جیهانەکە جارێکی دیکە دروست بکاتەوە. بۆیە بۆ کەسی وەرگێر زۆر گرنگە نەک هەر تەنیا لە هەردووک زمان زۆر باش شارەزابێت، بەڵکو لە فەرهەنگی هەردووک گەلیش زۆر باش بگات و لە هەردووک وڵاتیش ژیابێت.</a:t>
            </a:r>
          </a:p>
          <a:p>
            <a:pPr marL="0" indent="0" rtl="1" fontAlgn="base">
              <a:buNone/>
            </a:pPr>
            <a:r>
              <a:rPr lang="ar-IQ" dirty="0"/>
              <a:t>لە زۆر دەزگای چاپ و پەخشی ئەوروپی، کەسی وەرگێر، جگە لەوەی بڕە پارەی خۆی پێدەدرێ، ١٥ دانە لە کتێبەکەی خۆشی وەردەگری. بۆئەوەی بە پارەی وەرگێران بژیت، دەبی ساڵانە بەلای کەم ٤ کتێب وەربگێریت و کتێبەکانیش پڕفرۆش بن.</a:t>
            </a:r>
          </a:p>
          <a:p>
            <a:pPr marL="0" indent="0" rtl="1" fontAlgn="base">
              <a:buNone/>
            </a:pPr>
            <a:r>
              <a:rPr lang="ar-IQ" dirty="0"/>
              <a:t>لە دەزگایەکی پەخش، خاوەن ئیمتیاز و سەرنووسەر کاردەکەن و ئەوان پەیوەندی لەگەڵ نووسەر دروست دەکەن. وەرگێر و سەرنووسەر بەرپرسیارێتی ناوەڕۆک و زمان و فاکتەیان لە ئەستۆدایە، ئەگەر کتێبەکە نەخش و وێنەی تێدابی، لەوکات سەرنووسەری وێنە هەیە.</a:t>
            </a:r>
          </a:p>
          <a:p>
            <a:pPr marL="0" indent="0" rtl="1" fontAlgn="base">
              <a:buNone/>
            </a:pPr>
            <a:r>
              <a:rPr lang="en-US" dirty="0" err="1"/>
              <a:t>Kajsa</a:t>
            </a:r>
            <a:r>
              <a:rPr lang="en-US" dirty="0"/>
              <a:t> </a:t>
            </a:r>
            <a:r>
              <a:rPr lang="en-US" dirty="0" err="1"/>
              <a:t>Öberg</a:t>
            </a:r>
            <a:r>
              <a:rPr lang="en-US" dirty="0"/>
              <a:t> </a:t>
            </a:r>
            <a:r>
              <a:rPr lang="en-US" dirty="0" err="1"/>
              <a:t>Lindsten</a:t>
            </a:r>
            <a:r>
              <a:rPr lang="en-US" dirty="0"/>
              <a:t> </a:t>
            </a:r>
            <a:r>
              <a:rPr lang="ar-IQ" dirty="0"/>
              <a:t>لە چاوپێکەوتنێک دەڵێ: ئەوانەی تازە دەست بە کاری وەرگێڕان دەکەن، وشە بەرامبەر وشە وەردەگێڕن، بۆئەوەی پیشانی بدەن، کە ئەوان مانای هەموو وشەیەک دەزانن، بەڵام نابی بەو شێوەیە کتێب وەربگێڕدرێ، چونکە وشە مانای فەرهەنگی خۆی هەیە و دەبی لە وردەکاری بگەین.</a:t>
            </a:r>
          </a:p>
          <a:p>
            <a:pPr marL="0" indent="0" rtl="1" fontAlgn="base">
              <a:buNone/>
            </a:pPr>
            <a:r>
              <a:rPr lang="ar-IQ" dirty="0"/>
              <a:t>سکرتێڕی ئەکادێمیای سویدی </a:t>
            </a:r>
            <a:r>
              <a:rPr lang="en-US" dirty="0"/>
              <a:t>Horace </a:t>
            </a:r>
            <a:r>
              <a:rPr lang="en-US" dirty="0" err="1"/>
              <a:t>Engdahl</a:t>
            </a:r>
            <a:r>
              <a:rPr lang="en-US" dirty="0"/>
              <a:t> </a:t>
            </a:r>
            <a:r>
              <a:rPr lang="ar-IQ" dirty="0"/>
              <a:t>جارێکیان گوتویەتی: ئەگەر ئێمە واز لە وەرگێڕان بێنین، زمانی سویدی بە هەژاری دەمینێتەوە، چونکە لە ڕێگای وشەوە ئێمە فۆرمولەی جیهانی خۆمان دەکەین و تێیدەگەین</a:t>
            </a:r>
            <a:r>
              <a:rPr lang="ar-IQ" dirty="0" smtClean="0"/>
              <a:t>.</a:t>
            </a:r>
            <a:endParaRPr lang="ar-IQ" dirty="0"/>
          </a:p>
        </p:txBody>
      </p:sp>
    </p:spTree>
    <p:extLst>
      <p:ext uri="{BB962C8B-B14F-4D97-AF65-F5344CB8AC3E}">
        <p14:creationId xmlns:p14="http://schemas.microsoft.com/office/powerpoint/2010/main" val="22518250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half" idx="1"/>
          </p:nvPr>
        </p:nvSpPr>
        <p:spPr/>
        <p:txBody>
          <a:bodyPr>
            <a:normAutofit fontScale="47500" lnSpcReduction="20000"/>
          </a:bodyPr>
          <a:lstStyle/>
          <a:p>
            <a:pPr marL="0" indent="0" rtl="1" fontAlgn="base">
              <a:buNone/>
            </a:pPr>
            <a:r>
              <a:rPr lang="ar-IQ" dirty="0"/>
              <a:t>هەندێ وەرگێر هەموو تێکستەکە جارێک یان زیاتر دەخوێننەوە ئینجا دەست بە وەرگێران دەکەن، ئەوانەی دیکە یەکسەر کتێبەکە وەردەگێرن. بەڵام لەناو هەموو وەرگێرانەکان، وەرگێرانی شعر زۆر گرانە.</a:t>
            </a:r>
          </a:p>
          <a:p>
            <a:pPr marL="0" indent="0" rtl="1" fontAlgn="base">
              <a:buNone/>
            </a:pPr>
            <a:r>
              <a:rPr lang="ar-IQ" dirty="0"/>
              <a:t>کتێب دەبی لە زمانی نووسەر (زمانی یەکەم) وەربگێڕدرێ، بۆئەوەی غەدر لە نووسەر نەکرێ، بەڵام لە حالەتی تایبەت و بۆ کورد، دەشکرێ کتێب لە زمانی دووەم وەربگێردرێ، بەو مەرجەی لەگەڵ زمانی یەکەم بەراورد بکرێ. زۆر لەو کتێبانەی بۆسەر زمانی کوردی وەردەگێڕدرێن، لە زمانی سێیەم یان زیاترەوەن، بۆیە ئەگەر لایەنی زمانەوانیشی تەواو بیت، ناوەڕۆکی پڕکەموکورتییە، بەتایبەتیش ئەو کتێبانەی لە زمانی عەرەبی و لەلایەن وەرگێڕانی میسری و سوری وەرگێڕدراون، روحی کتێبەکە دەکێشن و نووسەر کتێبی خۆی ناناسیتەوە. هەربۆنموونە: </a:t>
            </a:r>
            <a:r>
              <a:rPr lang="ar-IQ" dirty="0" smtClean="0"/>
              <a:t>کتێبێک</a:t>
            </a:r>
            <a:endParaRPr lang="en-US" dirty="0"/>
          </a:p>
        </p:txBody>
      </p:sp>
      <p:sp>
        <p:nvSpPr>
          <p:cNvPr id="4" name="Content Placeholder 3"/>
          <p:cNvSpPr>
            <a:spLocks noGrp="1"/>
          </p:cNvSpPr>
          <p:nvPr>
            <p:ph sz="half" idx="2"/>
          </p:nvPr>
        </p:nvSpPr>
        <p:spPr/>
        <p:txBody>
          <a:bodyPr>
            <a:normAutofit fontScale="47500" lnSpcReduction="20000"/>
          </a:bodyPr>
          <a:lstStyle/>
          <a:p>
            <a:pPr marL="0" indent="0" rtl="1" fontAlgn="base">
              <a:buNone/>
            </a:pPr>
            <a:r>
              <a:rPr lang="ar-IQ" dirty="0"/>
              <a:t>هەندێ وەرگێر هەموو تێکستەکە جارێک یان زیاتر دەخوێننەوە ئینجا دەست بە وەرگێران دەکەن، ئەوانەی دیکە یەکسەر کتێبەکە وەردەگێرن. بەڵام لەناو هەموو وەرگێرانەکان، وەرگێرانی شعر زۆر گرانە.</a:t>
            </a:r>
          </a:p>
          <a:p>
            <a:pPr marL="0" indent="0" rtl="1" fontAlgn="base">
              <a:buNone/>
            </a:pPr>
            <a:r>
              <a:rPr lang="ar-IQ" dirty="0"/>
              <a:t>کتێب دەبی لە زمانی نووسەر (زمانی یەکەم) وەربگێڕدرێ، بۆئەوەی غەدر لە نووسەر نەکرێ، بەڵام لە حالەتی تایبەت و بۆ کورد، دەشکرێ کتێب لە زمانی دووەم وەربگێردرێ، بەو مەرجەی لەگەڵ زمانی یەکەم بەراورد بکرێ. زۆر لەو کتێبانەی بۆسەر زمانی کوردی وەردەگێڕدرێن، لە زمانی سێیەم یان زیاترەوەن، بۆیە ئەگەر لایەنی زمانەوانیشی تەواو بیت، ناوەڕۆکی پڕکەموکورتییە، بەتایبەتیش ئەو کتێبانەی لە زمانی عەرەبی و لەلایەن وەرگێڕانی میسری و سوری وەرگێڕدراون، روحی کتێبەکە دەکێشن و نووسەر کتێبی خۆی ناناسیتەوە. هەربۆنموونە: کتێبێک لەم دواییانە لە زمانی عەرەبی بۆ زمانی کوردی وەرگێردرایە، کە نووسەری یەکەم سویدییە و وەرگێڕیش نزیکە ٢٥ ساڵە لەسوید دەژیت. ئەگەر کتێبە کوردییەکە لەگەڵ کتێبە سویدییە ئەسلەکە بەراورد بکەیت، نووسەر کتێبی خۆی ناناسێتەوە... ئەوە خیانەت و غەدری گەورەیە لە کتێب و لە نووسەر دەکرێ، باس لەوە هەرناکەین، وەک لەسەرەوە نووسیمان، لادانە لە یاسا، لادانە لە ئەخلاقی پیشە و دزیێكی گەورەیە لە دەزگای چاپ و پەخش و نووسەر و وەرگێرەکانی پێشتر. لەراستیدا نابی دەزگاکانی چاپ و پەخشی کوردیش ئەمجۆرە کتێبانە چاپ بکات، کە لە زمانی دووەم یان سێیەم وەرگێڕدراین.</a:t>
            </a:r>
          </a:p>
          <a:p>
            <a:endParaRPr lang="en-US" dirty="0"/>
          </a:p>
          <a:p>
            <a:endParaRPr lang="en-US" dirty="0"/>
          </a:p>
        </p:txBody>
      </p:sp>
    </p:spTree>
    <p:extLst>
      <p:ext uri="{BB962C8B-B14F-4D97-AF65-F5344CB8AC3E}">
        <p14:creationId xmlns:p14="http://schemas.microsoft.com/office/powerpoint/2010/main" val="164095381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773</Words>
  <Application>Microsoft Office PowerPoint</Application>
  <PresentationFormat>On-screen Show (4:3)</PresentationFormat>
  <Paragraphs>18</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وەرگێڕان </vt:lpstr>
      <vt:lpstr>دەروازە </vt:lpstr>
      <vt:lpstr>کورتەیەکی مێژویی</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وەرگێڕان</dc:title>
  <dc:creator>dyar</dc:creator>
  <cp:lastModifiedBy>dyar</cp:lastModifiedBy>
  <cp:revision>4</cp:revision>
  <dcterms:created xsi:type="dcterms:W3CDTF">2006-08-16T00:00:00Z</dcterms:created>
  <dcterms:modified xsi:type="dcterms:W3CDTF">2019-06-07T11:30:49Z</dcterms:modified>
</cp:coreProperties>
</file>