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66A8F50-D852-4E95-BC9E-9C541887E001}">
          <p14:sldIdLst>
            <p14:sldId id="256"/>
            <p14:sldId id="257"/>
            <p14:sldId id="258"/>
          </p14:sldIdLst>
        </p14:section>
        <p14:section name="Untitled Section" id="{971AD126-594A-4C83-8B0B-FBB89F06397E}">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79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rgbClr val="FF0000"/>
                </a:solidFill>
              </a:rPr>
              <a:t>Applied Linguistics </a:t>
            </a:r>
            <a:endParaRPr lang="en-US" dirty="0">
              <a:solidFill>
                <a:srgbClr val="FF0000"/>
              </a:solidFill>
            </a:endParaRPr>
          </a:p>
        </p:txBody>
      </p:sp>
      <p:sp>
        <p:nvSpPr>
          <p:cNvPr id="5" name="Content Placeholder 4"/>
          <p:cNvSpPr>
            <a:spLocks noGrp="1"/>
          </p:cNvSpPr>
          <p:nvPr>
            <p:ph sz="half" idx="1"/>
          </p:nvPr>
        </p:nvSpPr>
        <p:spPr/>
        <p:txBody>
          <a:bodyPr/>
          <a:lstStyle/>
          <a:p>
            <a:r>
              <a:rPr lang="en-GB" dirty="0" err="1" smtClean="0"/>
              <a:t>Phd</a:t>
            </a:r>
            <a:r>
              <a:rPr lang="en-GB" dirty="0" smtClean="0"/>
              <a:t>  Course</a:t>
            </a:r>
          </a:p>
          <a:p>
            <a:r>
              <a:rPr lang="en-GB" dirty="0" smtClean="0"/>
              <a:t>University </a:t>
            </a:r>
            <a:r>
              <a:rPr lang="en-GB" dirty="0" err="1" smtClean="0"/>
              <a:t>Salahaddin</a:t>
            </a:r>
            <a:endParaRPr lang="en-US" dirty="0"/>
          </a:p>
        </p:txBody>
      </p:sp>
      <p:sp>
        <p:nvSpPr>
          <p:cNvPr id="6" name="Content Placeholder 5"/>
          <p:cNvSpPr>
            <a:spLocks noGrp="1"/>
          </p:cNvSpPr>
          <p:nvPr>
            <p:ph sz="half" idx="2"/>
          </p:nvPr>
        </p:nvSpPr>
        <p:spPr/>
        <p:txBody>
          <a:bodyPr/>
          <a:lstStyle/>
          <a:p>
            <a:pPr marL="0" indent="0">
              <a:buNone/>
            </a:pPr>
            <a:r>
              <a:rPr lang="en-GB" dirty="0" err="1" smtClean="0">
                <a:solidFill>
                  <a:srgbClr val="0070C0"/>
                </a:solidFill>
              </a:rPr>
              <a:t>Dyar</a:t>
            </a:r>
            <a:r>
              <a:rPr lang="en-GB" dirty="0" smtClean="0">
                <a:solidFill>
                  <a:srgbClr val="0070C0"/>
                </a:solidFill>
              </a:rPr>
              <a:t> Ali Kamal </a:t>
            </a:r>
          </a:p>
          <a:p>
            <a:pPr marL="0" indent="0">
              <a:buNone/>
            </a:pPr>
            <a:r>
              <a:rPr lang="en-GB" dirty="0" smtClean="0">
                <a:solidFill>
                  <a:srgbClr val="0070C0"/>
                </a:solidFill>
              </a:rPr>
              <a:t>Assistant Prof</a:t>
            </a:r>
          </a:p>
          <a:p>
            <a:pPr marL="0" indent="0">
              <a:buNone/>
            </a:pPr>
            <a:r>
              <a:rPr lang="en-GB" dirty="0" smtClean="0">
                <a:solidFill>
                  <a:srgbClr val="0070C0"/>
                </a:solidFill>
              </a:rPr>
              <a:t>University of </a:t>
            </a:r>
            <a:r>
              <a:rPr lang="en-GB" dirty="0" err="1" smtClean="0">
                <a:solidFill>
                  <a:srgbClr val="0070C0"/>
                </a:solidFill>
              </a:rPr>
              <a:t>Salahaddin</a:t>
            </a:r>
            <a:endParaRPr lang="en-US" dirty="0">
              <a:solidFill>
                <a:srgbClr val="0070C0"/>
              </a:solidFill>
            </a:endParaRPr>
          </a:p>
        </p:txBody>
      </p:sp>
    </p:spTree>
    <p:extLst>
      <p:ext uri="{BB962C8B-B14F-4D97-AF65-F5344CB8AC3E}">
        <p14:creationId xmlns:p14="http://schemas.microsoft.com/office/powerpoint/2010/main" val="117919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a:t>
            </a:r>
            <a:endParaRPr lang="en-US" dirty="0"/>
          </a:p>
        </p:txBody>
      </p:sp>
      <p:sp>
        <p:nvSpPr>
          <p:cNvPr id="3" name="Content Placeholder 2"/>
          <p:cNvSpPr>
            <a:spLocks noGrp="1"/>
          </p:cNvSpPr>
          <p:nvPr>
            <p:ph sz="half" idx="1"/>
          </p:nvPr>
        </p:nvSpPr>
        <p:spPr>
          <a:xfrm>
            <a:off x="457200" y="1600200"/>
            <a:ext cx="7620000" cy="4525963"/>
          </a:xfrm>
        </p:spPr>
        <p:txBody>
          <a:bodyPr>
            <a:normAutofit fontScale="62500" lnSpcReduction="20000"/>
          </a:bodyPr>
          <a:lstStyle/>
          <a:p>
            <a:r>
              <a:rPr lang="en-US" b="1" dirty="0"/>
              <a:t>Introduction:</a:t>
            </a:r>
            <a:endParaRPr lang="en-US" dirty="0"/>
          </a:p>
          <a:p>
            <a:r>
              <a:rPr lang="en-US" dirty="0"/>
              <a:t>This course is intended for graduate students who are actively engaged in research or literature reviews that pertain to one or more branches of Applied Linguistics. Although we shall consider issues that are relevant to the entire field of Applied Linguistics, this course is devoted strategically to the pressing research foci of students who are enrolled in the course. As such, the syllabi, readings, and assignments are tailored around specific research projects. What follows, then, are descriptions of the uniform procedures that will be followed to help you identify topics of primary interest.</a:t>
            </a:r>
          </a:p>
          <a:p>
            <a:r>
              <a:rPr lang="en-US" dirty="0"/>
              <a:t>This seminar has also been created in support of the Ph.D. minor in applied linguistics, described below or through the prior link. Many scholars at Stanford University are acknowledged leaders in the field of applied linguistics, and we anticipate broad faculty support for students who participate in this seminar. The Applied Linguistics Ph.D. minor takes strategic advantage of faculty and courses in the School of Education and the School of Humanities and Sciences. Faculty associated with this enterprise are identified within the applied linguistics program, and they offer an extraordinary array of contributions to applied linguistic research.</a:t>
            </a:r>
          </a:p>
          <a:p>
            <a:pPr lvl="1"/>
            <a:endParaRPr lang="en-US" sz="3000" dirty="0"/>
          </a:p>
          <a:p>
            <a:endParaRPr lang="en-US" dirty="0"/>
          </a:p>
        </p:txBody>
      </p:sp>
    </p:spTree>
    <p:extLst>
      <p:ext uri="{BB962C8B-B14F-4D97-AF65-F5344CB8AC3E}">
        <p14:creationId xmlns:p14="http://schemas.microsoft.com/office/powerpoint/2010/main" val="115066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762000"/>
            <a:ext cx="4114800" cy="5364163"/>
          </a:xfrm>
        </p:spPr>
        <p:txBody>
          <a:bodyPr>
            <a:normAutofit/>
          </a:bodyPr>
          <a:lstStyle/>
          <a:p>
            <a:r>
              <a:rPr lang="en-US" sz="1800" dirty="0"/>
              <a:t>Students may therefore share diverse backgrounds and interests, with the exception that all students recognize the </a:t>
            </a:r>
            <a:r>
              <a:rPr lang="en-US" sz="1800" dirty="0" err="1"/>
              <a:t>applicational</a:t>
            </a:r>
            <a:r>
              <a:rPr lang="en-US" sz="1800" dirty="0"/>
              <a:t> relevance of their language related studies. Projects devoted to teacher education, deaf education, bilingualism, </a:t>
            </a:r>
            <a:r>
              <a:rPr lang="en-US" sz="1800" dirty="0" err="1"/>
              <a:t>bidialectailism</a:t>
            </a:r>
            <a:r>
              <a:rPr lang="en-US" sz="1800" dirty="0"/>
              <a:t>, language and gender, language and the economy, literacy, and more, are all welcome. So too are studies of language education, computer applications of linguistic science, and how translation, or discourse analyses and conversation analyses may inform policies, education, and other programs devoted to culturally and linguistically diverse populations.</a:t>
            </a:r>
          </a:p>
          <a:p>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914401"/>
            <a:ext cx="3886200" cy="3733800"/>
          </a:xfrm>
        </p:spPr>
      </p:pic>
    </p:spTree>
    <p:extLst>
      <p:ext uri="{BB962C8B-B14F-4D97-AF65-F5344CB8AC3E}">
        <p14:creationId xmlns:p14="http://schemas.microsoft.com/office/powerpoint/2010/main" val="1459876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323</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Applied Linguistics </vt:lpstr>
      <vt:lpstr>Definition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Linguistics</dc:title>
  <dc:creator>dyar</dc:creator>
  <cp:lastModifiedBy>dyar</cp:lastModifiedBy>
  <cp:revision>3</cp:revision>
  <dcterms:created xsi:type="dcterms:W3CDTF">2006-08-16T00:00:00Z</dcterms:created>
  <dcterms:modified xsi:type="dcterms:W3CDTF">2019-06-07T11:53:29Z</dcterms:modified>
</cp:coreProperties>
</file>