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305856"/>
        <c:axId val="69841984"/>
        <c:axId val="38551552"/>
      </c:line3DChart>
      <c:catAx>
        <c:axId val="6930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69841984"/>
        <c:crosses val="autoZero"/>
        <c:auto val="1"/>
        <c:lblAlgn val="ctr"/>
        <c:lblOffset val="100"/>
        <c:noMultiLvlLbl val="0"/>
      </c:catAx>
      <c:valAx>
        <c:axId val="69841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305856"/>
        <c:crosses val="autoZero"/>
        <c:crossBetween val="between"/>
      </c:valAx>
      <c:serAx>
        <c:axId val="3855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698419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Applied Linguistics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MA Course</a:t>
            </a:r>
          </a:p>
          <a:p>
            <a:r>
              <a:rPr lang="en-GB" dirty="0" smtClean="0"/>
              <a:t>University of </a:t>
            </a:r>
            <a:r>
              <a:rPr lang="en-GB" dirty="0" err="1" smtClean="0"/>
              <a:t>Soran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>
                <a:solidFill>
                  <a:srgbClr val="0070C0"/>
                </a:solidFill>
              </a:rPr>
              <a:t>Dyar</a:t>
            </a:r>
            <a:r>
              <a:rPr lang="en-GB" dirty="0" smtClean="0">
                <a:solidFill>
                  <a:srgbClr val="0070C0"/>
                </a:solidFill>
              </a:rPr>
              <a:t> Ali Kamal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Assistant Prof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University of </a:t>
            </a:r>
            <a:r>
              <a:rPr lang="en-GB" dirty="0" err="1" smtClean="0">
                <a:solidFill>
                  <a:srgbClr val="0070C0"/>
                </a:solidFill>
              </a:rPr>
              <a:t>Salahaddin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lvl="1"/>
            <a:r>
              <a:rPr lang="en-US" sz="3000" dirty="0"/>
              <a:t>An interdisciplinary field of study that identifies, investigates, and offers solutions to language-related real-life problems. Some of the academic fields related to applied linguistics are education, linguistics, psychology, anthropology, and sociology.</a:t>
            </a:r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814850"/>
              </p:ext>
            </p:extLst>
          </p:nvPr>
        </p:nvGraphicFramePr>
        <p:xfrm>
          <a:off x="6019800" y="381000"/>
          <a:ext cx="27432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105400" cy="4691063"/>
          </a:xfrm>
        </p:spPr>
        <p:txBody>
          <a:bodyPr>
            <a:normAutofit/>
          </a:bodyPr>
          <a:lstStyle/>
          <a:p>
            <a:r>
              <a:rPr lang="en-US" sz="2000" dirty="0"/>
              <a:t>L2 learning is a long and complex undertaking</a:t>
            </a:r>
          </a:p>
          <a:p>
            <a:r>
              <a:rPr lang="en-US" sz="2000" dirty="0"/>
              <a:t>L2 learner struggles to break away from the confines of L1.</a:t>
            </a:r>
          </a:p>
          <a:p>
            <a:r>
              <a:rPr lang="en-US" sz="2000" dirty="0"/>
              <a:t>An ideal L2 learning involves the acquisition of:</a:t>
            </a:r>
          </a:p>
          <a:p>
            <a:pPr lvl="1"/>
            <a:r>
              <a:rPr lang="en-US" sz="2000" dirty="0"/>
              <a:t>A new language.</a:t>
            </a:r>
          </a:p>
          <a:p>
            <a:pPr lvl="1"/>
            <a:r>
              <a:rPr lang="en-US" sz="2000" dirty="0"/>
              <a:t>A new culture.</a:t>
            </a:r>
          </a:p>
          <a:p>
            <a:pPr lvl="1"/>
            <a:r>
              <a:rPr lang="en-US" sz="2000" dirty="0"/>
              <a:t>A new way of thinking, feeling, and acting.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Successful L2 learning requires total commitment, total involvement,  total physical, intellectual, and emotional response.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7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Applied Linguistics </vt:lpstr>
      <vt:lpstr>Definition </vt:lpstr>
      <vt:lpstr>Keys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Linguistics </dc:title>
  <dc:creator>dyar</dc:creator>
  <cp:lastModifiedBy>dyar</cp:lastModifiedBy>
  <cp:revision>1</cp:revision>
  <dcterms:created xsi:type="dcterms:W3CDTF">2006-08-16T00:00:00Z</dcterms:created>
  <dcterms:modified xsi:type="dcterms:W3CDTF">2019-06-07T11:41:38Z</dcterms:modified>
</cp:coreProperties>
</file>