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D4510DA-44AF-44C2-93D6-CDB512C714AE}" type="datetimeFigureOut">
              <a:rPr lang="en-US" smtClean="0"/>
              <a:t>10/11/2020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2C85BB7-75A3-47CE-91E4-A3C256233B99}"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4510DA-44AF-44C2-93D6-CDB512C714AE}"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85BB7-75A3-47CE-91E4-A3C256233B9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4510DA-44AF-44C2-93D6-CDB512C714AE}"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85BB7-75A3-47CE-91E4-A3C256233B9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4510DA-44AF-44C2-93D6-CDB512C714AE}"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85BB7-75A3-47CE-91E4-A3C256233B9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D4510DA-44AF-44C2-93D6-CDB512C714AE}" type="datetimeFigureOut">
              <a:rPr lang="en-US" smtClean="0"/>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C2C85BB7-75A3-47CE-91E4-A3C256233B9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D4510DA-44AF-44C2-93D6-CDB512C714AE}" type="datetimeFigureOut">
              <a:rPr lang="en-US" smtClean="0"/>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85BB7-75A3-47CE-91E4-A3C256233B9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D4510DA-44AF-44C2-93D6-CDB512C714AE}" type="datetimeFigureOut">
              <a:rPr lang="en-US" smtClean="0"/>
              <a:t>10/11/2020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C85BB7-75A3-47CE-91E4-A3C256233B9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D4510DA-44AF-44C2-93D6-CDB512C714AE}" type="datetimeFigureOut">
              <a:rPr lang="en-US" smtClean="0"/>
              <a:t>10/11/2020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C85BB7-75A3-47CE-91E4-A3C256233B9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510DA-44AF-44C2-93D6-CDB512C714AE}" type="datetimeFigureOut">
              <a:rPr lang="en-US" smtClean="0"/>
              <a:t>10/11/2020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C85BB7-75A3-47CE-91E4-A3C256233B9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D4510DA-44AF-44C2-93D6-CDB512C714AE}" type="datetimeFigureOut">
              <a:rPr lang="en-US" smtClean="0"/>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85BB7-75A3-47CE-91E4-A3C256233B9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D4510DA-44AF-44C2-93D6-CDB512C714AE}" type="datetimeFigureOut">
              <a:rPr lang="en-US" smtClean="0"/>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85BB7-75A3-47CE-91E4-A3C256233B9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D4510DA-44AF-44C2-93D6-CDB512C714AE}" type="datetimeFigureOut">
              <a:rPr lang="en-US" smtClean="0"/>
              <a:t>10/11/2020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2C85BB7-75A3-47CE-91E4-A3C256233B9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381000" y="304800"/>
            <a:ext cx="8382000" cy="6248400"/>
          </a:xfrm>
          <a:solidFill>
            <a:schemeClr val="accent3"/>
          </a:solidFill>
        </p:spPr>
        <p:txBody>
          <a:bodyPr>
            <a:normAutofit/>
          </a:bodyPr>
          <a:lstStyle/>
          <a:p>
            <a:r>
              <a:rPr lang="en-US" b="1" dirty="0" smtClean="0"/>
              <a:t>Hematology</a:t>
            </a:r>
          </a:p>
          <a:p>
            <a:pPr algn="just"/>
            <a:r>
              <a:rPr lang="en-US" b="1" dirty="0" smtClean="0"/>
              <a:t>Hematology, also spelled </a:t>
            </a:r>
            <a:r>
              <a:rPr lang="en-US" b="1" dirty="0" err="1" smtClean="0"/>
              <a:t>haematology</a:t>
            </a:r>
            <a:r>
              <a:rPr lang="en-US" b="1" dirty="0" smtClean="0"/>
              <a:t> (from the Greek, </a:t>
            </a:r>
            <a:r>
              <a:rPr lang="en-US" b="1" dirty="0" err="1" smtClean="0"/>
              <a:t>haima</a:t>
            </a:r>
            <a:r>
              <a:rPr lang="en-US" b="1" dirty="0" smtClean="0"/>
              <a:t> "blood," and -logy), is the branch of medicine concerned with the study, diagnosis, treatment, and prevention of diseases related to blood. Hematology includes the study of etiology. It involves treating diseases that affect the production of blood and its components, such as blood cells, hemoglobin, blood proteins, bone marrow, platelets, blood vessels, spleen, and the mechanism of coagulation. Such diseases might include hemophilia, blood clots, other bleeding disorders and blood cancers such as leukemia, myeloma, and lymphoma.</a:t>
            </a:r>
          </a:p>
          <a:p>
            <a:endParaRPr lang="en-US" dirty="0"/>
          </a:p>
        </p:txBody>
      </p:sp>
    </p:spTree>
    <p:extLst>
      <p:ext uri="{BB962C8B-B14F-4D97-AF65-F5344CB8AC3E}">
        <p14:creationId xmlns:p14="http://schemas.microsoft.com/office/powerpoint/2010/main" val="263153056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533400"/>
            <a:ext cx="8763000" cy="6172200"/>
          </a:xfrm>
          <a:solidFill>
            <a:schemeClr val="accent3"/>
          </a:solidFill>
        </p:spPr>
        <p:txBody>
          <a:bodyPr>
            <a:normAutofit/>
          </a:bodyPr>
          <a:lstStyle/>
          <a:p>
            <a:pPr marL="137160" indent="0">
              <a:buNone/>
            </a:pPr>
            <a:r>
              <a:rPr lang="en-US" dirty="0"/>
              <a:t>Plasma</a:t>
            </a:r>
          </a:p>
          <a:p>
            <a:pPr marL="137160" indent="0" algn="just">
              <a:buNone/>
            </a:pPr>
            <a:r>
              <a:rPr lang="en-US" dirty="0"/>
              <a:t>About 55% of blood is blood plasma, a fluid that is the blood's liquid medium, which by itself is straw-yellow in color. The blood plasma volume totals of 2.7–3.0 liters  in an average human. It is essentially an aqueous solution containing 92% water, 8% blood plasma proteins, and trace amounts of other materials. Plasma circulates dissolved nutrients, such as glucose, amino acids, and fatty acids (dissolved in the blood or bound to plasma proteins), and removes waste products, such as carbon dioxide, urea, and lactic acid.</a:t>
            </a:r>
          </a:p>
          <a:p>
            <a:pPr marL="137160" indent="0">
              <a:buNone/>
            </a:pPr>
            <a:endParaRPr lang="en-US" dirty="0"/>
          </a:p>
        </p:txBody>
      </p:sp>
    </p:spTree>
    <p:extLst>
      <p:ext uri="{BB962C8B-B14F-4D97-AF65-F5344CB8AC3E}">
        <p14:creationId xmlns:p14="http://schemas.microsoft.com/office/powerpoint/2010/main" val="12416910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33400"/>
            <a:ext cx="8229600" cy="6096000"/>
          </a:xfrm>
          <a:solidFill>
            <a:schemeClr val="accent3"/>
          </a:solidFill>
        </p:spPr>
        <p:txBody>
          <a:bodyPr>
            <a:normAutofit/>
          </a:bodyPr>
          <a:lstStyle/>
          <a:p>
            <a:pPr marL="137160" indent="0">
              <a:buNone/>
            </a:pPr>
            <a:r>
              <a:rPr lang="en-US" dirty="0"/>
              <a:t>Other important components include:</a:t>
            </a:r>
          </a:p>
          <a:p>
            <a:pPr marL="137160" indent="0">
              <a:buNone/>
            </a:pPr>
            <a:r>
              <a:rPr lang="en-US" dirty="0"/>
              <a:t>-Serum albumin.</a:t>
            </a:r>
          </a:p>
          <a:p>
            <a:pPr marL="137160" indent="0">
              <a:buNone/>
            </a:pPr>
            <a:r>
              <a:rPr lang="en-US" dirty="0"/>
              <a:t>-Blood-clotting factors (to facilitate coagulation).</a:t>
            </a:r>
          </a:p>
          <a:p>
            <a:pPr marL="137160" indent="0">
              <a:buNone/>
            </a:pPr>
            <a:r>
              <a:rPr lang="en-US" dirty="0"/>
              <a:t>-</a:t>
            </a:r>
            <a:r>
              <a:rPr lang="en-US" dirty="0" err="1"/>
              <a:t>Immunoglobulins</a:t>
            </a:r>
            <a:r>
              <a:rPr lang="en-US" dirty="0"/>
              <a:t> (antibodies).</a:t>
            </a:r>
          </a:p>
          <a:p>
            <a:pPr marL="137160" indent="0">
              <a:buNone/>
            </a:pPr>
            <a:r>
              <a:rPr lang="en-US" dirty="0"/>
              <a:t>-lipoprotein particles.</a:t>
            </a:r>
          </a:p>
          <a:p>
            <a:pPr marL="137160" indent="0">
              <a:buNone/>
            </a:pPr>
            <a:r>
              <a:rPr lang="en-US" dirty="0"/>
              <a:t>-Various other proteins.</a:t>
            </a:r>
          </a:p>
          <a:p>
            <a:pPr marL="137160" indent="0">
              <a:buNone/>
            </a:pPr>
            <a:r>
              <a:rPr lang="en-US" dirty="0"/>
              <a:t>-Various electrolytes (mainly sodium and chloride).</a:t>
            </a:r>
          </a:p>
          <a:p>
            <a:pPr marL="137160" indent="0">
              <a:buNone/>
            </a:pPr>
            <a:r>
              <a:rPr lang="en-US" dirty="0"/>
              <a:t>The term serum refers to plasma from which the clotting proteins have been removed. Most of the proteins remaining are albumin and </a:t>
            </a:r>
            <a:r>
              <a:rPr lang="en-US" dirty="0" err="1"/>
              <a:t>immunoglobulins</a:t>
            </a:r>
            <a:r>
              <a:rPr lang="en-US" dirty="0"/>
              <a:t>.</a:t>
            </a:r>
          </a:p>
          <a:p>
            <a:pPr marL="137160" indent="0">
              <a:buNone/>
            </a:pPr>
            <a:endParaRPr lang="en-US" dirty="0"/>
          </a:p>
        </p:txBody>
      </p:sp>
    </p:spTree>
    <p:extLst>
      <p:ext uri="{BB962C8B-B14F-4D97-AF65-F5344CB8AC3E}">
        <p14:creationId xmlns:p14="http://schemas.microsoft.com/office/powerpoint/2010/main" val="273454481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6172200"/>
          </a:xfrm>
          <a:solidFill>
            <a:schemeClr val="accent3"/>
          </a:solidFill>
        </p:spPr>
        <p:txBody>
          <a:bodyPr>
            <a:normAutofit fontScale="92500" lnSpcReduction="10000"/>
          </a:bodyPr>
          <a:lstStyle/>
          <a:p>
            <a:pPr marL="137160" indent="0">
              <a:buNone/>
            </a:pPr>
            <a:r>
              <a:rPr lang="en-US" dirty="0"/>
              <a:t>Formed Elements</a:t>
            </a:r>
          </a:p>
          <a:p>
            <a:pPr marL="137160" indent="0" algn="just">
              <a:buNone/>
            </a:pPr>
            <a:r>
              <a:rPr lang="en-US" dirty="0"/>
              <a:t>The formed elements are cells and cell fragments suspended in the plasma. The three classes of formed elements are the erythrocytes (red blood cells), leukocytes (white blood cells), and the thrombocytes (platelets).</a:t>
            </a:r>
          </a:p>
          <a:p>
            <a:pPr marL="137160" indent="0" algn="just">
              <a:buNone/>
            </a:pPr>
            <a:r>
              <a:rPr lang="en-US" dirty="0"/>
              <a:t>Erythrocytes (red blood cells)</a:t>
            </a:r>
          </a:p>
          <a:p>
            <a:pPr marL="137160" indent="0" algn="just">
              <a:buNone/>
            </a:pPr>
            <a:r>
              <a:rPr lang="en-US" dirty="0"/>
              <a:t>Erythrocytes, or red blood cells, are the most numerous of the formed elements. Erythrocytes are tiny biconcave disks, thin in the middle and thicker around the periphery. The shape provides a combination of flexibility for moving through tiny capillaries with a maximum surface area for the diffusion of gases. The primary function of erythrocytes is to transport oxygen and, to a lesser extent, carbon dioxide.</a:t>
            </a:r>
          </a:p>
          <a:p>
            <a:pPr marL="137160" indent="0" algn="just">
              <a:buNone/>
            </a:pPr>
            <a:endParaRPr lang="en-US" dirty="0"/>
          </a:p>
        </p:txBody>
      </p:sp>
    </p:spTree>
    <p:extLst>
      <p:ext uri="{BB962C8B-B14F-4D97-AF65-F5344CB8AC3E}">
        <p14:creationId xmlns:p14="http://schemas.microsoft.com/office/powerpoint/2010/main" val="29183237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381000"/>
            <a:ext cx="8839200" cy="6172200"/>
          </a:xfrm>
          <a:solidFill>
            <a:schemeClr val="accent3"/>
          </a:solidFill>
        </p:spPr>
        <p:txBody>
          <a:bodyPr>
            <a:normAutofit fontScale="92500" lnSpcReduction="20000"/>
          </a:bodyPr>
          <a:lstStyle/>
          <a:p>
            <a:pPr marL="137160" indent="0">
              <a:buNone/>
            </a:pPr>
            <a:r>
              <a:rPr lang="en-US" dirty="0"/>
              <a:t>Leukocytes (white blood cells)</a:t>
            </a:r>
          </a:p>
          <a:p>
            <a:pPr marL="137160" indent="0" algn="just">
              <a:buNone/>
            </a:pPr>
            <a:r>
              <a:rPr lang="en-US" dirty="0"/>
              <a:t>Leukocytes, or white blood cells, are generally larger than erythrocytes, but they are fewer in number. Even though they are considered to be blood cells, leukocytes do most of their work in the tissues. They use the blood as a transport medium. Some are phagocytic, others produce antibodies; some secrete histamine and heparin, and others neutralize histamine. Leukocytes are able to move through the capillary walls into the tissue spaces, a process called </a:t>
            </a:r>
            <a:r>
              <a:rPr lang="en-US" dirty="0" err="1"/>
              <a:t>diapedesis.In</a:t>
            </a:r>
            <a:r>
              <a:rPr lang="en-US" dirty="0"/>
              <a:t> the tissue spaces they provide a defense against organisms that cause disease and either promote or inhibit inflammatory responses.</a:t>
            </a:r>
          </a:p>
          <a:p>
            <a:pPr marL="137160" indent="0" algn="just">
              <a:buNone/>
            </a:pPr>
            <a:r>
              <a:rPr lang="en-US" dirty="0"/>
              <a:t>There are two main groups of leukocytes in the blood. The cells that develop granules in the cytoplasm are called granulocytes and those that do not have granules are called </a:t>
            </a:r>
            <a:r>
              <a:rPr lang="en-US" dirty="0" err="1"/>
              <a:t>agranulocytes</a:t>
            </a:r>
            <a:r>
              <a:rPr lang="en-US" dirty="0"/>
              <a:t>. Neutrophils, </a:t>
            </a:r>
            <a:r>
              <a:rPr lang="en-US" dirty="0" err="1"/>
              <a:t>eosinophils</a:t>
            </a:r>
            <a:r>
              <a:rPr lang="en-US" dirty="0"/>
              <a:t>, and basophils are granulocytes. Monocytes and lymphocytes are </a:t>
            </a:r>
            <a:r>
              <a:rPr lang="en-US" dirty="0" err="1"/>
              <a:t>agranulocytes</a:t>
            </a:r>
            <a:r>
              <a:rPr lang="en-US" dirty="0"/>
              <a:t>.</a:t>
            </a:r>
          </a:p>
          <a:p>
            <a:pPr marL="137160" indent="0">
              <a:buNone/>
            </a:pPr>
            <a:endParaRPr lang="en-US" dirty="0"/>
          </a:p>
        </p:txBody>
      </p:sp>
    </p:spTree>
    <p:extLst>
      <p:ext uri="{BB962C8B-B14F-4D97-AF65-F5344CB8AC3E}">
        <p14:creationId xmlns:p14="http://schemas.microsoft.com/office/powerpoint/2010/main" val="20147396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228600"/>
            <a:ext cx="8610600" cy="6324600"/>
          </a:xfrm>
          <a:solidFill>
            <a:schemeClr val="accent3"/>
          </a:solidFill>
        </p:spPr>
        <p:txBody>
          <a:bodyPr>
            <a:normAutofit fontScale="92500" lnSpcReduction="20000"/>
          </a:bodyPr>
          <a:lstStyle/>
          <a:p>
            <a:pPr marL="137160" indent="0" algn="just">
              <a:buNone/>
            </a:pPr>
            <a:r>
              <a:rPr lang="en-US" dirty="0"/>
              <a:t>Neutrophils, the most numerous leukocytes, are phagocytic and have light-colored granules. </a:t>
            </a:r>
            <a:r>
              <a:rPr lang="en-US" dirty="0" err="1"/>
              <a:t>Eosinophils</a:t>
            </a:r>
            <a:r>
              <a:rPr lang="en-US" dirty="0"/>
              <a:t> have granules and help counteract the effects of histamine. Basophils secrete </a:t>
            </a:r>
            <a:r>
              <a:rPr lang="en-US" dirty="0" err="1"/>
              <a:t>histomine</a:t>
            </a:r>
            <a:r>
              <a:rPr lang="en-US" dirty="0"/>
              <a:t> and heparin and have blue granules. In the tissues, they are called mast cells. Lymphocytes are </a:t>
            </a:r>
            <a:r>
              <a:rPr lang="en-US" dirty="0" err="1"/>
              <a:t>agranulocytes</a:t>
            </a:r>
            <a:r>
              <a:rPr lang="en-US" dirty="0"/>
              <a:t> that have a special role in immune processes. Some attack bacteria directly; others produce antibodies</a:t>
            </a:r>
            <a:r>
              <a:rPr lang="en-US" dirty="0" smtClean="0"/>
              <a:t>.</a:t>
            </a:r>
          </a:p>
          <a:p>
            <a:pPr marL="137160" indent="0" algn="just">
              <a:buNone/>
            </a:pPr>
            <a:endParaRPr lang="en-US" dirty="0"/>
          </a:p>
          <a:p>
            <a:pPr marL="137160" indent="0" algn="just">
              <a:buNone/>
            </a:pPr>
            <a:r>
              <a:rPr lang="en-US" dirty="0"/>
              <a:t>Thrombocytes (platelets)</a:t>
            </a:r>
          </a:p>
          <a:p>
            <a:pPr marL="137160" indent="0" algn="just">
              <a:buNone/>
            </a:pPr>
            <a:r>
              <a:rPr lang="en-US" dirty="0"/>
              <a:t>Thrombocytes, or platelets, are not complete cells, but are small fragments of very large cells called megakaryocytes. Megakaryocytes develop from </a:t>
            </a:r>
            <a:r>
              <a:rPr lang="en-US" dirty="0" err="1"/>
              <a:t>hemocytoblasts</a:t>
            </a:r>
            <a:r>
              <a:rPr lang="en-US" dirty="0"/>
              <a:t> in the red bone marrow. Thrombocytes become sticky and clump together to form platelet plugs that close breaks and tears in blood vessels. They also initiate the formation of blood clots.</a:t>
            </a:r>
          </a:p>
          <a:p>
            <a:pPr marL="137160" indent="0">
              <a:buNone/>
            </a:pPr>
            <a:endParaRPr lang="en-US" dirty="0"/>
          </a:p>
        </p:txBody>
      </p:sp>
    </p:spTree>
    <p:extLst>
      <p:ext uri="{BB962C8B-B14F-4D97-AF65-F5344CB8AC3E}">
        <p14:creationId xmlns:p14="http://schemas.microsoft.com/office/powerpoint/2010/main" val="34202046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5344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087532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077200" cy="609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089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228600"/>
            <a:ext cx="8610600" cy="6324600"/>
          </a:xfrm>
          <a:solidFill>
            <a:schemeClr val="accent3"/>
          </a:solidFill>
        </p:spPr>
        <p:txBody>
          <a:bodyPr>
            <a:normAutofit fontScale="85000" lnSpcReduction="20000"/>
          </a:bodyPr>
          <a:lstStyle/>
          <a:p>
            <a:pPr marL="137160" indent="0">
              <a:buNone/>
            </a:pPr>
            <a:r>
              <a:rPr lang="en-US" dirty="0"/>
              <a:t>Blood facts</a:t>
            </a:r>
          </a:p>
          <a:p>
            <a:pPr marL="137160" indent="0" algn="just">
              <a:buNone/>
            </a:pPr>
            <a:r>
              <a:rPr lang="en-US" dirty="0"/>
              <a:t>•	Approximately 8% of an adult’s body weight is made up of blood.</a:t>
            </a:r>
          </a:p>
          <a:p>
            <a:pPr marL="137160" indent="0" algn="just">
              <a:buNone/>
            </a:pPr>
            <a:r>
              <a:rPr lang="en-US" dirty="0"/>
              <a:t>•	Females have around 4-5 </a:t>
            </a:r>
            <a:r>
              <a:rPr lang="en-US" dirty="0" err="1"/>
              <a:t>litres</a:t>
            </a:r>
            <a:r>
              <a:rPr lang="en-US" dirty="0"/>
              <a:t>, while males have around 5-6 </a:t>
            </a:r>
            <a:r>
              <a:rPr lang="en-US" dirty="0" err="1"/>
              <a:t>litres</a:t>
            </a:r>
            <a:r>
              <a:rPr lang="en-US" dirty="0"/>
              <a:t>. This difference is mainly due to the differences in body size between men and women.</a:t>
            </a:r>
          </a:p>
          <a:p>
            <a:pPr marL="137160" indent="0" algn="just">
              <a:buNone/>
            </a:pPr>
            <a:r>
              <a:rPr lang="en-US" dirty="0"/>
              <a:t>•	Its mean temperature is 38 degrees </a:t>
            </a:r>
            <a:r>
              <a:rPr lang="en-US" dirty="0" err="1"/>
              <a:t>Celcius</a:t>
            </a:r>
            <a:r>
              <a:rPr lang="en-US" dirty="0"/>
              <a:t>.</a:t>
            </a:r>
          </a:p>
          <a:p>
            <a:pPr marL="137160" indent="0" algn="just">
              <a:buNone/>
            </a:pPr>
            <a:r>
              <a:rPr lang="en-US" dirty="0"/>
              <a:t>•	It has a pH of 7.35-7.45, making it slightly basic (less than 7 is considered acidic).</a:t>
            </a:r>
          </a:p>
          <a:p>
            <a:pPr marL="137160" indent="0" algn="just">
              <a:buNone/>
            </a:pPr>
            <a:r>
              <a:rPr lang="en-US" dirty="0"/>
              <a:t>•	Whole blood is about 4.5-5.5 times as viscous as water, indicating that it is more resistant to flow than water. This viscosity is vital to the function of blood because if blood flows too easily or with too much resistance, it can strain the heart and lead to severe cardiovascular problems.</a:t>
            </a:r>
          </a:p>
          <a:p>
            <a:pPr marL="137160" indent="0" algn="just">
              <a:buNone/>
            </a:pPr>
            <a:r>
              <a:rPr lang="en-US" dirty="0"/>
              <a:t>•	Blood in the arteries is a brighter red than blood in the veins because of the higher levels of oxygen found in the arteries.</a:t>
            </a:r>
          </a:p>
          <a:p>
            <a:pPr marL="137160" indent="0" algn="just">
              <a:buNone/>
            </a:pPr>
            <a:r>
              <a:rPr lang="en-US" dirty="0"/>
              <a:t>•	An artificial substitute for human blood has not been found</a:t>
            </a:r>
            <a:r>
              <a:rPr lang="en-US" dirty="0" smtClean="0"/>
              <a:t>.</a:t>
            </a:r>
            <a:endParaRPr lang="en-US" dirty="0"/>
          </a:p>
        </p:txBody>
      </p:sp>
    </p:spTree>
    <p:extLst>
      <p:ext uri="{BB962C8B-B14F-4D97-AF65-F5344CB8AC3E}">
        <p14:creationId xmlns:p14="http://schemas.microsoft.com/office/powerpoint/2010/main" val="25925962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609600"/>
            <a:ext cx="8610600" cy="6019800"/>
          </a:xfrm>
          <a:solidFill>
            <a:schemeClr val="accent3"/>
          </a:solidFill>
        </p:spPr>
        <p:txBody>
          <a:bodyPr>
            <a:normAutofit fontScale="92500" lnSpcReduction="20000"/>
          </a:bodyPr>
          <a:lstStyle/>
          <a:p>
            <a:pPr marL="137160" indent="0">
              <a:buNone/>
            </a:pPr>
            <a:r>
              <a:rPr lang="en-US" dirty="0"/>
              <a:t>Functions of blood</a:t>
            </a:r>
          </a:p>
          <a:p>
            <a:pPr marL="137160" indent="0" algn="just">
              <a:buNone/>
            </a:pPr>
            <a:r>
              <a:rPr lang="en-US" dirty="0"/>
              <a:t>Blood has three main functions: transport, protection and regulation.</a:t>
            </a:r>
          </a:p>
          <a:p>
            <a:pPr marL="137160" indent="0" algn="just">
              <a:buNone/>
            </a:pPr>
            <a:r>
              <a:rPr lang="en-US" dirty="0"/>
              <a:t>Transport</a:t>
            </a:r>
          </a:p>
          <a:p>
            <a:pPr marL="137160" indent="0" algn="just">
              <a:buNone/>
            </a:pPr>
            <a:r>
              <a:rPr lang="en-US" dirty="0"/>
              <a:t>Blood transports the following substances:</a:t>
            </a:r>
          </a:p>
          <a:p>
            <a:pPr marL="137160" indent="0" algn="just">
              <a:buNone/>
            </a:pPr>
            <a:r>
              <a:rPr lang="en-US" dirty="0"/>
              <a:t>•	Gases, namely oxygen (O2) and carbon dioxide (CO2), between the lungs and rest of the body</a:t>
            </a:r>
          </a:p>
          <a:p>
            <a:pPr marL="137160" indent="0" algn="just">
              <a:buNone/>
            </a:pPr>
            <a:r>
              <a:rPr lang="en-US" dirty="0"/>
              <a:t>•	Nutrients from the digestive tract and storage sites to the rest of the body.</a:t>
            </a:r>
          </a:p>
          <a:p>
            <a:pPr marL="137160" indent="0" algn="just">
              <a:buNone/>
            </a:pPr>
            <a:r>
              <a:rPr lang="en-US" dirty="0"/>
              <a:t>•	Waste products to be detoxified or removed by the liver and kidneys.</a:t>
            </a:r>
          </a:p>
          <a:p>
            <a:pPr marL="137160" indent="0" algn="just">
              <a:buNone/>
            </a:pPr>
            <a:r>
              <a:rPr lang="en-US" dirty="0"/>
              <a:t>•	Hormones from the glands in which they are produced to their target cells.</a:t>
            </a:r>
          </a:p>
          <a:p>
            <a:pPr marL="137160" indent="0" algn="just">
              <a:buNone/>
            </a:pPr>
            <a:r>
              <a:rPr lang="en-US" dirty="0"/>
              <a:t>•	Heat to the skin so as to help regulate body temperature.</a:t>
            </a:r>
          </a:p>
          <a:p>
            <a:pPr marL="137160" indent="0" algn="just">
              <a:buNone/>
            </a:pPr>
            <a:endParaRPr lang="en-US" dirty="0"/>
          </a:p>
        </p:txBody>
      </p:sp>
    </p:spTree>
    <p:extLst>
      <p:ext uri="{BB962C8B-B14F-4D97-AF65-F5344CB8AC3E}">
        <p14:creationId xmlns:p14="http://schemas.microsoft.com/office/powerpoint/2010/main" val="16091216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228600"/>
            <a:ext cx="8686800" cy="6400800"/>
          </a:xfrm>
          <a:solidFill>
            <a:schemeClr val="accent3"/>
          </a:solidFill>
        </p:spPr>
        <p:txBody>
          <a:bodyPr>
            <a:normAutofit/>
          </a:bodyPr>
          <a:lstStyle/>
          <a:p>
            <a:pPr marL="137160" indent="0">
              <a:buNone/>
            </a:pPr>
            <a:r>
              <a:rPr lang="en-US" dirty="0"/>
              <a:t>Protection</a:t>
            </a:r>
          </a:p>
          <a:p>
            <a:pPr marL="137160" indent="0">
              <a:buNone/>
            </a:pPr>
            <a:r>
              <a:rPr lang="en-US" dirty="0"/>
              <a:t>Blood has several roles in inflammation:</a:t>
            </a:r>
          </a:p>
          <a:p>
            <a:pPr marL="137160" indent="0">
              <a:buNone/>
            </a:pPr>
            <a:r>
              <a:rPr lang="en-US" dirty="0"/>
              <a:t>•	Leukocytes, or white blood cells, destroy invading microorganisms and cancer cells.</a:t>
            </a:r>
          </a:p>
          <a:p>
            <a:pPr marL="137160" indent="0">
              <a:buNone/>
            </a:pPr>
            <a:r>
              <a:rPr lang="en-US" dirty="0"/>
              <a:t>•	Antibodies and other proteins destroy pathogenic substances.</a:t>
            </a:r>
          </a:p>
          <a:p>
            <a:pPr marL="137160" indent="0">
              <a:buNone/>
            </a:pPr>
            <a:r>
              <a:rPr lang="en-US" dirty="0"/>
              <a:t>•	Platelet factors initiate blood clotting and help minimize blood loss.</a:t>
            </a:r>
          </a:p>
          <a:p>
            <a:pPr marL="137160" indent="0">
              <a:buNone/>
            </a:pPr>
            <a:r>
              <a:rPr lang="en-US" dirty="0"/>
              <a:t>Regulation</a:t>
            </a:r>
          </a:p>
          <a:p>
            <a:pPr marL="137160" indent="0">
              <a:buNone/>
            </a:pPr>
            <a:r>
              <a:rPr lang="en-US" dirty="0"/>
              <a:t>Blood helps regulate:</a:t>
            </a:r>
          </a:p>
          <a:p>
            <a:pPr marL="137160" indent="0">
              <a:buNone/>
            </a:pPr>
            <a:r>
              <a:rPr lang="en-US" dirty="0"/>
              <a:t>•	pH by interacting with acids and bases</a:t>
            </a:r>
          </a:p>
          <a:p>
            <a:pPr marL="137160" indent="0">
              <a:buNone/>
            </a:pPr>
            <a:r>
              <a:rPr lang="en-US" dirty="0"/>
              <a:t>•	Water balance by transferring water to and from tissues</a:t>
            </a:r>
          </a:p>
          <a:p>
            <a:pPr marL="137160" indent="0">
              <a:buNone/>
            </a:pPr>
            <a:endParaRPr lang="en-US" dirty="0"/>
          </a:p>
        </p:txBody>
      </p:sp>
    </p:spTree>
    <p:extLst>
      <p:ext uri="{BB962C8B-B14F-4D97-AF65-F5344CB8AC3E}">
        <p14:creationId xmlns:p14="http://schemas.microsoft.com/office/powerpoint/2010/main" val="31077954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304800"/>
            <a:ext cx="8763000" cy="6004560"/>
          </a:xfrm>
          <a:solidFill>
            <a:schemeClr val="accent3"/>
          </a:solidFill>
        </p:spPr>
        <p:txBody>
          <a:bodyPr>
            <a:normAutofit fontScale="92500" lnSpcReduction="20000"/>
          </a:bodyPr>
          <a:lstStyle/>
          <a:p>
            <a:pPr marL="137160" indent="0">
              <a:buNone/>
            </a:pPr>
            <a:r>
              <a:rPr lang="en-US" dirty="0"/>
              <a:t>Composition of blood</a:t>
            </a:r>
          </a:p>
          <a:p>
            <a:pPr marL="137160" indent="0" algn="just">
              <a:buNone/>
            </a:pPr>
            <a:r>
              <a:rPr lang="en-US" dirty="0"/>
              <a:t>Blood is classified as a connective tissue and consists of two main components:</a:t>
            </a:r>
          </a:p>
          <a:p>
            <a:pPr marL="137160" indent="0" algn="just">
              <a:buNone/>
            </a:pPr>
            <a:r>
              <a:rPr lang="en-US" dirty="0"/>
              <a:t>1-	Plasma, which is a clear extracellular fluid.</a:t>
            </a:r>
          </a:p>
          <a:p>
            <a:pPr marL="137160" indent="0" algn="just">
              <a:buNone/>
            </a:pPr>
            <a:r>
              <a:rPr lang="en-US" dirty="0"/>
              <a:t>2-	Formed elements, which are made up of the blood cells and platelets.</a:t>
            </a:r>
          </a:p>
          <a:p>
            <a:pPr marL="137160" indent="0" algn="just">
              <a:buNone/>
            </a:pPr>
            <a:r>
              <a:rPr lang="en-US" dirty="0"/>
              <a:t>The formed elements are so named because they are enclosed in a plasma membrane and have a definite structure and shape. All formed elements are cells except for the platelets, which are tiny fragments of bone marrow cells.</a:t>
            </a:r>
          </a:p>
          <a:p>
            <a:pPr marL="137160" indent="0" algn="just">
              <a:buNone/>
            </a:pPr>
            <a:r>
              <a:rPr lang="en-US" dirty="0"/>
              <a:t>Formed elements are:</a:t>
            </a:r>
          </a:p>
          <a:p>
            <a:pPr marL="137160" indent="0" algn="just">
              <a:buNone/>
            </a:pPr>
            <a:r>
              <a:rPr lang="en-US" dirty="0"/>
              <a:t>1-	Erythrocytes, also known as red blood cells (RBCs).</a:t>
            </a:r>
          </a:p>
          <a:p>
            <a:pPr marL="137160" indent="0" algn="just">
              <a:buNone/>
            </a:pPr>
            <a:r>
              <a:rPr lang="en-US" dirty="0"/>
              <a:t>2-	Leukocytes, also known as white blood cells (WBCs).</a:t>
            </a:r>
          </a:p>
          <a:p>
            <a:pPr marL="137160" indent="0" algn="just">
              <a:buNone/>
            </a:pPr>
            <a:r>
              <a:rPr lang="en-US" dirty="0"/>
              <a:t>3-	Platelets.</a:t>
            </a:r>
          </a:p>
          <a:p>
            <a:pPr marL="137160" indent="0">
              <a:buNone/>
            </a:pPr>
            <a:endParaRPr lang="en-US" dirty="0"/>
          </a:p>
        </p:txBody>
      </p:sp>
    </p:spTree>
    <p:extLst>
      <p:ext uri="{BB962C8B-B14F-4D97-AF65-F5344CB8AC3E}">
        <p14:creationId xmlns:p14="http://schemas.microsoft.com/office/powerpoint/2010/main" val="4992526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mposition-of-blood_450_myVMC-v2"/>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077200" cy="6019800"/>
          </a:xfrm>
          <a:prstGeom prst="rect">
            <a:avLst/>
          </a:prstGeom>
          <a:noFill/>
          <a:ln>
            <a:noFill/>
          </a:ln>
        </p:spPr>
      </p:pic>
    </p:spTree>
    <p:extLst>
      <p:ext uri="{BB962C8B-B14F-4D97-AF65-F5344CB8AC3E}">
        <p14:creationId xmlns:p14="http://schemas.microsoft.com/office/powerpoint/2010/main" val="3279679074"/>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304800"/>
            <a:ext cx="8839200" cy="6248400"/>
          </a:xfrm>
          <a:solidFill>
            <a:schemeClr val="accent3"/>
          </a:solidFill>
        </p:spPr>
        <p:txBody>
          <a:bodyPr>
            <a:normAutofit fontScale="92500" lnSpcReduction="10000"/>
          </a:bodyPr>
          <a:lstStyle/>
          <a:p>
            <a:pPr marL="137160" indent="0" algn="just">
              <a:buNone/>
            </a:pPr>
            <a:r>
              <a:rPr lang="en-US" dirty="0"/>
              <a:t>Leukocytes are further classified into two subcategories called granulocytes which consist of neutrophils, </a:t>
            </a:r>
            <a:r>
              <a:rPr lang="en-US" dirty="0" err="1"/>
              <a:t>eosinophils</a:t>
            </a:r>
            <a:r>
              <a:rPr lang="en-US" dirty="0"/>
              <a:t> and basophils; and </a:t>
            </a:r>
            <a:r>
              <a:rPr lang="en-US" dirty="0" err="1"/>
              <a:t>agranulocytes</a:t>
            </a:r>
            <a:r>
              <a:rPr lang="en-US" dirty="0"/>
              <a:t> which consist of lymphocytes and monocytes</a:t>
            </a:r>
            <a:r>
              <a:rPr lang="en-US" dirty="0" smtClean="0"/>
              <a:t>.</a:t>
            </a:r>
          </a:p>
          <a:p>
            <a:pPr marL="137160" indent="0" algn="just">
              <a:buNone/>
            </a:pPr>
            <a:endParaRPr lang="en-US" dirty="0"/>
          </a:p>
          <a:p>
            <a:pPr marL="137160" indent="0" algn="just">
              <a:buNone/>
            </a:pPr>
            <a:r>
              <a:rPr lang="en-US" dirty="0"/>
              <a:t>The formed elements can be separated from plasma by centrifuge, where a blood sample is spun for a few minutes in a tube to separate its components according to their densities. RBCs are denser than plasma, and so become packed into the bottom of the tube to make up 45% of total volume. This volume is known as the </a:t>
            </a:r>
            <a:r>
              <a:rPr lang="en-US" dirty="0" err="1"/>
              <a:t>haematocrit</a:t>
            </a:r>
            <a:r>
              <a:rPr lang="en-US" dirty="0"/>
              <a:t>. WBCs and platelets form a narrow cream-</a:t>
            </a:r>
            <a:r>
              <a:rPr lang="en-US" dirty="0" err="1"/>
              <a:t>coloured</a:t>
            </a:r>
            <a:r>
              <a:rPr lang="en-US" dirty="0"/>
              <a:t> coat known as the buffy coat immediately above the RBCs. Finally, the plasma makes up the top of the tube, which is a pale yellow </a:t>
            </a:r>
            <a:r>
              <a:rPr lang="en-US" dirty="0" err="1"/>
              <a:t>colour</a:t>
            </a:r>
            <a:r>
              <a:rPr lang="en-US" dirty="0"/>
              <a:t> and contains just under 55% of the total volume.</a:t>
            </a:r>
          </a:p>
          <a:p>
            <a:pPr marL="137160" indent="0">
              <a:buNone/>
            </a:pPr>
            <a:endParaRPr lang="en-US" dirty="0"/>
          </a:p>
        </p:txBody>
      </p:sp>
    </p:spTree>
    <p:extLst>
      <p:ext uri="{BB962C8B-B14F-4D97-AF65-F5344CB8AC3E}">
        <p14:creationId xmlns:p14="http://schemas.microsoft.com/office/powerpoint/2010/main" val="1669169678"/>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305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96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7772400" cy="601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148317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TotalTime>
  <Words>886</Words>
  <Application>Microsoft Office PowerPoint</Application>
  <PresentationFormat>On-screen Show (4:3)</PresentationFormat>
  <Paragraphs>61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CtrlSoft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Taji zewi</dc:creator>
  <cp:lastModifiedBy>Taji zewi</cp:lastModifiedBy>
  <cp:revision>18</cp:revision>
  <dcterms:created xsi:type="dcterms:W3CDTF">2016-10-16T18:54:43Z</dcterms:created>
  <dcterms:modified xsi:type="dcterms:W3CDTF">2020-10-11T08:46:16Z</dcterms:modified>
</cp:coreProperties>
</file>