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1331759"/>
            <a:ext cx="8305800" cy="2629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720"/>
              </a:spcBef>
            </a:pP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Respiratory events  (four respiration processes)</a:t>
            </a:r>
            <a:endParaRPr lang="en-US" sz="1600" dirty="0">
              <a:ea typeface="Calibri"/>
              <a:cs typeface="Arial"/>
            </a:endParaRPr>
          </a:p>
          <a:p>
            <a:pPr>
              <a:lnSpc>
                <a:spcPct val="150000"/>
              </a:lnSpc>
              <a:spcBef>
                <a:spcPts val="1055"/>
              </a:spcBef>
            </a:pP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1. Pulmonary ventilation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= exchange of gases between lungs and atmosphere.</a:t>
            </a:r>
            <a:endParaRPr lang="en-US" sz="1600" dirty="0">
              <a:ea typeface="Calibri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</a:rPr>
              <a:t>2. External respiration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= exchange of gases between alveoli and pulmonary capillaries.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</a:rPr>
              <a:t>3. Internal respiration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= exchange of gases between systemic capillaries and tissue cells.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</a:rPr>
              <a:t>4. Cellular respiration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: oxygen used to produce ATP, carbon dioxide as a waste.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7507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Taji zewi\Desktop\63136c40c608e21289f093ff7b5cc1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495800" cy="58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Taji zewi\Desktop\carotid-aortic-bodies-124936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4114800" cy="601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459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450636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b="1" dirty="0">
                <a:latin typeface="Times New Roman"/>
                <a:ea typeface="Calibri"/>
                <a:cs typeface="Arial"/>
              </a:rPr>
              <a:t>Gas exchange between the blood and alveoli</a:t>
            </a:r>
            <a:endParaRPr lang="en-US" sz="1600" dirty="0">
              <a:ea typeface="Calibri"/>
              <a:cs typeface="Arial"/>
            </a:endParaRPr>
          </a:p>
        </p:txBody>
      </p:sp>
      <p:pic>
        <p:nvPicPr>
          <p:cNvPr id="5" name="Picture 4" descr="1008_GasExchangeInLungs_1.jpg                                  0003AF46Macintosh HD                   ABA78158:"/>
          <p:cNvPicPr/>
          <p:nvPr/>
        </p:nvPicPr>
        <p:blipFill>
          <a:blip r:embed="rId2"/>
          <a:srcRect b="3461"/>
          <a:stretch>
            <a:fillRect/>
          </a:stretch>
        </p:blipFill>
        <p:spPr bwMode="auto">
          <a:xfrm>
            <a:off x="762000" y="1143000"/>
            <a:ext cx="7391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6308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2330238"/>
            <a:ext cx="7620000" cy="1878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/>
              <a:buChar char=""/>
            </a:pPr>
            <a:r>
              <a:rPr lang="en-US" dirty="0">
                <a:latin typeface="Times New Roman"/>
                <a:ea typeface="Calibri"/>
                <a:cs typeface="Arial"/>
              </a:rPr>
              <a:t>This “air-blood barrier” (the respiratory membrane) is where gas exchange occurs: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15000"/>
              </a:lnSpc>
              <a:buFont typeface="Courier New"/>
              <a:buChar char="o"/>
            </a:pPr>
            <a:r>
              <a:rPr lang="en-US" dirty="0">
                <a:latin typeface="Times New Roman"/>
                <a:ea typeface="Calibri"/>
                <a:cs typeface="Arial"/>
              </a:rPr>
              <a:t>Oxygen diffuses from the air in the alveolus to blood in the capillary.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15000"/>
              </a:lnSpc>
              <a:buFont typeface="Courier New"/>
              <a:buChar char="o"/>
            </a:pPr>
            <a:r>
              <a:rPr lang="en-US" dirty="0">
                <a:latin typeface="Times New Roman"/>
                <a:ea typeface="Calibri"/>
                <a:cs typeface="Arial"/>
              </a:rPr>
              <a:t>Carbon dioxide diffuses from the blood in the capillary into the air in the alveolus.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4560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1720840"/>
            <a:ext cx="8001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b="1" dirty="0">
                <a:latin typeface="Times New Roman"/>
                <a:ea typeface="Calibri"/>
                <a:cs typeface="Arial"/>
              </a:rPr>
              <a:t>Microscopic detail of alveoli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Wingdings"/>
              <a:buChar char=""/>
            </a:pPr>
            <a:r>
              <a:rPr lang="en-US" dirty="0">
                <a:latin typeface="Times New Roman"/>
                <a:ea typeface="Calibri"/>
                <a:cs typeface="Arial"/>
              </a:rPr>
              <a:t>Alveoli are surrounded by fine elastic fibers.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Wingdings"/>
              <a:buChar char=""/>
            </a:pPr>
            <a:r>
              <a:rPr lang="en-US" dirty="0">
                <a:latin typeface="Times New Roman"/>
                <a:ea typeface="Calibri"/>
                <a:cs typeface="Arial"/>
              </a:rPr>
              <a:t>Alveoli interconnect via alveolar pores.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Wingdings"/>
              <a:buChar char=""/>
            </a:pPr>
            <a:r>
              <a:rPr lang="en-US" dirty="0">
                <a:latin typeface="Times New Roman"/>
                <a:ea typeface="Calibri"/>
                <a:cs typeface="Arial"/>
              </a:rPr>
              <a:t>Alveolar macrophages – free-floating “dust cells”.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Wingdings"/>
              <a:buChar char=""/>
            </a:pPr>
            <a:r>
              <a:rPr lang="en-US" dirty="0">
                <a:latin typeface="Times New Roman"/>
                <a:ea typeface="Calibri"/>
                <a:cs typeface="Arial"/>
              </a:rPr>
              <a:t>Note type I and type II cells and joint membrane.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3101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1-10cd_AlvliRespMbrn_1"/>
          <p:cNvPicPr/>
          <p:nvPr/>
        </p:nvPicPr>
        <p:blipFill>
          <a:blip r:embed="rId2"/>
          <a:srcRect t="15294" b="16470"/>
          <a:stretch>
            <a:fillRect/>
          </a:stretch>
        </p:blipFill>
        <p:spPr bwMode="auto">
          <a:xfrm>
            <a:off x="609600" y="6858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4270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8118"/>
            <a:ext cx="7772400" cy="498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5562600"/>
            <a:ext cx="8458200" cy="106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400" b="1" dirty="0">
                <a:latin typeface="Times New Roman"/>
                <a:ea typeface="Calibri"/>
                <a:cs typeface="Arial"/>
              </a:rPr>
              <a:t>Figure:</a:t>
            </a:r>
            <a:r>
              <a:rPr lang="en-US" sz="1400" dirty="0">
                <a:latin typeface="Times New Roman"/>
                <a:ea typeface="Calibri"/>
                <a:cs typeface="Arial"/>
              </a:rPr>
              <a:t> partial pressure of gases in blood: the Po</a:t>
            </a:r>
            <a:r>
              <a:rPr lang="en-US" sz="1400" baseline="-25000" dirty="0">
                <a:latin typeface="Times New Roman"/>
                <a:ea typeface="Calibri"/>
                <a:cs typeface="Arial"/>
              </a:rPr>
              <a:t>2</a:t>
            </a:r>
            <a:r>
              <a:rPr lang="en-US" sz="1400" dirty="0">
                <a:latin typeface="Times New Roman"/>
                <a:ea typeface="Calibri"/>
                <a:cs typeface="Arial"/>
              </a:rPr>
              <a:t> andPco</a:t>
            </a:r>
            <a:r>
              <a:rPr lang="en-US" sz="1400" baseline="-25000" dirty="0">
                <a:latin typeface="Times New Roman"/>
                <a:ea typeface="Calibri"/>
                <a:cs typeface="Arial"/>
              </a:rPr>
              <a:t>2</a:t>
            </a:r>
            <a:r>
              <a:rPr lang="en-US" sz="1400" dirty="0">
                <a:latin typeface="Times New Roman"/>
                <a:ea typeface="Calibri"/>
                <a:cs typeface="Arial"/>
              </a:rPr>
              <a:t> values of blood are a result of gas exchange in the lung alveoli and gas exchange between systemic capillaries and body cells.</a:t>
            </a:r>
            <a:endParaRPr lang="en-US" sz="1400" dirty="0">
              <a:ea typeface="Calibri"/>
              <a:cs typeface="Arial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1400" b="1" dirty="0">
                <a:latin typeface="Times New Roman"/>
                <a:ea typeface="Calibri"/>
                <a:cs typeface="Arial"/>
              </a:rPr>
              <a:t> </a:t>
            </a:r>
            <a:endParaRPr lang="en-US" sz="1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8496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344088"/>
            <a:ext cx="7467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b="1" dirty="0">
                <a:latin typeface="Times New Roman"/>
                <a:ea typeface="Calibri"/>
                <a:cs typeface="Arial"/>
              </a:rPr>
              <a:t>Respiratory values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Wingdings"/>
              <a:buChar char=""/>
            </a:pPr>
            <a:r>
              <a:rPr lang="en-US" dirty="0">
                <a:latin typeface="Times New Roman"/>
                <a:ea typeface="Calibri"/>
                <a:cs typeface="Arial"/>
              </a:rPr>
              <a:t>A normal adult averages </a:t>
            </a:r>
            <a:r>
              <a:rPr lang="en-US" b="1" dirty="0">
                <a:latin typeface="Times New Roman"/>
                <a:ea typeface="Calibri"/>
                <a:cs typeface="Arial"/>
              </a:rPr>
              <a:t>12 breathes</a:t>
            </a:r>
            <a:r>
              <a:rPr lang="en-US" dirty="0">
                <a:latin typeface="Times New Roman"/>
                <a:ea typeface="Calibri"/>
                <a:cs typeface="Arial"/>
              </a:rPr>
              <a:t> per minute = </a:t>
            </a:r>
            <a:r>
              <a:rPr lang="en-US" b="1" dirty="0">
                <a:latin typeface="Times New Roman"/>
                <a:ea typeface="Calibri"/>
                <a:cs typeface="Arial"/>
              </a:rPr>
              <a:t>respiratory rate</a:t>
            </a:r>
            <a:r>
              <a:rPr lang="en-US" dirty="0">
                <a:latin typeface="Times New Roman"/>
                <a:ea typeface="Calibri"/>
                <a:cs typeface="Arial"/>
              </a:rPr>
              <a:t> (</a:t>
            </a:r>
            <a:r>
              <a:rPr lang="en-US" b="1" dirty="0">
                <a:latin typeface="Times New Roman"/>
                <a:ea typeface="Calibri"/>
                <a:cs typeface="Arial"/>
              </a:rPr>
              <a:t>RR</a:t>
            </a:r>
            <a:r>
              <a:rPr lang="en-US" dirty="0">
                <a:latin typeface="Times New Roman"/>
                <a:ea typeface="Calibri"/>
                <a:cs typeface="Arial"/>
              </a:rPr>
              <a:t>).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Wingdings"/>
              <a:buChar char=""/>
            </a:pPr>
            <a:r>
              <a:rPr lang="en-US" b="1" dirty="0">
                <a:latin typeface="Times New Roman"/>
                <a:ea typeface="Calibri"/>
                <a:cs typeface="Arial"/>
              </a:rPr>
              <a:t>Respiratory</a:t>
            </a:r>
            <a:r>
              <a:rPr lang="en-US" dirty="0">
                <a:latin typeface="Times New Roman"/>
                <a:ea typeface="Calibri"/>
                <a:cs typeface="Arial"/>
              </a:rPr>
              <a:t> </a:t>
            </a:r>
            <a:r>
              <a:rPr lang="en-US" b="1" dirty="0">
                <a:latin typeface="Times New Roman"/>
                <a:ea typeface="Calibri"/>
                <a:cs typeface="Arial"/>
              </a:rPr>
              <a:t>volumes</a:t>
            </a:r>
            <a:r>
              <a:rPr lang="en-US" dirty="0">
                <a:latin typeface="Times New Roman"/>
                <a:ea typeface="Calibri"/>
                <a:cs typeface="Arial"/>
              </a:rPr>
              <a:t> – determined by using a spirometer.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495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47255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2509" y="457200"/>
            <a:ext cx="80010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b="1" dirty="0">
                <a:latin typeface="Times New Roman"/>
                <a:ea typeface="Calibri"/>
                <a:cs typeface="Arial"/>
              </a:rPr>
              <a:t>Measurement of lung function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Wingdings"/>
              <a:buChar char=""/>
            </a:pPr>
            <a:r>
              <a:rPr lang="en-US" b="1" dirty="0">
                <a:latin typeface="Times New Roman"/>
                <a:ea typeface="Calibri"/>
                <a:cs typeface="Arial"/>
              </a:rPr>
              <a:t>Lung volumes and vital capacity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Courier New"/>
              <a:buChar char="o"/>
            </a:pPr>
            <a:r>
              <a:rPr lang="en-US" dirty="0">
                <a:latin typeface="Times New Roman"/>
                <a:ea typeface="Calibri"/>
                <a:cs typeface="Arial"/>
              </a:rPr>
              <a:t>Tidal volume: volume of air inspired and expired in a single breath.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Courier New"/>
              <a:buChar char="o"/>
            </a:pPr>
            <a:r>
              <a:rPr lang="en-US" dirty="0">
                <a:latin typeface="Times New Roman"/>
                <a:ea typeface="Calibri"/>
                <a:cs typeface="Arial"/>
              </a:rPr>
              <a:t>Dead space volume: the air that remains in the airways and does not participate in gas exchange.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Courier New"/>
              <a:buChar char="o"/>
            </a:pPr>
            <a:r>
              <a:rPr lang="en-US" dirty="0">
                <a:latin typeface="Times New Roman"/>
                <a:ea typeface="Calibri"/>
                <a:cs typeface="Arial"/>
              </a:rPr>
              <a:t>Vital capacity: the maximal volume that can be expired after maximal inspiration.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Courier New"/>
              <a:buChar char="o"/>
            </a:pPr>
            <a:r>
              <a:rPr lang="en-US" dirty="0">
                <a:latin typeface="Times New Roman"/>
                <a:ea typeface="Calibri"/>
                <a:cs typeface="Arial"/>
              </a:rPr>
              <a:t>Inspiratory reserve volume: the amount of air that can be inspired beyond the tidal volume.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Courier New"/>
              <a:buChar char="o"/>
            </a:pPr>
            <a:r>
              <a:rPr lang="en-US" dirty="0">
                <a:latin typeface="Times New Roman"/>
                <a:ea typeface="Calibri"/>
                <a:cs typeface="Arial"/>
              </a:rPr>
              <a:t>Expiratory reserve volume: the amount of air that can be forcibly expired beyond the tidal volume.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Courier New"/>
              <a:buChar char="o"/>
            </a:pPr>
            <a:r>
              <a:rPr lang="en-US" dirty="0">
                <a:latin typeface="Times New Roman"/>
                <a:ea typeface="Calibri"/>
                <a:cs typeface="Arial"/>
              </a:rPr>
              <a:t>Residual volume: the amount of air remaining in the lungs, even after a forceful maximal expiration.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6703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1"/>
            <a:ext cx="82296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85800" y="457200"/>
            <a:ext cx="31620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b="1" dirty="0">
                <a:latin typeface="Times New Roman"/>
                <a:ea typeface="Calibri"/>
                <a:cs typeface="Arial"/>
              </a:rPr>
              <a:t>Measurement of lung capacity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8862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685800"/>
            <a:ext cx="313226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/>
              <a:buChar char=""/>
            </a:pPr>
            <a:r>
              <a:rPr lang="en-US" b="1" dirty="0">
                <a:latin typeface="Times New Roman"/>
                <a:ea typeface="Calibri"/>
                <a:cs typeface="Arial"/>
              </a:rPr>
              <a:t>Measurement: Spirometer</a:t>
            </a:r>
            <a:endParaRPr lang="en-US" sz="1600" dirty="0">
              <a:ea typeface="Calibri"/>
              <a:cs typeface="Arial"/>
            </a:endParaRPr>
          </a:p>
        </p:txBody>
      </p:sp>
      <p:pic>
        <p:nvPicPr>
          <p:cNvPr id="5" name="Content Placeholder 4" descr="C:\Users\Taji zewi\Desktop\Incentive-Spirometer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11480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Taji zewi\Desktop\692670_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962400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401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2344088"/>
            <a:ext cx="784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/>
                <a:ea typeface="Calibri"/>
                <a:cs typeface="Arial"/>
              </a:rPr>
              <a:t>Respiration processes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Wingdings"/>
              <a:buChar char=""/>
            </a:pPr>
            <a:r>
              <a:rPr lang="en-US" dirty="0">
                <a:latin typeface="Times New Roman"/>
                <a:ea typeface="Calibri"/>
                <a:cs typeface="Arial"/>
              </a:rPr>
              <a:t>At the organism level, </a:t>
            </a:r>
            <a:r>
              <a:rPr lang="en-US" b="1" dirty="0">
                <a:latin typeface="Times New Roman"/>
                <a:ea typeface="Calibri"/>
                <a:cs typeface="Arial"/>
              </a:rPr>
              <a:t>respiration</a:t>
            </a:r>
            <a:r>
              <a:rPr lang="en-US" dirty="0">
                <a:latin typeface="Times New Roman"/>
                <a:ea typeface="Calibri"/>
                <a:cs typeface="Arial"/>
              </a:rPr>
              <a:t> is the process of gas exchange - the release of carbon dioxide and the uptake of oxygen that occurs between RBCs and alveoli.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6934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84994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4073" y="1295400"/>
            <a:ext cx="8305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/>
              <a:buChar char=""/>
            </a:pPr>
            <a:r>
              <a:rPr lang="en-US" b="1" dirty="0">
                <a:latin typeface="Times New Roman"/>
                <a:ea typeface="Calibri"/>
                <a:cs typeface="Arial"/>
              </a:rPr>
              <a:t>Breathing</a:t>
            </a:r>
            <a:r>
              <a:rPr lang="en-US" dirty="0">
                <a:latin typeface="Times New Roman"/>
                <a:ea typeface="Calibri"/>
                <a:cs typeface="Arial"/>
              </a:rPr>
              <a:t>  is the actual mechanical intake of air: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Courier New"/>
              <a:buChar char="o"/>
            </a:pPr>
            <a:r>
              <a:rPr lang="en-US" dirty="0">
                <a:latin typeface="Times New Roman"/>
                <a:ea typeface="Calibri"/>
                <a:cs typeface="Arial"/>
              </a:rPr>
              <a:t>Lungs are sealed in pleural membranes inside the chest cavity. At the bottom of the cavity is a large, flat muscle known as the </a:t>
            </a:r>
            <a:r>
              <a:rPr lang="en-US" b="1" dirty="0">
                <a:latin typeface="Times New Roman"/>
                <a:ea typeface="Calibri"/>
                <a:cs typeface="Arial"/>
              </a:rPr>
              <a:t>diaphragm</a:t>
            </a:r>
            <a:r>
              <a:rPr lang="en-US" dirty="0">
                <a:latin typeface="Times New Roman"/>
                <a:ea typeface="Calibri"/>
                <a:cs typeface="Arial"/>
              </a:rPr>
              <a:t>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Courier New"/>
              <a:buChar char="o"/>
            </a:pPr>
            <a:r>
              <a:rPr lang="en-US" dirty="0">
                <a:latin typeface="Times New Roman"/>
                <a:ea typeface="Calibri"/>
                <a:cs typeface="Arial"/>
              </a:rPr>
              <a:t>During inspiration, the diaphragm contracts, and the rib cage rises. This expands the volume of the chest cavity. The chest cavity is sealed, so this creates a partial vacuum inside the cavity. Atmospheric pressure fills the lungs as air rushes into the breathing passages.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Courier New"/>
              <a:buChar char="o"/>
            </a:pPr>
            <a:r>
              <a:rPr lang="en-US" dirty="0">
                <a:latin typeface="Times New Roman"/>
                <a:ea typeface="Calibri"/>
                <a:cs typeface="Arial"/>
              </a:rPr>
              <a:t>Often expiration is a passive event. When the rib cage lowers and the diaphragm relaxes, pressure in the chest cavity is greater than atmospheric pressure. Air is pushed out of the lungs.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6677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9" name="Picture 5" descr="Description: 37_03_19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2971800" cy="391160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escription: 37_03_20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"/>
            <a:ext cx="2819400" cy="391160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"/>
            <a:ext cx="3048000" cy="39116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64410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838200"/>
            <a:ext cx="304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/>
                <a:ea typeface="Calibri"/>
                <a:cs typeface="Arial"/>
              </a:rPr>
              <a:t>Respiratory cycle</a:t>
            </a:r>
            <a:endParaRPr lang="en-US" sz="1400" dirty="0">
              <a:ea typeface="Calibri"/>
              <a:cs typeface="Arial"/>
            </a:endParaRPr>
          </a:p>
        </p:txBody>
      </p:sp>
      <p:pic>
        <p:nvPicPr>
          <p:cNvPr id="5" name="Picture 4" descr="1009_RespiratoryCycle_1.jpg                                    0003AF46Macintosh HD                   ABA78158: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4"/>
          <a:stretch>
            <a:fillRect/>
          </a:stretch>
        </p:blipFill>
        <p:spPr bwMode="auto">
          <a:xfrm>
            <a:off x="457200" y="1346032"/>
            <a:ext cx="7924800" cy="5130968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637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682094"/>
            <a:ext cx="800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b="1" dirty="0">
                <a:latin typeface="Times New Roman"/>
                <a:ea typeface="Calibri"/>
                <a:cs typeface="Arial"/>
              </a:rPr>
              <a:t>Ventilation control by respiratory centers of the brain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Wingdings"/>
              <a:buChar char=""/>
            </a:pPr>
            <a:r>
              <a:rPr lang="en-US" dirty="0">
                <a:latin typeface="Times New Roman"/>
                <a:ea typeface="Calibri"/>
                <a:cs typeface="Arial"/>
              </a:rPr>
              <a:t>The trachea, bronchial tree, and lungs are innervated by the </a:t>
            </a:r>
            <a:r>
              <a:rPr lang="en-US" b="1" dirty="0">
                <a:latin typeface="Times New Roman"/>
                <a:ea typeface="Calibri"/>
                <a:cs typeface="Arial"/>
              </a:rPr>
              <a:t>autonomic nervous system</a:t>
            </a:r>
            <a:r>
              <a:rPr lang="en-US" dirty="0">
                <a:latin typeface="Times New Roman"/>
                <a:ea typeface="Calibri"/>
                <a:cs typeface="Arial"/>
              </a:rPr>
              <a:t>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Wingdings"/>
              <a:buChar char=""/>
            </a:pPr>
            <a:r>
              <a:rPr lang="en-US" dirty="0">
                <a:latin typeface="Times New Roman"/>
                <a:ea typeface="Calibri"/>
                <a:cs typeface="Arial"/>
              </a:rPr>
              <a:t>The autonomic nerve fibers that innervate the heart also send branches to the respiratory structures. 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Wingdings"/>
              <a:buChar char=""/>
            </a:pPr>
            <a:r>
              <a:rPr lang="en-US" dirty="0">
                <a:latin typeface="Times New Roman"/>
                <a:ea typeface="Calibri"/>
                <a:cs typeface="Arial"/>
              </a:rPr>
              <a:t>The involuntary, rhythmic activities that deliver and remove respiratory gases are regulated in the </a:t>
            </a:r>
            <a:r>
              <a:rPr lang="en-US" b="1" dirty="0">
                <a:latin typeface="Times New Roman"/>
                <a:ea typeface="Calibri"/>
                <a:cs typeface="Arial"/>
              </a:rPr>
              <a:t>brainstem</a:t>
            </a:r>
            <a:r>
              <a:rPr lang="en-US" dirty="0">
                <a:latin typeface="Times New Roman"/>
                <a:ea typeface="Calibri"/>
                <a:cs typeface="Arial"/>
              </a:rPr>
              <a:t> within the reticular formation through both the </a:t>
            </a:r>
            <a:r>
              <a:rPr lang="en-US" b="1" dirty="0">
                <a:latin typeface="Times New Roman"/>
                <a:ea typeface="Calibri"/>
                <a:cs typeface="Arial"/>
              </a:rPr>
              <a:t>medulla oblongata</a:t>
            </a:r>
            <a:r>
              <a:rPr lang="en-US" dirty="0">
                <a:latin typeface="Times New Roman"/>
                <a:ea typeface="Calibri"/>
                <a:cs typeface="Arial"/>
              </a:rPr>
              <a:t> and </a:t>
            </a:r>
            <a:r>
              <a:rPr lang="en-US" b="1" dirty="0">
                <a:latin typeface="Times New Roman"/>
                <a:ea typeface="Calibri"/>
                <a:cs typeface="Arial"/>
              </a:rPr>
              <a:t>pons</a:t>
            </a:r>
            <a:r>
              <a:rPr lang="en-US" dirty="0">
                <a:latin typeface="Times New Roman"/>
                <a:ea typeface="Calibri"/>
                <a:cs typeface="Arial"/>
              </a:rPr>
              <a:t>. 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7496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1305342"/>
            <a:ext cx="7391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b="1" dirty="0">
                <a:latin typeface="Times New Roman"/>
                <a:ea typeface="Calibri"/>
                <a:cs typeface="Arial"/>
              </a:rPr>
              <a:t>How breathing is controlled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Wingdings"/>
              <a:buChar char=""/>
            </a:pPr>
            <a:r>
              <a:rPr lang="en-US" dirty="0">
                <a:latin typeface="Times New Roman"/>
                <a:ea typeface="Calibri"/>
                <a:cs typeface="Arial"/>
              </a:rPr>
              <a:t>Breathing is controlled by the medulla oblongata.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Wingdings"/>
              <a:buChar char=""/>
            </a:pPr>
            <a:r>
              <a:rPr lang="en-US" dirty="0">
                <a:latin typeface="Times New Roman"/>
                <a:ea typeface="Calibri"/>
                <a:cs typeface="Arial"/>
              </a:rPr>
              <a:t>The medulla oblongata monitors carbon dioxide in the blood. 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Wingdings"/>
              <a:buChar char=""/>
            </a:pPr>
            <a:r>
              <a:rPr lang="en-US" dirty="0">
                <a:latin typeface="Times New Roman"/>
                <a:ea typeface="Calibri"/>
                <a:cs typeface="Arial"/>
              </a:rPr>
              <a:t>As carbon dioxide increases, nerve impulses make the diaphragm contract, bringing air into the lungs.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Wingdings"/>
              <a:buChar char=""/>
            </a:pPr>
            <a:r>
              <a:rPr lang="en-US" dirty="0">
                <a:latin typeface="Times New Roman"/>
                <a:ea typeface="Calibri"/>
                <a:cs typeface="Arial"/>
              </a:rPr>
              <a:t>The higher the carbon dioxide level, the stronger the impulses.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1582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620000" cy="4753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008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609600"/>
            <a:ext cx="252729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/>
                <a:ea typeface="Calibri"/>
                <a:cs typeface="Arial"/>
              </a:rPr>
              <a:t>Regulation of breathing</a:t>
            </a:r>
            <a:endParaRPr lang="en-US" sz="1600" dirty="0">
              <a:ea typeface="Calibri"/>
              <a:cs typeface="Arial"/>
            </a:endParaRPr>
          </a:p>
        </p:txBody>
      </p:sp>
      <p:pic>
        <p:nvPicPr>
          <p:cNvPr id="5" name="Picture 4" descr="1013_BreathingRegulation_1.jpg                                 0003AF46Macintosh HD                   ABA78158:"/>
          <p:cNvPicPr/>
          <p:nvPr/>
        </p:nvPicPr>
        <p:blipFill>
          <a:blip r:embed="rId2"/>
          <a:srcRect b="3999"/>
          <a:stretch>
            <a:fillRect/>
          </a:stretch>
        </p:blipFill>
        <p:spPr bwMode="auto">
          <a:xfrm>
            <a:off x="762000" y="1452562"/>
            <a:ext cx="7239000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9186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614</Words>
  <Application>Microsoft Office PowerPoint</Application>
  <PresentationFormat>On-screen Show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Zhiyan</dc:creator>
  <cp:lastModifiedBy>Taji zewi</cp:lastModifiedBy>
  <cp:revision>4</cp:revision>
  <dcterms:created xsi:type="dcterms:W3CDTF">2006-08-16T00:00:00Z</dcterms:created>
  <dcterms:modified xsi:type="dcterms:W3CDTF">2022-02-22T08:38:09Z</dcterms:modified>
</cp:coreProperties>
</file>