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600200"/>
            <a:ext cx="853440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latin typeface="Times New Roman"/>
                <a:ea typeface="Calibri"/>
                <a:cs typeface="Arial"/>
              </a:rPr>
              <a:t>Urinary system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The organ system that produces, stores, and carries urine.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Includes two kidneys, two ureters, the urinary bladder, two sphincter muscles, and the urethra. 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Humans produce about 1.5 liters of urine over 24 hours, although this amount may vary according to the circumstances. 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Increased fluid intake generally increases urine production.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Increased perspiration (sweating) and respiration may decrease the amount of fluid excreted through the kidneys. 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Some medications interfere directly or indirectly with urine production, such as diuretics. 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700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aji zewi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5438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097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1513091"/>
            <a:ext cx="7696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b="1" dirty="0">
                <a:latin typeface="Times New Roman"/>
                <a:ea typeface="Calibri"/>
                <a:cs typeface="Arial"/>
              </a:rPr>
              <a:t>Types of nephrons: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Cortical nephrons (glomerular apparatus belong to the surface and Loop of </a:t>
            </a:r>
            <a:r>
              <a:rPr lang="en-US" dirty="0" err="1">
                <a:latin typeface="Times New Roman"/>
                <a:ea typeface="Calibri"/>
                <a:cs typeface="Arial"/>
              </a:rPr>
              <a:t>Henle</a:t>
            </a:r>
            <a:r>
              <a:rPr lang="en-US" dirty="0">
                <a:latin typeface="Times New Roman"/>
                <a:ea typeface="Calibri"/>
                <a:cs typeface="Arial"/>
              </a:rPr>
              <a:t> only to the outer part of the medulla).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 err="1">
                <a:latin typeface="Times New Roman"/>
                <a:ea typeface="Calibri"/>
                <a:cs typeface="Arial"/>
              </a:rPr>
              <a:t>Juxtamedullary</a:t>
            </a:r>
            <a:r>
              <a:rPr lang="en-US" dirty="0">
                <a:latin typeface="Times New Roman"/>
                <a:ea typeface="Calibri"/>
                <a:cs typeface="Arial"/>
              </a:rPr>
              <a:t> nephrons (glomerular apparatus deep in the cortex near the medulla and Loop of </a:t>
            </a:r>
            <a:r>
              <a:rPr lang="en-US" dirty="0" err="1">
                <a:latin typeface="Times New Roman"/>
                <a:ea typeface="Calibri"/>
                <a:cs typeface="Arial"/>
              </a:rPr>
              <a:t>Henle</a:t>
            </a:r>
            <a:r>
              <a:rPr lang="en-US" dirty="0">
                <a:latin typeface="Times New Roman"/>
                <a:ea typeface="Calibri"/>
                <a:cs typeface="Arial"/>
              </a:rPr>
              <a:t> is going deep to the inner part of the medulla).</a:t>
            </a:r>
            <a:endParaRPr lang="en-US" sz="1600" dirty="0"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/>
                <a:ea typeface="Calibri"/>
                <a:cs typeface="Arial"/>
              </a:rPr>
              <a:t> 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73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Taji zewi\Desktop\download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3914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7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609600"/>
            <a:ext cx="8610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b="1" dirty="0">
                <a:latin typeface="Times New Roman"/>
                <a:ea typeface="Calibri"/>
                <a:cs typeface="Arial"/>
              </a:rPr>
              <a:t>Renal (</a:t>
            </a:r>
            <a:r>
              <a:rPr lang="en-US" b="1" dirty="0" err="1">
                <a:latin typeface="Times New Roman"/>
                <a:ea typeface="Calibri"/>
                <a:cs typeface="Arial"/>
              </a:rPr>
              <a:t>Malpighian</a:t>
            </a:r>
            <a:r>
              <a:rPr lang="en-US" b="1" dirty="0">
                <a:latin typeface="Times New Roman"/>
                <a:ea typeface="Calibri"/>
                <a:cs typeface="Arial"/>
              </a:rPr>
              <a:t>) corpuscle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 err="1">
                <a:latin typeface="Times New Roman"/>
                <a:ea typeface="Calibri"/>
                <a:cs typeface="Arial"/>
              </a:rPr>
              <a:t>Malpighian</a:t>
            </a:r>
            <a:r>
              <a:rPr lang="en-US" dirty="0">
                <a:latin typeface="Times New Roman"/>
                <a:ea typeface="Calibri"/>
                <a:cs typeface="Arial"/>
              </a:rPr>
              <a:t> capsule refers to the blood filtering component of the kidney. It is also called the renal corpuscle. The main function of the </a:t>
            </a:r>
            <a:r>
              <a:rPr lang="en-US" dirty="0" err="1">
                <a:latin typeface="Times New Roman"/>
                <a:ea typeface="Calibri"/>
                <a:cs typeface="Arial"/>
              </a:rPr>
              <a:t>Malpighian</a:t>
            </a:r>
            <a:r>
              <a:rPr lang="en-US" dirty="0">
                <a:latin typeface="Times New Roman"/>
                <a:ea typeface="Calibri"/>
                <a:cs typeface="Arial"/>
              </a:rPr>
              <a:t> capsule is the filtration of blood. The two components of the </a:t>
            </a:r>
            <a:r>
              <a:rPr lang="en-US" dirty="0" err="1">
                <a:latin typeface="Times New Roman"/>
                <a:ea typeface="Calibri"/>
                <a:cs typeface="Arial"/>
              </a:rPr>
              <a:t>Malpighian</a:t>
            </a:r>
            <a:r>
              <a:rPr lang="en-US" dirty="0">
                <a:latin typeface="Times New Roman"/>
                <a:ea typeface="Calibri"/>
                <a:cs typeface="Arial"/>
              </a:rPr>
              <a:t> capsule are the Bowman's capsule and the glomerulus.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Glomerulus - is a capillary tuft that receives its blood supply from an afferent arteriole and passes into the efferent arteriole of the renal circulation. 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Efferent arterioles of </a:t>
            </a:r>
            <a:r>
              <a:rPr lang="en-US" dirty="0" err="1">
                <a:latin typeface="Times New Roman"/>
                <a:ea typeface="Calibri"/>
                <a:cs typeface="Arial"/>
              </a:rPr>
              <a:t>juxtamedullary</a:t>
            </a:r>
            <a:r>
              <a:rPr lang="en-US" dirty="0">
                <a:latin typeface="Times New Roman"/>
                <a:ea typeface="Calibri"/>
                <a:cs typeface="Arial"/>
              </a:rPr>
              <a:t> nephrons (</a:t>
            </a:r>
            <a:r>
              <a:rPr lang="en-US" dirty="0" err="1">
                <a:latin typeface="Times New Roman"/>
                <a:ea typeface="Calibri"/>
                <a:cs typeface="Arial"/>
              </a:rPr>
              <a:t>ie</a:t>
            </a:r>
            <a:r>
              <a:rPr lang="en-US" dirty="0">
                <a:latin typeface="Times New Roman"/>
                <a:ea typeface="Calibri"/>
                <a:cs typeface="Arial"/>
              </a:rPr>
              <a:t>, the 15% of nephrons closest to the medulla) send straight capillary branches that deliver isotonic blood to the renal medulla. 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Along with the loop of </a:t>
            </a:r>
            <a:r>
              <a:rPr lang="en-US" dirty="0" err="1">
                <a:latin typeface="Times New Roman"/>
                <a:ea typeface="Calibri"/>
                <a:cs typeface="Arial"/>
              </a:rPr>
              <a:t>Henle</a:t>
            </a:r>
            <a:r>
              <a:rPr lang="en-US" dirty="0">
                <a:latin typeface="Times New Roman"/>
                <a:ea typeface="Calibri"/>
                <a:cs typeface="Arial"/>
              </a:rPr>
              <a:t>, these vasa recta play a crucial role in the establishment of the nephron's countercurrent exchange system. 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Bowman's capsule - surrounds the glomerulus and is composed of visceral (inner) and parietal (outer) layers.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297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Times New Roman"/>
                <a:ea typeface="Calibri"/>
                <a:cs typeface="Arial"/>
              </a:rPr>
              <a:t>Figure: </a:t>
            </a:r>
            <a:r>
              <a:rPr lang="en-US" dirty="0">
                <a:latin typeface="Times New Roman"/>
                <a:ea typeface="Calibri"/>
                <a:cs typeface="Arial"/>
              </a:rPr>
              <a:t>Glomerular filtrate collects in capsular space, flows into the renal tubule</a:t>
            </a:r>
            <a:endParaRPr lang="en-US" sz="2800" dirty="0">
              <a:ea typeface="Calibri"/>
              <a:cs typeface="Arial"/>
            </a:endParaRPr>
          </a:p>
          <a:p>
            <a:endParaRPr lang="en-US" dirty="0"/>
          </a:p>
        </p:txBody>
      </p:sp>
      <p:pic>
        <p:nvPicPr>
          <p:cNvPr id="4" name="Picture 3" descr="H:\$$SaladinPowerPoints\Images\Ch-23labeled\0805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3" b="1250"/>
          <a:stretch>
            <a:fillRect/>
          </a:stretch>
        </p:blipFill>
        <p:spPr bwMode="auto">
          <a:xfrm>
            <a:off x="457200" y="609600"/>
            <a:ext cx="8001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5638800"/>
            <a:ext cx="8686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Times New Roman"/>
                <a:ea typeface="Calibri"/>
                <a:cs typeface="Arial"/>
              </a:rPr>
              <a:t>Figure: </a:t>
            </a:r>
            <a:r>
              <a:rPr lang="en-US" dirty="0">
                <a:latin typeface="Times New Roman"/>
                <a:ea typeface="Calibri"/>
                <a:cs typeface="Arial"/>
              </a:rPr>
              <a:t>Glomerular filtrate collects in capsular space, flows into the renal tubule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6362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Taji zewi\Desktop\download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848600" cy="5791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69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543800" cy="586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562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6309" y="990600"/>
            <a:ext cx="83820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b="1" dirty="0">
                <a:latin typeface="Times New Roman"/>
                <a:ea typeface="Calibri"/>
                <a:cs typeface="Arial"/>
              </a:rPr>
              <a:t>Kidneys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Morphology: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Courier New"/>
              <a:buChar char="o"/>
            </a:pPr>
            <a:r>
              <a:rPr lang="en-US" dirty="0">
                <a:latin typeface="Times New Roman"/>
                <a:ea typeface="Calibri"/>
                <a:cs typeface="Arial"/>
              </a:rPr>
              <a:t>It is paired organ (weight about 300g)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Courier New"/>
              <a:buChar char="o"/>
            </a:pPr>
            <a:r>
              <a:rPr lang="en-US" dirty="0">
                <a:latin typeface="Times New Roman"/>
                <a:ea typeface="Calibri"/>
                <a:cs typeface="Arial"/>
              </a:rPr>
              <a:t>The compound from two parts: cortex (isotonic urine) and medulla (hypertonic urine)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Wingdings"/>
              <a:buChar char=""/>
            </a:pPr>
            <a:r>
              <a:rPr lang="en-US" dirty="0">
                <a:latin typeface="Times New Roman"/>
                <a:ea typeface="Calibri"/>
                <a:cs typeface="Arial"/>
              </a:rPr>
              <a:t>Cortex: Glomerular apparatus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Wingdings"/>
              <a:buChar char=""/>
            </a:pPr>
            <a:r>
              <a:rPr lang="en-US" dirty="0">
                <a:latin typeface="Times New Roman"/>
                <a:ea typeface="Calibri"/>
                <a:cs typeface="Arial"/>
              </a:rPr>
              <a:t>Medulla: Divided: Outer and Inner.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Consists of about 1 million filtering units termed nephrons (basic structural and functional units)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The kidney plays a crucial role in regulating electrolytes in the human blood (e.g. Na</a:t>
            </a:r>
            <a:r>
              <a:rPr lang="en-US" baseline="30000" dirty="0">
                <a:latin typeface="Times New Roman"/>
                <a:ea typeface="Calibri"/>
                <a:cs typeface="Arial"/>
              </a:rPr>
              <a:t>+</a:t>
            </a:r>
            <a:r>
              <a:rPr lang="en-US" dirty="0">
                <a:latin typeface="Times New Roman"/>
                <a:ea typeface="Calibri"/>
                <a:cs typeface="Arial"/>
              </a:rPr>
              <a:t>, K</a:t>
            </a:r>
            <a:r>
              <a:rPr lang="en-US" baseline="30000" dirty="0">
                <a:latin typeface="Times New Roman"/>
                <a:ea typeface="Calibri"/>
                <a:cs typeface="Arial"/>
              </a:rPr>
              <a:t>+</a:t>
            </a:r>
            <a:r>
              <a:rPr lang="en-US" dirty="0">
                <a:latin typeface="Times New Roman"/>
                <a:ea typeface="Calibri"/>
                <a:cs typeface="Arial"/>
              </a:rPr>
              <a:t>, and Ca2</a:t>
            </a:r>
            <a:r>
              <a:rPr lang="en-US" baseline="30000" dirty="0">
                <a:latin typeface="Times New Roman"/>
                <a:ea typeface="Calibri"/>
                <a:cs typeface="Arial"/>
              </a:rPr>
              <a:t>+</a:t>
            </a:r>
            <a:r>
              <a:rPr lang="en-US" dirty="0">
                <a:latin typeface="Times New Roman"/>
                <a:ea typeface="Calibri"/>
                <a:cs typeface="Arial"/>
              </a:rPr>
              <a:t>). 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It clears urea, a nitrogenous waste product from the metabolism of amino acids.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016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889844"/>
            <a:ext cx="82296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b="1" dirty="0">
                <a:latin typeface="Times New Roman"/>
                <a:ea typeface="Calibri"/>
                <a:cs typeface="Arial"/>
              </a:rPr>
              <a:t>Kidney function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Filters blood plasma, eliminates waste, returns useful chemicals to blood.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Regulates blood volume and pressure.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Regulates </a:t>
            </a:r>
            <a:r>
              <a:rPr lang="en-US" dirty="0" err="1">
                <a:latin typeface="Times New Roman"/>
                <a:ea typeface="Calibri"/>
                <a:cs typeface="Arial"/>
              </a:rPr>
              <a:t>osmolarity</a:t>
            </a:r>
            <a:r>
              <a:rPr lang="en-US" dirty="0">
                <a:latin typeface="Times New Roman"/>
                <a:ea typeface="Calibri"/>
                <a:cs typeface="Arial"/>
              </a:rPr>
              <a:t> of body fluids.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Secretes renin, activates angiotensin, aldosterone. 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Courier New"/>
              <a:buChar char="o"/>
            </a:pPr>
            <a:r>
              <a:rPr lang="en-US" dirty="0">
                <a:latin typeface="Times New Roman"/>
                <a:ea typeface="Calibri"/>
                <a:cs typeface="Arial"/>
              </a:rPr>
              <a:t>controls blood pressure, electrolyte balance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Secretes erythropoietin red blood cell production in the bone marrow.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Regulates PCO</a:t>
            </a:r>
            <a:r>
              <a:rPr lang="en-US" baseline="-25000" dirty="0">
                <a:latin typeface="Times New Roman"/>
                <a:ea typeface="Calibri"/>
                <a:cs typeface="Arial"/>
              </a:rPr>
              <a:t>2</a:t>
            </a:r>
            <a:r>
              <a:rPr lang="en-US" dirty="0">
                <a:latin typeface="Times New Roman"/>
                <a:ea typeface="Calibri"/>
                <a:cs typeface="Arial"/>
              </a:rPr>
              <a:t> and acid-base balance.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Detoxifies free radicals and drugs.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8018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382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63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571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397401"/>
            <a:ext cx="7848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b="1" dirty="0">
                <a:latin typeface="Times New Roman"/>
                <a:ea typeface="Calibri"/>
                <a:cs typeface="Arial"/>
              </a:rPr>
              <a:t>Nephron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A nephron (1-1.2 million) is the basic structural and functional unit of the kidney. 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Its chief function is to regulate water and soluble substances by filtering the blood, reabsorbing what is needed, and excreting the rest as urine. 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Each nephron is composed of an initial filtering component (the renal corpuscle) and a tubule specialized for reabsorption and excretion (the renal tubule). 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The renal corpuscle filters out large solutes from the blood, delivering water and small solutes to the renal tubule for modification.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9314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229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57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aji zewi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848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12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584</Words>
  <Application>Microsoft Office PowerPoint</Application>
  <PresentationFormat>On-screen Show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Zhiyan</dc:creator>
  <cp:lastModifiedBy>Taji zewi</cp:lastModifiedBy>
  <cp:revision>6</cp:revision>
  <dcterms:created xsi:type="dcterms:W3CDTF">2006-08-16T00:00:00Z</dcterms:created>
  <dcterms:modified xsi:type="dcterms:W3CDTF">2023-01-24T18:33:08Z</dcterms:modified>
</cp:coreProperties>
</file>