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1/31/2023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1/31/2023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1/31/2023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1/31/2023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4" name="Rectangle 3"/>
          <p:cNvSpPr/>
          <p:nvPr/>
        </p:nvSpPr>
        <p:spPr>
          <a:xfrm>
            <a:off x="533400" y="1066800"/>
            <a:ext cx="8153400" cy="5278368"/>
          </a:xfrm>
          <a:prstGeom prst="rect">
            <a:avLst/>
          </a:prstGeom>
        </p:spPr>
        <p:txBody>
          <a:bodyPr wrap="square">
            <a:spAutoFit/>
          </a:bodyPr>
          <a:lstStyle/>
          <a:p>
            <a:pPr algn="ctr">
              <a:lnSpc>
                <a:spcPct val="150000"/>
              </a:lnSpc>
              <a:spcAft>
                <a:spcPts val="600"/>
              </a:spcAft>
            </a:pPr>
            <a:r>
              <a:rPr lang="en-US" sz="2000" b="1" dirty="0">
                <a:latin typeface="Times New Roman"/>
                <a:ea typeface="Calibri"/>
                <a:cs typeface="Arial"/>
              </a:rPr>
              <a:t>Urinary system</a:t>
            </a:r>
            <a:endParaRPr lang="en-US" sz="1600" dirty="0">
              <a:ea typeface="Calibri"/>
              <a:cs typeface="Arial"/>
            </a:endParaRPr>
          </a:p>
          <a:p>
            <a:pPr algn="just">
              <a:lnSpc>
                <a:spcPct val="150000"/>
              </a:lnSpc>
              <a:spcBef>
                <a:spcPts val="600"/>
              </a:spcBef>
            </a:pPr>
            <a:r>
              <a:rPr lang="en-US" b="1" dirty="0">
                <a:latin typeface="Times New Roman"/>
                <a:ea typeface="Calibri"/>
                <a:cs typeface="Arial"/>
              </a:rPr>
              <a:t>Juxtaglomerular apparatus</a:t>
            </a:r>
            <a:endParaRPr lang="en-US" sz="1600" dirty="0">
              <a:ea typeface="Calibri"/>
              <a:cs typeface="Arial"/>
            </a:endParaRPr>
          </a:p>
          <a:p>
            <a:pPr marL="342900" lvl="0" indent="-342900" algn="just">
              <a:lnSpc>
                <a:spcPct val="150000"/>
              </a:lnSpc>
              <a:buFont typeface="Wingdings"/>
              <a:buChar char=""/>
            </a:pPr>
            <a:r>
              <a:rPr lang="en-US" dirty="0">
                <a:latin typeface="Times New Roman"/>
                <a:ea typeface="Calibri"/>
                <a:cs typeface="Arial"/>
              </a:rPr>
              <a:t>The juxtaglomerular cells are cells that synthesize, store, and secrete the enzyme renin. </a:t>
            </a:r>
            <a:endParaRPr lang="en-US" sz="1600" dirty="0">
              <a:ea typeface="Calibri"/>
              <a:cs typeface="Arial"/>
            </a:endParaRPr>
          </a:p>
          <a:p>
            <a:pPr marL="342900" lvl="0" indent="-342900" algn="just">
              <a:lnSpc>
                <a:spcPct val="150000"/>
              </a:lnSpc>
              <a:buFont typeface="Wingdings"/>
              <a:buChar char=""/>
            </a:pPr>
            <a:r>
              <a:rPr lang="en-US" dirty="0">
                <a:latin typeface="Times New Roman"/>
                <a:ea typeface="Calibri"/>
                <a:cs typeface="Arial"/>
              </a:rPr>
              <a:t>Specialized smooth muscle cells in the wall of the afferent arteriole that are in contact with the distal tubule.  </a:t>
            </a:r>
            <a:endParaRPr lang="en-US" sz="1600" dirty="0">
              <a:ea typeface="Calibri"/>
              <a:cs typeface="Arial"/>
            </a:endParaRPr>
          </a:p>
          <a:p>
            <a:pPr marL="342900" lvl="0" indent="-342900" algn="just">
              <a:lnSpc>
                <a:spcPct val="150000"/>
              </a:lnSpc>
              <a:buFont typeface="Wingdings"/>
              <a:buChar char=""/>
            </a:pPr>
            <a:r>
              <a:rPr lang="en-US" dirty="0">
                <a:latin typeface="Times New Roman"/>
                <a:ea typeface="Calibri"/>
                <a:cs typeface="Arial"/>
              </a:rPr>
              <a:t>Have </a:t>
            </a:r>
            <a:r>
              <a:rPr lang="en-US" dirty="0" err="1">
                <a:latin typeface="Times New Roman"/>
                <a:ea typeface="Calibri"/>
                <a:cs typeface="Arial"/>
              </a:rPr>
              <a:t>mechano</a:t>
            </a:r>
            <a:r>
              <a:rPr lang="en-US" dirty="0">
                <a:latin typeface="Times New Roman"/>
                <a:ea typeface="Calibri"/>
                <a:cs typeface="Arial"/>
              </a:rPr>
              <a:t>-receptors for blood pressure.</a:t>
            </a:r>
            <a:endParaRPr lang="en-US" sz="1600" dirty="0">
              <a:ea typeface="Calibri"/>
              <a:cs typeface="Arial"/>
            </a:endParaRPr>
          </a:p>
          <a:p>
            <a:pPr marL="342900" lvl="0" indent="-342900" algn="just">
              <a:lnSpc>
                <a:spcPct val="150000"/>
              </a:lnSpc>
              <a:buFont typeface="Wingdings"/>
              <a:buChar char=""/>
            </a:pPr>
            <a:r>
              <a:rPr lang="en-US" dirty="0">
                <a:latin typeface="Times New Roman"/>
                <a:ea typeface="Calibri"/>
                <a:cs typeface="Arial"/>
              </a:rPr>
              <a:t>The macula </a:t>
            </a:r>
            <a:r>
              <a:rPr lang="en-US" dirty="0" err="1">
                <a:latin typeface="Times New Roman"/>
                <a:ea typeface="Calibri"/>
                <a:cs typeface="Arial"/>
              </a:rPr>
              <a:t>densa</a:t>
            </a:r>
            <a:r>
              <a:rPr lang="en-US" dirty="0">
                <a:latin typeface="Times New Roman"/>
                <a:ea typeface="Calibri"/>
                <a:cs typeface="Arial"/>
              </a:rPr>
              <a:t> is an area of closely packed specialized cells lining the distal convoluted tubule where it lies next to the juxtaglomerular apparatus. </a:t>
            </a:r>
            <a:endParaRPr lang="en-US" sz="1600" dirty="0">
              <a:ea typeface="Calibri"/>
              <a:cs typeface="Arial"/>
            </a:endParaRPr>
          </a:p>
          <a:p>
            <a:pPr marL="342900" lvl="0" indent="-342900" algn="just">
              <a:lnSpc>
                <a:spcPct val="150000"/>
              </a:lnSpc>
              <a:buFont typeface="Wingdings"/>
              <a:buChar char=""/>
            </a:pPr>
            <a:r>
              <a:rPr lang="en-US" dirty="0">
                <a:latin typeface="Times New Roman"/>
                <a:ea typeface="Calibri"/>
                <a:cs typeface="Arial"/>
              </a:rPr>
              <a:t>Cells of macula </a:t>
            </a:r>
            <a:r>
              <a:rPr lang="en-US" dirty="0" err="1">
                <a:latin typeface="Times New Roman"/>
                <a:ea typeface="Calibri"/>
                <a:cs typeface="Arial"/>
              </a:rPr>
              <a:t>densa</a:t>
            </a:r>
            <a:r>
              <a:rPr lang="en-US" dirty="0">
                <a:latin typeface="Times New Roman"/>
                <a:ea typeface="Calibri"/>
                <a:cs typeface="Arial"/>
              </a:rPr>
              <a:t> are taller and have more prominent nuclei than surrounding cells. </a:t>
            </a:r>
            <a:endParaRPr lang="en-US" sz="1600" dirty="0">
              <a:ea typeface="Calibri"/>
              <a:cs typeface="Arial"/>
            </a:endParaRPr>
          </a:p>
          <a:p>
            <a:pPr marL="342900" lvl="0" indent="-342900" algn="just">
              <a:lnSpc>
                <a:spcPct val="150000"/>
              </a:lnSpc>
              <a:buFont typeface="Wingdings"/>
              <a:buChar char=""/>
            </a:pPr>
            <a:r>
              <a:rPr lang="en-US" dirty="0">
                <a:latin typeface="Times New Roman"/>
                <a:ea typeface="Calibri"/>
                <a:cs typeface="Arial"/>
              </a:rPr>
              <a:t>Sensitive to the concentration of sodium ions in the fluid.</a:t>
            </a:r>
            <a:endParaRPr lang="en-US" sz="1600" dirty="0">
              <a:ea typeface="Calibri"/>
              <a:cs typeface="Arial"/>
            </a:endParaRPr>
          </a:p>
        </p:txBody>
      </p:sp>
    </p:spTree>
    <p:extLst>
      <p:ext uri="{BB962C8B-B14F-4D97-AF65-F5344CB8AC3E}">
        <p14:creationId xmlns:p14="http://schemas.microsoft.com/office/powerpoint/2010/main" val="34861737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762000" y="457200"/>
            <a:ext cx="7467600" cy="5943600"/>
          </a:xfrm>
          <a:prstGeom prst="rect">
            <a:avLst/>
          </a:prstGeom>
          <a:noFill/>
          <a:ln>
            <a:noFill/>
          </a:ln>
        </p:spPr>
      </p:pic>
    </p:spTree>
    <p:extLst>
      <p:ext uri="{BB962C8B-B14F-4D97-AF65-F5344CB8AC3E}">
        <p14:creationId xmlns:p14="http://schemas.microsoft.com/office/powerpoint/2010/main" val="15449453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3"/>
          <p:cNvSpPr/>
          <p:nvPr/>
        </p:nvSpPr>
        <p:spPr>
          <a:xfrm>
            <a:off x="685800" y="1697757"/>
            <a:ext cx="7315200" cy="3462486"/>
          </a:xfrm>
          <a:prstGeom prst="rect">
            <a:avLst/>
          </a:prstGeom>
        </p:spPr>
        <p:txBody>
          <a:bodyPr wrap="square">
            <a:spAutoFit/>
          </a:bodyPr>
          <a:lstStyle/>
          <a:p>
            <a:pPr algn="just">
              <a:lnSpc>
                <a:spcPct val="150000"/>
              </a:lnSpc>
              <a:spcBef>
                <a:spcPts val="600"/>
              </a:spcBef>
            </a:pPr>
            <a:r>
              <a:rPr lang="en-US" b="1" dirty="0">
                <a:latin typeface="Times New Roman"/>
                <a:ea typeface="Calibri"/>
                <a:cs typeface="Arial"/>
              </a:rPr>
              <a:t>Nephron-tubular system</a:t>
            </a:r>
            <a:endParaRPr lang="en-US" sz="1600" dirty="0">
              <a:ea typeface="Calibri"/>
              <a:cs typeface="Arial"/>
            </a:endParaRPr>
          </a:p>
          <a:p>
            <a:pPr algn="just">
              <a:lnSpc>
                <a:spcPct val="150000"/>
              </a:lnSpc>
              <a:spcBef>
                <a:spcPts val="600"/>
              </a:spcBef>
            </a:pPr>
            <a:r>
              <a:rPr lang="en-US" b="1" dirty="0">
                <a:latin typeface="Times New Roman"/>
                <a:ea typeface="Calibri"/>
                <a:cs typeface="Arial"/>
              </a:rPr>
              <a:t> </a:t>
            </a:r>
            <a:endParaRPr lang="en-US" sz="1600" dirty="0">
              <a:ea typeface="Calibri"/>
              <a:cs typeface="Arial"/>
            </a:endParaRPr>
          </a:p>
          <a:p>
            <a:pPr marL="342900" lvl="0" indent="-342900">
              <a:lnSpc>
                <a:spcPct val="150000"/>
              </a:lnSpc>
              <a:buFont typeface="+mj-lt"/>
              <a:buAutoNum type="arabicPeriod"/>
            </a:pPr>
            <a:r>
              <a:rPr lang="en-GB" dirty="0">
                <a:latin typeface="Times New Roman"/>
                <a:ea typeface="Calibri"/>
                <a:cs typeface="Arial"/>
              </a:rPr>
              <a:t>Proximal convoluted tubule</a:t>
            </a:r>
            <a:endParaRPr lang="en-US" sz="1600" dirty="0">
              <a:ea typeface="Calibri"/>
              <a:cs typeface="Arial"/>
            </a:endParaRPr>
          </a:p>
          <a:p>
            <a:pPr marL="342900" lvl="0" indent="-342900">
              <a:lnSpc>
                <a:spcPct val="150000"/>
              </a:lnSpc>
              <a:spcAft>
                <a:spcPts val="1000"/>
              </a:spcAft>
              <a:buFont typeface="+mj-lt"/>
              <a:buAutoNum type="arabicPeriod"/>
            </a:pPr>
            <a:r>
              <a:rPr lang="en-GB" dirty="0">
                <a:latin typeface="Times New Roman"/>
                <a:ea typeface="Calibri"/>
                <a:cs typeface="Arial"/>
              </a:rPr>
              <a:t>Descending loop of </a:t>
            </a:r>
            <a:r>
              <a:rPr lang="en-GB" dirty="0" err="1">
                <a:latin typeface="Times New Roman"/>
                <a:ea typeface="Calibri"/>
                <a:cs typeface="Arial"/>
              </a:rPr>
              <a:t>Henle</a:t>
            </a:r>
            <a:endParaRPr lang="en-US" sz="1600" dirty="0">
              <a:ea typeface="Calibri"/>
              <a:cs typeface="Arial"/>
            </a:endParaRPr>
          </a:p>
          <a:p>
            <a:pPr marL="342900" lvl="0" indent="-342900">
              <a:lnSpc>
                <a:spcPct val="150000"/>
              </a:lnSpc>
              <a:spcAft>
                <a:spcPts val="1000"/>
              </a:spcAft>
              <a:buFont typeface="+mj-lt"/>
              <a:buAutoNum type="arabicPeriod"/>
            </a:pPr>
            <a:r>
              <a:rPr lang="en-GB" dirty="0">
                <a:latin typeface="Times New Roman"/>
                <a:ea typeface="Calibri"/>
                <a:cs typeface="Arial"/>
              </a:rPr>
              <a:t>Ascending loop of </a:t>
            </a:r>
            <a:r>
              <a:rPr lang="en-GB" dirty="0" err="1">
                <a:latin typeface="Times New Roman"/>
                <a:ea typeface="Calibri"/>
                <a:cs typeface="Arial"/>
              </a:rPr>
              <a:t>Henle</a:t>
            </a:r>
            <a:endParaRPr lang="en-US" sz="1600" dirty="0">
              <a:ea typeface="Calibri"/>
              <a:cs typeface="Arial"/>
            </a:endParaRPr>
          </a:p>
          <a:p>
            <a:pPr marL="342900" lvl="0" indent="-342900">
              <a:lnSpc>
                <a:spcPct val="150000"/>
              </a:lnSpc>
              <a:spcAft>
                <a:spcPts val="1000"/>
              </a:spcAft>
              <a:buFont typeface="+mj-lt"/>
              <a:buAutoNum type="arabicPeriod"/>
            </a:pPr>
            <a:r>
              <a:rPr lang="en-GB" dirty="0">
                <a:latin typeface="Times New Roman"/>
                <a:ea typeface="Calibri"/>
                <a:cs typeface="Arial"/>
              </a:rPr>
              <a:t>Distal convoluted tubule</a:t>
            </a:r>
            <a:endParaRPr lang="en-US" sz="1600" dirty="0">
              <a:ea typeface="Calibri"/>
              <a:cs typeface="Arial"/>
            </a:endParaRPr>
          </a:p>
          <a:p>
            <a:pPr marL="342900" lvl="0" indent="-342900">
              <a:lnSpc>
                <a:spcPct val="150000"/>
              </a:lnSpc>
              <a:spcAft>
                <a:spcPts val="1000"/>
              </a:spcAft>
              <a:buFont typeface="+mj-lt"/>
              <a:buAutoNum type="arabicPeriod"/>
            </a:pPr>
            <a:r>
              <a:rPr lang="en-GB" dirty="0">
                <a:latin typeface="Times New Roman"/>
                <a:ea typeface="Calibri"/>
                <a:cs typeface="Arial"/>
              </a:rPr>
              <a:t>Collecting duct</a:t>
            </a:r>
            <a:endParaRPr lang="en-US" sz="1600" dirty="0">
              <a:ea typeface="Calibri"/>
              <a:cs typeface="Arial"/>
            </a:endParaRPr>
          </a:p>
        </p:txBody>
      </p:sp>
    </p:spTree>
    <p:extLst>
      <p:ext uri="{BB962C8B-B14F-4D97-AF65-F5344CB8AC3E}">
        <p14:creationId xmlns:p14="http://schemas.microsoft.com/office/powerpoint/2010/main" val="39261990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3"/>
          <p:cNvSpPr/>
          <p:nvPr/>
        </p:nvSpPr>
        <p:spPr>
          <a:xfrm>
            <a:off x="838200" y="1720840"/>
            <a:ext cx="7010400" cy="2169825"/>
          </a:xfrm>
          <a:prstGeom prst="rect">
            <a:avLst/>
          </a:prstGeom>
        </p:spPr>
        <p:txBody>
          <a:bodyPr wrap="square">
            <a:spAutoFit/>
          </a:bodyPr>
          <a:lstStyle/>
          <a:p>
            <a:pPr marL="342900" lvl="0" indent="-342900" algn="just">
              <a:lnSpc>
                <a:spcPct val="150000"/>
              </a:lnSpc>
              <a:buFont typeface="+mj-lt"/>
              <a:buAutoNum type="alphaLcPeriod"/>
            </a:pPr>
            <a:r>
              <a:rPr lang="en-US" b="1" dirty="0">
                <a:latin typeface="Times New Roman"/>
                <a:ea typeface="Calibri"/>
                <a:cs typeface="Arial"/>
              </a:rPr>
              <a:t>Filtration:</a:t>
            </a:r>
            <a:r>
              <a:rPr lang="en-US" dirty="0">
                <a:latin typeface="Times New Roman"/>
                <a:ea typeface="Calibri"/>
                <a:cs typeface="Arial"/>
              </a:rPr>
              <a:t> Fluid is squeezed out of the glomerular capillary bed.</a:t>
            </a:r>
            <a:endParaRPr lang="en-US" sz="1600" dirty="0">
              <a:ea typeface="Calibri"/>
              <a:cs typeface="Arial"/>
            </a:endParaRPr>
          </a:p>
          <a:p>
            <a:pPr marL="342900" lvl="0" indent="-342900" algn="just">
              <a:lnSpc>
                <a:spcPct val="150000"/>
              </a:lnSpc>
              <a:buFont typeface="+mj-lt"/>
              <a:buAutoNum type="alphaLcPeriod"/>
            </a:pPr>
            <a:r>
              <a:rPr lang="en-US" b="1" dirty="0" err="1">
                <a:latin typeface="Times New Roman"/>
                <a:ea typeface="Calibri"/>
                <a:cs typeface="Arial"/>
              </a:rPr>
              <a:t>Resorption</a:t>
            </a:r>
            <a:r>
              <a:rPr lang="en-US" b="1" dirty="0">
                <a:latin typeface="Times New Roman"/>
                <a:ea typeface="Calibri"/>
                <a:cs typeface="Arial"/>
              </a:rPr>
              <a:t>:</a:t>
            </a:r>
            <a:r>
              <a:rPr lang="en-US" dirty="0">
                <a:latin typeface="Times New Roman"/>
                <a:ea typeface="Calibri"/>
                <a:cs typeface="Arial"/>
              </a:rPr>
              <a:t> Most nutrients, water, and essential ions are returned to the blood of the </a:t>
            </a:r>
            <a:r>
              <a:rPr lang="en-US" dirty="0" err="1">
                <a:latin typeface="Times New Roman"/>
                <a:ea typeface="Calibri"/>
                <a:cs typeface="Arial"/>
              </a:rPr>
              <a:t>peritubular</a:t>
            </a:r>
            <a:r>
              <a:rPr lang="en-US" dirty="0">
                <a:latin typeface="Times New Roman"/>
                <a:ea typeface="Calibri"/>
                <a:cs typeface="Arial"/>
              </a:rPr>
              <a:t> capillaries.</a:t>
            </a:r>
            <a:endParaRPr lang="en-US" sz="1600" dirty="0">
              <a:ea typeface="Calibri"/>
              <a:cs typeface="Arial"/>
            </a:endParaRPr>
          </a:p>
          <a:p>
            <a:pPr marL="342900" lvl="0" indent="-342900" algn="just">
              <a:lnSpc>
                <a:spcPct val="150000"/>
              </a:lnSpc>
              <a:buFont typeface="+mj-lt"/>
              <a:buAutoNum type="alphaLcPeriod"/>
            </a:pPr>
            <a:r>
              <a:rPr lang="en-US" b="1" dirty="0">
                <a:latin typeface="Times New Roman"/>
                <a:ea typeface="Calibri"/>
                <a:cs typeface="Arial"/>
              </a:rPr>
              <a:t>Secretion: </a:t>
            </a:r>
            <a:r>
              <a:rPr lang="en-US" dirty="0">
                <a:latin typeface="Times New Roman"/>
                <a:ea typeface="Calibri"/>
                <a:cs typeface="Arial"/>
              </a:rPr>
              <a:t>Moves additional undesirable molecules into tubules from the blood of </a:t>
            </a:r>
            <a:r>
              <a:rPr lang="en-US" dirty="0" err="1">
                <a:latin typeface="Times New Roman"/>
                <a:ea typeface="Calibri"/>
                <a:cs typeface="Arial"/>
              </a:rPr>
              <a:t>peritubular</a:t>
            </a:r>
            <a:r>
              <a:rPr lang="en-US" dirty="0">
                <a:latin typeface="Times New Roman"/>
                <a:ea typeface="Calibri"/>
                <a:cs typeface="Arial"/>
              </a:rPr>
              <a:t> capillaries.</a:t>
            </a:r>
            <a:endParaRPr lang="en-US" sz="1600" dirty="0">
              <a:ea typeface="Calibri"/>
              <a:cs typeface="Arial"/>
            </a:endParaRPr>
          </a:p>
        </p:txBody>
      </p:sp>
    </p:spTree>
    <p:extLst>
      <p:ext uri="{BB962C8B-B14F-4D97-AF65-F5344CB8AC3E}">
        <p14:creationId xmlns:p14="http://schemas.microsoft.com/office/powerpoint/2010/main" val="36816843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descr="23-05_KidneyFunctns_1"/>
          <p:cNvPicPr/>
          <p:nvPr/>
        </p:nvPicPr>
        <p:blipFill>
          <a:blip r:embed="rId2">
            <a:extLst>
              <a:ext uri="{28A0092B-C50C-407E-A947-70E740481C1C}">
                <a14:useLocalDpi xmlns:a14="http://schemas.microsoft.com/office/drawing/2010/main" val="0"/>
              </a:ext>
            </a:extLst>
          </a:blip>
          <a:srcRect l="16470" t="14546" r="9412" b="12727"/>
          <a:stretch>
            <a:fillRect/>
          </a:stretch>
        </p:blipFill>
        <p:spPr bwMode="auto">
          <a:xfrm>
            <a:off x="762000" y="457200"/>
            <a:ext cx="7848600" cy="5867399"/>
          </a:xfrm>
          <a:prstGeom prst="rect">
            <a:avLst/>
          </a:prstGeom>
          <a:noFill/>
          <a:ln w="9525">
            <a:noFill/>
            <a:miter lim="800000"/>
            <a:headEnd/>
            <a:tailEnd/>
          </a:ln>
        </p:spPr>
      </p:pic>
    </p:spTree>
    <p:extLst>
      <p:ext uri="{BB962C8B-B14F-4D97-AF65-F5344CB8AC3E}">
        <p14:creationId xmlns:p14="http://schemas.microsoft.com/office/powerpoint/2010/main" val="40317671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3"/>
          <p:cNvSpPr/>
          <p:nvPr/>
        </p:nvSpPr>
        <p:spPr>
          <a:xfrm>
            <a:off x="457200" y="1097593"/>
            <a:ext cx="7696200" cy="3831818"/>
          </a:xfrm>
          <a:prstGeom prst="rect">
            <a:avLst/>
          </a:prstGeom>
        </p:spPr>
        <p:txBody>
          <a:bodyPr wrap="square">
            <a:spAutoFit/>
          </a:bodyPr>
          <a:lstStyle/>
          <a:p>
            <a:pPr>
              <a:lnSpc>
                <a:spcPct val="150000"/>
              </a:lnSpc>
              <a:spcBef>
                <a:spcPts val="1200"/>
              </a:spcBef>
            </a:pPr>
            <a:r>
              <a:rPr lang="en-GB" b="1" dirty="0">
                <a:latin typeface="Times New Roman"/>
                <a:ea typeface="Calibri"/>
                <a:cs typeface="Arial"/>
              </a:rPr>
              <a:t>The formation of urine</a:t>
            </a:r>
            <a:endParaRPr lang="en-US" sz="1600" dirty="0">
              <a:ea typeface="Calibri"/>
              <a:cs typeface="Arial"/>
            </a:endParaRPr>
          </a:p>
          <a:p>
            <a:pPr>
              <a:lnSpc>
                <a:spcPct val="150000"/>
              </a:lnSpc>
            </a:pPr>
            <a:r>
              <a:rPr lang="en-GB" dirty="0">
                <a:latin typeface="Times New Roman"/>
                <a:ea typeface="Calibri"/>
                <a:cs typeface="Arial"/>
              </a:rPr>
              <a:t>There are three processes involved in the formation of urine.</a:t>
            </a:r>
            <a:endParaRPr lang="en-US" sz="1600" dirty="0">
              <a:ea typeface="Calibri"/>
              <a:cs typeface="Arial"/>
            </a:endParaRPr>
          </a:p>
          <a:p>
            <a:pPr marL="342900" lvl="0" indent="-342900" algn="just">
              <a:lnSpc>
                <a:spcPct val="150000"/>
              </a:lnSpc>
              <a:buFont typeface="Wingdings"/>
              <a:buChar char=""/>
            </a:pPr>
            <a:r>
              <a:rPr lang="en-US" b="1" dirty="0">
                <a:latin typeface="Times New Roman"/>
                <a:ea typeface="Calibri"/>
                <a:cs typeface="Arial"/>
              </a:rPr>
              <a:t>Simple filtration</a:t>
            </a:r>
            <a:endParaRPr lang="en-US" sz="1600" dirty="0">
              <a:ea typeface="Calibri"/>
              <a:cs typeface="Arial"/>
            </a:endParaRPr>
          </a:p>
          <a:p>
            <a:pPr marL="342900" lvl="0" indent="-342900" algn="just">
              <a:lnSpc>
                <a:spcPct val="150000"/>
              </a:lnSpc>
              <a:buFont typeface="Wingdings"/>
              <a:buChar char=""/>
            </a:pPr>
            <a:r>
              <a:rPr lang="en-US" b="1" dirty="0">
                <a:latin typeface="Times New Roman"/>
                <a:ea typeface="Calibri"/>
                <a:cs typeface="Arial"/>
              </a:rPr>
              <a:t>Selective reabsorption</a:t>
            </a:r>
            <a:endParaRPr lang="en-US" sz="1600" dirty="0">
              <a:ea typeface="Calibri"/>
              <a:cs typeface="Arial"/>
            </a:endParaRPr>
          </a:p>
          <a:p>
            <a:pPr marL="342900" lvl="0" indent="-342900" algn="just">
              <a:lnSpc>
                <a:spcPct val="150000"/>
              </a:lnSpc>
              <a:buFont typeface="Courier New"/>
              <a:buChar char="o"/>
            </a:pPr>
            <a:r>
              <a:rPr lang="en-US" dirty="0">
                <a:latin typeface="Times New Roman"/>
                <a:ea typeface="Calibri"/>
                <a:cs typeface="Arial"/>
              </a:rPr>
              <a:t>Hormonal control</a:t>
            </a:r>
            <a:endParaRPr lang="en-US" sz="1600" dirty="0">
              <a:ea typeface="Calibri"/>
              <a:cs typeface="Arial"/>
            </a:endParaRPr>
          </a:p>
          <a:p>
            <a:pPr marL="2057400" lvl="4" indent="-228600">
              <a:lnSpc>
                <a:spcPct val="150000"/>
              </a:lnSpc>
              <a:buFont typeface="Arial"/>
              <a:buChar char="»"/>
              <a:tabLst>
                <a:tab pos="769620" algn="l"/>
                <a:tab pos="2286000" algn="l"/>
              </a:tabLst>
            </a:pPr>
            <a:r>
              <a:rPr lang="en-GB" dirty="0">
                <a:latin typeface="Times New Roman"/>
                <a:ea typeface="Calibri"/>
                <a:cs typeface="Times New Roman"/>
              </a:rPr>
              <a:t>Parathyroid hormone, calcitonin.</a:t>
            </a:r>
            <a:endParaRPr lang="en-US" sz="1600" dirty="0">
              <a:ea typeface="Calibri"/>
              <a:cs typeface="Times New Roman"/>
            </a:endParaRPr>
          </a:p>
          <a:p>
            <a:pPr marL="2057400" lvl="4" indent="-228600">
              <a:lnSpc>
                <a:spcPct val="150000"/>
              </a:lnSpc>
              <a:buFont typeface="Arial"/>
              <a:buChar char="»"/>
              <a:tabLst>
                <a:tab pos="769620" algn="l"/>
                <a:tab pos="2286000" algn="l"/>
              </a:tabLst>
            </a:pPr>
            <a:r>
              <a:rPr lang="en-GB" dirty="0">
                <a:latin typeface="Times New Roman"/>
                <a:ea typeface="Calibri"/>
                <a:cs typeface="Times New Roman"/>
              </a:rPr>
              <a:t>Anti-diuretic hormone.</a:t>
            </a:r>
            <a:endParaRPr lang="en-US" sz="1600" dirty="0">
              <a:ea typeface="Calibri"/>
              <a:cs typeface="Times New Roman"/>
            </a:endParaRPr>
          </a:p>
          <a:p>
            <a:pPr marL="2057400" lvl="4" indent="-228600">
              <a:lnSpc>
                <a:spcPct val="150000"/>
              </a:lnSpc>
              <a:buFont typeface="Arial"/>
              <a:buChar char="»"/>
              <a:tabLst>
                <a:tab pos="769620" algn="l"/>
                <a:tab pos="2286000" algn="l"/>
              </a:tabLst>
            </a:pPr>
            <a:r>
              <a:rPr lang="en-GB" dirty="0">
                <a:latin typeface="Times New Roman"/>
                <a:ea typeface="Calibri"/>
                <a:cs typeface="Times New Roman"/>
              </a:rPr>
              <a:t>Aldosterone.</a:t>
            </a:r>
            <a:endParaRPr lang="en-US" sz="1600" dirty="0">
              <a:ea typeface="Calibri"/>
              <a:cs typeface="Times New Roman"/>
            </a:endParaRPr>
          </a:p>
          <a:p>
            <a:pPr marL="2057400" lvl="4" indent="-228600">
              <a:lnSpc>
                <a:spcPct val="150000"/>
              </a:lnSpc>
              <a:buFont typeface="Arial"/>
              <a:buChar char="»"/>
              <a:tabLst>
                <a:tab pos="769620" algn="l"/>
                <a:tab pos="2286000" algn="l"/>
              </a:tabLst>
            </a:pPr>
            <a:r>
              <a:rPr lang="en-GB" dirty="0">
                <a:latin typeface="Times New Roman"/>
                <a:ea typeface="Calibri"/>
                <a:cs typeface="Times New Roman"/>
              </a:rPr>
              <a:t>Renin-angiotensin.</a:t>
            </a:r>
            <a:endParaRPr lang="en-US" sz="1600" dirty="0">
              <a:ea typeface="Calibri"/>
              <a:cs typeface="Times New Roman"/>
            </a:endParaRPr>
          </a:p>
        </p:txBody>
      </p:sp>
    </p:spTree>
    <p:extLst>
      <p:ext uri="{BB962C8B-B14F-4D97-AF65-F5344CB8AC3E}">
        <p14:creationId xmlns:p14="http://schemas.microsoft.com/office/powerpoint/2010/main" val="20290212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descr="C:\Users\Taji zewi\Desktop\Capture.JPG"/>
          <p:cNvPicPr/>
          <p:nvPr/>
        </p:nvPicPr>
        <p:blipFill>
          <a:blip r:embed="rId2">
            <a:extLst>
              <a:ext uri="{28A0092B-C50C-407E-A947-70E740481C1C}">
                <a14:useLocalDpi xmlns:a14="http://schemas.microsoft.com/office/drawing/2010/main" val="0"/>
              </a:ext>
            </a:extLst>
          </a:blip>
          <a:srcRect/>
          <a:stretch>
            <a:fillRect/>
          </a:stretch>
        </p:blipFill>
        <p:spPr bwMode="auto">
          <a:xfrm>
            <a:off x="762000" y="533400"/>
            <a:ext cx="7467599" cy="5715000"/>
          </a:xfrm>
          <a:prstGeom prst="rect">
            <a:avLst/>
          </a:prstGeom>
          <a:noFill/>
          <a:ln>
            <a:noFill/>
          </a:ln>
        </p:spPr>
      </p:pic>
    </p:spTree>
    <p:extLst>
      <p:ext uri="{BB962C8B-B14F-4D97-AF65-F5344CB8AC3E}">
        <p14:creationId xmlns:p14="http://schemas.microsoft.com/office/powerpoint/2010/main" val="40250910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descr="C:\Users\Taji zewi\Desktop\Capture.JPG"/>
          <p:cNvPicPr/>
          <p:nvPr/>
        </p:nvPicPr>
        <p:blipFill>
          <a:blip r:embed="rId2">
            <a:extLst>
              <a:ext uri="{28A0092B-C50C-407E-A947-70E740481C1C}">
                <a14:useLocalDpi xmlns:a14="http://schemas.microsoft.com/office/drawing/2010/main" val="0"/>
              </a:ext>
            </a:extLst>
          </a:blip>
          <a:srcRect/>
          <a:stretch>
            <a:fillRect/>
          </a:stretch>
        </p:blipFill>
        <p:spPr bwMode="auto">
          <a:xfrm>
            <a:off x="838200" y="381000"/>
            <a:ext cx="7391400" cy="5867400"/>
          </a:xfrm>
          <a:prstGeom prst="rect">
            <a:avLst/>
          </a:prstGeom>
          <a:noFill/>
          <a:ln>
            <a:noFill/>
          </a:ln>
        </p:spPr>
      </p:pic>
    </p:spTree>
    <p:extLst>
      <p:ext uri="{BB962C8B-B14F-4D97-AF65-F5344CB8AC3E}">
        <p14:creationId xmlns:p14="http://schemas.microsoft.com/office/powerpoint/2010/main" val="38377608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descr="C:\Users\Taji zewi\Desktop\Mechanism-of-Antidiuretic-hormone.jpg"/>
          <p:cNvPicPr/>
          <p:nvPr/>
        </p:nvPicPr>
        <p:blipFill>
          <a:blip r:embed="rId2">
            <a:extLst>
              <a:ext uri="{28A0092B-C50C-407E-A947-70E740481C1C}">
                <a14:useLocalDpi xmlns:a14="http://schemas.microsoft.com/office/drawing/2010/main" val="0"/>
              </a:ext>
            </a:extLst>
          </a:blip>
          <a:srcRect/>
          <a:stretch>
            <a:fillRect/>
          </a:stretch>
        </p:blipFill>
        <p:spPr bwMode="auto">
          <a:xfrm>
            <a:off x="457200" y="381000"/>
            <a:ext cx="7772400" cy="5791200"/>
          </a:xfrm>
          <a:prstGeom prst="rect">
            <a:avLst/>
          </a:prstGeom>
          <a:noFill/>
          <a:ln>
            <a:noFill/>
          </a:ln>
        </p:spPr>
      </p:pic>
    </p:spTree>
    <p:extLst>
      <p:ext uri="{BB962C8B-B14F-4D97-AF65-F5344CB8AC3E}">
        <p14:creationId xmlns:p14="http://schemas.microsoft.com/office/powerpoint/2010/main" val="20242951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3"/>
          <p:cNvSpPr/>
          <p:nvPr/>
        </p:nvSpPr>
        <p:spPr>
          <a:xfrm>
            <a:off x="381000" y="838200"/>
            <a:ext cx="8382000" cy="5386090"/>
          </a:xfrm>
          <a:prstGeom prst="rect">
            <a:avLst/>
          </a:prstGeom>
        </p:spPr>
        <p:txBody>
          <a:bodyPr wrap="square">
            <a:spAutoFit/>
          </a:bodyPr>
          <a:lstStyle/>
          <a:p>
            <a:pPr marL="342900" lvl="0" indent="-342900" algn="just">
              <a:lnSpc>
                <a:spcPct val="150000"/>
              </a:lnSpc>
              <a:buFont typeface="Wingdings"/>
              <a:buChar char=""/>
            </a:pPr>
            <a:r>
              <a:rPr lang="en-US" b="1" dirty="0">
                <a:latin typeface="Times New Roman"/>
                <a:ea typeface="Calibri"/>
                <a:cs typeface="Arial"/>
              </a:rPr>
              <a:t>Secretion</a:t>
            </a:r>
            <a:endParaRPr lang="en-US" sz="1600" dirty="0">
              <a:ea typeface="Calibri"/>
              <a:cs typeface="Arial"/>
            </a:endParaRPr>
          </a:p>
          <a:p>
            <a:pPr algn="just">
              <a:lnSpc>
                <a:spcPct val="150000"/>
              </a:lnSpc>
              <a:spcBef>
                <a:spcPts val="1200"/>
              </a:spcBef>
            </a:pPr>
            <a:r>
              <a:rPr lang="en-US" b="1" dirty="0">
                <a:latin typeface="Times New Roman"/>
                <a:ea typeface="Calibri"/>
                <a:cs typeface="Arial"/>
              </a:rPr>
              <a:t>Urine</a:t>
            </a:r>
            <a:endParaRPr lang="en-US" sz="1600" dirty="0">
              <a:ea typeface="Calibri"/>
              <a:cs typeface="Arial"/>
            </a:endParaRPr>
          </a:p>
          <a:p>
            <a:pPr marL="342900" lvl="0" indent="-342900" algn="just">
              <a:lnSpc>
                <a:spcPct val="150000"/>
              </a:lnSpc>
              <a:buFont typeface="Wingdings"/>
              <a:buChar char=""/>
            </a:pPr>
            <a:r>
              <a:rPr lang="en-US" b="1" dirty="0">
                <a:latin typeface="Times New Roman"/>
                <a:ea typeface="Calibri"/>
                <a:cs typeface="Arial"/>
              </a:rPr>
              <a:t>Water:</a:t>
            </a:r>
            <a:r>
              <a:rPr lang="en-US" dirty="0">
                <a:latin typeface="Times New Roman"/>
                <a:ea typeface="Calibri"/>
                <a:cs typeface="Arial"/>
              </a:rPr>
              <a:t> 95%</a:t>
            </a:r>
            <a:endParaRPr lang="en-US" sz="1600" dirty="0">
              <a:ea typeface="Calibri"/>
              <a:cs typeface="Arial"/>
            </a:endParaRPr>
          </a:p>
          <a:p>
            <a:pPr marL="342900" lvl="0" indent="-342900" algn="just">
              <a:lnSpc>
                <a:spcPct val="150000"/>
              </a:lnSpc>
              <a:buFont typeface="Wingdings"/>
              <a:buChar char=""/>
            </a:pPr>
            <a:r>
              <a:rPr lang="en-US" b="1" dirty="0">
                <a:latin typeface="Times New Roman"/>
                <a:ea typeface="Calibri"/>
                <a:cs typeface="Arial"/>
              </a:rPr>
              <a:t>Nitrogenous waste:</a:t>
            </a:r>
            <a:r>
              <a:rPr lang="en-US" dirty="0">
                <a:latin typeface="Times New Roman"/>
                <a:ea typeface="Calibri"/>
                <a:cs typeface="Arial"/>
              </a:rPr>
              <a:t> (urea, uric acid, </a:t>
            </a:r>
            <a:r>
              <a:rPr lang="en-US" dirty="0" err="1">
                <a:latin typeface="Times New Roman"/>
                <a:ea typeface="Calibri"/>
                <a:cs typeface="Arial"/>
              </a:rPr>
              <a:t>creatinine</a:t>
            </a:r>
            <a:r>
              <a:rPr lang="en-US" dirty="0">
                <a:latin typeface="Times New Roman"/>
                <a:ea typeface="Calibri"/>
                <a:cs typeface="Arial"/>
              </a:rPr>
              <a:t>).</a:t>
            </a:r>
            <a:endParaRPr lang="en-US" sz="1600" dirty="0">
              <a:ea typeface="Calibri"/>
              <a:cs typeface="Arial"/>
            </a:endParaRPr>
          </a:p>
          <a:p>
            <a:pPr marL="342900" lvl="0" indent="-342900" algn="just">
              <a:lnSpc>
                <a:spcPct val="150000"/>
              </a:lnSpc>
              <a:buFont typeface="Wingdings"/>
              <a:buChar char=""/>
            </a:pPr>
            <a:r>
              <a:rPr lang="en-US" b="1" dirty="0">
                <a:latin typeface="Times New Roman"/>
                <a:ea typeface="Calibri"/>
                <a:cs typeface="Arial"/>
              </a:rPr>
              <a:t>Ions:</a:t>
            </a:r>
            <a:r>
              <a:rPr lang="en-US" dirty="0">
                <a:latin typeface="Times New Roman"/>
                <a:ea typeface="Calibri"/>
                <a:cs typeface="Arial"/>
              </a:rPr>
              <a:t> (sodium, potassium, sulfate, phosphate).</a:t>
            </a:r>
            <a:endParaRPr lang="en-US" sz="1600" dirty="0">
              <a:ea typeface="Calibri"/>
              <a:cs typeface="Arial"/>
            </a:endParaRPr>
          </a:p>
          <a:p>
            <a:pPr marL="342900" lvl="0" indent="-342900" algn="just">
              <a:lnSpc>
                <a:spcPct val="150000"/>
              </a:lnSpc>
              <a:buFont typeface="Courier New"/>
              <a:buChar char="o"/>
            </a:pPr>
            <a:r>
              <a:rPr lang="en-US" dirty="0">
                <a:latin typeface="Times New Roman"/>
                <a:ea typeface="Calibri"/>
                <a:cs typeface="Arial"/>
              </a:rPr>
              <a:t>From the original 1800 g </a:t>
            </a:r>
            <a:r>
              <a:rPr lang="en-US" dirty="0" err="1">
                <a:latin typeface="Times New Roman"/>
                <a:ea typeface="Calibri"/>
                <a:cs typeface="Arial"/>
              </a:rPr>
              <a:t>NaCl</a:t>
            </a:r>
            <a:r>
              <a:rPr lang="en-US" dirty="0">
                <a:latin typeface="Times New Roman"/>
                <a:ea typeface="Calibri"/>
                <a:cs typeface="Arial"/>
              </a:rPr>
              <a:t>, only 10 g appears in the urine.</a:t>
            </a:r>
            <a:endParaRPr lang="en-US" sz="1600" dirty="0">
              <a:ea typeface="Calibri"/>
              <a:cs typeface="Arial"/>
            </a:endParaRPr>
          </a:p>
          <a:p>
            <a:pPr algn="just">
              <a:lnSpc>
                <a:spcPct val="150000"/>
              </a:lnSpc>
              <a:spcBef>
                <a:spcPts val="1200"/>
              </a:spcBef>
            </a:pPr>
            <a:r>
              <a:rPr lang="en-US" b="1" dirty="0">
                <a:latin typeface="Times New Roman"/>
                <a:ea typeface="Calibri"/>
                <a:cs typeface="Arial"/>
              </a:rPr>
              <a:t>Ureters</a:t>
            </a:r>
            <a:endParaRPr lang="en-US" sz="1600" dirty="0">
              <a:ea typeface="Calibri"/>
              <a:cs typeface="Arial"/>
            </a:endParaRPr>
          </a:p>
          <a:p>
            <a:pPr marL="342900" lvl="0" indent="-342900" algn="just">
              <a:lnSpc>
                <a:spcPct val="150000"/>
              </a:lnSpc>
              <a:buFont typeface="Wingdings"/>
              <a:buChar char=""/>
            </a:pPr>
            <a:r>
              <a:rPr lang="en-US" dirty="0">
                <a:latin typeface="Times New Roman"/>
                <a:ea typeface="Calibri"/>
                <a:cs typeface="Arial"/>
              </a:rPr>
              <a:t>Urine is collected in the renal pelvis (or </a:t>
            </a:r>
            <a:r>
              <a:rPr lang="en-US" dirty="0" err="1">
                <a:latin typeface="Times New Roman"/>
                <a:ea typeface="Calibri"/>
                <a:cs typeface="Arial"/>
              </a:rPr>
              <a:t>pyelum</a:t>
            </a:r>
            <a:r>
              <a:rPr lang="en-US" dirty="0">
                <a:latin typeface="Times New Roman"/>
                <a:ea typeface="Calibri"/>
                <a:cs typeface="Arial"/>
              </a:rPr>
              <a:t>), which connects to the ureters, which carry urine to the bladder. </a:t>
            </a:r>
            <a:endParaRPr lang="en-US" sz="1600" dirty="0">
              <a:ea typeface="Calibri"/>
              <a:cs typeface="Arial"/>
            </a:endParaRPr>
          </a:p>
          <a:p>
            <a:pPr marL="342900" lvl="0" indent="-342900" algn="just">
              <a:lnSpc>
                <a:spcPct val="150000"/>
              </a:lnSpc>
              <a:buFont typeface="Wingdings"/>
              <a:buChar char=""/>
            </a:pPr>
            <a:r>
              <a:rPr lang="en-US" dirty="0">
                <a:latin typeface="Times New Roman"/>
                <a:ea typeface="Calibri"/>
                <a:cs typeface="Arial"/>
              </a:rPr>
              <a:t>The ureters are about 200 to 250 mm long. </a:t>
            </a:r>
            <a:endParaRPr lang="en-US" sz="1600" dirty="0">
              <a:ea typeface="Calibri"/>
              <a:cs typeface="Arial"/>
            </a:endParaRPr>
          </a:p>
          <a:p>
            <a:pPr marL="342900" lvl="0" indent="-342900" algn="just">
              <a:lnSpc>
                <a:spcPct val="150000"/>
              </a:lnSpc>
              <a:buFont typeface="Wingdings"/>
              <a:buChar char=""/>
            </a:pPr>
            <a:r>
              <a:rPr lang="en-US" dirty="0">
                <a:latin typeface="Times New Roman"/>
                <a:ea typeface="Calibri"/>
                <a:cs typeface="Arial"/>
              </a:rPr>
              <a:t>Smooth muscular tissue in the walls of the ureters </a:t>
            </a:r>
            <a:r>
              <a:rPr lang="en-US" dirty="0" err="1">
                <a:latin typeface="Times New Roman"/>
                <a:ea typeface="Calibri"/>
                <a:cs typeface="Arial"/>
              </a:rPr>
              <a:t>peristaltically</a:t>
            </a:r>
            <a:r>
              <a:rPr lang="en-US" dirty="0">
                <a:latin typeface="Times New Roman"/>
                <a:ea typeface="Calibri"/>
                <a:cs typeface="Arial"/>
              </a:rPr>
              <a:t> forces the urine downward.</a:t>
            </a:r>
            <a:endParaRPr lang="en-US" sz="1600" dirty="0">
              <a:ea typeface="Calibri"/>
              <a:cs typeface="Arial"/>
            </a:endParaRPr>
          </a:p>
        </p:txBody>
      </p:sp>
    </p:spTree>
    <p:extLst>
      <p:ext uri="{BB962C8B-B14F-4D97-AF65-F5344CB8AC3E}">
        <p14:creationId xmlns:p14="http://schemas.microsoft.com/office/powerpoint/2010/main" val="34225624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3"/>
          <p:cNvSpPr/>
          <p:nvPr/>
        </p:nvSpPr>
        <p:spPr>
          <a:xfrm>
            <a:off x="381000" y="914400"/>
            <a:ext cx="8458200" cy="5232202"/>
          </a:xfrm>
          <a:prstGeom prst="rect">
            <a:avLst/>
          </a:prstGeom>
        </p:spPr>
        <p:txBody>
          <a:bodyPr wrap="square">
            <a:spAutoFit/>
          </a:bodyPr>
          <a:lstStyle/>
          <a:p>
            <a:pPr algn="just">
              <a:lnSpc>
                <a:spcPct val="150000"/>
              </a:lnSpc>
              <a:spcBef>
                <a:spcPts val="1200"/>
              </a:spcBef>
            </a:pPr>
            <a:r>
              <a:rPr lang="en-US" b="1" dirty="0">
                <a:latin typeface="Times New Roman"/>
                <a:ea typeface="Calibri"/>
                <a:cs typeface="Arial"/>
              </a:rPr>
              <a:t>Urine flow through ureters</a:t>
            </a:r>
            <a:endParaRPr lang="en-US" sz="1600" dirty="0">
              <a:ea typeface="Calibri"/>
              <a:cs typeface="Arial"/>
            </a:endParaRPr>
          </a:p>
          <a:p>
            <a:pPr marL="342900" lvl="0" indent="-342900" algn="just">
              <a:lnSpc>
                <a:spcPct val="150000"/>
              </a:lnSpc>
              <a:buFont typeface="Wingdings"/>
              <a:buChar char=""/>
            </a:pPr>
            <a:r>
              <a:rPr lang="en-US" dirty="0">
                <a:latin typeface="Times New Roman"/>
                <a:ea typeface="Calibri"/>
                <a:cs typeface="Arial"/>
              </a:rPr>
              <a:t>Urine is not flowing through the ureter but goes to the bladder as a urinary spindle.</a:t>
            </a:r>
            <a:endParaRPr lang="en-US" sz="1600" dirty="0">
              <a:ea typeface="Calibri"/>
              <a:cs typeface="Arial"/>
            </a:endParaRPr>
          </a:p>
          <a:p>
            <a:pPr marL="342900" lvl="0" indent="-342900" algn="just">
              <a:lnSpc>
                <a:spcPct val="150000"/>
              </a:lnSpc>
              <a:buFont typeface="Wingdings"/>
              <a:buChar char=""/>
            </a:pPr>
            <a:r>
              <a:rPr lang="en-US" dirty="0">
                <a:latin typeface="Times New Roman"/>
                <a:ea typeface="Calibri"/>
                <a:cs typeface="Arial"/>
              </a:rPr>
              <a:t>Starts with the sucking up of the urine during the diastolic phase → closing of collecting </a:t>
            </a:r>
            <a:r>
              <a:rPr lang="en-US" dirty="0" err="1">
                <a:latin typeface="Times New Roman"/>
                <a:ea typeface="Calibri"/>
                <a:cs typeface="Arial"/>
              </a:rPr>
              <a:t>ductus</a:t>
            </a:r>
            <a:r>
              <a:rPr lang="en-US" dirty="0">
                <a:latin typeface="Times New Roman"/>
                <a:ea typeface="Calibri"/>
                <a:cs typeface="Arial"/>
              </a:rPr>
              <a:t> → peristaltic movements.</a:t>
            </a:r>
            <a:endParaRPr lang="en-US" sz="1600" dirty="0">
              <a:ea typeface="Calibri"/>
              <a:cs typeface="Arial"/>
            </a:endParaRPr>
          </a:p>
          <a:p>
            <a:pPr marL="342900" lvl="0" indent="-342900" algn="just">
              <a:lnSpc>
                <a:spcPct val="150000"/>
              </a:lnSpc>
              <a:buFont typeface="Wingdings"/>
              <a:buChar char=""/>
            </a:pPr>
            <a:r>
              <a:rPr lang="en-US" dirty="0">
                <a:latin typeface="Times New Roman"/>
                <a:ea typeface="Calibri"/>
                <a:cs typeface="Arial"/>
              </a:rPr>
              <a:t>Small amounts of urine are emptied into the bladder from the ureters about every 10 to 15 seconds. </a:t>
            </a:r>
            <a:endParaRPr lang="en-US" sz="1600" dirty="0">
              <a:ea typeface="Calibri"/>
              <a:cs typeface="Arial"/>
            </a:endParaRPr>
          </a:p>
          <a:p>
            <a:pPr algn="just">
              <a:lnSpc>
                <a:spcPct val="150000"/>
              </a:lnSpc>
              <a:spcBef>
                <a:spcPts val="1200"/>
              </a:spcBef>
            </a:pPr>
            <a:r>
              <a:rPr lang="en-US" b="1" dirty="0">
                <a:latin typeface="Times New Roman"/>
                <a:ea typeface="Calibri"/>
                <a:cs typeface="Arial"/>
              </a:rPr>
              <a:t>Urinary bladder</a:t>
            </a:r>
            <a:endParaRPr lang="en-US" sz="1600" dirty="0">
              <a:ea typeface="Calibri"/>
              <a:cs typeface="Arial"/>
            </a:endParaRPr>
          </a:p>
          <a:p>
            <a:pPr marL="342900" lvl="0" indent="-342900" algn="just">
              <a:lnSpc>
                <a:spcPct val="150000"/>
              </a:lnSpc>
              <a:buFont typeface="Wingdings"/>
              <a:buChar char=""/>
            </a:pPr>
            <a:r>
              <a:rPr lang="en-US" dirty="0">
                <a:latin typeface="Times New Roman"/>
                <a:ea typeface="Calibri"/>
                <a:cs typeface="Arial"/>
              </a:rPr>
              <a:t>The urinary bladder is a hollow muscular organ shaped like a balloon. </a:t>
            </a:r>
            <a:endParaRPr lang="en-US" sz="1600" dirty="0">
              <a:ea typeface="Calibri"/>
              <a:cs typeface="Arial"/>
            </a:endParaRPr>
          </a:p>
          <a:p>
            <a:pPr marL="342900" lvl="0" indent="-342900" algn="just">
              <a:lnSpc>
                <a:spcPct val="150000"/>
              </a:lnSpc>
              <a:buFont typeface="Wingdings"/>
              <a:buChar char=""/>
            </a:pPr>
            <a:r>
              <a:rPr lang="en-US" dirty="0">
                <a:latin typeface="Times New Roman"/>
                <a:ea typeface="Calibri"/>
                <a:cs typeface="Arial"/>
              </a:rPr>
              <a:t>It is located in the pelvic fossa and held in place by ligaments attached to the pelvic bones. </a:t>
            </a:r>
            <a:endParaRPr lang="en-US" sz="1600" dirty="0">
              <a:ea typeface="Calibri"/>
              <a:cs typeface="Arial"/>
            </a:endParaRPr>
          </a:p>
          <a:p>
            <a:pPr marL="342900" lvl="0" indent="-342900" algn="just">
              <a:lnSpc>
                <a:spcPct val="150000"/>
              </a:lnSpc>
              <a:buFont typeface="Wingdings"/>
              <a:buChar char=""/>
            </a:pPr>
            <a:r>
              <a:rPr lang="en-US" dirty="0">
                <a:latin typeface="Times New Roman"/>
                <a:ea typeface="Calibri"/>
                <a:cs typeface="Arial"/>
              </a:rPr>
              <a:t>The bladder stores urine - up to 500 ml of urine comfortably for 2 to 5 hours. </a:t>
            </a:r>
            <a:endParaRPr lang="en-US" sz="1600" dirty="0">
              <a:ea typeface="Calibri"/>
              <a:cs typeface="Arial"/>
            </a:endParaRPr>
          </a:p>
          <a:p>
            <a:pPr marL="342900" lvl="0" indent="-342900" algn="just">
              <a:lnSpc>
                <a:spcPct val="150000"/>
              </a:lnSpc>
              <a:buFont typeface="Wingdings"/>
              <a:buChar char=""/>
            </a:pPr>
            <a:r>
              <a:rPr lang="en-US" dirty="0">
                <a:latin typeface="Times New Roman"/>
                <a:ea typeface="Calibri"/>
                <a:cs typeface="Arial"/>
              </a:rPr>
              <a:t>Sphincters (circular muscles) regulate the flow of urine from the bladder. </a:t>
            </a:r>
            <a:endParaRPr lang="en-US" sz="1600" dirty="0">
              <a:ea typeface="Calibri"/>
              <a:cs typeface="Arial"/>
            </a:endParaRPr>
          </a:p>
        </p:txBody>
      </p:sp>
    </p:spTree>
    <p:extLst>
      <p:ext uri="{BB962C8B-B14F-4D97-AF65-F5344CB8AC3E}">
        <p14:creationId xmlns:p14="http://schemas.microsoft.com/office/powerpoint/2010/main" val="41270410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762000" y="533400"/>
            <a:ext cx="7391399" cy="5486399"/>
          </a:xfrm>
          <a:prstGeom prst="rect">
            <a:avLst/>
          </a:prstGeom>
          <a:noFill/>
          <a:ln>
            <a:noFill/>
          </a:ln>
        </p:spPr>
      </p:pic>
    </p:spTree>
    <p:extLst>
      <p:ext uri="{BB962C8B-B14F-4D97-AF65-F5344CB8AC3E}">
        <p14:creationId xmlns:p14="http://schemas.microsoft.com/office/powerpoint/2010/main" val="9193761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
        <p:nvSpPr>
          <p:cNvPr id="4" name="Rectangle 3"/>
          <p:cNvSpPr/>
          <p:nvPr/>
        </p:nvSpPr>
        <p:spPr>
          <a:xfrm>
            <a:off x="381000" y="685800"/>
            <a:ext cx="8153400" cy="1338828"/>
          </a:xfrm>
          <a:prstGeom prst="rect">
            <a:avLst/>
          </a:prstGeom>
        </p:spPr>
        <p:txBody>
          <a:bodyPr wrap="square">
            <a:spAutoFit/>
          </a:bodyPr>
          <a:lstStyle/>
          <a:p>
            <a:pPr marL="342900" lvl="0" indent="-342900" algn="just">
              <a:lnSpc>
                <a:spcPct val="150000"/>
              </a:lnSpc>
              <a:spcBef>
                <a:spcPts val="600"/>
              </a:spcBef>
              <a:buFont typeface="Courier New"/>
              <a:buChar char="o"/>
            </a:pPr>
            <a:r>
              <a:rPr lang="en-US" b="1" dirty="0">
                <a:latin typeface="Times New Roman"/>
                <a:ea typeface="Calibri"/>
                <a:cs typeface="Arial"/>
              </a:rPr>
              <a:t>Internal urethral sphincter</a:t>
            </a:r>
            <a:r>
              <a:rPr lang="en-US" dirty="0">
                <a:latin typeface="Times New Roman"/>
                <a:ea typeface="Calibri"/>
                <a:cs typeface="Arial"/>
              </a:rPr>
              <a:t> = at the beginning of urethra smooth muscle – not under our voluntary control</a:t>
            </a:r>
            <a:endParaRPr lang="en-US" sz="1600" dirty="0">
              <a:ea typeface="Calibri"/>
              <a:cs typeface="Arial"/>
            </a:endParaRPr>
          </a:p>
          <a:p>
            <a:pPr marL="342900" lvl="0" indent="-342900" algn="just">
              <a:lnSpc>
                <a:spcPct val="150000"/>
              </a:lnSpc>
              <a:buFont typeface="Courier New"/>
              <a:buChar char="o"/>
            </a:pPr>
            <a:r>
              <a:rPr lang="en-US" b="1" dirty="0">
                <a:latin typeface="Times New Roman"/>
                <a:ea typeface="Calibri"/>
                <a:cs typeface="Arial"/>
              </a:rPr>
              <a:t>External urethral sphincter</a:t>
            </a:r>
            <a:r>
              <a:rPr lang="en-US" dirty="0">
                <a:latin typeface="Times New Roman"/>
                <a:ea typeface="Calibri"/>
                <a:cs typeface="Arial"/>
              </a:rPr>
              <a:t> = skeletal muscle – we can control it</a:t>
            </a:r>
            <a:endParaRPr lang="en-US" sz="1600" dirty="0">
              <a:ea typeface="Calibri"/>
              <a:cs typeface="Arial"/>
            </a:endParaRPr>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1066800" y="2409824"/>
            <a:ext cx="6858000" cy="3686175"/>
          </a:xfrm>
          <a:prstGeom prst="rect">
            <a:avLst/>
          </a:prstGeom>
          <a:noFill/>
          <a:ln>
            <a:noFill/>
          </a:ln>
        </p:spPr>
      </p:pic>
    </p:spTree>
    <p:extLst>
      <p:ext uri="{BB962C8B-B14F-4D97-AF65-F5344CB8AC3E}">
        <p14:creationId xmlns:p14="http://schemas.microsoft.com/office/powerpoint/2010/main" val="13886319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3"/>
          <p:cNvSpPr/>
          <p:nvPr/>
        </p:nvSpPr>
        <p:spPr>
          <a:xfrm>
            <a:off x="685800" y="682094"/>
            <a:ext cx="7848600" cy="3416320"/>
          </a:xfrm>
          <a:prstGeom prst="rect">
            <a:avLst/>
          </a:prstGeom>
        </p:spPr>
        <p:txBody>
          <a:bodyPr wrap="square">
            <a:spAutoFit/>
          </a:bodyPr>
          <a:lstStyle/>
          <a:p>
            <a:pPr algn="just">
              <a:lnSpc>
                <a:spcPct val="150000"/>
              </a:lnSpc>
              <a:spcBef>
                <a:spcPts val="1200"/>
              </a:spcBef>
            </a:pPr>
            <a:r>
              <a:rPr lang="cs-CZ" b="1" dirty="0">
                <a:latin typeface="Times New Roman"/>
                <a:ea typeface="Calibri"/>
                <a:cs typeface="Arial"/>
              </a:rPr>
              <a:t>Urethra</a:t>
            </a:r>
            <a:endParaRPr lang="en-US" sz="1600" dirty="0">
              <a:ea typeface="Calibri"/>
              <a:cs typeface="Arial"/>
            </a:endParaRPr>
          </a:p>
          <a:p>
            <a:pPr marL="342900" lvl="0" indent="-342900" algn="just">
              <a:lnSpc>
                <a:spcPct val="150000"/>
              </a:lnSpc>
              <a:buFont typeface="Wingdings"/>
              <a:buChar char=""/>
            </a:pPr>
            <a:r>
              <a:rPr lang="en-US" dirty="0">
                <a:latin typeface="Times New Roman"/>
                <a:ea typeface="Calibri"/>
                <a:cs typeface="Arial"/>
              </a:rPr>
              <a:t>The urethra has an excretory function in both sexes, to pass urine to the outside, and also a reproductive function in the male, as a passage for sperm.</a:t>
            </a:r>
            <a:endParaRPr lang="en-US" sz="1600" dirty="0">
              <a:ea typeface="Calibri"/>
              <a:cs typeface="Arial"/>
            </a:endParaRPr>
          </a:p>
          <a:p>
            <a:pPr marL="342900" lvl="0" indent="-342900" algn="just">
              <a:lnSpc>
                <a:spcPct val="150000"/>
              </a:lnSpc>
              <a:buFont typeface="Wingdings"/>
              <a:buChar char=""/>
            </a:pPr>
            <a:r>
              <a:rPr lang="en-US" dirty="0">
                <a:latin typeface="Times New Roman"/>
                <a:ea typeface="Calibri"/>
                <a:cs typeface="Arial"/>
              </a:rPr>
              <a:t>In males, the internal and external urethral sphincters are more powerful, able to retain urine for twice as long as females.</a:t>
            </a:r>
            <a:endParaRPr lang="en-US" sz="1600" dirty="0">
              <a:ea typeface="Calibri"/>
              <a:cs typeface="Arial"/>
            </a:endParaRPr>
          </a:p>
          <a:p>
            <a:pPr marL="342900" lvl="0" indent="-342900" algn="just">
              <a:lnSpc>
                <a:spcPct val="150000"/>
              </a:lnSpc>
              <a:buFont typeface="Wingdings"/>
              <a:buChar char=""/>
            </a:pPr>
            <a:r>
              <a:rPr lang="en-US" dirty="0">
                <a:latin typeface="Times New Roman"/>
                <a:ea typeface="Calibri"/>
                <a:cs typeface="Arial"/>
              </a:rPr>
              <a:t>The process of disposing urine from the urinary bladder through the urethra to the outside of the body is called urination. The process of urination is usually under voluntary control.</a:t>
            </a:r>
            <a:endParaRPr lang="en-US" sz="1600" dirty="0">
              <a:ea typeface="Calibri"/>
              <a:cs typeface="Arial"/>
            </a:endParaRPr>
          </a:p>
        </p:txBody>
      </p:sp>
    </p:spTree>
    <p:extLst>
      <p:ext uri="{BB962C8B-B14F-4D97-AF65-F5344CB8AC3E}">
        <p14:creationId xmlns:p14="http://schemas.microsoft.com/office/powerpoint/2010/main" val="6111113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3"/>
          <p:cNvSpPr/>
          <p:nvPr/>
        </p:nvSpPr>
        <p:spPr>
          <a:xfrm>
            <a:off x="249382" y="990600"/>
            <a:ext cx="8686800" cy="5078313"/>
          </a:xfrm>
          <a:prstGeom prst="rect">
            <a:avLst/>
          </a:prstGeom>
        </p:spPr>
        <p:txBody>
          <a:bodyPr wrap="square">
            <a:spAutoFit/>
          </a:bodyPr>
          <a:lstStyle/>
          <a:p>
            <a:pPr algn="just">
              <a:lnSpc>
                <a:spcPct val="150000"/>
              </a:lnSpc>
              <a:spcBef>
                <a:spcPts val="1200"/>
              </a:spcBef>
            </a:pPr>
            <a:r>
              <a:rPr lang="en-US" b="1" dirty="0">
                <a:latin typeface="Times New Roman"/>
                <a:ea typeface="Calibri"/>
                <a:cs typeface="Arial"/>
              </a:rPr>
              <a:t>Glomerular filter</a:t>
            </a:r>
            <a:endParaRPr lang="en-US" sz="1600" dirty="0">
              <a:ea typeface="Calibri"/>
              <a:cs typeface="Arial"/>
            </a:endParaRPr>
          </a:p>
          <a:p>
            <a:pPr marL="342900" lvl="0" indent="-342900" algn="just">
              <a:lnSpc>
                <a:spcPct val="150000"/>
              </a:lnSpc>
              <a:buFont typeface="Wingdings"/>
              <a:buChar char=""/>
            </a:pPr>
            <a:r>
              <a:rPr lang="en-US" dirty="0">
                <a:latin typeface="Times New Roman"/>
                <a:ea typeface="Calibri"/>
                <a:cs typeface="Arial"/>
              </a:rPr>
              <a:t>The filtration surface is 1.5 square meters.</a:t>
            </a:r>
            <a:endParaRPr lang="en-US" sz="1600" dirty="0">
              <a:ea typeface="Calibri"/>
              <a:cs typeface="Arial"/>
            </a:endParaRPr>
          </a:p>
          <a:p>
            <a:pPr marL="342900" lvl="0" indent="-342900" algn="just">
              <a:lnSpc>
                <a:spcPct val="150000"/>
              </a:lnSpc>
              <a:buFont typeface="Wingdings"/>
              <a:buChar char=""/>
            </a:pPr>
            <a:r>
              <a:rPr lang="en-US" dirty="0">
                <a:latin typeface="Times New Roman"/>
                <a:ea typeface="Calibri"/>
                <a:cs typeface="Arial"/>
              </a:rPr>
              <a:t>The amount of the solution, which is filtered in the glomerular apparatus is around 180-200 liters.</a:t>
            </a:r>
            <a:endParaRPr lang="en-US" sz="1600" dirty="0">
              <a:ea typeface="Calibri"/>
              <a:cs typeface="Arial"/>
            </a:endParaRPr>
          </a:p>
          <a:p>
            <a:pPr marL="342900" lvl="0" indent="-342900" algn="just">
              <a:lnSpc>
                <a:spcPct val="150000"/>
              </a:lnSpc>
              <a:buFont typeface="Wingdings"/>
              <a:buChar char=""/>
            </a:pPr>
            <a:r>
              <a:rPr lang="en-US" dirty="0">
                <a:latin typeface="Times New Roman"/>
                <a:ea typeface="Calibri"/>
                <a:cs typeface="Arial"/>
              </a:rPr>
              <a:t>The rest (97%) has to be reabsorbed in the tubules back to the body, so the final volume of urine is around (1.5 - 2 liters per day).</a:t>
            </a:r>
            <a:endParaRPr lang="en-US" sz="1600" dirty="0">
              <a:ea typeface="Calibri"/>
              <a:cs typeface="Arial"/>
            </a:endParaRPr>
          </a:p>
          <a:p>
            <a:pPr marL="342900" lvl="0" indent="-342900" algn="just">
              <a:lnSpc>
                <a:spcPct val="150000"/>
              </a:lnSpc>
              <a:buFont typeface="Wingdings"/>
              <a:buChar char=""/>
            </a:pPr>
            <a:r>
              <a:rPr lang="en-US" b="1" dirty="0">
                <a:latin typeface="Times New Roman"/>
                <a:ea typeface="Calibri"/>
                <a:cs typeface="Arial"/>
              </a:rPr>
              <a:t>Glomerular filter:</a:t>
            </a:r>
            <a:endParaRPr lang="en-US" sz="1600" dirty="0">
              <a:ea typeface="Calibri"/>
              <a:cs typeface="Arial"/>
            </a:endParaRPr>
          </a:p>
          <a:p>
            <a:pPr marL="342900" lvl="0" indent="-342900" algn="just">
              <a:lnSpc>
                <a:spcPct val="150000"/>
              </a:lnSpc>
              <a:buFont typeface="Courier New"/>
              <a:buChar char="o"/>
            </a:pPr>
            <a:r>
              <a:rPr lang="en-US" dirty="0">
                <a:latin typeface="Times New Roman"/>
                <a:ea typeface="Calibri"/>
                <a:cs typeface="Arial"/>
              </a:rPr>
              <a:t>The capillary endothelium.</a:t>
            </a:r>
            <a:endParaRPr lang="en-US" sz="1600" dirty="0">
              <a:ea typeface="Calibri"/>
              <a:cs typeface="Arial"/>
            </a:endParaRPr>
          </a:p>
          <a:p>
            <a:pPr marL="342900" lvl="0" indent="-342900" algn="just">
              <a:lnSpc>
                <a:spcPct val="150000"/>
              </a:lnSpc>
              <a:buFont typeface="Courier New"/>
              <a:buChar char="o"/>
            </a:pPr>
            <a:r>
              <a:rPr lang="en-US" dirty="0">
                <a:latin typeface="Times New Roman"/>
                <a:ea typeface="Calibri"/>
                <a:cs typeface="Arial"/>
              </a:rPr>
              <a:t>Basal membrane.</a:t>
            </a:r>
            <a:endParaRPr lang="en-US" sz="1600" dirty="0">
              <a:ea typeface="Calibri"/>
              <a:cs typeface="Arial"/>
            </a:endParaRPr>
          </a:p>
          <a:p>
            <a:pPr marL="342900" lvl="0" indent="-342900" algn="just">
              <a:lnSpc>
                <a:spcPct val="150000"/>
              </a:lnSpc>
              <a:buFont typeface="Courier New"/>
              <a:buChar char="o"/>
            </a:pPr>
            <a:r>
              <a:rPr lang="en-US" dirty="0">
                <a:latin typeface="Times New Roman"/>
                <a:ea typeface="Calibri"/>
                <a:cs typeface="Arial"/>
              </a:rPr>
              <a:t>Epithelium of the bowman’s capsule (</a:t>
            </a:r>
            <a:r>
              <a:rPr lang="en-US" dirty="0" err="1">
                <a:latin typeface="Times New Roman"/>
                <a:ea typeface="Calibri"/>
                <a:cs typeface="Arial"/>
              </a:rPr>
              <a:t>podocytes</a:t>
            </a:r>
            <a:r>
              <a:rPr lang="en-US" dirty="0">
                <a:latin typeface="Times New Roman"/>
                <a:ea typeface="Calibri"/>
                <a:cs typeface="Arial"/>
              </a:rPr>
              <a:t>).</a:t>
            </a:r>
            <a:endParaRPr lang="en-US" sz="1600" dirty="0">
              <a:ea typeface="Calibri"/>
              <a:cs typeface="Arial"/>
            </a:endParaRPr>
          </a:p>
          <a:p>
            <a:pPr marL="342900" lvl="0" indent="-342900" algn="just">
              <a:lnSpc>
                <a:spcPct val="150000"/>
              </a:lnSpc>
              <a:buFont typeface="Wingdings"/>
              <a:buChar char=""/>
            </a:pPr>
            <a:r>
              <a:rPr lang="en-US" b="1" dirty="0" err="1">
                <a:latin typeface="Times New Roman"/>
                <a:ea typeface="Calibri"/>
                <a:cs typeface="Arial"/>
              </a:rPr>
              <a:t>Podocytes</a:t>
            </a:r>
            <a:r>
              <a:rPr lang="en-US" b="1" dirty="0">
                <a:latin typeface="Times New Roman"/>
                <a:ea typeface="Calibri"/>
                <a:cs typeface="Arial"/>
              </a:rPr>
              <a:t>:</a:t>
            </a:r>
            <a:r>
              <a:rPr lang="en-US" dirty="0">
                <a:latin typeface="Times New Roman"/>
                <a:ea typeface="Calibri"/>
                <a:cs typeface="Arial"/>
              </a:rPr>
              <a:t> special cells which have numerous pseudopodia (pedicles) that </a:t>
            </a:r>
            <a:r>
              <a:rPr lang="en-US" dirty="0" err="1">
                <a:latin typeface="Times New Roman"/>
                <a:ea typeface="Calibri"/>
                <a:cs typeface="Arial"/>
              </a:rPr>
              <a:t>interdigitate</a:t>
            </a:r>
            <a:r>
              <a:rPr lang="en-US" dirty="0">
                <a:latin typeface="Times New Roman"/>
                <a:ea typeface="Calibri"/>
                <a:cs typeface="Arial"/>
              </a:rPr>
              <a:t> to form filtration slits along the capillary wall.</a:t>
            </a:r>
            <a:endParaRPr lang="en-US" sz="1600" dirty="0">
              <a:ea typeface="Calibri"/>
              <a:cs typeface="Arial"/>
            </a:endParaRPr>
          </a:p>
        </p:txBody>
      </p:sp>
    </p:spTree>
    <p:extLst>
      <p:ext uri="{BB962C8B-B14F-4D97-AF65-F5344CB8AC3E}">
        <p14:creationId xmlns:p14="http://schemas.microsoft.com/office/powerpoint/2010/main" val="34862480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descr="H:\$$SaladinPowerPoints\Images\Ch-23labeled\0805L.JPG"/>
          <p:cNvPicPr/>
          <p:nvPr/>
        </p:nvPicPr>
        <p:blipFill>
          <a:blip r:embed="rId2">
            <a:extLst>
              <a:ext uri="{28A0092B-C50C-407E-A947-70E740481C1C}">
                <a14:useLocalDpi xmlns:a14="http://schemas.microsoft.com/office/drawing/2010/main" val="0"/>
              </a:ext>
            </a:extLst>
          </a:blip>
          <a:srcRect t="10023" b="1250"/>
          <a:stretch>
            <a:fillRect/>
          </a:stretch>
        </p:blipFill>
        <p:spPr bwMode="auto">
          <a:xfrm>
            <a:off x="838200" y="533400"/>
            <a:ext cx="7543800" cy="5638800"/>
          </a:xfrm>
          <a:prstGeom prst="rect">
            <a:avLst/>
          </a:prstGeom>
          <a:noFill/>
          <a:ln w="9525">
            <a:noFill/>
            <a:miter lim="800000"/>
            <a:headEnd/>
            <a:tailEnd/>
          </a:ln>
        </p:spPr>
      </p:pic>
    </p:spTree>
    <p:extLst>
      <p:ext uri="{BB962C8B-B14F-4D97-AF65-F5344CB8AC3E}">
        <p14:creationId xmlns:p14="http://schemas.microsoft.com/office/powerpoint/2010/main" val="36746118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3"/>
          <p:cNvSpPr/>
          <p:nvPr/>
        </p:nvSpPr>
        <p:spPr>
          <a:xfrm>
            <a:off x="457200" y="1513091"/>
            <a:ext cx="8229600" cy="3000821"/>
          </a:xfrm>
          <a:prstGeom prst="rect">
            <a:avLst/>
          </a:prstGeom>
        </p:spPr>
        <p:txBody>
          <a:bodyPr wrap="square">
            <a:spAutoFit/>
          </a:bodyPr>
          <a:lstStyle/>
          <a:p>
            <a:pPr marL="342900" lvl="0" indent="-342900" algn="just">
              <a:lnSpc>
                <a:spcPct val="150000"/>
              </a:lnSpc>
              <a:buFont typeface="Wingdings"/>
              <a:buChar char=""/>
            </a:pPr>
            <a:r>
              <a:rPr lang="en-US" b="1" dirty="0">
                <a:latin typeface="Times New Roman"/>
                <a:ea typeface="Calibri"/>
                <a:cs typeface="Arial"/>
              </a:rPr>
              <a:t>Depends on:</a:t>
            </a:r>
            <a:endParaRPr lang="en-US" sz="1600" dirty="0">
              <a:ea typeface="Calibri"/>
              <a:cs typeface="Arial"/>
            </a:endParaRPr>
          </a:p>
          <a:p>
            <a:pPr marL="342900" lvl="0" indent="-342900" algn="just">
              <a:lnSpc>
                <a:spcPct val="150000"/>
              </a:lnSpc>
              <a:buFont typeface="Courier New"/>
              <a:buChar char="o"/>
            </a:pPr>
            <a:r>
              <a:rPr lang="en-US" dirty="0">
                <a:latin typeface="Times New Roman"/>
                <a:ea typeface="Calibri"/>
                <a:cs typeface="Arial"/>
              </a:rPr>
              <a:t>The pressure gradient across the filtration slit (endothelium, basal membrane, epithelium = </a:t>
            </a:r>
            <a:r>
              <a:rPr lang="en-US" dirty="0" err="1">
                <a:latin typeface="Times New Roman"/>
                <a:ea typeface="Calibri"/>
                <a:cs typeface="Arial"/>
              </a:rPr>
              <a:t>podocytes</a:t>
            </a:r>
            <a:r>
              <a:rPr lang="en-US" dirty="0">
                <a:latin typeface="Times New Roman"/>
                <a:ea typeface="Calibri"/>
                <a:cs typeface="Arial"/>
              </a:rPr>
              <a:t>).</a:t>
            </a:r>
            <a:endParaRPr lang="en-US" sz="1600" dirty="0">
              <a:ea typeface="Calibri"/>
              <a:cs typeface="Arial"/>
            </a:endParaRPr>
          </a:p>
          <a:p>
            <a:pPr marL="342900" lvl="0" indent="-342900" algn="just">
              <a:lnSpc>
                <a:spcPct val="150000"/>
              </a:lnSpc>
              <a:buFont typeface="Courier New"/>
              <a:buChar char="o"/>
            </a:pPr>
            <a:r>
              <a:rPr lang="en-US" dirty="0">
                <a:latin typeface="Times New Roman"/>
                <a:ea typeface="Calibri"/>
                <a:cs typeface="Arial"/>
              </a:rPr>
              <a:t>Blood circulation throughout the kidneys.</a:t>
            </a:r>
            <a:endParaRPr lang="en-US" sz="1600" dirty="0">
              <a:ea typeface="Calibri"/>
              <a:cs typeface="Arial"/>
            </a:endParaRPr>
          </a:p>
          <a:p>
            <a:pPr marL="342900" lvl="0" indent="-342900" algn="just">
              <a:lnSpc>
                <a:spcPct val="150000"/>
              </a:lnSpc>
              <a:buFont typeface="Courier New"/>
              <a:buChar char="o"/>
            </a:pPr>
            <a:r>
              <a:rPr lang="en-US" dirty="0">
                <a:latin typeface="Times New Roman"/>
                <a:ea typeface="Calibri"/>
                <a:cs typeface="Arial"/>
              </a:rPr>
              <a:t>Permeability of the filtration barrier.</a:t>
            </a:r>
            <a:endParaRPr lang="en-US" sz="1600" dirty="0">
              <a:ea typeface="Calibri"/>
              <a:cs typeface="Arial"/>
            </a:endParaRPr>
          </a:p>
          <a:p>
            <a:pPr marL="342900" lvl="0" indent="-342900" algn="just">
              <a:lnSpc>
                <a:spcPct val="150000"/>
              </a:lnSpc>
              <a:buFont typeface="Courier New"/>
              <a:buChar char="o"/>
            </a:pPr>
            <a:r>
              <a:rPr lang="en-US" dirty="0">
                <a:latin typeface="Times New Roman"/>
                <a:ea typeface="Calibri"/>
                <a:cs typeface="Arial"/>
              </a:rPr>
              <a:t>Filtration surface.</a:t>
            </a:r>
            <a:endParaRPr lang="en-US" sz="1600" dirty="0">
              <a:ea typeface="Calibri"/>
              <a:cs typeface="Arial"/>
            </a:endParaRPr>
          </a:p>
          <a:p>
            <a:pPr marL="342900" lvl="0" indent="-342900" algn="just">
              <a:lnSpc>
                <a:spcPct val="150000"/>
              </a:lnSpc>
              <a:buFont typeface="Wingdings"/>
              <a:buChar char=""/>
            </a:pPr>
            <a:r>
              <a:rPr lang="en-US" dirty="0">
                <a:latin typeface="Times New Roman"/>
                <a:ea typeface="Calibri"/>
                <a:cs typeface="Arial"/>
              </a:rPr>
              <a:t>The solution after filtration is very similar to plasma but should be without protein.</a:t>
            </a:r>
            <a:endParaRPr lang="en-US" sz="1600" dirty="0">
              <a:ea typeface="Calibri"/>
              <a:cs typeface="Arial"/>
            </a:endParaRPr>
          </a:p>
        </p:txBody>
      </p:sp>
    </p:spTree>
    <p:extLst>
      <p:ext uri="{BB962C8B-B14F-4D97-AF65-F5344CB8AC3E}">
        <p14:creationId xmlns:p14="http://schemas.microsoft.com/office/powerpoint/2010/main" val="4056465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3"/>
          <p:cNvSpPr/>
          <p:nvPr/>
        </p:nvSpPr>
        <p:spPr>
          <a:xfrm>
            <a:off x="381000" y="1305342"/>
            <a:ext cx="8001000" cy="4247317"/>
          </a:xfrm>
          <a:prstGeom prst="rect">
            <a:avLst/>
          </a:prstGeom>
        </p:spPr>
        <p:txBody>
          <a:bodyPr wrap="square">
            <a:spAutoFit/>
          </a:bodyPr>
          <a:lstStyle/>
          <a:p>
            <a:pPr algn="just">
              <a:lnSpc>
                <a:spcPct val="150000"/>
              </a:lnSpc>
            </a:pPr>
            <a:r>
              <a:rPr lang="en-US" b="1" dirty="0">
                <a:latin typeface="Times New Roman"/>
                <a:ea typeface="Calibri"/>
                <a:cs typeface="Arial"/>
              </a:rPr>
              <a:t>Glomerular filtration rate (GFR):</a:t>
            </a:r>
            <a:r>
              <a:rPr lang="en-US" dirty="0">
                <a:latin typeface="Times New Roman"/>
                <a:ea typeface="Calibri"/>
                <a:cs typeface="Arial"/>
              </a:rPr>
              <a:t> The amount of renal filtrate formed by the kidneys in 1 minute, and averages 100 to 125 mL per minute. </a:t>
            </a:r>
            <a:r>
              <a:rPr lang="en-US" b="1" dirty="0">
                <a:latin typeface="Times New Roman"/>
                <a:ea typeface="Calibri"/>
                <a:cs typeface="Arial"/>
              </a:rPr>
              <a:t>GFR</a:t>
            </a:r>
            <a:r>
              <a:rPr lang="en-US" dirty="0">
                <a:latin typeface="Times New Roman"/>
                <a:ea typeface="Calibri"/>
                <a:cs typeface="Arial"/>
              </a:rPr>
              <a:t> may be altered if the rate of blood flows through the kidney changes. If blood flow increases, the GFR increases, and more filtrate are formed. If blood flow decreases (as may happen following a severe hemorrhage), the GFR decreases, less filtrate is formed, and urinary output decreases.</a:t>
            </a:r>
            <a:endParaRPr lang="en-US" sz="1600" dirty="0">
              <a:ea typeface="Calibri"/>
              <a:cs typeface="Arial"/>
            </a:endParaRPr>
          </a:p>
          <a:p>
            <a:pPr marL="342900" lvl="0" indent="-342900" algn="just">
              <a:lnSpc>
                <a:spcPct val="150000"/>
              </a:lnSpc>
              <a:buFont typeface="Courier New"/>
              <a:buChar char="o"/>
            </a:pPr>
            <a:r>
              <a:rPr lang="en-US" dirty="0" smtClean="0">
                <a:latin typeface="Times New Roman"/>
                <a:ea typeface="Calibri"/>
                <a:cs typeface="Arial"/>
              </a:rPr>
              <a:t>GFR=NFP </a:t>
            </a:r>
            <a:r>
              <a:rPr lang="en-US" dirty="0">
                <a:latin typeface="Times New Roman"/>
                <a:ea typeface="Calibri"/>
                <a:cs typeface="Arial"/>
              </a:rPr>
              <a:t>× </a:t>
            </a:r>
            <a:r>
              <a:rPr lang="en-US" dirty="0" err="1">
                <a:latin typeface="Times New Roman"/>
                <a:ea typeface="Calibri"/>
                <a:cs typeface="Arial"/>
              </a:rPr>
              <a:t>Kf</a:t>
            </a:r>
            <a:r>
              <a:rPr lang="en-US" dirty="0">
                <a:latin typeface="Times New Roman"/>
                <a:ea typeface="Calibri"/>
                <a:cs typeface="Arial"/>
              </a:rPr>
              <a:t> =10 × 12.5 =125 ml/min.  NFP= Net filtration pressure. </a:t>
            </a:r>
            <a:r>
              <a:rPr lang="en-US" dirty="0" err="1">
                <a:latin typeface="Times New Roman"/>
                <a:ea typeface="Calibri"/>
                <a:cs typeface="Arial"/>
              </a:rPr>
              <a:t>Kf</a:t>
            </a:r>
            <a:r>
              <a:rPr lang="en-US" dirty="0">
                <a:latin typeface="Times New Roman"/>
                <a:ea typeface="Calibri"/>
                <a:cs typeface="Arial"/>
              </a:rPr>
              <a:t>= filtration coefficient</a:t>
            </a:r>
            <a:endParaRPr lang="en-US" sz="1600" dirty="0">
              <a:ea typeface="Calibri"/>
              <a:cs typeface="Arial"/>
            </a:endParaRPr>
          </a:p>
          <a:p>
            <a:pPr marL="342900" lvl="0" indent="-342900" algn="just">
              <a:lnSpc>
                <a:spcPct val="150000"/>
              </a:lnSpc>
              <a:buFont typeface="Courier New"/>
              <a:buChar char="o"/>
            </a:pPr>
            <a:r>
              <a:rPr lang="en-US" dirty="0">
                <a:latin typeface="Times New Roman"/>
                <a:ea typeface="Calibri"/>
                <a:cs typeface="Arial"/>
              </a:rPr>
              <a:t>Normal GFR is around 125 ml/min (7.5 liters/h)</a:t>
            </a:r>
            <a:endParaRPr lang="en-US" sz="1600" dirty="0">
              <a:ea typeface="Calibri"/>
              <a:cs typeface="Arial"/>
            </a:endParaRPr>
          </a:p>
          <a:p>
            <a:pPr marL="342900" lvl="0" indent="-342900" algn="just">
              <a:lnSpc>
                <a:spcPct val="150000"/>
              </a:lnSpc>
              <a:buFont typeface="Wingdings"/>
              <a:buChar char=""/>
            </a:pPr>
            <a:r>
              <a:rPr lang="en-US" b="1" dirty="0">
                <a:latin typeface="Times New Roman"/>
                <a:ea typeface="Calibri"/>
                <a:cs typeface="Arial"/>
              </a:rPr>
              <a:t>Clearance:</a:t>
            </a:r>
            <a:r>
              <a:rPr lang="en-US" dirty="0">
                <a:latin typeface="Times New Roman"/>
                <a:ea typeface="Calibri"/>
                <a:cs typeface="Arial"/>
              </a:rPr>
              <a:t> The ability of kidneys to clear plasma from different products. </a:t>
            </a:r>
            <a:endParaRPr lang="en-US" sz="1600" dirty="0">
              <a:ea typeface="Calibri"/>
              <a:cs typeface="Arial"/>
            </a:endParaRPr>
          </a:p>
        </p:txBody>
      </p:sp>
    </p:spTree>
    <p:extLst>
      <p:ext uri="{BB962C8B-B14F-4D97-AF65-F5344CB8AC3E}">
        <p14:creationId xmlns:p14="http://schemas.microsoft.com/office/powerpoint/2010/main" val="6575169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3"/>
          <p:cNvSpPr/>
          <p:nvPr/>
        </p:nvSpPr>
        <p:spPr>
          <a:xfrm>
            <a:off x="249382" y="1295400"/>
            <a:ext cx="8534400" cy="4816703"/>
          </a:xfrm>
          <a:prstGeom prst="rect">
            <a:avLst/>
          </a:prstGeom>
        </p:spPr>
        <p:txBody>
          <a:bodyPr wrap="square">
            <a:spAutoFit/>
          </a:bodyPr>
          <a:lstStyle/>
          <a:p>
            <a:pPr algn="just">
              <a:lnSpc>
                <a:spcPct val="150000"/>
              </a:lnSpc>
              <a:spcBef>
                <a:spcPts val="1200"/>
              </a:spcBef>
            </a:pPr>
            <a:r>
              <a:rPr lang="cs-CZ" b="1" dirty="0">
                <a:latin typeface="Times New Roman"/>
                <a:ea typeface="Calibri"/>
                <a:cs typeface="Arial"/>
              </a:rPr>
              <a:t>Glomerular filtration rate (GFR)</a:t>
            </a:r>
            <a:endParaRPr lang="en-US" sz="1600" dirty="0">
              <a:ea typeface="Calibri"/>
              <a:cs typeface="Arial"/>
            </a:endParaRPr>
          </a:p>
          <a:p>
            <a:pPr marL="342900" lvl="0" indent="-342900" algn="just">
              <a:lnSpc>
                <a:spcPct val="150000"/>
              </a:lnSpc>
              <a:buFont typeface="Courier New"/>
              <a:buChar char="o"/>
            </a:pPr>
            <a:r>
              <a:rPr lang="en-US" dirty="0">
                <a:latin typeface="Times New Roman"/>
                <a:ea typeface="Calibri"/>
                <a:cs typeface="Arial"/>
              </a:rPr>
              <a:t>can be measured by measuring the excretion and plasma level of a substance that freely filtered through the glomeruli and is neither secreted nor reabsorbed by the tubules, such as inulin (polymer of fructose). </a:t>
            </a:r>
            <a:endParaRPr lang="en-US" sz="1600" dirty="0">
              <a:ea typeface="Calibri"/>
              <a:cs typeface="Arial"/>
            </a:endParaRPr>
          </a:p>
          <a:p>
            <a:pPr algn="just">
              <a:lnSpc>
                <a:spcPct val="150000"/>
              </a:lnSpc>
            </a:pPr>
            <a:r>
              <a:rPr lang="en-US" b="1" dirty="0">
                <a:latin typeface="Times New Roman"/>
                <a:ea typeface="Calibri"/>
                <a:cs typeface="Arial"/>
              </a:rPr>
              <a:t>GFR = U x V/P=C</a:t>
            </a:r>
            <a:endParaRPr lang="en-US" sz="1600" dirty="0">
              <a:ea typeface="Calibri"/>
              <a:cs typeface="Arial"/>
            </a:endParaRPr>
          </a:p>
          <a:p>
            <a:pPr marL="342900" lvl="0" indent="-342900" algn="just">
              <a:lnSpc>
                <a:spcPct val="150000"/>
              </a:lnSpc>
              <a:buFont typeface="Courier New"/>
              <a:buChar char="o"/>
            </a:pPr>
            <a:r>
              <a:rPr lang="en-US" dirty="0">
                <a:latin typeface="Times New Roman"/>
                <a:ea typeface="Calibri"/>
                <a:cs typeface="Arial"/>
              </a:rPr>
              <a:t>U = concentration of inulin in urine.</a:t>
            </a:r>
            <a:endParaRPr lang="en-US" sz="1600" dirty="0">
              <a:ea typeface="Calibri"/>
              <a:cs typeface="Arial"/>
            </a:endParaRPr>
          </a:p>
          <a:p>
            <a:pPr marL="342900" lvl="0" indent="-342900" algn="just">
              <a:lnSpc>
                <a:spcPct val="150000"/>
              </a:lnSpc>
              <a:buFont typeface="Courier New"/>
              <a:buChar char="o"/>
            </a:pPr>
            <a:r>
              <a:rPr lang="en-US" dirty="0">
                <a:latin typeface="Times New Roman"/>
                <a:ea typeface="Calibri"/>
                <a:cs typeface="Arial"/>
              </a:rPr>
              <a:t>V = volume of the urine.</a:t>
            </a:r>
            <a:endParaRPr lang="en-US" sz="1600" dirty="0">
              <a:ea typeface="Calibri"/>
              <a:cs typeface="Arial"/>
            </a:endParaRPr>
          </a:p>
          <a:p>
            <a:pPr marL="342900" lvl="0" indent="-342900" algn="just">
              <a:lnSpc>
                <a:spcPct val="150000"/>
              </a:lnSpc>
              <a:buFont typeface="Courier New"/>
              <a:buChar char="o"/>
            </a:pPr>
            <a:r>
              <a:rPr lang="en-US" dirty="0">
                <a:latin typeface="Times New Roman"/>
                <a:ea typeface="Calibri"/>
                <a:cs typeface="Arial"/>
              </a:rPr>
              <a:t>P = concentration of inulin in plasma.</a:t>
            </a:r>
            <a:endParaRPr lang="en-US" sz="1600" dirty="0">
              <a:ea typeface="Calibri"/>
              <a:cs typeface="Arial"/>
            </a:endParaRPr>
          </a:p>
          <a:p>
            <a:pPr marL="342900" lvl="0" indent="-342900" algn="just">
              <a:lnSpc>
                <a:spcPct val="150000"/>
              </a:lnSpc>
              <a:buFont typeface="Courier New"/>
              <a:buChar char="o"/>
            </a:pPr>
            <a:r>
              <a:rPr lang="en-US" dirty="0">
                <a:latin typeface="Times New Roman"/>
                <a:ea typeface="Calibri"/>
                <a:cs typeface="Arial"/>
              </a:rPr>
              <a:t>C = clearance of inulin.</a:t>
            </a:r>
            <a:endParaRPr lang="en-US" sz="1600" dirty="0">
              <a:ea typeface="Calibri"/>
              <a:cs typeface="Arial"/>
            </a:endParaRPr>
          </a:p>
          <a:p>
            <a:pPr algn="just">
              <a:lnSpc>
                <a:spcPct val="150000"/>
              </a:lnSpc>
              <a:spcBef>
                <a:spcPts val="1200"/>
              </a:spcBef>
            </a:pPr>
            <a:r>
              <a:rPr lang="en-US" dirty="0">
                <a:latin typeface="Times New Roman"/>
                <a:ea typeface="Calibri"/>
                <a:cs typeface="Arial"/>
              </a:rPr>
              <a:t>A GFR of 60 or higher is in the normal range. A GFR below 60 may mean kidney disease. A GFR of 15 or lower may mean kidney failure. </a:t>
            </a:r>
            <a:endParaRPr lang="en-US" sz="1600" dirty="0">
              <a:ea typeface="Calibri"/>
              <a:cs typeface="Arial"/>
            </a:endParaRPr>
          </a:p>
        </p:txBody>
      </p:sp>
    </p:spTree>
    <p:extLst>
      <p:ext uri="{BB962C8B-B14F-4D97-AF65-F5344CB8AC3E}">
        <p14:creationId xmlns:p14="http://schemas.microsoft.com/office/powerpoint/2010/main" val="16478490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3"/>
          <p:cNvSpPr/>
          <p:nvPr/>
        </p:nvSpPr>
        <p:spPr>
          <a:xfrm>
            <a:off x="0" y="228600"/>
            <a:ext cx="8686800" cy="6324808"/>
          </a:xfrm>
          <a:prstGeom prst="rect">
            <a:avLst/>
          </a:prstGeom>
        </p:spPr>
        <p:txBody>
          <a:bodyPr wrap="square">
            <a:spAutoFit/>
          </a:bodyPr>
          <a:lstStyle/>
          <a:p>
            <a:pPr algn="just">
              <a:lnSpc>
                <a:spcPct val="150000"/>
              </a:lnSpc>
              <a:spcBef>
                <a:spcPts val="1200"/>
              </a:spcBef>
            </a:pPr>
            <a:r>
              <a:rPr lang="cs-CZ" b="1" dirty="0">
                <a:latin typeface="Times New Roman"/>
                <a:ea typeface="Calibri"/>
                <a:cs typeface="Arial"/>
              </a:rPr>
              <a:t>Proximal tubule</a:t>
            </a:r>
            <a:endParaRPr lang="en-US" sz="1600" dirty="0">
              <a:ea typeface="Calibri"/>
              <a:cs typeface="Arial"/>
            </a:endParaRPr>
          </a:p>
          <a:p>
            <a:pPr marL="342900" lvl="0" indent="-342900" algn="just">
              <a:lnSpc>
                <a:spcPct val="150000"/>
              </a:lnSpc>
              <a:buFont typeface="Wingdings"/>
              <a:buChar char=""/>
            </a:pPr>
            <a:r>
              <a:rPr lang="en-US" b="1" dirty="0">
                <a:latin typeface="Times New Roman"/>
                <a:ea typeface="Calibri"/>
                <a:cs typeface="Arial"/>
              </a:rPr>
              <a:t>Morphology:</a:t>
            </a:r>
            <a:r>
              <a:rPr lang="en-US" dirty="0">
                <a:latin typeface="Times New Roman"/>
                <a:ea typeface="Calibri"/>
                <a:cs typeface="Arial"/>
              </a:rPr>
              <a:t> 15mm long and 55</a:t>
            </a:r>
            <a:r>
              <a:rPr lang="en-US" dirty="0">
                <a:latin typeface="Times New Roman"/>
                <a:ea typeface="Calibri"/>
                <a:cs typeface="Times New Roman"/>
                <a:sym typeface="Symbol"/>
              </a:rPr>
              <a:t></a:t>
            </a:r>
            <a:r>
              <a:rPr lang="en-US" dirty="0">
                <a:latin typeface="Times New Roman"/>
                <a:ea typeface="Calibri"/>
                <a:cs typeface="Arial"/>
              </a:rPr>
              <a:t>m in diameter; epithelium cells have a striate brush border (projections), which enlarge the surface for reabsorption.</a:t>
            </a:r>
            <a:endParaRPr lang="en-US" sz="1600" dirty="0">
              <a:ea typeface="Calibri"/>
              <a:cs typeface="Arial"/>
            </a:endParaRPr>
          </a:p>
          <a:p>
            <a:pPr marL="342900" lvl="0" indent="-342900" algn="just">
              <a:lnSpc>
                <a:spcPct val="150000"/>
              </a:lnSpc>
              <a:buFont typeface="Wingdings"/>
              <a:buChar char=""/>
            </a:pPr>
            <a:r>
              <a:rPr lang="en-US" b="1" dirty="0">
                <a:latin typeface="Times New Roman"/>
                <a:ea typeface="Calibri"/>
                <a:cs typeface="Arial"/>
              </a:rPr>
              <a:t>Function:</a:t>
            </a:r>
            <a:r>
              <a:rPr lang="en-US" dirty="0">
                <a:latin typeface="Times New Roman"/>
                <a:ea typeface="Calibri"/>
                <a:cs typeface="Arial"/>
              </a:rPr>
              <a:t> Reabsorption of the largest volume of solution filtered in the glomerular apparatus.</a:t>
            </a:r>
            <a:endParaRPr lang="en-US" sz="1600" dirty="0">
              <a:ea typeface="Calibri"/>
              <a:cs typeface="Arial"/>
            </a:endParaRPr>
          </a:p>
          <a:p>
            <a:pPr marL="342900" lvl="0" indent="-342900" algn="just">
              <a:lnSpc>
                <a:spcPct val="150000"/>
              </a:lnSpc>
              <a:buFont typeface="Courier New"/>
              <a:buChar char="o"/>
            </a:pPr>
            <a:r>
              <a:rPr lang="en-US" dirty="0">
                <a:latin typeface="Times New Roman"/>
                <a:ea typeface="Calibri"/>
                <a:cs typeface="Arial"/>
              </a:rPr>
              <a:t>75 - 80 % water</a:t>
            </a:r>
            <a:endParaRPr lang="en-US" sz="1600" dirty="0">
              <a:ea typeface="Calibri"/>
              <a:cs typeface="Arial"/>
            </a:endParaRPr>
          </a:p>
          <a:p>
            <a:pPr marL="342900" lvl="0" indent="-342900" algn="just">
              <a:lnSpc>
                <a:spcPct val="150000"/>
              </a:lnSpc>
              <a:buFont typeface="Courier New"/>
              <a:buChar char="o"/>
            </a:pPr>
            <a:r>
              <a:rPr lang="en-US" dirty="0">
                <a:latin typeface="Times New Roman"/>
                <a:ea typeface="Calibri"/>
                <a:cs typeface="Arial"/>
              </a:rPr>
              <a:t>Na</a:t>
            </a:r>
            <a:r>
              <a:rPr lang="en-US" baseline="30000" dirty="0">
                <a:latin typeface="Times New Roman"/>
                <a:ea typeface="Calibri"/>
                <a:cs typeface="Arial"/>
              </a:rPr>
              <a:t>+</a:t>
            </a:r>
            <a:r>
              <a:rPr lang="en-US" dirty="0">
                <a:latin typeface="Times New Roman"/>
                <a:ea typeface="Calibri"/>
                <a:cs typeface="Arial"/>
              </a:rPr>
              <a:t>, </a:t>
            </a:r>
            <a:r>
              <a:rPr lang="en-US" dirty="0" err="1">
                <a:latin typeface="Times New Roman"/>
                <a:ea typeface="Calibri"/>
                <a:cs typeface="Arial"/>
              </a:rPr>
              <a:t>Cl</a:t>
            </a:r>
            <a:r>
              <a:rPr lang="en-US" baseline="30000" dirty="0">
                <a:latin typeface="Times New Roman"/>
                <a:ea typeface="Calibri"/>
                <a:cs typeface="Arial"/>
              </a:rPr>
              <a:t>-</a:t>
            </a:r>
            <a:r>
              <a:rPr lang="en-US" dirty="0">
                <a:latin typeface="Times New Roman"/>
                <a:ea typeface="Calibri"/>
                <a:cs typeface="Arial"/>
              </a:rPr>
              <a:t>, HCO3</a:t>
            </a:r>
            <a:r>
              <a:rPr lang="en-US" baseline="30000" dirty="0">
                <a:latin typeface="Times New Roman"/>
                <a:ea typeface="Calibri"/>
                <a:cs typeface="Arial"/>
              </a:rPr>
              <a:t>-</a:t>
            </a:r>
            <a:r>
              <a:rPr lang="en-US" dirty="0">
                <a:latin typeface="Times New Roman"/>
                <a:ea typeface="Calibri"/>
                <a:cs typeface="Arial"/>
              </a:rPr>
              <a:t>, K</a:t>
            </a:r>
            <a:r>
              <a:rPr lang="en-US" baseline="30000" dirty="0">
                <a:latin typeface="Times New Roman"/>
                <a:ea typeface="Calibri"/>
                <a:cs typeface="Arial"/>
              </a:rPr>
              <a:t>+</a:t>
            </a:r>
            <a:r>
              <a:rPr lang="en-US" dirty="0">
                <a:latin typeface="Times New Roman"/>
                <a:ea typeface="Calibri"/>
                <a:cs typeface="Arial"/>
              </a:rPr>
              <a:t>, Ca</a:t>
            </a:r>
            <a:r>
              <a:rPr lang="en-US" baseline="30000" dirty="0">
                <a:latin typeface="Times New Roman"/>
                <a:ea typeface="Calibri"/>
                <a:cs typeface="Arial"/>
              </a:rPr>
              <a:t>2+</a:t>
            </a:r>
            <a:r>
              <a:rPr lang="en-US" dirty="0">
                <a:latin typeface="Times New Roman"/>
                <a:ea typeface="Calibri"/>
                <a:cs typeface="Arial"/>
              </a:rPr>
              <a:t>, Mg</a:t>
            </a:r>
            <a:r>
              <a:rPr lang="en-US" baseline="30000" dirty="0">
                <a:latin typeface="Times New Roman"/>
                <a:ea typeface="Calibri"/>
                <a:cs typeface="Arial"/>
              </a:rPr>
              <a:t>2+</a:t>
            </a:r>
            <a:r>
              <a:rPr lang="en-US" dirty="0">
                <a:latin typeface="Times New Roman"/>
                <a:ea typeface="Calibri"/>
                <a:cs typeface="Arial"/>
              </a:rPr>
              <a:t>, HPO</a:t>
            </a:r>
            <a:r>
              <a:rPr lang="en-US" baseline="-25000" dirty="0">
                <a:latin typeface="Times New Roman"/>
                <a:ea typeface="Calibri"/>
                <a:cs typeface="Arial"/>
              </a:rPr>
              <a:t>4</a:t>
            </a:r>
            <a:r>
              <a:rPr lang="en-US" baseline="30000" dirty="0">
                <a:latin typeface="Times New Roman"/>
                <a:ea typeface="Calibri"/>
                <a:cs typeface="Arial"/>
              </a:rPr>
              <a:t>2-</a:t>
            </a:r>
            <a:endParaRPr lang="en-US" sz="1600" dirty="0">
              <a:ea typeface="Calibri"/>
              <a:cs typeface="Arial"/>
            </a:endParaRPr>
          </a:p>
          <a:p>
            <a:pPr marL="342900" lvl="0" indent="-342900" algn="just">
              <a:lnSpc>
                <a:spcPct val="150000"/>
              </a:lnSpc>
              <a:buFont typeface="Courier New"/>
              <a:buChar char="o"/>
            </a:pPr>
            <a:r>
              <a:rPr lang="en-US" dirty="0">
                <a:latin typeface="Times New Roman"/>
                <a:ea typeface="Calibri"/>
                <a:cs typeface="Arial"/>
              </a:rPr>
              <a:t>Glucose</a:t>
            </a:r>
            <a:endParaRPr lang="en-US" sz="1600" dirty="0">
              <a:ea typeface="Calibri"/>
              <a:cs typeface="Arial"/>
            </a:endParaRPr>
          </a:p>
          <a:p>
            <a:pPr marL="342900" lvl="0" indent="-342900" algn="just">
              <a:lnSpc>
                <a:spcPct val="150000"/>
              </a:lnSpc>
              <a:buFont typeface="Wingdings"/>
              <a:buChar char=""/>
            </a:pPr>
            <a:r>
              <a:rPr lang="en-US" dirty="0">
                <a:latin typeface="Times New Roman"/>
                <a:ea typeface="Calibri"/>
                <a:cs typeface="Arial"/>
              </a:rPr>
              <a:t>Fluid in the filtrate entering the proximal convoluted tubule is reabsorbed into the vasa recta, including approximately 2/3 of the filtered salt and water and all filtered organic solutes (primarily glucose and amino acids). </a:t>
            </a:r>
            <a:endParaRPr lang="en-US" sz="1600" dirty="0">
              <a:ea typeface="Calibri"/>
              <a:cs typeface="Arial"/>
            </a:endParaRPr>
          </a:p>
          <a:p>
            <a:pPr marL="342900" lvl="0" indent="-342900" algn="just">
              <a:lnSpc>
                <a:spcPct val="150000"/>
              </a:lnSpc>
              <a:buFont typeface="Wingdings"/>
              <a:buChar char=""/>
            </a:pPr>
            <a:r>
              <a:rPr lang="en-US" dirty="0">
                <a:latin typeface="Times New Roman"/>
                <a:ea typeface="Calibri"/>
                <a:cs typeface="Arial"/>
              </a:rPr>
              <a:t>This is driven by sodium transport from the lumen into the blood by the Na</a:t>
            </a:r>
            <a:r>
              <a:rPr lang="en-US" baseline="30000" dirty="0">
                <a:latin typeface="Times New Roman"/>
                <a:ea typeface="Calibri"/>
                <a:cs typeface="Arial"/>
              </a:rPr>
              <a:t>+</a:t>
            </a:r>
            <a:r>
              <a:rPr lang="en-US" dirty="0">
                <a:latin typeface="Times New Roman"/>
                <a:ea typeface="Calibri"/>
                <a:cs typeface="Arial"/>
              </a:rPr>
              <a:t>/K</a:t>
            </a:r>
            <a:r>
              <a:rPr lang="en-US" baseline="30000" dirty="0">
                <a:latin typeface="Times New Roman"/>
                <a:ea typeface="Calibri"/>
                <a:cs typeface="Arial"/>
              </a:rPr>
              <a:t>+</a:t>
            </a:r>
            <a:r>
              <a:rPr lang="en-US" dirty="0">
                <a:latin typeface="Times New Roman"/>
                <a:ea typeface="Calibri"/>
                <a:cs typeface="Arial"/>
              </a:rPr>
              <a:t> ATPase in the </a:t>
            </a:r>
            <a:r>
              <a:rPr lang="en-US" dirty="0" err="1">
                <a:latin typeface="Times New Roman"/>
                <a:ea typeface="Calibri"/>
                <a:cs typeface="Arial"/>
              </a:rPr>
              <a:t>basolateral</a:t>
            </a:r>
            <a:r>
              <a:rPr lang="en-US" dirty="0">
                <a:latin typeface="Times New Roman"/>
                <a:ea typeface="Calibri"/>
                <a:cs typeface="Arial"/>
              </a:rPr>
              <a:t> membrane of the epithelial cells. </a:t>
            </a:r>
            <a:endParaRPr lang="en-US" sz="1600" dirty="0">
              <a:ea typeface="Calibri"/>
              <a:cs typeface="Arial"/>
            </a:endParaRPr>
          </a:p>
          <a:p>
            <a:pPr marL="342900" lvl="0" indent="-342900" algn="just">
              <a:lnSpc>
                <a:spcPct val="150000"/>
              </a:lnSpc>
              <a:buFont typeface="Wingdings"/>
              <a:buChar char=""/>
            </a:pPr>
            <a:r>
              <a:rPr lang="en-US" dirty="0">
                <a:latin typeface="Times New Roman"/>
                <a:ea typeface="Calibri"/>
                <a:cs typeface="Arial"/>
              </a:rPr>
              <a:t>Much of the mass movement of water and solutes occurs in between the cells through the tight junctions.</a:t>
            </a:r>
            <a:endParaRPr lang="en-US" sz="1600" dirty="0">
              <a:ea typeface="Calibri"/>
              <a:cs typeface="Arial"/>
            </a:endParaRPr>
          </a:p>
        </p:txBody>
      </p:sp>
    </p:spTree>
    <p:extLst>
      <p:ext uri="{BB962C8B-B14F-4D97-AF65-F5344CB8AC3E}">
        <p14:creationId xmlns:p14="http://schemas.microsoft.com/office/powerpoint/2010/main" val="7564348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3"/>
          <p:cNvSpPr/>
          <p:nvPr/>
        </p:nvSpPr>
        <p:spPr>
          <a:xfrm>
            <a:off x="152400" y="1371600"/>
            <a:ext cx="8763000" cy="4739759"/>
          </a:xfrm>
          <a:prstGeom prst="rect">
            <a:avLst/>
          </a:prstGeom>
        </p:spPr>
        <p:txBody>
          <a:bodyPr wrap="square">
            <a:spAutoFit/>
          </a:bodyPr>
          <a:lstStyle/>
          <a:p>
            <a:pPr marL="342900" lvl="0" indent="-342900" algn="just">
              <a:lnSpc>
                <a:spcPct val="150000"/>
              </a:lnSpc>
              <a:buFont typeface="Wingdings"/>
              <a:buChar char=""/>
            </a:pPr>
            <a:r>
              <a:rPr lang="en-US" dirty="0">
                <a:latin typeface="Times New Roman"/>
                <a:ea typeface="Calibri"/>
                <a:cs typeface="Arial"/>
              </a:rPr>
              <a:t>The solutes are absorbed </a:t>
            </a:r>
            <a:r>
              <a:rPr lang="en-US" dirty="0" err="1">
                <a:latin typeface="Times New Roman"/>
                <a:ea typeface="Calibri"/>
                <a:cs typeface="Arial"/>
              </a:rPr>
              <a:t>isotonically</a:t>
            </a:r>
            <a:r>
              <a:rPr lang="en-US" dirty="0">
                <a:latin typeface="Times New Roman"/>
                <a:ea typeface="Calibri"/>
                <a:cs typeface="Arial"/>
              </a:rPr>
              <a:t>: the osmotic potential of the fluid leaving the proximal tubule is the same as that of the initial glomerular filtrate. </a:t>
            </a:r>
            <a:endParaRPr lang="en-US" sz="1600" dirty="0">
              <a:ea typeface="Calibri"/>
              <a:cs typeface="Arial"/>
            </a:endParaRPr>
          </a:p>
          <a:p>
            <a:pPr marL="342900" lvl="0" indent="-342900" algn="just">
              <a:lnSpc>
                <a:spcPct val="150000"/>
              </a:lnSpc>
              <a:buFont typeface="Wingdings"/>
              <a:buChar char=""/>
            </a:pPr>
            <a:r>
              <a:rPr lang="en-US" dirty="0">
                <a:latin typeface="Times New Roman"/>
                <a:ea typeface="Calibri"/>
                <a:cs typeface="Arial"/>
              </a:rPr>
              <a:t>Glucose and amino acids are absorbed actively via </a:t>
            </a:r>
            <a:r>
              <a:rPr lang="en-US" dirty="0" err="1">
                <a:latin typeface="Times New Roman"/>
                <a:ea typeface="Calibri"/>
                <a:cs typeface="Arial"/>
              </a:rPr>
              <a:t>cotransport</a:t>
            </a:r>
            <a:r>
              <a:rPr lang="en-US" dirty="0">
                <a:latin typeface="Times New Roman"/>
                <a:ea typeface="Calibri"/>
                <a:cs typeface="Arial"/>
              </a:rPr>
              <a:t> channels driven by the sodium gradient out of the nephron.</a:t>
            </a:r>
            <a:endParaRPr lang="en-US" sz="1600" dirty="0">
              <a:ea typeface="Calibri"/>
              <a:cs typeface="Arial"/>
            </a:endParaRPr>
          </a:p>
          <a:p>
            <a:pPr algn="just">
              <a:lnSpc>
                <a:spcPct val="150000"/>
              </a:lnSpc>
              <a:spcBef>
                <a:spcPts val="600"/>
              </a:spcBef>
            </a:pPr>
            <a:r>
              <a:rPr lang="cs-CZ" b="1" dirty="0">
                <a:latin typeface="Times New Roman"/>
                <a:ea typeface="Calibri"/>
                <a:cs typeface="Arial"/>
              </a:rPr>
              <a:t>Loop of Henle</a:t>
            </a:r>
            <a:endParaRPr lang="en-US" sz="1600" dirty="0">
              <a:ea typeface="Calibri"/>
              <a:cs typeface="Arial"/>
            </a:endParaRPr>
          </a:p>
          <a:p>
            <a:pPr marL="342900" lvl="0" indent="-342900" algn="just">
              <a:lnSpc>
                <a:spcPct val="150000"/>
              </a:lnSpc>
              <a:buFont typeface="Wingdings"/>
              <a:buChar char=""/>
            </a:pPr>
            <a:r>
              <a:rPr lang="en-US" dirty="0">
                <a:latin typeface="Times New Roman"/>
                <a:ea typeface="Calibri"/>
                <a:cs typeface="Arial"/>
              </a:rPr>
              <a:t>A U-shaped tube consists of a descending limb (thin part) and ascending limb (thin and thick part). </a:t>
            </a:r>
            <a:endParaRPr lang="en-US" sz="1600" dirty="0">
              <a:ea typeface="Calibri"/>
              <a:cs typeface="Arial"/>
            </a:endParaRPr>
          </a:p>
          <a:p>
            <a:pPr marL="342900" lvl="0" indent="-342900" algn="just">
              <a:lnSpc>
                <a:spcPct val="150000"/>
              </a:lnSpc>
              <a:buFont typeface="Wingdings"/>
              <a:buChar char=""/>
            </a:pPr>
            <a:r>
              <a:rPr lang="en-US" dirty="0">
                <a:latin typeface="Times New Roman"/>
                <a:ea typeface="Calibri"/>
                <a:cs typeface="Arial"/>
              </a:rPr>
              <a:t>Begins in the cortex, receiving urine from the proximal convoluted tubule, extends into the medulla, and then returns to the cortex to empty into the distal convoluted tubule. </a:t>
            </a:r>
            <a:endParaRPr lang="en-US" sz="1600" dirty="0">
              <a:ea typeface="Calibri"/>
              <a:cs typeface="Arial"/>
            </a:endParaRPr>
          </a:p>
          <a:p>
            <a:pPr marL="342900" lvl="0" indent="-342900" algn="just">
              <a:lnSpc>
                <a:spcPct val="150000"/>
              </a:lnSpc>
              <a:buFont typeface="Wingdings"/>
              <a:buChar char=""/>
            </a:pPr>
            <a:r>
              <a:rPr lang="en-US" dirty="0">
                <a:latin typeface="Times New Roman"/>
                <a:ea typeface="Calibri"/>
                <a:cs typeface="Arial"/>
              </a:rPr>
              <a:t>Its primary role is to concentrate the salt in the </a:t>
            </a:r>
            <a:r>
              <a:rPr lang="en-US" dirty="0" err="1">
                <a:latin typeface="Times New Roman"/>
                <a:ea typeface="Calibri"/>
                <a:cs typeface="Arial"/>
              </a:rPr>
              <a:t>interstitium</a:t>
            </a:r>
            <a:r>
              <a:rPr lang="en-US" dirty="0">
                <a:latin typeface="Times New Roman"/>
                <a:ea typeface="Calibri"/>
                <a:cs typeface="Arial"/>
              </a:rPr>
              <a:t>, the tissue surrounding the loop. </a:t>
            </a:r>
            <a:endParaRPr lang="en-US" sz="1600" dirty="0">
              <a:ea typeface="Calibri"/>
              <a:cs typeface="Arial"/>
            </a:endParaRPr>
          </a:p>
        </p:txBody>
      </p:sp>
    </p:spTree>
    <p:extLst>
      <p:ext uri="{BB962C8B-B14F-4D97-AF65-F5344CB8AC3E}">
        <p14:creationId xmlns:p14="http://schemas.microsoft.com/office/powerpoint/2010/main" val="26540053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3"/>
          <p:cNvSpPr/>
          <p:nvPr/>
        </p:nvSpPr>
        <p:spPr>
          <a:xfrm>
            <a:off x="533400" y="682094"/>
            <a:ext cx="8001000" cy="3416320"/>
          </a:xfrm>
          <a:prstGeom prst="rect">
            <a:avLst/>
          </a:prstGeom>
        </p:spPr>
        <p:txBody>
          <a:bodyPr wrap="square">
            <a:spAutoFit/>
          </a:bodyPr>
          <a:lstStyle/>
          <a:p>
            <a:pPr algn="just">
              <a:lnSpc>
                <a:spcPct val="150000"/>
              </a:lnSpc>
              <a:spcBef>
                <a:spcPts val="1200"/>
              </a:spcBef>
            </a:pPr>
            <a:r>
              <a:rPr lang="cs-CZ" b="1" dirty="0">
                <a:latin typeface="Times New Roman"/>
                <a:ea typeface="Calibri"/>
                <a:cs typeface="Arial"/>
              </a:rPr>
              <a:t>Loop of Henle - descending limb</a:t>
            </a:r>
            <a:endParaRPr lang="en-US" sz="1600" dirty="0">
              <a:ea typeface="Calibri"/>
              <a:cs typeface="Arial"/>
            </a:endParaRPr>
          </a:p>
          <a:p>
            <a:pPr marL="342900" lvl="0" indent="-342900" algn="just">
              <a:lnSpc>
                <a:spcPct val="150000"/>
              </a:lnSpc>
              <a:buFont typeface="Wingdings"/>
              <a:buChar char=""/>
            </a:pPr>
            <a:r>
              <a:rPr lang="en-US" dirty="0">
                <a:latin typeface="Times New Roman"/>
                <a:ea typeface="Calibri"/>
                <a:cs typeface="Arial"/>
              </a:rPr>
              <a:t>Permeable to water and salt, and thus only indirectly contributes to the concentration of the </a:t>
            </a:r>
            <a:r>
              <a:rPr lang="en-US" dirty="0" err="1">
                <a:latin typeface="Times New Roman"/>
                <a:ea typeface="Calibri"/>
                <a:cs typeface="Arial"/>
              </a:rPr>
              <a:t>interstitium</a:t>
            </a:r>
            <a:r>
              <a:rPr lang="en-US" dirty="0">
                <a:latin typeface="Times New Roman"/>
                <a:ea typeface="Calibri"/>
                <a:cs typeface="Arial"/>
              </a:rPr>
              <a:t>. </a:t>
            </a:r>
            <a:endParaRPr lang="en-US" sz="1600" dirty="0">
              <a:ea typeface="Calibri"/>
              <a:cs typeface="Arial"/>
            </a:endParaRPr>
          </a:p>
          <a:p>
            <a:pPr marL="342900" lvl="0" indent="-342900" algn="just">
              <a:lnSpc>
                <a:spcPct val="150000"/>
              </a:lnSpc>
              <a:buFont typeface="Wingdings"/>
              <a:buChar char=""/>
            </a:pPr>
            <a:r>
              <a:rPr lang="en-US" dirty="0">
                <a:latin typeface="Times New Roman"/>
                <a:ea typeface="Calibri"/>
                <a:cs typeface="Arial"/>
              </a:rPr>
              <a:t>As the filtrate descends deeper into the hypertonic </a:t>
            </a:r>
            <a:r>
              <a:rPr lang="en-US" dirty="0" err="1">
                <a:latin typeface="Times New Roman"/>
                <a:ea typeface="Calibri"/>
                <a:cs typeface="Arial"/>
              </a:rPr>
              <a:t>interstitium</a:t>
            </a:r>
            <a:r>
              <a:rPr lang="en-US" dirty="0">
                <a:latin typeface="Times New Roman"/>
                <a:ea typeface="Calibri"/>
                <a:cs typeface="Arial"/>
              </a:rPr>
              <a:t> of the renal medulla, water flows freely out of the descending limb by osmosis until the tonicity of the filtrate and </a:t>
            </a:r>
            <a:r>
              <a:rPr lang="en-US" dirty="0" err="1">
                <a:latin typeface="Times New Roman"/>
                <a:ea typeface="Calibri"/>
                <a:cs typeface="Arial"/>
              </a:rPr>
              <a:t>interstitium</a:t>
            </a:r>
            <a:r>
              <a:rPr lang="en-US" dirty="0">
                <a:latin typeface="Times New Roman"/>
                <a:ea typeface="Calibri"/>
                <a:cs typeface="Arial"/>
              </a:rPr>
              <a:t> equilibrate. </a:t>
            </a:r>
            <a:endParaRPr lang="en-US" sz="1600" dirty="0">
              <a:ea typeface="Calibri"/>
              <a:cs typeface="Arial"/>
            </a:endParaRPr>
          </a:p>
          <a:p>
            <a:pPr marL="342900" lvl="0" indent="-342900" algn="just">
              <a:lnSpc>
                <a:spcPct val="150000"/>
              </a:lnSpc>
              <a:buFont typeface="Wingdings"/>
              <a:buChar char=""/>
            </a:pPr>
            <a:r>
              <a:rPr lang="en-US" dirty="0">
                <a:latin typeface="Times New Roman"/>
                <a:ea typeface="Calibri"/>
                <a:cs typeface="Arial"/>
              </a:rPr>
              <a:t>Longer descending limbs allow more time for water to flow out of the filtrate, so longer limbs make the filtrate more hypertonic than shorter limbs.</a:t>
            </a:r>
            <a:endParaRPr lang="en-US" sz="1600" dirty="0">
              <a:ea typeface="Calibri"/>
              <a:cs typeface="Arial"/>
            </a:endParaRPr>
          </a:p>
        </p:txBody>
      </p:sp>
    </p:spTree>
    <p:extLst>
      <p:ext uri="{BB962C8B-B14F-4D97-AF65-F5344CB8AC3E}">
        <p14:creationId xmlns:p14="http://schemas.microsoft.com/office/powerpoint/2010/main" val="17638045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3"/>
          <p:cNvSpPr/>
          <p:nvPr/>
        </p:nvSpPr>
        <p:spPr>
          <a:xfrm>
            <a:off x="152400" y="1928590"/>
            <a:ext cx="8382000" cy="2169825"/>
          </a:xfrm>
          <a:prstGeom prst="rect">
            <a:avLst/>
          </a:prstGeom>
        </p:spPr>
        <p:txBody>
          <a:bodyPr wrap="square">
            <a:spAutoFit/>
          </a:bodyPr>
          <a:lstStyle/>
          <a:p>
            <a:pPr algn="just">
              <a:lnSpc>
                <a:spcPct val="150000"/>
              </a:lnSpc>
              <a:spcBef>
                <a:spcPts val="1200"/>
              </a:spcBef>
            </a:pPr>
            <a:r>
              <a:rPr lang="en-US" b="1" dirty="0">
                <a:latin typeface="Times New Roman"/>
                <a:ea typeface="Calibri"/>
                <a:cs typeface="Arial"/>
              </a:rPr>
              <a:t>Loop of </a:t>
            </a:r>
            <a:r>
              <a:rPr lang="en-US" b="1" dirty="0" err="1">
                <a:latin typeface="Times New Roman"/>
                <a:ea typeface="Calibri"/>
                <a:cs typeface="Arial"/>
              </a:rPr>
              <a:t>Henle</a:t>
            </a:r>
            <a:r>
              <a:rPr lang="en-US" b="1" dirty="0">
                <a:latin typeface="Times New Roman"/>
                <a:ea typeface="Calibri"/>
                <a:cs typeface="Arial"/>
              </a:rPr>
              <a:t> - ascending limb</a:t>
            </a:r>
            <a:endParaRPr lang="en-US" sz="1600" dirty="0">
              <a:ea typeface="Calibri"/>
              <a:cs typeface="Arial"/>
            </a:endParaRPr>
          </a:p>
          <a:p>
            <a:pPr marL="342900" lvl="0" indent="-342900" algn="just">
              <a:lnSpc>
                <a:spcPct val="150000"/>
              </a:lnSpc>
              <a:buFont typeface="Wingdings"/>
              <a:buChar char=""/>
            </a:pPr>
            <a:r>
              <a:rPr lang="en-US" dirty="0">
                <a:latin typeface="Times New Roman"/>
                <a:ea typeface="Calibri"/>
                <a:cs typeface="Arial"/>
              </a:rPr>
              <a:t>Impermeable to water, permeable for salts.</a:t>
            </a:r>
            <a:endParaRPr lang="en-US" sz="1600" dirty="0">
              <a:ea typeface="Calibri"/>
              <a:cs typeface="Arial"/>
            </a:endParaRPr>
          </a:p>
          <a:p>
            <a:pPr marL="342900" lvl="0" indent="-342900" algn="just">
              <a:lnSpc>
                <a:spcPct val="150000"/>
              </a:lnSpc>
              <a:buFont typeface="Wingdings"/>
              <a:buChar char=""/>
            </a:pPr>
            <a:r>
              <a:rPr lang="en-US" dirty="0">
                <a:latin typeface="Times New Roman"/>
                <a:ea typeface="Calibri"/>
                <a:cs typeface="Arial"/>
              </a:rPr>
              <a:t>Actively pumps sodium out of the filtrate, generating the hypertonic </a:t>
            </a:r>
            <a:r>
              <a:rPr lang="en-US" dirty="0" err="1">
                <a:latin typeface="Times New Roman"/>
                <a:ea typeface="Calibri"/>
                <a:cs typeface="Arial"/>
              </a:rPr>
              <a:t>interstitium</a:t>
            </a:r>
            <a:r>
              <a:rPr lang="en-US" dirty="0">
                <a:latin typeface="Times New Roman"/>
                <a:ea typeface="Calibri"/>
                <a:cs typeface="Arial"/>
              </a:rPr>
              <a:t> that drives countercurrent exchange. </a:t>
            </a:r>
            <a:endParaRPr lang="en-US" sz="1600" dirty="0">
              <a:ea typeface="Calibri"/>
              <a:cs typeface="Arial"/>
            </a:endParaRPr>
          </a:p>
          <a:p>
            <a:pPr marL="342900" lvl="0" indent="-342900" algn="just">
              <a:lnSpc>
                <a:spcPct val="150000"/>
              </a:lnSpc>
              <a:buFont typeface="Wingdings"/>
              <a:buChar char=""/>
            </a:pPr>
            <a:r>
              <a:rPr lang="en-US" dirty="0">
                <a:latin typeface="Times New Roman"/>
                <a:ea typeface="Calibri"/>
                <a:cs typeface="Arial"/>
              </a:rPr>
              <a:t>This hypotonic filtrate is passed to the distal convoluted tubule in the renal cortex.</a:t>
            </a:r>
            <a:endParaRPr lang="en-US" sz="1600" dirty="0">
              <a:ea typeface="Calibri"/>
              <a:cs typeface="Arial"/>
            </a:endParaRPr>
          </a:p>
        </p:txBody>
      </p:sp>
    </p:spTree>
    <p:extLst>
      <p:ext uri="{BB962C8B-B14F-4D97-AF65-F5344CB8AC3E}">
        <p14:creationId xmlns:p14="http://schemas.microsoft.com/office/powerpoint/2010/main" val="26840723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3"/>
          <p:cNvSpPr/>
          <p:nvPr/>
        </p:nvSpPr>
        <p:spPr>
          <a:xfrm>
            <a:off x="256309" y="1447800"/>
            <a:ext cx="8534400" cy="4662815"/>
          </a:xfrm>
          <a:prstGeom prst="rect">
            <a:avLst/>
          </a:prstGeom>
        </p:spPr>
        <p:txBody>
          <a:bodyPr wrap="square">
            <a:spAutoFit/>
          </a:bodyPr>
          <a:lstStyle/>
          <a:p>
            <a:pPr algn="just">
              <a:lnSpc>
                <a:spcPct val="150000"/>
              </a:lnSpc>
              <a:spcBef>
                <a:spcPts val="600"/>
              </a:spcBef>
            </a:pPr>
            <a:r>
              <a:rPr lang="cs-CZ" b="1" dirty="0">
                <a:latin typeface="Times New Roman"/>
                <a:ea typeface="Calibri"/>
                <a:cs typeface="Arial"/>
              </a:rPr>
              <a:t>Distal tubule</a:t>
            </a:r>
            <a:endParaRPr lang="en-US" sz="1600" dirty="0">
              <a:ea typeface="Calibri"/>
              <a:cs typeface="Arial"/>
            </a:endParaRPr>
          </a:p>
          <a:p>
            <a:pPr marL="342900" lvl="0" indent="-342900" algn="just">
              <a:lnSpc>
                <a:spcPct val="150000"/>
              </a:lnSpc>
              <a:buFont typeface="Wingdings"/>
              <a:buChar char=""/>
            </a:pPr>
            <a:r>
              <a:rPr lang="en-US" b="1" dirty="0">
                <a:latin typeface="Times New Roman"/>
                <a:ea typeface="Calibri"/>
                <a:cs typeface="Arial"/>
              </a:rPr>
              <a:t>Morphology:</a:t>
            </a:r>
            <a:endParaRPr lang="en-US" sz="1600" dirty="0">
              <a:ea typeface="Calibri"/>
              <a:cs typeface="Arial"/>
            </a:endParaRPr>
          </a:p>
          <a:p>
            <a:pPr marL="342900" lvl="0" indent="-342900" algn="just">
              <a:lnSpc>
                <a:spcPct val="150000"/>
              </a:lnSpc>
              <a:buFont typeface="Courier New"/>
              <a:buChar char="o"/>
            </a:pPr>
            <a:r>
              <a:rPr lang="en-US" dirty="0">
                <a:latin typeface="Times New Roman"/>
                <a:ea typeface="Calibri"/>
                <a:cs typeface="Arial"/>
              </a:rPr>
              <a:t>Continuation of the thick ascending limb of the loop of </a:t>
            </a:r>
            <a:r>
              <a:rPr lang="en-US" dirty="0" err="1">
                <a:latin typeface="Times New Roman"/>
                <a:ea typeface="Calibri"/>
                <a:cs typeface="Arial"/>
              </a:rPr>
              <a:t>Henle</a:t>
            </a:r>
            <a:r>
              <a:rPr lang="en-US" dirty="0">
                <a:latin typeface="Times New Roman"/>
                <a:ea typeface="Calibri"/>
                <a:cs typeface="Arial"/>
              </a:rPr>
              <a:t> in the cortex of kidneys – direct part.</a:t>
            </a:r>
            <a:endParaRPr lang="en-US" sz="1600" dirty="0">
              <a:ea typeface="Calibri"/>
              <a:cs typeface="Arial"/>
            </a:endParaRPr>
          </a:p>
          <a:p>
            <a:pPr marL="342900" lvl="0" indent="-342900" algn="just">
              <a:lnSpc>
                <a:spcPct val="150000"/>
              </a:lnSpc>
              <a:buFont typeface="Courier New"/>
              <a:buChar char="o"/>
            </a:pPr>
            <a:r>
              <a:rPr lang="en-US" dirty="0">
                <a:latin typeface="Times New Roman"/>
                <a:ea typeface="Calibri"/>
                <a:cs typeface="Arial"/>
              </a:rPr>
              <a:t>Convolute part – Juxtaglomerular apparatus (the part of distal tubule near the glomerular apparatus) = special cells = macula </a:t>
            </a:r>
            <a:r>
              <a:rPr lang="en-US" dirty="0" err="1">
                <a:latin typeface="Times New Roman"/>
                <a:ea typeface="Calibri"/>
                <a:cs typeface="Arial"/>
              </a:rPr>
              <a:t>densa</a:t>
            </a:r>
            <a:r>
              <a:rPr lang="en-US" dirty="0">
                <a:latin typeface="Times New Roman"/>
                <a:ea typeface="Calibri"/>
                <a:cs typeface="Arial"/>
              </a:rPr>
              <a:t> (thin cells very tight next to each other). Large nucleus, secretion of renin</a:t>
            </a:r>
            <a:r>
              <a:rPr lang="cs-CZ" dirty="0">
                <a:latin typeface="Times New Roman"/>
                <a:ea typeface="Calibri"/>
                <a:cs typeface="Arial"/>
              </a:rPr>
              <a:t>.</a:t>
            </a:r>
            <a:endParaRPr lang="en-US" sz="1600" dirty="0">
              <a:ea typeface="Calibri"/>
              <a:cs typeface="Arial"/>
            </a:endParaRPr>
          </a:p>
          <a:p>
            <a:pPr marL="342900" lvl="0" indent="-342900" algn="just">
              <a:lnSpc>
                <a:spcPct val="150000"/>
              </a:lnSpc>
              <a:buFont typeface="Wingdings"/>
              <a:buChar char=""/>
            </a:pPr>
            <a:r>
              <a:rPr lang="en-US" b="1" dirty="0">
                <a:latin typeface="Times New Roman"/>
                <a:ea typeface="Calibri"/>
                <a:cs typeface="Arial"/>
              </a:rPr>
              <a:t>Reabsorption: </a:t>
            </a:r>
            <a:r>
              <a:rPr lang="en-US" dirty="0">
                <a:latin typeface="Times New Roman"/>
                <a:ea typeface="Calibri"/>
                <a:cs typeface="Arial"/>
              </a:rPr>
              <a:t>Water and</a:t>
            </a:r>
            <a:r>
              <a:rPr lang="en-US" b="1" dirty="0">
                <a:latin typeface="Times New Roman"/>
                <a:ea typeface="Calibri"/>
                <a:cs typeface="Arial"/>
              </a:rPr>
              <a:t> </a:t>
            </a:r>
            <a:r>
              <a:rPr lang="en-US" dirty="0">
                <a:latin typeface="Times New Roman"/>
                <a:ea typeface="Calibri"/>
                <a:cs typeface="Arial"/>
              </a:rPr>
              <a:t>Na</a:t>
            </a:r>
            <a:r>
              <a:rPr lang="en-US" baseline="30000" dirty="0">
                <a:latin typeface="Times New Roman"/>
                <a:ea typeface="Calibri"/>
                <a:cs typeface="Arial"/>
              </a:rPr>
              <a:t>+</a:t>
            </a:r>
            <a:endParaRPr lang="en-US" sz="1600" dirty="0">
              <a:ea typeface="Calibri"/>
              <a:cs typeface="Arial"/>
            </a:endParaRPr>
          </a:p>
          <a:p>
            <a:pPr marL="342900" lvl="0" indent="-342900" algn="just">
              <a:lnSpc>
                <a:spcPct val="150000"/>
              </a:lnSpc>
              <a:buFont typeface="Courier New"/>
              <a:buChar char="o"/>
            </a:pPr>
            <a:r>
              <a:rPr lang="en-US" dirty="0">
                <a:latin typeface="Times New Roman"/>
                <a:ea typeface="Calibri"/>
                <a:cs typeface="Arial"/>
              </a:rPr>
              <a:t>After traveling the length of the distal convoluted tubule, only 3% of water remains.</a:t>
            </a:r>
            <a:endParaRPr lang="en-US" sz="1600" dirty="0">
              <a:ea typeface="Calibri"/>
              <a:cs typeface="Arial"/>
            </a:endParaRPr>
          </a:p>
          <a:p>
            <a:pPr marL="342900" lvl="0" indent="-342900" algn="just">
              <a:lnSpc>
                <a:spcPct val="150000"/>
              </a:lnSpc>
              <a:buFont typeface="Courier New"/>
              <a:buChar char="o"/>
            </a:pPr>
            <a:r>
              <a:rPr lang="en-US" dirty="0">
                <a:latin typeface="Times New Roman"/>
                <a:ea typeface="Calibri"/>
                <a:cs typeface="Arial"/>
              </a:rPr>
              <a:t>97.9% of the water in the glomerular filtrate enters the convoluted tubules and collects ducts by osmosis. </a:t>
            </a:r>
            <a:endParaRPr lang="en-US" sz="1600" dirty="0">
              <a:ea typeface="Calibri"/>
              <a:cs typeface="Arial"/>
            </a:endParaRPr>
          </a:p>
        </p:txBody>
      </p:sp>
    </p:spTree>
    <p:extLst>
      <p:ext uri="{BB962C8B-B14F-4D97-AF65-F5344CB8AC3E}">
        <p14:creationId xmlns:p14="http://schemas.microsoft.com/office/powerpoint/2010/main" val="24188132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3"/>
          <p:cNvSpPr/>
          <p:nvPr/>
        </p:nvSpPr>
        <p:spPr>
          <a:xfrm>
            <a:off x="221673" y="1767007"/>
            <a:ext cx="8610600" cy="4247317"/>
          </a:xfrm>
          <a:prstGeom prst="rect">
            <a:avLst/>
          </a:prstGeom>
        </p:spPr>
        <p:txBody>
          <a:bodyPr wrap="square">
            <a:spAutoFit/>
          </a:bodyPr>
          <a:lstStyle/>
          <a:p>
            <a:pPr marL="342900" lvl="0" indent="-342900" algn="just">
              <a:lnSpc>
                <a:spcPct val="150000"/>
              </a:lnSpc>
              <a:buFont typeface="Wingdings"/>
              <a:buChar char=""/>
            </a:pPr>
            <a:r>
              <a:rPr lang="en-US" dirty="0">
                <a:latin typeface="Times New Roman"/>
                <a:ea typeface="Calibri"/>
                <a:cs typeface="Arial"/>
              </a:rPr>
              <a:t>The distal convoluted tubule is similar to the proximal convoluted tubule in structure and function. Cells lining the tubule have numerous mitochondria, enabling active transport to take place by the energy supplied by ATP. </a:t>
            </a:r>
            <a:endParaRPr lang="en-US" sz="1600" dirty="0">
              <a:ea typeface="Calibri"/>
              <a:cs typeface="Arial"/>
            </a:endParaRPr>
          </a:p>
          <a:p>
            <a:pPr marL="342900" lvl="0" indent="-342900" algn="just">
              <a:lnSpc>
                <a:spcPct val="150000"/>
              </a:lnSpc>
              <a:buFont typeface="Wingdings"/>
              <a:buChar char=""/>
            </a:pPr>
            <a:r>
              <a:rPr lang="en-US" dirty="0">
                <a:latin typeface="Times New Roman"/>
                <a:ea typeface="Calibri"/>
                <a:cs typeface="Arial"/>
              </a:rPr>
              <a:t>Much of the ion transport taking place in the distal convoluted tubule is regulated by the endocrine system.</a:t>
            </a:r>
            <a:endParaRPr lang="en-US" sz="1600" dirty="0">
              <a:ea typeface="Calibri"/>
              <a:cs typeface="Arial"/>
            </a:endParaRPr>
          </a:p>
          <a:p>
            <a:pPr marL="342900" lvl="0" indent="-342900" algn="just">
              <a:lnSpc>
                <a:spcPct val="150000"/>
              </a:lnSpc>
              <a:buFont typeface="Courier New"/>
              <a:buChar char="o"/>
            </a:pPr>
            <a:r>
              <a:rPr lang="en-US" dirty="0">
                <a:latin typeface="Times New Roman"/>
                <a:ea typeface="Calibri"/>
                <a:cs typeface="Arial"/>
              </a:rPr>
              <a:t>In the presence of parathyroid hormone, the distal convoluted tubule reabsorbs more Ca</a:t>
            </a:r>
            <a:r>
              <a:rPr lang="en-US" baseline="30000" dirty="0">
                <a:latin typeface="Times New Roman"/>
                <a:ea typeface="Calibri"/>
                <a:cs typeface="Arial"/>
              </a:rPr>
              <a:t>2+</a:t>
            </a:r>
            <a:r>
              <a:rPr lang="en-US" dirty="0">
                <a:latin typeface="Times New Roman"/>
                <a:ea typeface="Calibri"/>
                <a:cs typeface="Arial"/>
              </a:rPr>
              <a:t> and excretes more phosphate. </a:t>
            </a:r>
            <a:endParaRPr lang="en-US" sz="1600" dirty="0">
              <a:ea typeface="Calibri"/>
              <a:cs typeface="Arial"/>
            </a:endParaRPr>
          </a:p>
          <a:p>
            <a:pPr marL="342900" lvl="0" indent="-342900" algn="just">
              <a:lnSpc>
                <a:spcPct val="150000"/>
              </a:lnSpc>
              <a:buFont typeface="Courier New"/>
              <a:buChar char="o"/>
            </a:pPr>
            <a:r>
              <a:rPr lang="en-US" dirty="0">
                <a:latin typeface="Times New Roman"/>
                <a:ea typeface="Calibri"/>
                <a:cs typeface="Arial"/>
              </a:rPr>
              <a:t>When aldosterone is present, more Na</a:t>
            </a:r>
            <a:r>
              <a:rPr lang="en-US" baseline="30000" dirty="0">
                <a:latin typeface="Times New Roman"/>
                <a:ea typeface="Calibri"/>
                <a:cs typeface="Arial"/>
              </a:rPr>
              <a:t>+</a:t>
            </a:r>
            <a:r>
              <a:rPr lang="en-US" dirty="0">
                <a:latin typeface="Times New Roman"/>
                <a:ea typeface="Calibri"/>
                <a:cs typeface="Arial"/>
              </a:rPr>
              <a:t> is reabsorbed and more K</a:t>
            </a:r>
            <a:r>
              <a:rPr lang="en-US" baseline="30000" dirty="0">
                <a:latin typeface="Times New Roman"/>
                <a:ea typeface="Calibri"/>
                <a:cs typeface="Arial"/>
              </a:rPr>
              <a:t>+</a:t>
            </a:r>
            <a:r>
              <a:rPr lang="en-US" dirty="0">
                <a:latin typeface="Times New Roman"/>
                <a:ea typeface="Calibri"/>
                <a:cs typeface="Arial"/>
              </a:rPr>
              <a:t> excreted. </a:t>
            </a:r>
            <a:endParaRPr lang="en-US" sz="1600" dirty="0">
              <a:ea typeface="Calibri"/>
              <a:cs typeface="Arial"/>
            </a:endParaRPr>
          </a:p>
          <a:p>
            <a:pPr marL="342900" lvl="0" indent="-342900" algn="just">
              <a:lnSpc>
                <a:spcPct val="150000"/>
              </a:lnSpc>
              <a:buFont typeface="Courier New"/>
              <a:buChar char="o"/>
            </a:pPr>
            <a:r>
              <a:rPr lang="en-US" dirty="0">
                <a:latin typeface="Times New Roman"/>
                <a:ea typeface="Calibri"/>
                <a:cs typeface="Arial"/>
              </a:rPr>
              <a:t>Atrial natriuretic peptide causes the distal convoluted tubule to excrete more Na</a:t>
            </a:r>
            <a:r>
              <a:rPr lang="en-US" baseline="30000" dirty="0">
                <a:latin typeface="Times New Roman"/>
                <a:ea typeface="Calibri"/>
                <a:cs typeface="Arial"/>
              </a:rPr>
              <a:t>+</a:t>
            </a:r>
            <a:r>
              <a:rPr lang="en-US" dirty="0">
                <a:latin typeface="Times New Roman"/>
                <a:ea typeface="Calibri"/>
                <a:cs typeface="Arial"/>
              </a:rPr>
              <a:t>. </a:t>
            </a:r>
            <a:endParaRPr lang="en-US" sz="1600" dirty="0">
              <a:ea typeface="Calibri"/>
              <a:cs typeface="Arial"/>
            </a:endParaRPr>
          </a:p>
          <a:p>
            <a:pPr marL="342900" lvl="0" indent="-342900" algn="just">
              <a:lnSpc>
                <a:spcPct val="150000"/>
              </a:lnSpc>
              <a:buFont typeface="Wingdings"/>
              <a:buChar char=""/>
            </a:pPr>
            <a:r>
              <a:rPr lang="en-US" dirty="0">
                <a:latin typeface="Times New Roman"/>
                <a:ea typeface="Calibri"/>
                <a:cs typeface="Arial"/>
              </a:rPr>
              <a:t>In addition, the tubule also secretes hydrogen and ammonium to regulate </a:t>
            </a:r>
            <a:r>
              <a:rPr lang="en-US" dirty="0" err="1">
                <a:latin typeface="Times New Roman"/>
                <a:ea typeface="Calibri"/>
                <a:cs typeface="Arial"/>
              </a:rPr>
              <a:t>pH.</a:t>
            </a:r>
            <a:endParaRPr lang="en-US" sz="1600" dirty="0">
              <a:ea typeface="Calibri"/>
              <a:cs typeface="Arial"/>
            </a:endParaRPr>
          </a:p>
        </p:txBody>
      </p:sp>
    </p:spTree>
    <p:extLst>
      <p:ext uri="{BB962C8B-B14F-4D97-AF65-F5344CB8AC3E}">
        <p14:creationId xmlns:p14="http://schemas.microsoft.com/office/powerpoint/2010/main" val="36750057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3"/>
          <p:cNvSpPr/>
          <p:nvPr/>
        </p:nvSpPr>
        <p:spPr>
          <a:xfrm>
            <a:off x="353291" y="1309627"/>
            <a:ext cx="8763000" cy="4905254"/>
          </a:xfrm>
          <a:prstGeom prst="rect">
            <a:avLst/>
          </a:prstGeom>
        </p:spPr>
        <p:txBody>
          <a:bodyPr wrap="square">
            <a:spAutoFit/>
          </a:bodyPr>
          <a:lstStyle/>
          <a:p>
            <a:pPr algn="just">
              <a:lnSpc>
                <a:spcPct val="150000"/>
              </a:lnSpc>
              <a:spcBef>
                <a:spcPts val="1200"/>
              </a:spcBef>
            </a:pPr>
            <a:r>
              <a:rPr lang="en-US" sz="1400" b="1" dirty="0">
                <a:latin typeface="Times New Roman"/>
                <a:ea typeface="Calibri"/>
                <a:cs typeface="Arial"/>
              </a:rPr>
              <a:t>Collecting duct</a:t>
            </a:r>
            <a:endParaRPr lang="en-US" sz="1400" dirty="0">
              <a:ea typeface="Calibri"/>
              <a:cs typeface="Arial"/>
            </a:endParaRPr>
          </a:p>
          <a:p>
            <a:pPr marL="342900" lvl="0" indent="-342900" algn="just">
              <a:lnSpc>
                <a:spcPct val="150000"/>
              </a:lnSpc>
              <a:buFont typeface="Wingdings"/>
              <a:buChar char=""/>
            </a:pPr>
            <a:r>
              <a:rPr lang="en-US" sz="1400" dirty="0">
                <a:latin typeface="Times New Roman"/>
                <a:ea typeface="Calibri"/>
                <a:cs typeface="Arial"/>
              </a:rPr>
              <a:t>Collects about 10 distal tubules, continues as medullary pyramids.</a:t>
            </a:r>
            <a:endParaRPr lang="en-US" sz="1400" dirty="0">
              <a:ea typeface="Calibri"/>
              <a:cs typeface="Arial"/>
            </a:endParaRPr>
          </a:p>
          <a:p>
            <a:pPr marL="342900" lvl="0" indent="-342900" algn="just">
              <a:lnSpc>
                <a:spcPct val="150000"/>
              </a:lnSpc>
              <a:buFont typeface="Wingdings"/>
              <a:buChar char=""/>
            </a:pPr>
            <a:r>
              <a:rPr lang="en-US" sz="1400" dirty="0">
                <a:latin typeface="Times New Roman"/>
                <a:ea typeface="Calibri"/>
                <a:cs typeface="Arial"/>
              </a:rPr>
              <a:t>Each distal convoluted tubule delivers its filtrate to a collecting duct, most of which begin in the renal cortex and extend deep into the medulla. </a:t>
            </a:r>
            <a:endParaRPr lang="en-US" sz="1400" dirty="0">
              <a:ea typeface="Calibri"/>
              <a:cs typeface="Arial"/>
            </a:endParaRPr>
          </a:p>
          <a:p>
            <a:pPr marL="342900" lvl="0" indent="-342900" algn="just">
              <a:lnSpc>
                <a:spcPct val="150000"/>
              </a:lnSpc>
              <a:buFont typeface="Wingdings"/>
              <a:buChar char=""/>
            </a:pPr>
            <a:r>
              <a:rPr lang="en-US" sz="1400" dirty="0">
                <a:latin typeface="Times New Roman"/>
                <a:ea typeface="Calibri"/>
                <a:cs typeface="Arial"/>
              </a:rPr>
              <a:t>As the urine travels down the collecting duct, it passes by the medullary </a:t>
            </a:r>
            <a:r>
              <a:rPr lang="en-US" sz="1400" dirty="0" err="1">
                <a:latin typeface="Times New Roman"/>
                <a:ea typeface="Calibri"/>
                <a:cs typeface="Arial"/>
              </a:rPr>
              <a:t>interstitium</a:t>
            </a:r>
            <a:r>
              <a:rPr lang="en-US" sz="1400" dirty="0">
                <a:latin typeface="Times New Roman"/>
                <a:ea typeface="Calibri"/>
                <a:cs typeface="Arial"/>
              </a:rPr>
              <a:t> which has a high sodium concentration as a result of the loops of </a:t>
            </a:r>
            <a:r>
              <a:rPr lang="en-US" sz="1400" dirty="0" err="1">
                <a:latin typeface="Times New Roman"/>
                <a:ea typeface="Calibri"/>
                <a:cs typeface="Arial"/>
              </a:rPr>
              <a:t>Henle</a:t>
            </a:r>
            <a:r>
              <a:rPr lang="en-US" sz="1400" dirty="0">
                <a:latin typeface="Times New Roman"/>
                <a:ea typeface="Calibri"/>
                <a:cs typeface="Arial"/>
              </a:rPr>
              <a:t>. </a:t>
            </a:r>
            <a:endParaRPr lang="en-US" sz="1400" dirty="0">
              <a:ea typeface="Calibri"/>
              <a:cs typeface="Arial"/>
            </a:endParaRPr>
          </a:p>
          <a:p>
            <a:pPr marL="342900" lvl="0" indent="-342900" algn="just">
              <a:lnSpc>
                <a:spcPct val="150000"/>
              </a:lnSpc>
              <a:buFont typeface="Wingdings"/>
              <a:buChar char=""/>
            </a:pPr>
            <a:r>
              <a:rPr lang="en-US" sz="1400" dirty="0">
                <a:latin typeface="Times New Roman"/>
                <a:ea typeface="Calibri"/>
                <a:cs typeface="Arial"/>
              </a:rPr>
              <a:t>The collecting duct is normally impermeable to water; it becomes permeable under the actions of antidiuretic hormone (ADH). </a:t>
            </a:r>
            <a:endParaRPr lang="en-US" sz="1400" dirty="0">
              <a:ea typeface="Calibri"/>
              <a:cs typeface="Arial"/>
            </a:endParaRPr>
          </a:p>
          <a:p>
            <a:pPr marL="342900" lvl="0" indent="-342900" algn="just">
              <a:lnSpc>
                <a:spcPct val="150000"/>
              </a:lnSpc>
              <a:buFont typeface="Wingdings"/>
              <a:buChar char=""/>
            </a:pPr>
            <a:r>
              <a:rPr lang="en-US" sz="1400" dirty="0">
                <a:latin typeface="Times New Roman"/>
                <a:ea typeface="Calibri"/>
                <a:cs typeface="Arial"/>
              </a:rPr>
              <a:t>As much as 3/4 of the water from urine can be reabsorbed as it leaves the collecting duct by osmosis. </a:t>
            </a:r>
            <a:endParaRPr lang="en-US" sz="1400" dirty="0">
              <a:ea typeface="Calibri"/>
              <a:cs typeface="Arial"/>
            </a:endParaRPr>
          </a:p>
          <a:p>
            <a:pPr marL="342900" lvl="0" indent="-342900" algn="just">
              <a:lnSpc>
                <a:spcPct val="150000"/>
              </a:lnSpc>
              <a:buFont typeface="Wingdings"/>
              <a:buChar char=""/>
            </a:pPr>
            <a:r>
              <a:rPr lang="en-US" sz="1400" dirty="0">
                <a:latin typeface="Times New Roman"/>
                <a:ea typeface="Calibri"/>
                <a:cs typeface="Arial"/>
              </a:rPr>
              <a:t>The levels of ADH determine whether urine will be concentrated or dilute. </a:t>
            </a:r>
            <a:endParaRPr lang="en-US" sz="1400" dirty="0">
              <a:ea typeface="Calibri"/>
              <a:cs typeface="Arial"/>
            </a:endParaRPr>
          </a:p>
          <a:p>
            <a:pPr marL="342900" lvl="0" indent="-342900" algn="just">
              <a:lnSpc>
                <a:spcPct val="150000"/>
              </a:lnSpc>
              <a:buFont typeface="Wingdings"/>
              <a:buChar char=""/>
            </a:pPr>
            <a:r>
              <a:rPr lang="en-US" sz="1400" dirty="0">
                <a:latin typeface="Times New Roman"/>
                <a:ea typeface="Calibri"/>
                <a:cs typeface="Arial"/>
              </a:rPr>
              <a:t>Dehydration increases ADH, while water sufficiency results in low ADH allowing for diluted urine.</a:t>
            </a:r>
            <a:endParaRPr lang="en-US" sz="1400" dirty="0">
              <a:ea typeface="Calibri"/>
              <a:cs typeface="Arial"/>
            </a:endParaRPr>
          </a:p>
          <a:p>
            <a:pPr marL="342900" lvl="0" indent="-342900" algn="just">
              <a:lnSpc>
                <a:spcPct val="150000"/>
              </a:lnSpc>
              <a:buFont typeface="Wingdings"/>
              <a:buChar char=""/>
            </a:pPr>
            <a:r>
              <a:rPr lang="en-US" sz="1400" dirty="0">
                <a:latin typeface="Times New Roman"/>
                <a:ea typeface="Calibri"/>
                <a:cs typeface="Arial"/>
              </a:rPr>
              <a:t> Lower portions of the collecting duct are also permeable to urea, allowing some of it to enter the medulla of the kidney, thus maintaining its high ion concentration (which is very important for the nephron). </a:t>
            </a:r>
            <a:endParaRPr lang="en-US" sz="1400" dirty="0">
              <a:ea typeface="Calibri"/>
              <a:cs typeface="Arial"/>
            </a:endParaRPr>
          </a:p>
          <a:p>
            <a:pPr marL="342900" lvl="0" indent="-342900" algn="just">
              <a:lnSpc>
                <a:spcPct val="150000"/>
              </a:lnSpc>
              <a:buFont typeface="Wingdings"/>
              <a:buChar char=""/>
            </a:pPr>
            <a:r>
              <a:rPr lang="en-US" sz="1400" dirty="0">
                <a:latin typeface="Times New Roman"/>
                <a:ea typeface="Calibri"/>
                <a:cs typeface="Arial"/>
              </a:rPr>
              <a:t>Urine leaves the collecting duct through the renal papilla, emptying into the renal calyces, the renal pelvis, and finally into the bladder via the ureter.</a:t>
            </a:r>
            <a:endParaRPr lang="en-US" sz="1400" dirty="0">
              <a:ea typeface="Calibri"/>
              <a:cs typeface="Arial"/>
            </a:endParaRPr>
          </a:p>
        </p:txBody>
      </p:sp>
    </p:spTree>
    <p:extLst>
      <p:ext uri="{BB962C8B-B14F-4D97-AF65-F5344CB8AC3E}">
        <p14:creationId xmlns:p14="http://schemas.microsoft.com/office/powerpoint/2010/main" val="952758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1739</Words>
  <Application>Microsoft Office PowerPoint</Application>
  <PresentationFormat>On-screen Show (4:3)</PresentationFormat>
  <Paragraphs>125</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Zhiyan</dc:creator>
  <cp:lastModifiedBy>Taji zewi</cp:lastModifiedBy>
  <cp:revision>6</cp:revision>
  <dcterms:created xsi:type="dcterms:W3CDTF">2006-08-16T00:00:00Z</dcterms:created>
  <dcterms:modified xsi:type="dcterms:W3CDTF">2023-01-31T16:34:17Z</dcterms:modified>
</cp:coreProperties>
</file>