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5" r:id="rId8"/>
    <p:sldId id="266"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Rectangle 4"/>
          <p:cNvSpPr/>
          <p:nvPr/>
        </p:nvSpPr>
        <p:spPr>
          <a:xfrm>
            <a:off x="304800" y="412790"/>
            <a:ext cx="8153400" cy="6204071"/>
          </a:xfrm>
          <a:prstGeom prst="rect">
            <a:avLst/>
          </a:prstGeom>
        </p:spPr>
        <p:txBody>
          <a:bodyPr wrap="square">
            <a:spAutoFit/>
          </a:bodyPr>
          <a:lstStyle/>
          <a:p>
            <a:pPr algn="ctr">
              <a:lnSpc>
                <a:spcPct val="150000"/>
              </a:lnSpc>
              <a:spcAft>
                <a:spcPts val="600"/>
              </a:spcAft>
            </a:pPr>
            <a:r>
              <a:rPr lang="en-US" sz="2400" b="1" dirty="0">
                <a:latin typeface="Times New Roman"/>
                <a:ea typeface="Calibri"/>
                <a:cs typeface="Arial"/>
              </a:rPr>
              <a:t>Introduction to </a:t>
            </a:r>
            <a:r>
              <a:rPr lang="en-US" sz="2400" b="1" dirty="0" smtClean="0">
                <a:latin typeface="Times New Roman"/>
                <a:ea typeface="Calibri"/>
                <a:cs typeface="Arial"/>
              </a:rPr>
              <a:t>human </a:t>
            </a:r>
            <a:r>
              <a:rPr lang="en-US" sz="2400" b="1" dirty="0">
                <a:latin typeface="Times New Roman"/>
                <a:ea typeface="Calibri"/>
                <a:cs typeface="Arial"/>
              </a:rPr>
              <a:t>physiology</a:t>
            </a:r>
            <a:endParaRPr lang="en-US" sz="2400" dirty="0">
              <a:ea typeface="Calibri"/>
              <a:cs typeface="Arial"/>
            </a:endParaRPr>
          </a:p>
          <a:p>
            <a:pPr indent="252095" algn="just">
              <a:lnSpc>
                <a:spcPct val="150000"/>
              </a:lnSpc>
            </a:pPr>
            <a:r>
              <a:rPr lang="en-US" sz="2400" dirty="0">
                <a:latin typeface="Times New Roman"/>
                <a:ea typeface="Calibri"/>
                <a:cs typeface="Arial"/>
              </a:rPr>
              <a:t>The study of how living organisms function including such processes as nutrition, movement, and reproduction.</a:t>
            </a:r>
            <a:endParaRPr lang="en-US" sz="2400" dirty="0">
              <a:ea typeface="Calibri"/>
              <a:cs typeface="Arial"/>
            </a:endParaRPr>
          </a:p>
          <a:p>
            <a:pPr indent="252095" algn="just">
              <a:lnSpc>
                <a:spcPct val="150000"/>
              </a:lnSpc>
            </a:pPr>
            <a:r>
              <a:rPr lang="en-US" sz="2400" dirty="0">
                <a:latin typeface="Times New Roman"/>
                <a:ea typeface="Calibri"/>
                <a:cs typeface="Arial"/>
              </a:rPr>
              <a:t>The word "function" is important to the definition of physiology because physiology traditionally had to do with the function of living things while anatomy had to do with morphology, the shape, and form, of things.</a:t>
            </a:r>
            <a:endParaRPr lang="en-US" sz="2400" dirty="0">
              <a:ea typeface="Calibri"/>
              <a:cs typeface="Arial"/>
            </a:endParaRPr>
          </a:p>
          <a:p>
            <a:pPr indent="252095" algn="just">
              <a:lnSpc>
                <a:spcPct val="150000"/>
              </a:lnSpc>
            </a:pPr>
            <a:r>
              <a:rPr lang="en-US" sz="2400" dirty="0">
                <a:latin typeface="Times New Roman"/>
                <a:ea typeface="Calibri"/>
                <a:cs typeface="Arial"/>
              </a:rPr>
              <a:t>Some physiological studies are concerned with processes that go on within cells such as phagocytosis, the process by which cells engulf and usually digest particles, bacteria and other microorganisms, and even harmful cells.</a:t>
            </a:r>
            <a:endParaRPr lang="en-US" sz="2400" dirty="0">
              <a:ea typeface="Calibri"/>
              <a:cs typeface="Arial"/>
            </a:endParaRPr>
          </a:p>
        </p:txBody>
      </p:sp>
    </p:spTree>
    <p:extLst>
      <p:ext uri="{BB962C8B-B14F-4D97-AF65-F5344CB8AC3E}">
        <p14:creationId xmlns:p14="http://schemas.microsoft.com/office/powerpoint/2010/main" val="3390506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Users\Taji zewi\Desktop\Capture.JPG"/>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
            <a:ext cx="7848600" cy="5715000"/>
          </a:xfrm>
          <a:prstGeom prst="rect">
            <a:avLst/>
          </a:prstGeom>
          <a:noFill/>
          <a:ln>
            <a:noFill/>
          </a:ln>
        </p:spPr>
      </p:pic>
    </p:spTree>
    <p:extLst>
      <p:ext uri="{BB962C8B-B14F-4D97-AF65-F5344CB8AC3E}">
        <p14:creationId xmlns:p14="http://schemas.microsoft.com/office/powerpoint/2010/main" val="2848124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432242"/>
            <a:ext cx="8229600" cy="4525963"/>
          </a:xfrm>
        </p:spPr>
        <p:txBody>
          <a:bodyPr/>
          <a:lstStyle/>
          <a:p>
            <a:endParaRPr lang="en-US" dirty="0"/>
          </a:p>
        </p:txBody>
      </p:sp>
      <p:sp>
        <p:nvSpPr>
          <p:cNvPr id="4" name="Rectangle 3"/>
          <p:cNvSpPr/>
          <p:nvPr/>
        </p:nvSpPr>
        <p:spPr>
          <a:xfrm>
            <a:off x="249382" y="1066800"/>
            <a:ext cx="8686800" cy="5582939"/>
          </a:xfrm>
          <a:prstGeom prst="rect">
            <a:avLst/>
          </a:prstGeom>
        </p:spPr>
        <p:txBody>
          <a:bodyPr wrap="square">
            <a:spAutoFit/>
          </a:bodyPr>
          <a:lstStyle/>
          <a:p>
            <a:pPr indent="457200" algn="just">
              <a:lnSpc>
                <a:spcPct val="150000"/>
              </a:lnSpc>
            </a:pPr>
            <a:r>
              <a:rPr lang="en-US" sz="2000" dirty="0">
                <a:latin typeface="Times New Roman"/>
                <a:ea typeface="Calibri"/>
                <a:cs typeface="Arial"/>
              </a:rPr>
              <a:t>The number of protons in an atom gives it its atomic number. Protons and neutrons have mass and weight; they give an atom its atomic weight. In an atom, the number of protons (+) equals the number of electrons (−); therefore, an atom is electrically neutral. The electrons, however, are important in that they may enable an atom to connect, or bond, to other atoms to form molecules.</a:t>
            </a:r>
            <a:r>
              <a:rPr lang="en-US" sz="2000" dirty="0">
                <a:solidFill>
                  <a:srgbClr val="231F20"/>
                </a:solidFill>
                <a:latin typeface="JansonText-Roman"/>
                <a:ea typeface="Calibri"/>
                <a:cs typeface="Arial"/>
              </a:rPr>
              <a:t> </a:t>
            </a:r>
            <a:r>
              <a:rPr lang="en-US" sz="2000" dirty="0">
                <a:latin typeface="Times New Roman"/>
                <a:ea typeface="Calibri"/>
                <a:cs typeface="Arial"/>
              </a:rPr>
              <a:t>Each atom is capable of bonding in only very specific ways. This capability depends on the number and the arrangement of the electrons of the atom. Electrons orbit the nucleus of an atom in shells or energy levels. The first, or innermost, energy level can contain a maximum of two electrons and is then considered stable. The second energy level is stable when it contains a maximum of eight electrons. The remaining energy levels, more distant from the nucleus, are also most stable when they contain eight electrons or a multiple of eight.</a:t>
            </a:r>
            <a:endParaRPr lang="en-US" sz="2000" dirty="0">
              <a:ea typeface="Calibri"/>
              <a:cs typeface="Arial"/>
            </a:endParaRPr>
          </a:p>
        </p:txBody>
      </p:sp>
    </p:spTree>
    <p:extLst>
      <p:ext uri="{BB962C8B-B14F-4D97-AF65-F5344CB8AC3E}">
        <p14:creationId xmlns:p14="http://schemas.microsoft.com/office/powerpoint/2010/main" val="4193478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04800" y="813397"/>
            <a:ext cx="8610600" cy="6044603"/>
          </a:xfrm>
          <a:prstGeom prst="rect">
            <a:avLst/>
          </a:prstGeom>
        </p:spPr>
        <p:txBody>
          <a:bodyPr wrap="square">
            <a:spAutoFit/>
          </a:bodyPr>
          <a:lstStyle/>
          <a:p>
            <a:pPr algn="just">
              <a:lnSpc>
                <a:spcPct val="150000"/>
              </a:lnSpc>
            </a:pPr>
            <a:r>
              <a:rPr lang="en-US" sz="2000" b="1" dirty="0">
                <a:latin typeface="Times New Roman"/>
                <a:ea typeface="Calibri"/>
                <a:cs typeface="Arial"/>
              </a:rPr>
              <a:t>Molecules:</a:t>
            </a:r>
            <a:r>
              <a:rPr lang="en-US" sz="2000" dirty="0">
                <a:latin typeface="Times New Roman"/>
                <a:ea typeface="Calibri"/>
                <a:cs typeface="Arial"/>
              </a:rPr>
              <a:t> A molecule is a combination of atoms (usually of more than one element) that are so tightly bound together that the molecule behaves as a single unit</a:t>
            </a:r>
            <a:r>
              <a:rPr lang="en-US" sz="2000" dirty="0">
                <a:solidFill>
                  <a:srgbClr val="231F20"/>
                </a:solidFill>
                <a:latin typeface="JansonText-Roman"/>
                <a:ea typeface="Calibri"/>
                <a:cs typeface="Arial"/>
              </a:rPr>
              <a:t>.</a:t>
            </a:r>
            <a:endParaRPr lang="en-US" sz="2000" dirty="0">
              <a:ea typeface="Calibri"/>
              <a:cs typeface="Arial"/>
            </a:endParaRPr>
          </a:p>
          <a:p>
            <a:pPr algn="just">
              <a:lnSpc>
                <a:spcPct val="150000"/>
              </a:lnSpc>
            </a:pPr>
            <a:r>
              <a:rPr lang="en-US" sz="2000" b="1" dirty="0">
                <a:latin typeface="Times New Roman"/>
                <a:ea typeface="Calibri"/>
                <a:cs typeface="Arial"/>
              </a:rPr>
              <a:t>Ionic bonds:</a:t>
            </a:r>
            <a:endParaRPr lang="en-US" sz="2000" dirty="0">
              <a:ea typeface="Calibri"/>
              <a:cs typeface="Arial"/>
            </a:endParaRPr>
          </a:p>
          <a:p>
            <a:pPr algn="just">
              <a:lnSpc>
                <a:spcPct val="150000"/>
              </a:lnSpc>
            </a:pPr>
            <a:r>
              <a:rPr lang="en-US" sz="2000" b="1" dirty="0">
                <a:latin typeface="Times New Roman"/>
                <a:ea typeface="Calibri"/>
                <a:cs typeface="Arial"/>
              </a:rPr>
              <a:t> 	</a:t>
            </a:r>
            <a:r>
              <a:rPr lang="en-US" sz="2000" dirty="0">
                <a:latin typeface="Times New Roman"/>
                <a:ea typeface="Calibri"/>
                <a:cs typeface="Arial"/>
              </a:rPr>
              <a:t>An ionic bond involves the loss of one or more electrons by one atom and the gain of the electron(s) by another atom or atoms. An atom of sodium (Na) has one electron in its outermost shell, and to become stable, it tends to lose that electron. When it does so, the sodium atom has one more proton than it has electrons. Therefore, it now has an electrical charge (or valence) of </a:t>
            </a:r>
            <a:r>
              <a:rPr lang="en-US" sz="2000" baseline="30000" dirty="0">
                <a:latin typeface="Times New Roman"/>
                <a:ea typeface="Calibri"/>
                <a:cs typeface="Arial"/>
              </a:rPr>
              <a:t>+</a:t>
            </a:r>
            <a:r>
              <a:rPr lang="en-US" sz="2000" dirty="0">
                <a:latin typeface="Times New Roman"/>
                <a:ea typeface="Calibri"/>
                <a:cs typeface="Arial"/>
              </a:rPr>
              <a:t>1 and is called a sodium ion (Na</a:t>
            </a:r>
            <a:r>
              <a:rPr lang="en-US" sz="2000" baseline="30000" dirty="0">
                <a:latin typeface="Times New Roman"/>
                <a:ea typeface="Calibri"/>
                <a:cs typeface="Arial"/>
              </a:rPr>
              <a:t>+</a:t>
            </a:r>
            <a:r>
              <a:rPr lang="en-US" sz="2000" dirty="0">
                <a:latin typeface="Times New Roman"/>
                <a:ea typeface="Calibri"/>
                <a:cs typeface="Arial"/>
              </a:rPr>
              <a:t>). An atom of chlorine has seven electrons in its outermost shell, and to become stable tends to gain one electron. When it does so, the chlorine atom has one more electron than it has protons, and now has a charge (valence) of </a:t>
            </a:r>
            <a:r>
              <a:rPr lang="en-US" sz="2000" baseline="30000" dirty="0">
                <a:latin typeface="Times New Roman"/>
                <a:ea typeface="Calibri"/>
                <a:cs typeface="Arial"/>
              </a:rPr>
              <a:t>−</a:t>
            </a:r>
            <a:r>
              <a:rPr lang="en-US" sz="2000" dirty="0">
                <a:latin typeface="Times New Roman"/>
                <a:ea typeface="Calibri"/>
                <a:cs typeface="Arial"/>
              </a:rPr>
              <a:t>1. It is called a chloride ion (</a:t>
            </a:r>
            <a:r>
              <a:rPr lang="en-US" sz="2000" dirty="0" err="1">
                <a:latin typeface="Times New Roman"/>
                <a:ea typeface="Calibri"/>
                <a:cs typeface="Arial"/>
              </a:rPr>
              <a:t>Cl</a:t>
            </a:r>
            <a:r>
              <a:rPr lang="en-US" sz="2000" baseline="30000" dirty="0">
                <a:latin typeface="Times New Roman"/>
                <a:ea typeface="Calibri"/>
                <a:cs typeface="Arial"/>
              </a:rPr>
              <a:t>−</a:t>
            </a:r>
            <a:r>
              <a:rPr lang="en-US" sz="2000" dirty="0">
                <a:latin typeface="Times New Roman"/>
                <a:ea typeface="Calibri"/>
                <a:cs typeface="Arial"/>
              </a:rPr>
              <a:t>).</a:t>
            </a:r>
            <a:endParaRPr lang="en-US" sz="2000" dirty="0">
              <a:ea typeface="Calibri"/>
              <a:cs typeface="Arial"/>
            </a:endParaRPr>
          </a:p>
        </p:txBody>
      </p:sp>
    </p:spTree>
    <p:extLst>
      <p:ext uri="{BB962C8B-B14F-4D97-AF65-F5344CB8AC3E}">
        <p14:creationId xmlns:p14="http://schemas.microsoft.com/office/powerpoint/2010/main" val="1393802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81000" y="1295400"/>
            <a:ext cx="8305800" cy="4197944"/>
          </a:xfrm>
          <a:prstGeom prst="rect">
            <a:avLst/>
          </a:prstGeom>
        </p:spPr>
        <p:txBody>
          <a:bodyPr wrap="square">
            <a:spAutoFit/>
          </a:bodyPr>
          <a:lstStyle/>
          <a:p>
            <a:pPr indent="457200" algn="just">
              <a:lnSpc>
                <a:spcPct val="150000"/>
              </a:lnSpc>
            </a:pPr>
            <a:r>
              <a:rPr lang="en-US" sz="2000" dirty="0">
                <a:latin typeface="Times New Roman"/>
                <a:ea typeface="Calibri"/>
                <a:cs typeface="Arial"/>
              </a:rPr>
              <a:t>When an atom of sodium loses an electron to an atom of chlorine, their ions have unlike charges (positive and negative) and are thus attracted to one another. The result is the formation of a molecule of sodium chloride: </a:t>
            </a:r>
            <a:r>
              <a:rPr lang="en-US" sz="2000" dirty="0" err="1">
                <a:latin typeface="Times New Roman"/>
                <a:ea typeface="Calibri"/>
                <a:cs typeface="Arial"/>
              </a:rPr>
              <a:t>NaCl</a:t>
            </a:r>
            <a:r>
              <a:rPr lang="en-US" sz="2000" dirty="0">
                <a:latin typeface="Times New Roman"/>
                <a:ea typeface="Calibri"/>
                <a:cs typeface="Arial"/>
              </a:rPr>
              <a:t>, or common table salt. The bond that holds these ions together is called an ionic bond.</a:t>
            </a:r>
            <a:endParaRPr lang="en-US" sz="2000" dirty="0">
              <a:ea typeface="Calibri"/>
              <a:cs typeface="Arial"/>
            </a:endParaRPr>
          </a:p>
          <a:p>
            <a:pPr indent="457200" algn="just">
              <a:lnSpc>
                <a:spcPct val="150000"/>
              </a:lnSpc>
            </a:pPr>
            <a:r>
              <a:rPr lang="en-US" sz="2000" dirty="0">
                <a:latin typeface="Times New Roman"/>
                <a:ea typeface="Calibri"/>
                <a:cs typeface="Arial"/>
              </a:rPr>
              <a:t>Ions with positive charges are called </a:t>
            </a:r>
            <a:r>
              <a:rPr lang="en-US" sz="2000" dirty="0" err="1">
                <a:latin typeface="Times New Roman"/>
                <a:ea typeface="Calibri"/>
                <a:cs typeface="Arial"/>
              </a:rPr>
              <a:t>cations</a:t>
            </a:r>
            <a:r>
              <a:rPr lang="en-US" sz="2000" dirty="0">
                <a:latin typeface="Times New Roman"/>
                <a:ea typeface="Calibri"/>
                <a:cs typeface="Arial"/>
              </a:rPr>
              <a:t>. These include Na</a:t>
            </a:r>
            <a:r>
              <a:rPr lang="en-US" sz="2000" baseline="30000" dirty="0">
                <a:latin typeface="Times New Roman"/>
                <a:ea typeface="Calibri"/>
                <a:cs typeface="Arial"/>
              </a:rPr>
              <a:t>+</a:t>
            </a:r>
            <a:r>
              <a:rPr lang="en-US" sz="2000" dirty="0">
                <a:latin typeface="Times New Roman"/>
                <a:ea typeface="Calibri"/>
                <a:cs typeface="Arial"/>
              </a:rPr>
              <a:t>, Ca</a:t>
            </a:r>
            <a:r>
              <a:rPr lang="en-US" sz="2000" baseline="30000" dirty="0">
                <a:latin typeface="Times New Roman"/>
                <a:ea typeface="Calibri"/>
                <a:cs typeface="Arial"/>
              </a:rPr>
              <a:t>+</a:t>
            </a:r>
            <a:r>
              <a:rPr lang="en-US" sz="2000" dirty="0">
                <a:latin typeface="Times New Roman"/>
                <a:ea typeface="Calibri"/>
                <a:cs typeface="Arial"/>
              </a:rPr>
              <a:t>2, K</a:t>
            </a:r>
            <a:r>
              <a:rPr lang="en-US" sz="2000" baseline="30000" dirty="0">
                <a:latin typeface="Times New Roman"/>
                <a:ea typeface="Calibri"/>
                <a:cs typeface="Arial"/>
              </a:rPr>
              <a:t>+</a:t>
            </a:r>
            <a:r>
              <a:rPr lang="en-US" sz="2000" dirty="0">
                <a:latin typeface="Times New Roman"/>
                <a:ea typeface="Calibri"/>
                <a:cs typeface="Arial"/>
              </a:rPr>
              <a:t>, Fe</a:t>
            </a:r>
            <a:r>
              <a:rPr lang="en-US" sz="2000" baseline="30000" dirty="0">
                <a:latin typeface="Times New Roman"/>
                <a:ea typeface="Calibri"/>
                <a:cs typeface="Arial"/>
              </a:rPr>
              <a:t>+</a:t>
            </a:r>
            <a:r>
              <a:rPr lang="en-US" sz="2000" dirty="0">
                <a:latin typeface="Times New Roman"/>
                <a:ea typeface="Calibri"/>
                <a:cs typeface="Arial"/>
              </a:rPr>
              <a:t>2, and Mg</a:t>
            </a:r>
            <a:r>
              <a:rPr lang="en-US" sz="2000" baseline="30000" dirty="0">
                <a:latin typeface="Times New Roman"/>
                <a:ea typeface="Calibri"/>
                <a:cs typeface="Arial"/>
              </a:rPr>
              <a:t>+</a:t>
            </a:r>
            <a:r>
              <a:rPr lang="en-US" sz="2000" dirty="0">
                <a:latin typeface="Times New Roman"/>
                <a:ea typeface="Calibri"/>
                <a:cs typeface="Arial"/>
              </a:rPr>
              <a:t>2. Ions with negative charges are called anions, which include </a:t>
            </a:r>
            <a:r>
              <a:rPr lang="en-US" sz="2000" dirty="0" err="1">
                <a:latin typeface="Times New Roman"/>
                <a:ea typeface="Calibri"/>
                <a:cs typeface="Arial"/>
              </a:rPr>
              <a:t>Cl</a:t>
            </a:r>
            <a:r>
              <a:rPr lang="en-US" sz="2000" baseline="30000" dirty="0">
                <a:latin typeface="Times New Roman"/>
                <a:ea typeface="Calibri"/>
                <a:cs typeface="Arial"/>
              </a:rPr>
              <a:t>−</a:t>
            </a:r>
            <a:r>
              <a:rPr lang="en-US" sz="2000" dirty="0">
                <a:latin typeface="Times New Roman"/>
                <a:ea typeface="Calibri"/>
                <a:cs typeface="Arial"/>
              </a:rPr>
              <a:t>, SO4</a:t>
            </a:r>
            <a:r>
              <a:rPr lang="en-US" sz="2000" baseline="30000" dirty="0">
                <a:latin typeface="Times New Roman"/>
                <a:ea typeface="Calibri"/>
                <a:cs typeface="Arial"/>
              </a:rPr>
              <a:t>−</a:t>
            </a:r>
            <a:r>
              <a:rPr lang="en-US" sz="2000" dirty="0">
                <a:latin typeface="Times New Roman"/>
                <a:ea typeface="Calibri"/>
                <a:cs typeface="Arial"/>
              </a:rPr>
              <a:t>2 (sulfate), and HCO3</a:t>
            </a:r>
            <a:r>
              <a:rPr lang="en-US" sz="2000" baseline="30000" dirty="0">
                <a:latin typeface="Times New Roman"/>
                <a:ea typeface="Calibri"/>
                <a:cs typeface="Arial"/>
              </a:rPr>
              <a:t>−</a:t>
            </a:r>
            <a:r>
              <a:rPr lang="en-US" sz="2000" dirty="0">
                <a:latin typeface="Times New Roman"/>
                <a:ea typeface="Calibri"/>
                <a:cs typeface="Arial"/>
              </a:rPr>
              <a:t> (bicarbonate). The types of compounds formed by ionic bonding are salts, acids, and bases.</a:t>
            </a:r>
            <a:endParaRPr lang="en-US" sz="2000" dirty="0">
              <a:ea typeface="Calibri"/>
              <a:cs typeface="Arial"/>
            </a:endParaRPr>
          </a:p>
        </p:txBody>
      </p:sp>
    </p:spTree>
    <p:extLst>
      <p:ext uri="{BB962C8B-B14F-4D97-AF65-F5344CB8AC3E}">
        <p14:creationId xmlns:p14="http://schemas.microsoft.com/office/powerpoint/2010/main" val="1498275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Users\Taji zewi\Desktop\Capture.JPG"/>
          <p:cNvPicPr/>
          <p:nvPr/>
        </p:nvPicPr>
        <p:blipFill>
          <a:blip r:embed="rId2">
            <a:extLst>
              <a:ext uri="{28A0092B-C50C-407E-A947-70E740481C1C}">
                <a14:useLocalDpi xmlns:a14="http://schemas.microsoft.com/office/drawing/2010/main" val="0"/>
              </a:ext>
            </a:extLst>
          </a:blip>
          <a:srcRect/>
          <a:stretch>
            <a:fillRect/>
          </a:stretch>
        </p:blipFill>
        <p:spPr bwMode="auto">
          <a:xfrm>
            <a:off x="381000" y="727850"/>
            <a:ext cx="8382000" cy="5257800"/>
          </a:xfrm>
          <a:prstGeom prst="rect">
            <a:avLst/>
          </a:prstGeom>
          <a:noFill/>
          <a:ln>
            <a:noFill/>
          </a:ln>
        </p:spPr>
      </p:pic>
      <p:sp>
        <p:nvSpPr>
          <p:cNvPr id="5" name="Rectangle 4"/>
          <p:cNvSpPr/>
          <p:nvPr/>
        </p:nvSpPr>
        <p:spPr>
          <a:xfrm>
            <a:off x="152400" y="5985650"/>
            <a:ext cx="8991600" cy="886205"/>
          </a:xfrm>
          <a:prstGeom prst="rect">
            <a:avLst/>
          </a:prstGeom>
        </p:spPr>
        <p:txBody>
          <a:bodyPr wrap="square">
            <a:spAutoFit/>
          </a:bodyPr>
          <a:lstStyle/>
          <a:p>
            <a:pPr algn="just">
              <a:lnSpc>
                <a:spcPct val="115000"/>
              </a:lnSpc>
            </a:pPr>
            <a:r>
              <a:rPr lang="en-US" sz="1400" dirty="0">
                <a:latin typeface="Times New Roman"/>
                <a:ea typeface="Calibri"/>
                <a:cs typeface="Arial"/>
              </a:rPr>
              <a:t>Formation of an ionic bond. An atom of sodium loses an electron to an atom of chlorine. The two ions formed have unlike charges, are attracted to one another</a:t>
            </a:r>
            <a:r>
              <a:rPr lang="ar-IQ" sz="1400" dirty="0">
                <a:latin typeface="Times New Roman"/>
                <a:ea typeface="Calibri"/>
              </a:rPr>
              <a:t>,</a:t>
            </a:r>
            <a:r>
              <a:rPr lang="en-US" sz="1400" dirty="0">
                <a:latin typeface="Times New Roman"/>
                <a:ea typeface="Calibri"/>
                <a:cs typeface="Arial"/>
              </a:rPr>
              <a:t> and form a molecule of sodium chloride.</a:t>
            </a:r>
            <a:endParaRPr lang="en-US" sz="1400" dirty="0">
              <a:ea typeface="Calibri"/>
              <a:cs typeface="Arial"/>
            </a:endParaRPr>
          </a:p>
          <a:p>
            <a:pPr algn="just">
              <a:lnSpc>
                <a:spcPct val="115000"/>
              </a:lnSpc>
            </a:pPr>
            <a:r>
              <a:rPr lang="en-US" dirty="0">
                <a:latin typeface="Times New Roman"/>
                <a:ea typeface="Calibri"/>
                <a:cs typeface="Arial"/>
              </a:rPr>
              <a:t> </a:t>
            </a:r>
            <a:endParaRPr lang="en-US" sz="1600" dirty="0">
              <a:ea typeface="Calibri"/>
              <a:cs typeface="Arial"/>
            </a:endParaRPr>
          </a:p>
        </p:txBody>
      </p:sp>
    </p:spTree>
    <p:extLst>
      <p:ext uri="{BB962C8B-B14F-4D97-AF65-F5344CB8AC3E}">
        <p14:creationId xmlns:p14="http://schemas.microsoft.com/office/powerpoint/2010/main" val="744219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81000" y="1143000"/>
            <a:ext cx="8305800" cy="4401205"/>
          </a:xfrm>
          <a:prstGeom prst="rect">
            <a:avLst/>
          </a:prstGeom>
        </p:spPr>
        <p:txBody>
          <a:bodyPr wrap="square">
            <a:spAutoFit/>
          </a:bodyPr>
          <a:lstStyle/>
          <a:p>
            <a:pPr algn="just">
              <a:lnSpc>
                <a:spcPct val="150000"/>
              </a:lnSpc>
            </a:pPr>
            <a:r>
              <a:rPr lang="en-US" sz="2000" b="1" dirty="0">
                <a:latin typeface="Times New Roman"/>
                <a:ea typeface="Calibri"/>
                <a:cs typeface="Arial"/>
              </a:rPr>
              <a:t>2</a:t>
            </a:r>
            <a:r>
              <a:rPr lang="en-US" sz="2000" b="1" dirty="0" smtClean="0">
                <a:latin typeface="Times New Roman"/>
                <a:ea typeface="Calibri"/>
                <a:cs typeface="Arial"/>
              </a:rPr>
              <a:t>- The </a:t>
            </a:r>
            <a:r>
              <a:rPr lang="en-US" sz="2000" b="1" dirty="0">
                <a:latin typeface="Times New Roman"/>
                <a:ea typeface="Calibri"/>
                <a:cs typeface="Arial"/>
              </a:rPr>
              <a:t>cell:</a:t>
            </a:r>
            <a:endParaRPr lang="en-US" sz="2000" dirty="0">
              <a:ea typeface="Calibri"/>
              <a:cs typeface="Arial"/>
            </a:endParaRPr>
          </a:p>
          <a:p>
            <a:pPr marL="342900" lvl="0" indent="-342900" algn="just">
              <a:lnSpc>
                <a:spcPct val="150000"/>
              </a:lnSpc>
              <a:buFont typeface="Wingdings"/>
              <a:buChar char=""/>
            </a:pPr>
            <a:r>
              <a:rPr lang="en-US" sz="2000" dirty="0">
                <a:latin typeface="Times New Roman"/>
                <a:ea typeface="Calibri"/>
                <a:cs typeface="Arial"/>
              </a:rPr>
              <a:t>The most basic structural and functional unit of an organism is the cell.</a:t>
            </a:r>
            <a:endParaRPr lang="en-US" sz="2000" dirty="0">
              <a:ea typeface="Calibri"/>
              <a:cs typeface="Arial"/>
            </a:endParaRPr>
          </a:p>
          <a:p>
            <a:pPr marL="342900" lvl="0" indent="-342900" algn="just">
              <a:lnSpc>
                <a:spcPct val="150000"/>
              </a:lnSpc>
              <a:buFont typeface="Wingdings"/>
              <a:buChar char=""/>
            </a:pPr>
            <a:r>
              <a:rPr lang="en-US" sz="2000" dirty="0">
                <a:latin typeface="Times New Roman"/>
                <a:ea typeface="Calibri"/>
                <a:cs typeface="Arial"/>
              </a:rPr>
              <a:t>It is the smallest living unit of the human body.</a:t>
            </a:r>
            <a:endParaRPr lang="en-US" sz="2000" dirty="0">
              <a:ea typeface="Calibri"/>
              <a:cs typeface="Arial"/>
            </a:endParaRPr>
          </a:p>
          <a:p>
            <a:pPr marL="342900" lvl="0" indent="-342900" algn="just">
              <a:lnSpc>
                <a:spcPct val="150000"/>
              </a:lnSpc>
              <a:buFont typeface="Wingdings"/>
              <a:buChar char=""/>
            </a:pPr>
            <a:r>
              <a:rPr lang="en-US" sz="2000" dirty="0">
                <a:latin typeface="Times New Roman"/>
                <a:ea typeface="Calibri"/>
                <a:cs typeface="Arial"/>
              </a:rPr>
              <a:t>There are many different types of cells in the body including: (nerve cells, blood cells, muscle cells, and fat cells).</a:t>
            </a:r>
            <a:endParaRPr lang="en-US" sz="2000" dirty="0">
              <a:ea typeface="Calibri"/>
              <a:cs typeface="Arial"/>
            </a:endParaRPr>
          </a:p>
          <a:p>
            <a:pPr lvl="0" algn="just">
              <a:lnSpc>
                <a:spcPct val="150000"/>
              </a:lnSpc>
              <a:spcBef>
                <a:spcPts val="1200"/>
              </a:spcBef>
            </a:pPr>
            <a:r>
              <a:rPr lang="en-US" sz="2000" b="1" dirty="0">
                <a:latin typeface="Times New Roman"/>
                <a:ea typeface="Calibri"/>
                <a:cs typeface="Arial"/>
              </a:rPr>
              <a:t>3</a:t>
            </a:r>
            <a:r>
              <a:rPr lang="en-US" sz="2000" b="1" dirty="0" smtClean="0">
                <a:latin typeface="Times New Roman"/>
                <a:ea typeface="Calibri"/>
                <a:cs typeface="Arial"/>
              </a:rPr>
              <a:t>- The </a:t>
            </a:r>
            <a:r>
              <a:rPr lang="en-US" sz="2000" b="1" dirty="0">
                <a:latin typeface="Times New Roman"/>
                <a:ea typeface="Calibri"/>
                <a:cs typeface="Arial"/>
              </a:rPr>
              <a:t>tissue: </a:t>
            </a:r>
            <a:r>
              <a:rPr lang="en-US" sz="2000" dirty="0">
                <a:latin typeface="Times New Roman"/>
                <a:ea typeface="Calibri"/>
                <a:cs typeface="Arial"/>
              </a:rPr>
              <a:t>Tissues are groups of cells, and the surrounding environment, which work together to produce a specific function. There are only four types of tissues in the body: Epithelial tissue, connective tissue, muscle tissue, and nervous tissue.</a:t>
            </a:r>
            <a:endParaRPr lang="en-US" sz="2000" dirty="0">
              <a:ea typeface="Calibri"/>
              <a:cs typeface="Arial"/>
            </a:endParaRPr>
          </a:p>
        </p:txBody>
      </p:sp>
    </p:spTree>
    <p:extLst>
      <p:ext uri="{BB962C8B-B14F-4D97-AF65-F5344CB8AC3E}">
        <p14:creationId xmlns:p14="http://schemas.microsoft.com/office/powerpoint/2010/main" val="1409982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8610600" cy="4525963"/>
          </a:xfrm>
        </p:spPr>
        <p:txBody>
          <a:bodyPr/>
          <a:lstStyle/>
          <a:p>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9"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486329"/>
            <a:ext cx="4571999" cy="26096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2399" y="1085672"/>
            <a:ext cx="822960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algn="just" fontAlgn="base">
              <a:lnSpc>
                <a:spcPct val="150000"/>
              </a:lnSpc>
              <a:spcBef>
                <a:spcPct val="0"/>
              </a:spcBef>
              <a:spcAft>
                <a:spcPct val="0"/>
              </a:spcAft>
              <a:buClrTx/>
              <a:buSzTx/>
              <a:tabLst/>
            </a:pPr>
            <a:r>
              <a:rPr lang="en-US" sz="2000" b="1" dirty="0">
                <a:latin typeface="Times New Roman"/>
                <a:ea typeface="Calibri"/>
                <a:cs typeface="Arial"/>
              </a:rPr>
              <a:t>4</a:t>
            </a:r>
            <a:r>
              <a:rPr lang="en-US" sz="2000" b="1" dirty="0" smtClean="0">
                <a:latin typeface="Times New Roman"/>
                <a:ea typeface="Calibri"/>
                <a:cs typeface="Arial"/>
              </a:rPr>
              <a:t>-</a:t>
            </a:r>
            <a:r>
              <a:rPr lang="en-US" sz="2000" dirty="0" smtClean="0">
                <a:latin typeface="Times New Roman"/>
                <a:ea typeface="Calibri"/>
                <a:cs typeface="Arial"/>
              </a:rPr>
              <a:t> The </a:t>
            </a:r>
            <a:r>
              <a:rPr lang="en-US" sz="2000" dirty="0">
                <a:latin typeface="Times New Roman"/>
                <a:ea typeface="Calibri"/>
                <a:cs typeface="Arial"/>
              </a:rPr>
              <a:t>organ: organs are structures that are made of two or more different types of tissues. They have specific functions and a defined shape.</a:t>
            </a:r>
          </a:p>
          <a:p>
            <a:pPr marL="342900" marR="0" indent="-342900" algn="just" fontAlgn="base">
              <a:lnSpc>
                <a:spcPct val="150000"/>
              </a:lnSpc>
              <a:spcBef>
                <a:spcPct val="0"/>
              </a:spcBef>
              <a:spcAft>
                <a:spcPct val="0"/>
              </a:spcAft>
              <a:buClrTx/>
              <a:buSzTx/>
              <a:buFont typeface="Wingdings"/>
              <a:buChar char=""/>
              <a:tabLst/>
            </a:pPr>
            <a:r>
              <a:rPr lang="en-US" sz="2000" dirty="0">
                <a:latin typeface="Times New Roman"/>
                <a:ea typeface="Calibri"/>
                <a:cs typeface="Arial"/>
              </a:rPr>
              <a:t>The heart is an example of an organ.</a:t>
            </a:r>
          </a:p>
          <a:p>
            <a:pPr marL="342900" marR="0" indent="-342900" algn="just" fontAlgn="base">
              <a:lnSpc>
                <a:spcPct val="150000"/>
              </a:lnSpc>
              <a:spcBef>
                <a:spcPct val="0"/>
              </a:spcBef>
              <a:spcAft>
                <a:spcPct val="0"/>
              </a:spcAft>
              <a:buClrTx/>
              <a:buSzTx/>
              <a:buFont typeface="Wingdings"/>
              <a:buChar char=""/>
              <a:tabLst/>
            </a:pPr>
            <a:r>
              <a:rPr lang="en-US" sz="2000" dirty="0">
                <a:latin typeface="Times New Roman"/>
                <a:ea typeface="Calibri"/>
                <a:cs typeface="Arial"/>
              </a:rPr>
              <a:t>It is made of muscle, as well as connective and nervous tissue.</a:t>
            </a:r>
          </a:p>
          <a:p>
            <a:pPr marL="342900" marR="0" indent="-342900" algn="just" fontAlgn="base">
              <a:lnSpc>
                <a:spcPct val="150000"/>
              </a:lnSpc>
              <a:spcBef>
                <a:spcPct val="0"/>
              </a:spcBef>
              <a:spcAft>
                <a:spcPct val="0"/>
              </a:spcAft>
              <a:buClrTx/>
              <a:buSzTx/>
              <a:buFont typeface="Wingdings"/>
              <a:buChar char=""/>
              <a:tabLst/>
            </a:pPr>
            <a:r>
              <a:rPr lang="en-US" sz="2000" dirty="0">
                <a:latin typeface="Times New Roman"/>
                <a:ea typeface="Calibri"/>
                <a:cs typeface="Arial"/>
              </a:rPr>
              <a:t>The tissues work in concert to move blood through the body. </a:t>
            </a:r>
          </a:p>
        </p:txBody>
      </p:sp>
    </p:spTree>
    <p:extLst>
      <p:ext uri="{BB962C8B-B14F-4D97-AF65-F5344CB8AC3E}">
        <p14:creationId xmlns:p14="http://schemas.microsoft.com/office/powerpoint/2010/main" val="1340419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52400" y="2531"/>
            <a:ext cx="8763000" cy="878895"/>
          </a:xfrm>
          <a:prstGeom prst="rect">
            <a:avLst/>
          </a:prstGeom>
        </p:spPr>
        <p:txBody>
          <a:bodyPr wrap="square">
            <a:spAutoFit/>
          </a:bodyPr>
          <a:lstStyle/>
          <a:p>
            <a:pPr lvl="0" algn="just">
              <a:lnSpc>
                <a:spcPct val="150000"/>
              </a:lnSpc>
            </a:pPr>
            <a:r>
              <a:rPr lang="en-US" b="1" dirty="0" smtClean="0">
                <a:latin typeface="Times New Roman"/>
                <a:ea typeface="Calibri"/>
                <a:cs typeface="Arial"/>
              </a:rPr>
              <a:t>5- The </a:t>
            </a:r>
            <a:r>
              <a:rPr lang="en-US" b="1" dirty="0">
                <a:latin typeface="Times New Roman"/>
                <a:ea typeface="Calibri"/>
                <a:cs typeface="Arial"/>
              </a:rPr>
              <a:t>system:</a:t>
            </a:r>
            <a:r>
              <a:rPr lang="en-US" dirty="0">
                <a:latin typeface="Times New Roman"/>
                <a:ea typeface="Calibri"/>
                <a:cs typeface="Arial"/>
              </a:rPr>
              <a:t> A system consists of related organs that have a common function. There are eleven organ systems in the body:</a:t>
            </a:r>
            <a:endParaRPr lang="en-US" sz="1600" dirty="0">
              <a:ea typeface="Calibri"/>
              <a:cs typeface="Arial"/>
            </a:endParaRPr>
          </a:p>
        </p:txBody>
      </p:sp>
      <p:pic>
        <p:nvPicPr>
          <p:cNvPr id="5" name="Content Placeholder 4" descr="C:\Users\Taji zewi\Desktop\Captur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925861"/>
            <a:ext cx="8610599" cy="5703539"/>
          </a:xfrm>
          <a:prstGeom prst="rect">
            <a:avLst/>
          </a:prstGeom>
          <a:noFill/>
          <a:ln>
            <a:noFill/>
          </a:ln>
        </p:spPr>
      </p:pic>
    </p:spTree>
    <p:extLst>
      <p:ext uri="{BB962C8B-B14F-4D97-AF65-F5344CB8AC3E}">
        <p14:creationId xmlns:p14="http://schemas.microsoft.com/office/powerpoint/2010/main" val="3605057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228600" y="533400"/>
            <a:ext cx="8305800" cy="463397"/>
          </a:xfrm>
          <a:prstGeom prst="rect">
            <a:avLst/>
          </a:prstGeom>
        </p:spPr>
        <p:txBody>
          <a:bodyPr wrap="square">
            <a:spAutoFit/>
          </a:bodyPr>
          <a:lstStyle/>
          <a:p>
            <a:pPr lvl="0" algn="just">
              <a:lnSpc>
                <a:spcPct val="150000"/>
              </a:lnSpc>
            </a:pPr>
            <a:r>
              <a:rPr lang="en-US" b="1" dirty="0" smtClean="0">
                <a:latin typeface="Times New Roman"/>
                <a:ea typeface="Calibri"/>
                <a:cs typeface="Arial"/>
              </a:rPr>
              <a:t>6. The </a:t>
            </a:r>
            <a:r>
              <a:rPr lang="en-US" b="1" dirty="0">
                <a:latin typeface="Times New Roman"/>
                <a:ea typeface="Calibri"/>
                <a:cs typeface="Arial"/>
              </a:rPr>
              <a:t>organism:</a:t>
            </a:r>
            <a:r>
              <a:rPr lang="en-US" dirty="0">
                <a:latin typeface="Times New Roman"/>
                <a:ea typeface="Calibri"/>
                <a:cs typeface="Arial"/>
              </a:rPr>
              <a:t> an organism is the highest level of organization.</a:t>
            </a:r>
            <a:endParaRPr lang="en-US" sz="1600" dirty="0">
              <a:ea typeface="Calibri"/>
              <a:cs typeface="Arial"/>
            </a:endParaRPr>
          </a:p>
        </p:txBody>
      </p:sp>
      <p:pic>
        <p:nvPicPr>
          <p:cNvPr id="5" name="Content Placeholder 4" descr="01-01levels_l"/>
          <p:cNvPicPr>
            <a:picLocks noGrp="1"/>
          </p:cNvPicPr>
          <p:nvPr>
            <p:ph idx="1"/>
          </p:nvPr>
        </p:nvPicPr>
        <p:blipFill>
          <a:blip r:embed="rId2"/>
          <a:srcRect/>
          <a:stretch>
            <a:fillRect/>
          </a:stretch>
        </p:blipFill>
        <p:spPr bwMode="auto">
          <a:xfrm>
            <a:off x="457200" y="1041232"/>
            <a:ext cx="8229600" cy="5435768"/>
          </a:xfrm>
          <a:prstGeom prst="rect">
            <a:avLst/>
          </a:prstGeom>
          <a:noFill/>
          <a:ln w="9525">
            <a:noFill/>
            <a:miter lim="800000"/>
            <a:headEnd/>
            <a:tailEnd/>
          </a:ln>
        </p:spPr>
      </p:pic>
    </p:spTree>
    <p:extLst>
      <p:ext uri="{BB962C8B-B14F-4D97-AF65-F5344CB8AC3E}">
        <p14:creationId xmlns:p14="http://schemas.microsoft.com/office/powerpoint/2010/main" val="630788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52400" y="1097593"/>
            <a:ext cx="8382000" cy="2812950"/>
          </a:xfrm>
          <a:prstGeom prst="rect">
            <a:avLst/>
          </a:prstGeom>
        </p:spPr>
        <p:txBody>
          <a:bodyPr wrap="square">
            <a:spAutoFit/>
          </a:bodyPr>
          <a:lstStyle/>
          <a:p>
            <a:pPr indent="252095" algn="just">
              <a:lnSpc>
                <a:spcPct val="150000"/>
              </a:lnSpc>
            </a:pPr>
            <a:r>
              <a:rPr lang="en-US" sz="2000" dirty="0">
                <a:latin typeface="Times New Roman"/>
                <a:ea typeface="Calibri"/>
                <a:cs typeface="Arial"/>
              </a:rPr>
              <a:t>Other physiological studies deal with how tissues and organs work, how they are controlled and interact with other tissues and organs, and how they are integrated within the individual.</a:t>
            </a:r>
            <a:endParaRPr lang="en-US" sz="2000" dirty="0">
              <a:ea typeface="Calibri"/>
              <a:cs typeface="Arial"/>
            </a:endParaRPr>
          </a:p>
          <a:p>
            <a:pPr indent="252095" algn="just">
              <a:lnSpc>
                <a:spcPct val="150000"/>
              </a:lnSpc>
            </a:pPr>
            <a:r>
              <a:rPr lang="en-US" sz="2000" dirty="0">
                <a:latin typeface="Times New Roman"/>
                <a:ea typeface="Calibri"/>
                <a:cs typeface="Arial"/>
              </a:rPr>
              <a:t>Yet other physiological studies deal with how we respond to our environment. </a:t>
            </a:r>
            <a:endParaRPr lang="en-US" sz="2000" dirty="0">
              <a:ea typeface="Calibri"/>
              <a:cs typeface="Arial"/>
            </a:endParaRPr>
          </a:p>
          <a:p>
            <a:pPr algn="just">
              <a:lnSpc>
                <a:spcPct val="150000"/>
              </a:lnSpc>
            </a:pPr>
            <a:r>
              <a:rPr lang="en-US" sz="2000" dirty="0">
                <a:latin typeface="Times New Roman"/>
                <a:ea typeface="Calibri"/>
                <a:cs typeface="Arial"/>
              </a:rPr>
              <a:t>Human physiological processes are the functions of living persons and their parts, and the physical and chemical factors and processes involved.</a:t>
            </a:r>
            <a:endParaRPr lang="en-US" sz="2000" dirty="0">
              <a:ea typeface="Calibri"/>
              <a:cs typeface="Arial"/>
            </a:endParaRPr>
          </a:p>
        </p:txBody>
      </p:sp>
    </p:spTree>
    <p:extLst>
      <p:ext uri="{BB962C8B-B14F-4D97-AF65-F5344CB8AC3E}">
        <p14:creationId xmlns:p14="http://schemas.microsoft.com/office/powerpoint/2010/main" val="2188483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77091" y="990600"/>
            <a:ext cx="8534400" cy="5582939"/>
          </a:xfrm>
          <a:prstGeom prst="rect">
            <a:avLst/>
          </a:prstGeom>
        </p:spPr>
        <p:txBody>
          <a:bodyPr wrap="square">
            <a:spAutoFit/>
          </a:bodyPr>
          <a:lstStyle/>
          <a:p>
            <a:pPr algn="just">
              <a:lnSpc>
                <a:spcPct val="150000"/>
              </a:lnSpc>
            </a:pPr>
            <a:r>
              <a:rPr lang="en-US" sz="2000" dirty="0">
                <a:latin typeface="Times New Roman"/>
                <a:ea typeface="Calibri"/>
                <a:cs typeface="Arial"/>
              </a:rPr>
              <a:t>Is the study of biological function—of how the body works, from cell to tissue, tissue to organ, organ to the system, and of how the organism as a whole accomplishes particular tasks essential for life? </a:t>
            </a:r>
            <a:endParaRPr lang="en-US" sz="2000" dirty="0">
              <a:ea typeface="Calibri"/>
              <a:cs typeface="Arial"/>
            </a:endParaRPr>
          </a:p>
          <a:p>
            <a:pPr algn="just">
              <a:lnSpc>
                <a:spcPct val="150000"/>
              </a:lnSpc>
            </a:pPr>
            <a:r>
              <a:rPr lang="en-US" sz="2000" b="1" dirty="0">
                <a:latin typeface="Times New Roman"/>
                <a:ea typeface="Calibri"/>
                <a:cs typeface="Arial"/>
              </a:rPr>
              <a:t>Cell physiology:</a:t>
            </a:r>
            <a:r>
              <a:rPr lang="en-US" sz="2000" dirty="0">
                <a:latin typeface="Times New Roman"/>
                <a:ea typeface="Calibri"/>
                <a:cs typeface="Arial"/>
              </a:rPr>
              <a:t> Study the processes occurring in cells</a:t>
            </a:r>
            <a:endParaRPr lang="en-US" sz="2000" dirty="0">
              <a:ea typeface="Calibri"/>
              <a:cs typeface="Arial"/>
            </a:endParaRPr>
          </a:p>
          <a:p>
            <a:pPr algn="just">
              <a:lnSpc>
                <a:spcPct val="150000"/>
              </a:lnSpc>
            </a:pPr>
            <a:r>
              <a:rPr lang="en-US" sz="2000" b="1" dirty="0">
                <a:latin typeface="Times New Roman"/>
                <a:ea typeface="Calibri"/>
                <a:cs typeface="Arial"/>
              </a:rPr>
              <a:t>Systemic physiology: </a:t>
            </a:r>
            <a:r>
              <a:rPr lang="en-US" sz="2000" dirty="0">
                <a:latin typeface="Times New Roman"/>
                <a:ea typeface="Calibri"/>
                <a:cs typeface="Arial"/>
              </a:rPr>
              <a:t>considers the functions of organ systems.</a:t>
            </a:r>
            <a:endParaRPr lang="en-US" sz="2000" dirty="0">
              <a:ea typeface="Calibri"/>
              <a:cs typeface="Arial"/>
            </a:endParaRPr>
          </a:p>
          <a:p>
            <a:pPr algn="just">
              <a:lnSpc>
                <a:spcPct val="150000"/>
              </a:lnSpc>
            </a:pPr>
            <a:r>
              <a:rPr lang="en-US" sz="2000" b="1" dirty="0">
                <a:latin typeface="Times New Roman"/>
                <a:ea typeface="Calibri"/>
                <a:cs typeface="Arial"/>
              </a:rPr>
              <a:t>Neurophysiology:</a:t>
            </a:r>
            <a:r>
              <a:rPr lang="en-US" sz="2000" dirty="0">
                <a:latin typeface="Times New Roman"/>
                <a:ea typeface="Calibri"/>
                <a:cs typeface="Arial"/>
              </a:rPr>
              <a:t> focuses on the nervous system and </a:t>
            </a:r>
            <a:r>
              <a:rPr lang="en-US" sz="2000" b="1" dirty="0">
                <a:latin typeface="Times New Roman"/>
                <a:ea typeface="Calibri"/>
                <a:cs typeface="Arial"/>
              </a:rPr>
              <a:t>Cardiovascular physiology</a:t>
            </a:r>
            <a:r>
              <a:rPr lang="en-US" sz="2000" dirty="0">
                <a:latin typeface="Times New Roman"/>
                <a:ea typeface="Calibri"/>
                <a:cs typeface="Arial"/>
              </a:rPr>
              <a:t> deals with the heart and blood vessels.</a:t>
            </a:r>
            <a:endParaRPr lang="en-US" sz="2000" dirty="0">
              <a:ea typeface="Calibri"/>
              <a:cs typeface="Arial"/>
            </a:endParaRPr>
          </a:p>
          <a:p>
            <a:pPr algn="just">
              <a:lnSpc>
                <a:spcPct val="150000"/>
              </a:lnSpc>
            </a:pPr>
            <a:r>
              <a:rPr lang="en-US" sz="2000" b="1" dirty="0">
                <a:latin typeface="Times New Roman"/>
                <a:ea typeface="Calibri"/>
                <a:cs typeface="Arial"/>
              </a:rPr>
              <a:t>Pathophysiology:</a:t>
            </a:r>
            <a:r>
              <a:rPr lang="en-US" sz="2000" dirty="0">
                <a:latin typeface="Times New Roman"/>
                <a:ea typeface="Calibri"/>
                <a:cs typeface="Arial"/>
              </a:rPr>
              <a:t> is the medical science dealing with all aspects of the disease, with an emphasis on the cause and development of abnormal conditions as well as the structural and functional changes resulting from disease. </a:t>
            </a:r>
            <a:endParaRPr lang="en-US" sz="2000" dirty="0">
              <a:ea typeface="Calibri"/>
              <a:cs typeface="Arial"/>
            </a:endParaRPr>
          </a:p>
          <a:p>
            <a:pPr algn="just">
              <a:lnSpc>
                <a:spcPct val="150000"/>
              </a:lnSpc>
            </a:pPr>
            <a:r>
              <a:rPr lang="en-US" sz="2000" b="1" dirty="0">
                <a:latin typeface="Times New Roman"/>
                <a:ea typeface="Calibri"/>
                <a:cs typeface="Arial"/>
              </a:rPr>
              <a:t>Exercise physiology:</a:t>
            </a:r>
            <a:r>
              <a:rPr lang="en-US" sz="2000" dirty="0">
                <a:latin typeface="Times New Roman"/>
                <a:ea typeface="Calibri"/>
                <a:cs typeface="Arial"/>
              </a:rPr>
              <a:t> focuses on changes in function, but also structure, caused by exercise.</a:t>
            </a:r>
            <a:endParaRPr lang="en-US" sz="2000" dirty="0">
              <a:ea typeface="Calibri"/>
              <a:cs typeface="Arial"/>
            </a:endParaRPr>
          </a:p>
        </p:txBody>
      </p:sp>
    </p:spTree>
    <p:extLst>
      <p:ext uri="{BB962C8B-B14F-4D97-AF65-F5344CB8AC3E}">
        <p14:creationId xmlns:p14="http://schemas.microsoft.com/office/powerpoint/2010/main" val="2683340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1305342"/>
            <a:ext cx="8382000" cy="2862322"/>
          </a:xfrm>
          <a:prstGeom prst="rect">
            <a:avLst/>
          </a:prstGeom>
        </p:spPr>
        <p:txBody>
          <a:bodyPr wrap="square">
            <a:spAutoFit/>
          </a:bodyPr>
          <a:lstStyle/>
          <a:p>
            <a:pPr algn="just">
              <a:lnSpc>
                <a:spcPct val="150000"/>
              </a:lnSpc>
            </a:pPr>
            <a:r>
              <a:rPr lang="en-US" sz="2000" b="1" dirty="0">
                <a:latin typeface="Times New Roman"/>
                <a:ea typeface="Calibri"/>
                <a:cs typeface="Arial"/>
              </a:rPr>
              <a:t>Physiology:</a:t>
            </a:r>
            <a:r>
              <a:rPr lang="en-US" sz="2000" dirty="0">
                <a:latin typeface="Times New Roman"/>
                <a:ea typeface="Calibri"/>
                <a:cs typeface="Arial"/>
              </a:rPr>
              <a:t> This is the study of the functions of living organisms (whole organisms…organ systems…organs…tissues…cells) </a:t>
            </a:r>
            <a:endParaRPr lang="en-US" sz="2000" dirty="0">
              <a:ea typeface="Calibri"/>
              <a:cs typeface="Arial"/>
            </a:endParaRPr>
          </a:p>
          <a:p>
            <a:pPr marL="342900" lvl="0" indent="-342900" algn="just">
              <a:lnSpc>
                <a:spcPct val="150000"/>
              </a:lnSpc>
              <a:buFont typeface="Wingdings"/>
              <a:buChar char=""/>
            </a:pPr>
            <a:r>
              <a:rPr lang="en-US" sz="2000" dirty="0">
                <a:latin typeface="Times New Roman"/>
                <a:ea typeface="Calibri"/>
                <a:cs typeface="Arial"/>
              </a:rPr>
              <a:t>Groups of cells with similar characteristics or specializations form tissues.</a:t>
            </a:r>
            <a:endParaRPr lang="en-US" sz="2000" dirty="0">
              <a:ea typeface="Calibri"/>
              <a:cs typeface="Arial"/>
            </a:endParaRPr>
          </a:p>
          <a:p>
            <a:pPr marL="342900" lvl="0" indent="-342900" algn="just">
              <a:lnSpc>
                <a:spcPct val="150000"/>
              </a:lnSpc>
              <a:buFont typeface="Wingdings"/>
              <a:buChar char=""/>
            </a:pPr>
            <a:r>
              <a:rPr lang="en-US" sz="2000" dirty="0">
                <a:latin typeface="Times New Roman"/>
                <a:ea typeface="Calibri"/>
                <a:cs typeface="Arial"/>
              </a:rPr>
              <a:t>Different tissues combine to form organs (Discrete structures with specific functions).</a:t>
            </a:r>
            <a:endParaRPr lang="en-US" sz="2000" dirty="0">
              <a:ea typeface="Calibri"/>
              <a:cs typeface="Arial"/>
            </a:endParaRPr>
          </a:p>
          <a:p>
            <a:pPr marL="342900" lvl="0" indent="-342900" algn="just">
              <a:lnSpc>
                <a:spcPct val="150000"/>
              </a:lnSpc>
              <a:buFont typeface="Wingdings"/>
              <a:buChar char=""/>
            </a:pPr>
            <a:r>
              <a:rPr lang="en-US" sz="2000" dirty="0">
                <a:latin typeface="Times New Roman"/>
                <a:ea typeface="Calibri"/>
                <a:cs typeface="Arial"/>
              </a:rPr>
              <a:t>Organs that function together form organ systems.</a:t>
            </a:r>
            <a:endParaRPr lang="en-US" sz="2000" dirty="0">
              <a:ea typeface="Calibri"/>
              <a:cs typeface="Arial"/>
            </a:endParaRPr>
          </a:p>
        </p:txBody>
      </p:sp>
    </p:spTree>
    <p:extLst>
      <p:ext uri="{BB962C8B-B14F-4D97-AF65-F5344CB8AC3E}">
        <p14:creationId xmlns:p14="http://schemas.microsoft.com/office/powerpoint/2010/main" val="3490421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81000" y="1097593"/>
            <a:ext cx="8534400" cy="1477328"/>
          </a:xfrm>
          <a:prstGeom prst="rect">
            <a:avLst/>
          </a:prstGeom>
        </p:spPr>
        <p:txBody>
          <a:bodyPr wrap="square">
            <a:spAutoFit/>
          </a:bodyPr>
          <a:lstStyle/>
          <a:p>
            <a:pPr algn="just">
              <a:lnSpc>
                <a:spcPct val="150000"/>
              </a:lnSpc>
              <a:spcBef>
                <a:spcPts val="1200"/>
              </a:spcBef>
            </a:pPr>
            <a:r>
              <a:rPr lang="en-US" sz="2000" b="1" i="1" dirty="0">
                <a:latin typeface="Times New Roman"/>
                <a:ea typeface="Calibri"/>
                <a:cs typeface="Arial"/>
              </a:rPr>
              <a:t>Tissues occur in four basic types</a:t>
            </a:r>
            <a:endParaRPr lang="en-US" sz="2000" dirty="0">
              <a:ea typeface="Calibri"/>
              <a:cs typeface="Arial"/>
            </a:endParaRPr>
          </a:p>
          <a:p>
            <a:pPr marL="342900" lvl="0" indent="-342900" algn="just">
              <a:lnSpc>
                <a:spcPct val="150000"/>
              </a:lnSpc>
              <a:buFont typeface="+mj-lt"/>
              <a:buAutoNum type="arabicPeriod"/>
            </a:pPr>
            <a:r>
              <a:rPr lang="en-US" sz="2000" b="1" dirty="0">
                <a:latin typeface="Times New Roman"/>
                <a:ea typeface="Calibri"/>
                <a:cs typeface="Arial"/>
              </a:rPr>
              <a:t>Epithelial tissues:</a:t>
            </a:r>
            <a:r>
              <a:rPr lang="en-US" sz="2000" dirty="0">
                <a:latin typeface="Times New Roman"/>
                <a:ea typeface="Calibri"/>
                <a:cs typeface="Arial"/>
              </a:rPr>
              <a:t> form linings or coverings perform functions appropriate to </a:t>
            </a:r>
            <a:r>
              <a:rPr lang="en-US" sz="2000" dirty="0" smtClean="0">
                <a:latin typeface="Times New Roman"/>
                <a:ea typeface="Calibri"/>
                <a:cs typeface="Arial"/>
              </a:rPr>
              <a:t>organ.</a:t>
            </a:r>
            <a:endParaRPr lang="en-US" sz="2000" dirty="0">
              <a:ea typeface="Calibri"/>
              <a:cs typeface="Arial"/>
            </a:endParaRPr>
          </a:p>
        </p:txBody>
      </p:sp>
    </p:spTree>
    <p:extLst>
      <p:ext uri="{BB962C8B-B14F-4D97-AF65-F5344CB8AC3E}">
        <p14:creationId xmlns:p14="http://schemas.microsoft.com/office/powerpoint/2010/main" val="947567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838200"/>
            <a:ext cx="8991600" cy="4247317"/>
          </a:xfrm>
          <a:prstGeom prst="rect">
            <a:avLst/>
          </a:prstGeom>
        </p:spPr>
        <p:txBody>
          <a:bodyPr wrap="square">
            <a:spAutoFit/>
          </a:bodyPr>
          <a:lstStyle/>
          <a:p>
            <a:pPr lvl="0" algn="just">
              <a:lnSpc>
                <a:spcPct val="150000"/>
              </a:lnSpc>
              <a:spcBef>
                <a:spcPts val="1200"/>
              </a:spcBef>
            </a:pPr>
            <a:r>
              <a:rPr lang="en-US" b="1" dirty="0" smtClean="0">
                <a:latin typeface="Times New Roman"/>
                <a:ea typeface="Calibri"/>
                <a:cs typeface="Arial"/>
              </a:rPr>
              <a:t>2- Connective </a:t>
            </a:r>
            <a:r>
              <a:rPr lang="en-US" b="1" dirty="0">
                <a:latin typeface="Times New Roman"/>
                <a:ea typeface="Calibri"/>
                <a:cs typeface="Arial"/>
              </a:rPr>
              <a:t>tissues: </a:t>
            </a:r>
            <a:r>
              <a:rPr lang="en-US" dirty="0">
                <a:latin typeface="Times New Roman"/>
                <a:ea typeface="Calibri"/>
                <a:cs typeface="Arial"/>
              </a:rPr>
              <a:t>exist in matrix support and reinforce other tissues.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Connective Tissue: Most abundant tissue in the body.</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Binds, supports, and strengthens body tissues.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Consists of three basic elements (cells, fibers, and ground substance).</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Connective cells</a:t>
            </a:r>
            <a:r>
              <a:rPr lang="en-US" dirty="0">
                <a:latin typeface="Times New Roman"/>
                <a:ea typeface="Calibri"/>
                <a:cs typeface="Arial"/>
              </a:rPr>
              <a:t> include: (fibroblast, macrophages, plasma cells, and mast cells).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Three kinds of </a:t>
            </a:r>
            <a:r>
              <a:rPr lang="en-US" b="1" dirty="0">
                <a:latin typeface="Times New Roman"/>
                <a:ea typeface="Calibri"/>
                <a:cs typeface="Arial"/>
              </a:rPr>
              <a:t>fibers</a:t>
            </a:r>
            <a:r>
              <a:rPr lang="en-US" dirty="0">
                <a:latin typeface="Times New Roman"/>
                <a:ea typeface="Calibri"/>
                <a:cs typeface="Arial"/>
              </a:rPr>
              <a:t> are embedded in the matrix: (collagen fibers, elastic fibers, and reticular fibers)</a:t>
            </a:r>
            <a:endParaRPr lang="en-US" sz="1600" dirty="0">
              <a:ea typeface="Calibri"/>
              <a:cs typeface="Arial"/>
            </a:endParaRPr>
          </a:p>
          <a:p>
            <a:pPr marL="342900" lvl="0" indent="-342900" algn="just">
              <a:lnSpc>
                <a:spcPct val="150000"/>
              </a:lnSpc>
              <a:buFont typeface="Wingdings"/>
              <a:buChar char=""/>
            </a:pPr>
            <a:r>
              <a:rPr lang="en-US" b="1" dirty="0" smtClean="0">
                <a:latin typeface="Times New Roman"/>
                <a:ea typeface="Calibri"/>
                <a:cs typeface="Arial"/>
              </a:rPr>
              <a:t>Cartilage</a:t>
            </a:r>
            <a:r>
              <a:rPr lang="en-US" b="1" dirty="0">
                <a:latin typeface="Times New Roman"/>
                <a:ea typeface="Calibri"/>
                <a:cs typeface="Arial"/>
              </a:rPr>
              <a:t>:</a:t>
            </a:r>
            <a:r>
              <a:rPr lang="en-US" dirty="0">
                <a:latin typeface="Times New Roman"/>
                <a:ea typeface="Calibri"/>
                <a:cs typeface="Arial"/>
              </a:rPr>
              <a:t> There are three kinds of cartilage (hyaline, fibrocartilage, and elastic).</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Bone:</a:t>
            </a:r>
            <a:r>
              <a:rPr lang="en-US" dirty="0">
                <a:latin typeface="Times New Roman"/>
                <a:ea typeface="Calibri"/>
                <a:cs typeface="Arial"/>
              </a:rPr>
              <a:t> consists of compact bone and spongy bone.</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Blood.</a:t>
            </a:r>
            <a:endParaRPr lang="en-US" sz="1600" dirty="0">
              <a:ea typeface="Calibri"/>
              <a:cs typeface="Arial"/>
            </a:endParaRPr>
          </a:p>
        </p:txBody>
      </p:sp>
    </p:spTree>
    <p:extLst>
      <p:ext uri="{BB962C8B-B14F-4D97-AF65-F5344CB8AC3E}">
        <p14:creationId xmlns:p14="http://schemas.microsoft.com/office/powerpoint/2010/main" val="1925171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304800" y="820447"/>
            <a:ext cx="8229600" cy="878895"/>
          </a:xfrm>
          <a:prstGeom prst="rect">
            <a:avLst/>
          </a:prstGeom>
        </p:spPr>
        <p:txBody>
          <a:bodyPr wrap="square">
            <a:spAutoFit/>
          </a:bodyPr>
          <a:lstStyle/>
          <a:p>
            <a:pPr lvl="0" algn="just">
              <a:lnSpc>
                <a:spcPct val="150000"/>
              </a:lnSpc>
              <a:spcBef>
                <a:spcPts val="1200"/>
              </a:spcBef>
            </a:pPr>
            <a:r>
              <a:rPr lang="en-US" b="1" dirty="0" smtClean="0">
                <a:latin typeface="Times New Roman"/>
                <a:ea typeface="Calibri"/>
                <a:cs typeface="Arial"/>
              </a:rPr>
              <a:t>3- Muscle </a:t>
            </a:r>
            <a:r>
              <a:rPr lang="en-US" b="1" dirty="0">
                <a:latin typeface="Times New Roman"/>
                <a:ea typeface="Calibri"/>
                <a:cs typeface="Arial"/>
              </a:rPr>
              <a:t>tissues</a:t>
            </a:r>
            <a:r>
              <a:rPr lang="en-US" dirty="0">
                <a:latin typeface="Times New Roman"/>
                <a:ea typeface="Calibri"/>
                <a:cs typeface="Arial"/>
              </a:rPr>
              <a:t> contract provide movement or propulsion and include Skeletal muscles, cardiac muscles, and smooth muscles.</a:t>
            </a:r>
            <a:endParaRPr lang="en-US" sz="1600" dirty="0">
              <a:ea typeface="Calibri"/>
              <a:cs typeface="Arial"/>
            </a:endParaRPr>
          </a:p>
        </p:txBody>
      </p:sp>
      <p:pic>
        <p:nvPicPr>
          <p:cNvPr id="5" name="Content Placeholder 4" descr="C:\Users\Taji zewi\Desktop\1991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99342"/>
            <a:ext cx="7315200" cy="4921128"/>
          </a:xfrm>
          <a:prstGeom prst="rect">
            <a:avLst/>
          </a:prstGeom>
          <a:noFill/>
          <a:ln>
            <a:noFill/>
          </a:ln>
        </p:spPr>
      </p:pic>
    </p:spTree>
    <p:extLst>
      <p:ext uri="{BB962C8B-B14F-4D97-AF65-F5344CB8AC3E}">
        <p14:creationId xmlns:p14="http://schemas.microsoft.com/office/powerpoint/2010/main" val="1270035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990600"/>
            <a:ext cx="8458200" cy="878895"/>
          </a:xfrm>
          <a:prstGeom prst="rect">
            <a:avLst/>
          </a:prstGeom>
        </p:spPr>
        <p:txBody>
          <a:bodyPr wrap="square">
            <a:spAutoFit/>
          </a:bodyPr>
          <a:lstStyle/>
          <a:p>
            <a:pPr lvl="0" algn="just">
              <a:lnSpc>
                <a:spcPct val="150000"/>
              </a:lnSpc>
              <a:spcBef>
                <a:spcPts val="600"/>
              </a:spcBef>
            </a:pPr>
            <a:r>
              <a:rPr lang="en-US" b="1" dirty="0" smtClean="0">
                <a:latin typeface="Times New Roman"/>
                <a:ea typeface="Calibri"/>
                <a:cs typeface="Arial"/>
              </a:rPr>
              <a:t>4- Nervous </a:t>
            </a:r>
            <a:r>
              <a:rPr lang="en-US" b="1" dirty="0">
                <a:latin typeface="Times New Roman"/>
                <a:ea typeface="Calibri"/>
                <a:cs typeface="Arial"/>
              </a:rPr>
              <a:t>tissues</a:t>
            </a:r>
            <a:r>
              <a:rPr lang="en-US" dirty="0">
                <a:latin typeface="Times New Roman"/>
                <a:ea typeface="Calibri"/>
                <a:cs typeface="Arial"/>
              </a:rPr>
              <a:t> transmit and process information, consist of two types of cells: Neurons (nerve cells) and neuroglia.</a:t>
            </a:r>
            <a:endParaRPr lang="en-US" sz="1600" dirty="0">
              <a:ea typeface="Calibri"/>
              <a:cs typeface="Arial"/>
            </a:endParaRPr>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039647"/>
            <a:ext cx="4724400" cy="4759904"/>
          </a:xfrm>
          <a:prstGeom prst="rect">
            <a:avLst/>
          </a:prstGeom>
          <a:noFill/>
        </p:spPr>
      </p:pic>
      <p:pic>
        <p:nvPicPr>
          <p:cNvPr id="6" name="Picture 5" descr="Class X Episode 4 A P State NERVOUS SYSTEM IN HUMAN BEINGS You all must  have seen a Computer and most of you also use the comput"/>
          <p:cNvPicPr/>
          <p:nvPr/>
        </p:nvPicPr>
        <p:blipFill>
          <a:blip r:embed="rId3">
            <a:extLst>
              <a:ext uri="{28A0092B-C50C-407E-A947-70E740481C1C}">
                <a14:useLocalDpi xmlns:a14="http://schemas.microsoft.com/office/drawing/2010/main" val="0"/>
              </a:ext>
            </a:extLst>
          </a:blip>
          <a:srcRect/>
          <a:stretch>
            <a:fillRect/>
          </a:stretch>
        </p:blipFill>
        <p:spPr bwMode="auto">
          <a:xfrm>
            <a:off x="4696691" y="2209800"/>
            <a:ext cx="4419600" cy="4419599"/>
          </a:xfrm>
          <a:prstGeom prst="rect">
            <a:avLst/>
          </a:prstGeom>
          <a:noFill/>
          <a:ln>
            <a:noFill/>
          </a:ln>
        </p:spPr>
      </p:pic>
    </p:spTree>
    <p:extLst>
      <p:ext uri="{BB962C8B-B14F-4D97-AF65-F5344CB8AC3E}">
        <p14:creationId xmlns:p14="http://schemas.microsoft.com/office/powerpoint/2010/main" val="3640911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81000" y="1676400"/>
            <a:ext cx="8382000" cy="4659609"/>
          </a:xfrm>
          <a:prstGeom prst="rect">
            <a:avLst/>
          </a:prstGeom>
        </p:spPr>
        <p:txBody>
          <a:bodyPr wrap="square">
            <a:spAutoFit/>
          </a:bodyPr>
          <a:lstStyle/>
          <a:p>
            <a:pPr>
              <a:lnSpc>
                <a:spcPct val="150000"/>
              </a:lnSpc>
            </a:pPr>
            <a:r>
              <a:rPr lang="en-US" sz="2000" b="1" dirty="0">
                <a:latin typeface="Times New Roman"/>
                <a:ea typeface="Calibri"/>
                <a:cs typeface="Arial"/>
              </a:rPr>
              <a:t>Levels of organization of the human body</a:t>
            </a:r>
            <a:endParaRPr lang="en-US" sz="2000" dirty="0">
              <a:ea typeface="Calibri"/>
              <a:cs typeface="Arial"/>
            </a:endParaRPr>
          </a:p>
          <a:p>
            <a:pPr marL="342900" lvl="0" indent="-342900" algn="just">
              <a:lnSpc>
                <a:spcPct val="150000"/>
              </a:lnSpc>
              <a:buFont typeface="+mj-lt"/>
              <a:buAutoNum type="arabicPeriod"/>
            </a:pPr>
            <a:r>
              <a:rPr lang="en-US" sz="2000" b="1" dirty="0">
                <a:latin typeface="Times New Roman"/>
                <a:ea typeface="Calibri"/>
                <a:cs typeface="Arial"/>
              </a:rPr>
              <a:t>The chemical level: </a:t>
            </a:r>
            <a:r>
              <a:rPr lang="en-US" sz="2000" dirty="0">
                <a:latin typeface="Times New Roman"/>
                <a:ea typeface="Calibri"/>
                <a:cs typeface="Arial"/>
              </a:rPr>
              <a:t>The chemical level is the basic structure of which all substances are composed. Includes:</a:t>
            </a:r>
            <a:endParaRPr lang="en-US" sz="2000" dirty="0">
              <a:ea typeface="Calibri"/>
              <a:cs typeface="Arial"/>
            </a:endParaRPr>
          </a:p>
          <a:p>
            <a:pPr algn="just">
              <a:lnSpc>
                <a:spcPct val="150000"/>
              </a:lnSpc>
            </a:pPr>
            <a:r>
              <a:rPr lang="en-US" sz="2000" b="1" dirty="0">
                <a:latin typeface="Times New Roman"/>
                <a:ea typeface="Calibri"/>
                <a:cs typeface="Arial"/>
              </a:rPr>
              <a:t>Atoms:</a:t>
            </a:r>
            <a:r>
              <a:rPr lang="en-US" sz="2000" dirty="0">
                <a:latin typeface="Times New Roman"/>
                <a:ea typeface="Calibri"/>
                <a:cs typeface="Arial"/>
              </a:rPr>
              <a:t> Atoms are the smallest parts of an element that have the characteristics of that element. An atom consists of three major subunits or particles: protons, neutrons, and electrons. A proton has a positive electrical charge and is found in the nucleus (or center) of the atom. A neutron is electrically neutral (has no charge) and is also found in the nucleus. An electron has a negative electrical charge and is found outside the nucleus orbiting in what may be called an electron cloud or shell around the nucleus.</a:t>
            </a:r>
            <a:endParaRPr lang="en-US" sz="2000" dirty="0">
              <a:ea typeface="Calibri"/>
              <a:cs typeface="Arial"/>
            </a:endParaRPr>
          </a:p>
        </p:txBody>
      </p:sp>
    </p:spTree>
    <p:extLst>
      <p:ext uri="{BB962C8B-B14F-4D97-AF65-F5344CB8AC3E}">
        <p14:creationId xmlns:p14="http://schemas.microsoft.com/office/powerpoint/2010/main" val="1998192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1242</Words>
  <Application>Microsoft Office PowerPoint</Application>
  <PresentationFormat>On-screen Show (4:3)</PresentationFormat>
  <Paragraphs>52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Zhiyan</dc:creator>
  <cp:lastModifiedBy>Taji zewi</cp:lastModifiedBy>
  <cp:revision>18</cp:revision>
  <dcterms:created xsi:type="dcterms:W3CDTF">2006-08-16T00:00:00Z</dcterms:created>
  <dcterms:modified xsi:type="dcterms:W3CDTF">2023-01-24T16:29:56Z</dcterms:modified>
</cp:coreProperties>
</file>