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7" r:id="rId11"/>
    <p:sldId id="268" r:id="rId12"/>
    <p:sldId id="269" r:id="rId13"/>
    <p:sldId id="270" r:id="rId14"/>
    <p:sldId id="271" r:id="rId15"/>
    <p:sldId id="272" r:id="rId16"/>
    <p:sldId id="275" r:id="rId17"/>
    <p:sldId id="280" r:id="rId18"/>
    <p:sldId id="281" r:id="rId19"/>
    <p:sldId id="277" r:id="rId20"/>
    <p:sldId id="279" r:id="rId21"/>
    <p:sldId id="28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indstate.edu/thcme/mwking/aminoacidderivatives.html" TargetMode="External"/><Relationship Id="rId2" Type="http://schemas.openxmlformats.org/officeDocument/2006/relationships/hyperlink" Target="http://www.indstate.edu/thcme/mwking/nerves.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685800" y="1659285"/>
            <a:ext cx="7467600" cy="2292935"/>
          </a:xfrm>
          <a:prstGeom prst="rect">
            <a:avLst/>
          </a:prstGeom>
        </p:spPr>
        <p:txBody>
          <a:bodyPr wrap="square">
            <a:spAutoFit/>
          </a:bodyPr>
          <a:lstStyle/>
          <a:p>
            <a:pPr algn="ctr">
              <a:lnSpc>
                <a:spcPct val="150000"/>
              </a:lnSpc>
              <a:spcAft>
                <a:spcPts val="600"/>
              </a:spcAft>
            </a:pPr>
            <a:r>
              <a:rPr lang="en-US" sz="2000" b="1" dirty="0">
                <a:latin typeface="Times New Roman"/>
                <a:ea typeface="Calibri"/>
                <a:cs typeface="Arial"/>
              </a:rPr>
              <a:t>Synapse</a:t>
            </a:r>
            <a:endParaRPr lang="en-US" sz="1600" dirty="0">
              <a:ea typeface="Calibri"/>
              <a:cs typeface="Arial"/>
            </a:endParaRPr>
          </a:p>
          <a:p>
            <a:pPr marL="342900" lvl="0" indent="-342900" algn="just">
              <a:lnSpc>
                <a:spcPct val="150000"/>
              </a:lnSpc>
              <a:buSzPts val="1400"/>
              <a:buFont typeface="Symbol"/>
              <a:buChar char=""/>
            </a:pPr>
            <a:r>
              <a:rPr lang="en-US" dirty="0">
                <a:latin typeface="Times New Roman"/>
                <a:ea typeface="Calibri"/>
                <a:cs typeface="Arial"/>
              </a:rPr>
              <a:t>A synapse is a junction between two neurons. There is a very narrow gap of about </a:t>
            </a:r>
            <a:r>
              <a:rPr lang="en-US" b="1" dirty="0">
                <a:latin typeface="Times New Roman"/>
                <a:ea typeface="Calibri"/>
                <a:cs typeface="Arial"/>
              </a:rPr>
              <a:t>20nm</a:t>
            </a:r>
            <a:r>
              <a:rPr lang="en-US" dirty="0">
                <a:latin typeface="Times New Roman"/>
                <a:ea typeface="Calibri"/>
                <a:cs typeface="Arial"/>
              </a:rPr>
              <a:t> between neurons called the synaptic cleft.</a:t>
            </a:r>
            <a:endParaRPr lang="en-US" sz="1600" dirty="0">
              <a:ea typeface="Calibri"/>
              <a:cs typeface="Arial"/>
            </a:endParaRPr>
          </a:p>
          <a:p>
            <a:pPr marL="342900" lvl="0" indent="-342900" algn="just">
              <a:lnSpc>
                <a:spcPct val="150000"/>
              </a:lnSpc>
              <a:buSzPts val="1400"/>
              <a:buFont typeface="Symbol"/>
              <a:buChar char=""/>
            </a:pPr>
            <a:r>
              <a:rPr lang="en-US" dirty="0">
                <a:latin typeface="Times New Roman"/>
                <a:ea typeface="Calibri"/>
                <a:cs typeface="Arial"/>
              </a:rPr>
              <a:t>An action potential cannot cross the synaptic cleft, so nerve impulses are carried by chemicals called neurotransmitters.</a:t>
            </a:r>
            <a:endParaRPr lang="en-US" sz="1600" dirty="0">
              <a:ea typeface="Calibri"/>
              <a:cs typeface="Arial"/>
            </a:endParaRPr>
          </a:p>
        </p:txBody>
      </p:sp>
    </p:spTree>
    <p:extLst>
      <p:ext uri="{BB962C8B-B14F-4D97-AF65-F5344CB8AC3E}">
        <p14:creationId xmlns:p14="http://schemas.microsoft.com/office/powerpoint/2010/main" val="10982992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304800" y="685800"/>
            <a:ext cx="8534400" cy="5847755"/>
          </a:xfrm>
          <a:prstGeom prst="rect">
            <a:avLst/>
          </a:prstGeom>
        </p:spPr>
        <p:txBody>
          <a:bodyPr wrap="square">
            <a:spAutoFit/>
          </a:bodyPr>
          <a:lstStyle/>
          <a:p>
            <a:pPr>
              <a:lnSpc>
                <a:spcPct val="150000"/>
              </a:lnSpc>
              <a:spcBef>
                <a:spcPts val="1200"/>
              </a:spcBef>
            </a:pPr>
            <a:r>
              <a:rPr lang="en-US" b="1" dirty="0">
                <a:latin typeface="Times New Roman"/>
                <a:ea typeface="Calibri"/>
                <a:cs typeface="Arial"/>
              </a:rPr>
              <a:t>Synaptic properties</a:t>
            </a:r>
            <a:endParaRPr lang="en-US" sz="1600" dirty="0">
              <a:ea typeface="Calibri"/>
              <a:cs typeface="Arial"/>
            </a:endParaRPr>
          </a:p>
          <a:p>
            <a:pPr marL="342900" lvl="0" indent="-342900" algn="just">
              <a:lnSpc>
                <a:spcPct val="150000"/>
              </a:lnSpc>
              <a:spcAft>
                <a:spcPts val="1200"/>
              </a:spcAft>
              <a:buFont typeface="+mj-lt"/>
              <a:buAutoNum type="arabicPeriod"/>
            </a:pPr>
            <a:r>
              <a:rPr lang="en-US" b="1" dirty="0">
                <a:latin typeface="Times New Roman"/>
                <a:ea typeface="Calibri"/>
                <a:cs typeface="Arial"/>
              </a:rPr>
              <a:t>One-way conduction:</a:t>
            </a:r>
            <a:r>
              <a:rPr lang="en-US" dirty="0">
                <a:latin typeface="Times New Roman"/>
                <a:ea typeface="Calibri"/>
                <a:cs typeface="Arial"/>
              </a:rPr>
              <a:t> Synapses generally permit conduction of impulses in one-way i.e. from pre-synaptic to post-synaptic neuron.</a:t>
            </a:r>
            <a:endParaRPr lang="en-US" sz="1600" dirty="0">
              <a:ea typeface="Calibri"/>
              <a:cs typeface="Arial"/>
            </a:endParaRPr>
          </a:p>
          <a:p>
            <a:pPr marL="342900" lvl="0" indent="-342900" algn="just">
              <a:lnSpc>
                <a:spcPct val="150000"/>
              </a:lnSpc>
              <a:spcAft>
                <a:spcPts val="1200"/>
              </a:spcAft>
              <a:buFont typeface="+mj-lt"/>
              <a:buAutoNum type="arabicPeriod"/>
            </a:pPr>
            <a:r>
              <a:rPr lang="en-US" b="1" dirty="0">
                <a:latin typeface="Times New Roman"/>
                <a:ea typeface="Calibri"/>
                <a:cs typeface="Arial"/>
              </a:rPr>
              <a:t>Synaptic delay:</a:t>
            </a:r>
            <a:r>
              <a:rPr lang="en-US" dirty="0">
                <a:latin typeface="Times New Roman"/>
                <a:ea typeface="Calibri"/>
                <a:cs typeface="Arial"/>
              </a:rPr>
              <a:t> This is the minimum time required for transmission across the synapse.</a:t>
            </a:r>
            <a:endParaRPr lang="en-US" sz="1600" dirty="0">
              <a:ea typeface="Calibri"/>
              <a:cs typeface="Arial"/>
            </a:endParaRPr>
          </a:p>
          <a:p>
            <a:pPr marL="228600" algn="just">
              <a:lnSpc>
                <a:spcPct val="150000"/>
              </a:lnSpc>
              <a:spcAft>
                <a:spcPts val="1200"/>
              </a:spcAft>
            </a:pPr>
            <a:r>
              <a:rPr lang="en-US" dirty="0">
                <a:latin typeface="Times New Roman"/>
                <a:ea typeface="Calibri"/>
                <a:cs typeface="Arial"/>
              </a:rPr>
              <a:t>a. Get released from synaptic vesicles when action potential has reached the presynaptic region</a:t>
            </a:r>
            <a:r>
              <a:rPr lang="ar-IQ" dirty="0">
                <a:latin typeface="Times New Roman"/>
                <a:ea typeface="Calibri"/>
              </a:rPr>
              <a:t>.</a:t>
            </a:r>
            <a:endParaRPr lang="en-US" sz="1600" dirty="0">
              <a:ea typeface="Calibri"/>
              <a:cs typeface="Arial"/>
            </a:endParaRPr>
          </a:p>
          <a:p>
            <a:pPr marL="228600" algn="just">
              <a:lnSpc>
                <a:spcPct val="150000"/>
              </a:lnSpc>
              <a:spcAft>
                <a:spcPts val="1200"/>
              </a:spcAft>
            </a:pPr>
            <a:r>
              <a:rPr lang="en-US" dirty="0">
                <a:latin typeface="Times New Roman"/>
                <a:ea typeface="Calibri"/>
                <a:cs typeface="Arial"/>
              </a:rPr>
              <a:t>b. Pass-through synaptic cleft</a:t>
            </a:r>
            <a:r>
              <a:rPr lang="ar-IQ" dirty="0">
                <a:latin typeface="Times New Roman"/>
                <a:ea typeface="Calibri"/>
              </a:rPr>
              <a:t>.</a:t>
            </a:r>
            <a:endParaRPr lang="en-US" sz="1600" dirty="0">
              <a:ea typeface="Calibri"/>
              <a:cs typeface="Arial"/>
            </a:endParaRPr>
          </a:p>
          <a:p>
            <a:pPr marL="228600" algn="just">
              <a:lnSpc>
                <a:spcPct val="150000"/>
              </a:lnSpc>
              <a:spcAft>
                <a:spcPts val="1200"/>
              </a:spcAft>
            </a:pPr>
            <a:r>
              <a:rPr lang="en-US" dirty="0">
                <a:latin typeface="Times New Roman"/>
                <a:ea typeface="Calibri"/>
                <a:cs typeface="Arial"/>
              </a:rPr>
              <a:t>c. Act on the postsynaptic region to bring about the production of action potential in the postsynaptic region</a:t>
            </a:r>
            <a:r>
              <a:rPr lang="ar-IQ" dirty="0">
                <a:latin typeface="Times New Roman"/>
                <a:ea typeface="Calibri"/>
              </a:rPr>
              <a:t>.</a:t>
            </a:r>
            <a:endParaRPr lang="en-US" sz="1600" dirty="0">
              <a:ea typeface="Calibri"/>
              <a:cs typeface="Arial"/>
            </a:endParaRPr>
          </a:p>
          <a:p>
            <a:pPr marL="228600" algn="just">
              <a:lnSpc>
                <a:spcPct val="150000"/>
              </a:lnSpc>
              <a:spcAft>
                <a:spcPts val="1200"/>
              </a:spcAft>
            </a:pPr>
            <a:r>
              <a:rPr lang="en-US" dirty="0">
                <a:latin typeface="Times New Roman"/>
                <a:ea typeface="Calibri"/>
                <a:cs typeface="Arial"/>
              </a:rPr>
              <a:t>For all the above events to be brought about, some time is required. This is known as synaptic delay, which is normally about 0.5 </a:t>
            </a:r>
            <a:r>
              <a:rPr lang="en-US" dirty="0" err="1">
                <a:latin typeface="Times New Roman"/>
                <a:ea typeface="Calibri"/>
                <a:cs typeface="Arial"/>
              </a:rPr>
              <a:t>msec</a:t>
            </a:r>
            <a:r>
              <a:rPr lang="en-US" dirty="0">
                <a:latin typeface="Times New Roman"/>
                <a:ea typeface="Calibri"/>
                <a:cs typeface="Arial"/>
              </a:rPr>
              <a:t> at every synapse.</a:t>
            </a:r>
            <a:endParaRPr lang="en-US" sz="1600" dirty="0">
              <a:ea typeface="Calibri"/>
              <a:cs typeface="Arial"/>
            </a:endParaRPr>
          </a:p>
        </p:txBody>
      </p:sp>
    </p:spTree>
    <p:extLst>
      <p:ext uri="{BB962C8B-B14F-4D97-AF65-F5344CB8AC3E}">
        <p14:creationId xmlns:p14="http://schemas.microsoft.com/office/powerpoint/2010/main" val="22872620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457200" y="1436147"/>
            <a:ext cx="8153400" cy="2739211"/>
          </a:xfrm>
          <a:prstGeom prst="rect">
            <a:avLst/>
          </a:prstGeom>
        </p:spPr>
        <p:txBody>
          <a:bodyPr wrap="square">
            <a:spAutoFit/>
          </a:bodyPr>
          <a:lstStyle/>
          <a:p>
            <a:pPr lvl="0" algn="just">
              <a:lnSpc>
                <a:spcPct val="150000"/>
              </a:lnSpc>
              <a:spcAft>
                <a:spcPts val="1200"/>
              </a:spcAft>
            </a:pPr>
            <a:r>
              <a:rPr lang="en-US" b="1" dirty="0" smtClean="0">
                <a:latin typeface="Times New Roman"/>
                <a:ea typeface="Calibri"/>
                <a:cs typeface="Arial"/>
              </a:rPr>
              <a:t>3- Excitation </a:t>
            </a:r>
            <a:r>
              <a:rPr lang="en-US" b="1" dirty="0">
                <a:latin typeface="Times New Roman"/>
                <a:ea typeface="Calibri"/>
                <a:cs typeface="Arial"/>
              </a:rPr>
              <a:t>or inhibition</a:t>
            </a:r>
            <a:endParaRPr lang="en-US" sz="1600" dirty="0">
              <a:ea typeface="Calibri"/>
              <a:cs typeface="Arial"/>
            </a:endParaRPr>
          </a:p>
          <a:p>
            <a:pPr marL="228600" indent="228600" algn="just">
              <a:lnSpc>
                <a:spcPct val="150000"/>
              </a:lnSpc>
              <a:spcAft>
                <a:spcPts val="1200"/>
              </a:spcAft>
            </a:pPr>
            <a:r>
              <a:rPr lang="en-US" dirty="0">
                <a:latin typeface="Times New Roman"/>
                <a:ea typeface="Calibri"/>
                <a:cs typeface="Arial"/>
              </a:rPr>
              <a:t>The impulse conduction across a synapse may either stimulate or inhibit the activity of the postsynaptic region. If there is stimulatory influence, then there will be the production of action potential in postsynaptic neurons and if it has an inhibitory influence, then there is no action potential generation in the postsynaptic region.</a:t>
            </a:r>
            <a:endParaRPr lang="en-US" sz="1600" dirty="0">
              <a:ea typeface="Calibri"/>
              <a:cs typeface="Arial"/>
            </a:endParaRPr>
          </a:p>
        </p:txBody>
      </p:sp>
    </p:spTree>
    <p:extLst>
      <p:ext uri="{BB962C8B-B14F-4D97-AF65-F5344CB8AC3E}">
        <p14:creationId xmlns:p14="http://schemas.microsoft.com/office/powerpoint/2010/main" val="40243462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103909" y="304800"/>
            <a:ext cx="8915400" cy="2323713"/>
          </a:xfrm>
          <a:prstGeom prst="rect">
            <a:avLst/>
          </a:prstGeom>
        </p:spPr>
        <p:txBody>
          <a:bodyPr wrap="square">
            <a:spAutoFit/>
          </a:bodyPr>
          <a:lstStyle/>
          <a:p>
            <a:pPr lvl="0" algn="just">
              <a:lnSpc>
                <a:spcPct val="150000"/>
              </a:lnSpc>
              <a:spcAft>
                <a:spcPts val="1200"/>
              </a:spcAft>
            </a:pPr>
            <a:r>
              <a:rPr lang="en-US" b="1" dirty="0" smtClean="0">
                <a:latin typeface="Times New Roman"/>
                <a:ea typeface="Calibri"/>
                <a:cs typeface="Arial"/>
              </a:rPr>
              <a:t>4- Convergence </a:t>
            </a:r>
            <a:r>
              <a:rPr lang="en-US" b="1" dirty="0">
                <a:latin typeface="Times New Roman"/>
                <a:ea typeface="Calibri"/>
                <a:cs typeface="Arial"/>
              </a:rPr>
              <a:t>and divergence:</a:t>
            </a:r>
            <a:endParaRPr lang="en-US" sz="1600" dirty="0">
              <a:ea typeface="Calibri"/>
              <a:cs typeface="Arial"/>
            </a:endParaRPr>
          </a:p>
          <a:p>
            <a:pPr marL="228600" indent="228600" algn="just">
              <a:lnSpc>
                <a:spcPct val="150000"/>
              </a:lnSpc>
              <a:spcAft>
                <a:spcPts val="1200"/>
              </a:spcAft>
            </a:pPr>
            <a:r>
              <a:rPr lang="en-US" dirty="0">
                <a:latin typeface="Times New Roman"/>
                <a:ea typeface="Calibri"/>
                <a:cs typeface="Arial"/>
              </a:rPr>
              <a:t>Impulses from one pre­synaptic nerve fiber may end on the postsynaptic region of a large number of neurons and this is called divergence. When nerve fibers of different pre­synaptic neurons end on a common postsynaptic neuron, this is known as convergence. In CNS, on average, about 10000 synapses are found on one neuron.</a:t>
            </a:r>
            <a:endParaRPr lang="en-US" sz="1600" dirty="0">
              <a:ea typeface="Calibri"/>
              <a:cs typeface="Arial"/>
            </a:endParaRPr>
          </a:p>
        </p:txBody>
      </p:sp>
      <p:pic>
        <p:nvPicPr>
          <p:cNvPr id="5" name="Content Placeholder 4" descr="PPT - Synapse and Neurotransmitter PowerPoint Presentation, free download -  ID:3085846"/>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2628513"/>
            <a:ext cx="8077200" cy="4525963"/>
          </a:xfrm>
          <a:prstGeom prst="rect">
            <a:avLst/>
          </a:prstGeom>
          <a:noFill/>
          <a:ln>
            <a:noFill/>
          </a:ln>
        </p:spPr>
      </p:pic>
    </p:spTree>
    <p:extLst>
      <p:ext uri="{BB962C8B-B14F-4D97-AF65-F5344CB8AC3E}">
        <p14:creationId xmlns:p14="http://schemas.microsoft.com/office/powerpoint/2010/main" val="1557105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152400" y="1143759"/>
            <a:ext cx="8763000" cy="5539978"/>
          </a:xfrm>
          <a:prstGeom prst="rect">
            <a:avLst/>
          </a:prstGeom>
        </p:spPr>
        <p:txBody>
          <a:bodyPr wrap="square">
            <a:spAutoFit/>
          </a:bodyPr>
          <a:lstStyle/>
          <a:p>
            <a:pPr lvl="0" algn="just">
              <a:lnSpc>
                <a:spcPct val="150000"/>
              </a:lnSpc>
              <a:spcAft>
                <a:spcPts val="1200"/>
              </a:spcAft>
            </a:pPr>
            <a:r>
              <a:rPr lang="en-US" b="1" dirty="0" smtClean="0">
                <a:latin typeface="Times New Roman"/>
                <a:ea typeface="Calibri"/>
                <a:cs typeface="Arial"/>
              </a:rPr>
              <a:t>5- Summation</a:t>
            </a:r>
            <a:endParaRPr lang="en-US" sz="1600" dirty="0">
              <a:ea typeface="Calibri"/>
              <a:cs typeface="Arial"/>
            </a:endParaRPr>
          </a:p>
          <a:p>
            <a:pPr marL="228600" indent="228600" algn="just">
              <a:lnSpc>
                <a:spcPct val="150000"/>
              </a:lnSpc>
              <a:spcAft>
                <a:spcPts val="1200"/>
              </a:spcAft>
            </a:pPr>
            <a:r>
              <a:rPr lang="en-US" dirty="0">
                <a:latin typeface="Times New Roman"/>
                <a:ea typeface="Calibri"/>
                <a:cs typeface="Arial"/>
              </a:rPr>
              <a:t>When a stimulus of </a:t>
            </a:r>
            <a:r>
              <a:rPr lang="en-US" dirty="0" err="1">
                <a:latin typeface="Times New Roman"/>
                <a:ea typeface="Calibri"/>
                <a:cs typeface="Arial"/>
              </a:rPr>
              <a:t>subthreshold</a:t>
            </a:r>
            <a:r>
              <a:rPr lang="en-US" dirty="0">
                <a:latin typeface="Times New Roman"/>
                <a:ea typeface="Calibri"/>
                <a:cs typeface="Arial"/>
              </a:rPr>
              <a:t> strength is applied, there will not be the development of action potential in the postsynaptic region. But if many </a:t>
            </a:r>
            <a:r>
              <a:rPr lang="en-US" dirty="0" err="1">
                <a:latin typeface="Times New Roman"/>
                <a:ea typeface="Calibri"/>
                <a:cs typeface="Arial"/>
              </a:rPr>
              <a:t>subthreshold</a:t>
            </a:r>
            <a:r>
              <a:rPr lang="en-US" dirty="0">
                <a:latin typeface="Times New Roman"/>
                <a:ea typeface="Calibri"/>
                <a:cs typeface="Arial"/>
              </a:rPr>
              <a:t> stimuli are applied at the pre­synaptic region, effects of these stimuli can get added up and lead to action potential development in the postsynaptic region. This is known as summation</a:t>
            </a:r>
            <a:r>
              <a:rPr lang="ar-IQ" dirty="0">
                <a:latin typeface="Times New Roman"/>
                <a:ea typeface="Calibri"/>
              </a:rPr>
              <a:t>.</a:t>
            </a:r>
            <a:endParaRPr lang="en-US" sz="1600" dirty="0">
              <a:ea typeface="Calibri"/>
              <a:cs typeface="Arial"/>
            </a:endParaRPr>
          </a:p>
          <a:p>
            <a:pPr marL="228600" indent="228600" algn="just">
              <a:lnSpc>
                <a:spcPct val="150000"/>
              </a:lnSpc>
              <a:spcAft>
                <a:spcPts val="1200"/>
              </a:spcAft>
            </a:pPr>
            <a:r>
              <a:rPr lang="en-US" dirty="0">
                <a:latin typeface="Times New Roman"/>
                <a:ea typeface="Calibri"/>
                <a:cs typeface="Arial"/>
              </a:rPr>
              <a:t>There are two types of summation namely </a:t>
            </a:r>
            <a:r>
              <a:rPr lang="en-US" b="1" dirty="0">
                <a:latin typeface="Times New Roman"/>
                <a:ea typeface="Calibri"/>
                <a:cs typeface="Arial"/>
              </a:rPr>
              <a:t>spatial and temporal</a:t>
            </a:r>
            <a:r>
              <a:rPr lang="en-US" dirty="0">
                <a:latin typeface="Times New Roman"/>
                <a:ea typeface="Calibri"/>
                <a:cs typeface="Arial"/>
              </a:rPr>
              <a:t>. In </a:t>
            </a:r>
            <a:r>
              <a:rPr lang="en-US" b="1" dirty="0">
                <a:latin typeface="Times New Roman"/>
                <a:ea typeface="Calibri"/>
                <a:cs typeface="Arial"/>
              </a:rPr>
              <a:t>temporal summation</a:t>
            </a:r>
            <a:r>
              <a:rPr lang="en-US" dirty="0">
                <a:latin typeface="Times New Roman"/>
                <a:ea typeface="Calibri"/>
                <a:cs typeface="Arial"/>
              </a:rPr>
              <a:t>, pre­synaptic neuron stimulated will be same, but many stimuli are applied in rapid succession (timing of stimuli will be different, but the place of stimulation will be same).</a:t>
            </a:r>
            <a:endParaRPr lang="en-US" sz="1600" dirty="0">
              <a:ea typeface="Calibri"/>
              <a:cs typeface="Arial"/>
            </a:endParaRPr>
          </a:p>
          <a:p>
            <a:pPr marL="228600" indent="228600" algn="just">
              <a:lnSpc>
                <a:spcPct val="150000"/>
              </a:lnSpc>
              <a:spcAft>
                <a:spcPts val="1200"/>
              </a:spcAft>
            </a:pPr>
            <a:r>
              <a:rPr lang="en-US" dirty="0">
                <a:latin typeface="Times New Roman"/>
                <a:ea typeface="Calibri"/>
                <a:cs typeface="Arial"/>
              </a:rPr>
              <a:t>In </a:t>
            </a:r>
            <a:r>
              <a:rPr lang="en-US" b="1" dirty="0">
                <a:latin typeface="Times New Roman"/>
                <a:ea typeface="Calibri"/>
                <a:cs typeface="Arial"/>
              </a:rPr>
              <a:t>spatial summation</a:t>
            </a:r>
            <a:r>
              <a:rPr lang="en-US" dirty="0">
                <a:latin typeface="Times New Roman"/>
                <a:ea typeface="Calibri"/>
                <a:cs typeface="Arial"/>
              </a:rPr>
              <a:t>, presynaptic neurons stimulated will be different but stimuli will be applied simultaneously (time of stimulation shall be same, but places of stimulation will be different). This is possible because of the property of convergence.</a:t>
            </a:r>
            <a:endParaRPr lang="en-US" sz="1600" dirty="0">
              <a:ea typeface="Calibri"/>
              <a:cs typeface="Arial"/>
            </a:endParaRPr>
          </a:p>
        </p:txBody>
      </p:sp>
    </p:spTree>
    <p:extLst>
      <p:ext uri="{BB962C8B-B14F-4D97-AF65-F5344CB8AC3E}">
        <p14:creationId xmlns:p14="http://schemas.microsoft.com/office/powerpoint/2010/main" val="32739001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5" name="Rectangle 4"/>
          <p:cNvSpPr/>
          <p:nvPr/>
        </p:nvSpPr>
        <p:spPr>
          <a:xfrm>
            <a:off x="228600" y="0"/>
            <a:ext cx="8686800" cy="6109365"/>
          </a:xfrm>
          <a:prstGeom prst="rect">
            <a:avLst/>
          </a:prstGeom>
        </p:spPr>
        <p:txBody>
          <a:bodyPr wrap="square">
            <a:spAutoFit/>
          </a:bodyPr>
          <a:lstStyle/>
          <a:p>
            <a:pPr lvl="0" algn="just">
              <a:lnSpc>
                <a:spcPct val="150000"/>
              </a:lnSpc>
              <a:spcAft>
                <a:spcPts val="1200"/>
              </a:spcAft>
            </a:pPr>
            <a:r>
              <a:rPr lang="en-US" b="1" dirty="0" smtClean="0">
                <a:latin typeface="Times New Roman"/>
                <a:ea typeface="Calibri"/>
                <a:cs typeface="Arial"/>
              </a:rPr>
              <a:t>6- Occlusion</a:t>
            </a:r>
            <a:endParaRPr lang="en-US" sz="1600" dirty="0">
              <a:ea typeface="Calibri"/>
              <a:cs typeface="Arial"/>
            </a:endParaRPr>
          </a:p>
          <a:p>
            <a:pPr marL="228600" indent="228600" algn="just">
              <a:lnSpc>
                <a:spcPct val="150000"/>
              </a:lnSpc>
              <a:spcAft>
                <a:spcPts val="1200"/>
              </a:spcAft>
            </a:pPr>
            <a:r>
              <a:rPr lang="en-US" dirty="0">
                <a:latin typeface="Times New Roman"/>
                <a:ea typeface="Calibri"/>
                <a:cs typeface="Arial"/>
              </a:rPr>
              <a:t>It means that when there is simultaneous stimulation of two presynaptic neurons,  the response is less than the total of the response obtained when they are stimulated separately.</a:t>
            </a:r>
            <a:endParaRPr lang="en-US" sz="1600" dirty="0">
              <a:ea typeface="Calibri"/>
              <a:cs typeface="Arial"/>
            </a:endParaRPr>
          </a:p>
          <a:p>
            <a:pPr lvl="0" algn="just">
              <a:lnSpc>
                <a:spcPct val="150000"/>
              </a:lnSpc>
              <a:spcAft>
                <a:spcPts val="1200"/>
              </a:spcAft>
            </a:pPr>
            <a:r>
              <a:rPr lang="en-US" b="1" dirty="0" smtClean="0">
                <a:latin typeface="Times New Roman"/>
                <a:ea typeface="Calibri"/>
                <a:cs typeface="Arial"/>
              </a:rPr>
              <a:t>7- Synaptic </a:t>
            </a:r>
            <a:r>
              <a:rPr lang="en-US" b="1" dirty="0">
                <a:latin typeface="Times New Roman"/>
                <a:ea typeface="Calibri"/>
                <a:cs typeface="Arial"/>
              </a:rPr>
              <a:t>fatigue</a:t>
            </a:r>
            <a:endParaRPr lang="en-US" sz="1600" dirty="0">
              <a:ea typeface="Calibri"/>
              <a:cs typeface="Arial"/>
            </a:endParaRPr>
          </a:p>
          <a:p>
            <a:pPr marL="226695" indent="3810" algn="just">
              <a:lnSpc>
                <a:spcPct val="150000"/>
              </a:lnSpc>
            </a:pPr>
            <a:r>
              <a:rPr lang="en-US" dirty="0">
                <a:latin typeface="Times New Roman"/>
                <a:ea typeface="Calibri"/>
                <a:cs typeface="Arial"/>
              </a:rPr>
              <a:t>When synapses are continuously stimulated, after some time, due to exhaustion of neurotransmitters at presynaptic terminals, impulses fail to get conducted. This results in fatigue occurring at the level of the synapse. Fatigue is a temporary phenomenon. If some rest is given to neurons, resting facilitates the </a:t>
            </a:r>
            <a:r>
              <a:rPr lang="en-US" dirty="0" err="1">
                <a:latin typeface="Times New Roman"/>
                <a:ea typeface="Calibri"/>
                <a:cs typeface="Arial"/>
              </a:rPr>
              <a:t>resynthesis</a:t>
            </a:r>
            <a:r>
              <a:rPr lang="en-US" dirty="0">
                <a:latin typeface="Times New Roman"/>
                <a:ea typeface="Calibri"/>
                <a:cs typeface="Arial"/>
              </a:rPr>
              <a:t> of neurotransmitters for further conduction of impulse across the synapse.</a:t>
            </a:r>
            <a:endParaRPr lang="en-US" sz="1600" dirty="0">
              <a:ea typeface="Calibri"/>
              <a:cs typeface="Arial"/>
            </a:endParaRPr>
          </a:p>
          <a:p>
            <a:pPr lvl="0" algn="just">
              <a:lnSpc>
                <a:spcPct val="150000"/>
              </a:lnSpc>
              <a:spcAft>
                <a:spcPts val="1200"/>
              </a:spcAft>
            </a:pPr>
            <a:r>
              <a:rPr lang="en-US" b="1" dirty="0" smtClean="0">
                <a:latin typeface="Times New Roman"/>
                <a:ea typeface="Calibri"/>
                <a:cs typeface="Arial"/>
              </a:rPr>
              <a:t>8- Synaptic </a:t>
            </a:r>
            <a:r>
              <a:rPr lang="en-US" b="1" dirty="0">
                <a:latin typeface="Times New Roman"/>
                <a:ea typeface="Calibri"/>
                <a:cs typeface="Arial"/>
              </a:rPr>
              <a:t>plasticity</a:t>
            </a:r>
            <a:endParaRPr lang="en-US" sz="1600" dirty="0">
              <a:ea typeface="Calibri"/>
              <a:cs typeface="Arial"/>
            </a:endParaRPr>
          </a:p>
          <a:p>
            <a:pPr marL="228600" indent="228600" algn="just">
              <a:lnSpc>
                <a:spcPct val="150000"/>
              </a:lnSpc>
              <a:spcAft>
                <a:spcPts val="1200"/>
              </a:spcAft>
            </a:pPr>
            <a:r>
              <a:rPr lang="en-US" dirty="0">
                <a:latin typeface="Times New Roman"/>
                <a:ea typeface="Calibri"/>
                <a:cs typeface="Arial"/>
              </a:rPr>
              <a:t>In neuroscience, synaptic plasticity is the ability of synapses to strengthen or weaken over time, in response to increases or decreases in their </a:t>
            </a:r>
            <a:r>
              <a:rPr lang="en-US" dirty="0" smtClean="0">
                <a:latin typeface="Times New Roman"/>
                <a:ea typeface="Calibri"/>
                <a:cs typeface="Arial"/>
              </a:rPr>
              <a:t>activity</a:t>
            </a:r>
            <a:r>
              <a:rPr lang="en-US" dirty="0" smtClean="0">
                <a:latin typeface="Times New Roman"/>
                <a:ea typeface="Calibri"/>
                <a:cs typeface="Arial"/>
              </a:rPr>
              <a:t>.</a:t>
            </a:r>
            <a:endParaRPr lang="en-US" sz="1600" dirty="0" smtClean="0">
              <a:ea typeface="Calibri"/>
              <a:cs typeface="Arial"/>
            </a:endParaRPr>
          </a:p>
        </p:txBody>
      </p:sp>
    </p:spTree>
    <p:extLst>
      <p:ext uri="{BB962C8B-B14F-4D97-AF65-F5344CB8AC3E}">
        <p14:creationId xmlns:p14="http://schemas.microsoft.com/office/powerpoint/2010/main" val="8246794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381000" y="990600"/>
            <a:ext cx="8229600" cy="4264244"/>
          </a:xfrm>
          <a:prstGeom prst="rect">
            <a:avLst/>
          </a:prstGeom>
        </p:spPr>
        <p:txBody>
          <a:bodyPr wrap="square">
            <a:spAutoFit/>
          </a:bodyPr>
          <a:lstStyle/>
          <a:p>
            <a:pPr>
              <a:lnSpc>
                <a:spcPct val="150000"/>
              </a:lnSpc>
            </a:pPr>
            <a:r>
              <a:rPr lang="en-US" b="1" dirty="0">
                <a:latin typeface="Times New Roman"/>
                <a:ea typeface="Calibri"/>
                <a:cs typeface="Arial"/>
              </a:rPr>
              <a:t>Neurotransmitters</a:t>
            </a:r>
            <a:endParaRPr lang="en-US" sz="1600" dirty="0">
              <a:ea typeface="Calibri"/>
              <a:cs typeface="Arial"/>
            </a:endParaRPr>
          </a:p>
          <a:p>
            <a:pPr indent="215900" algn="just">
              <a:lnSpc>
                <a:spcPct val="150000"/>
              </a:lnSpc>
            </a:pPr>
            <a:r>
              <a:rPr lang="en-US" dirty="0">
                <a:latin typeface="Times New Roman"/>
                <a:ea typeface="Calibri"/>
                <a:cs typeface="Arial"/>
              </a:rPr>
              <a:t>“Substance that is released at a synapse by one neuron and that affects a postsynaptic cell…in a specific manner”</a:t>
            </a:r>
            <a:endParaRPr lang="en-US" sz="1600" dirty="0">
              <a:ea typeface="Calibri"/>
              <a:cs typeface="Arial"/>
            </a:endParaRPr>
          </a:p>
          <a:p>
            <a:pPr algn="just">
              <a:lnSpc>
                <a:spcPct val="150000"/>
              </a:lnSpc>
            </a:pPr>
            <a:r>
              <a:rPr lang="en-US" b="1" dirty="0">
                <a:latin typeface="Times New Roman"/>
                <a:ea typeface="Calibri"/>
                <a:cs typeface="Arial"/>
              </a:rPr>
              <a:t>Types of neurotransmitters</a:t>
            </a:r>
            <a:endParaRPr lang="en-US" sz="1600" dirty="0">
              <a:ea typeface="Calibri"/>
              <a:cs typeface="Arial"/>
            </a:endParaRPr>
          </a:p>
          <a:p>
            <a:pPr marL="342900" lvl="0" indent="-342900" algn="just">
              <a:lnSpc>
                <a:spcPct val="150000"/>
              </a:lnSpc>
              <a:buFont typeface="+mj-lt"/>
              <a:buAutoNum type="arabicPeriod"/>
            </a:pPr>
            <a:r>
              <a:rPr lang="en-US" b="1" dirty="0">
                <a:latin typeface="Times New Roman"/>
                <a:ea typeface="Calibri"/>
                <a:cs typeface="Arial"/>
              </a:rPr>
              <a:t>Amino Acids … </a:t>
            </a:r>
            <a:r>
              <a:rPr lang="en-US" dirty="0">
                <a:latin typeface="Times New Roman"/>
                <a:ea typeface="Calibri"/>
                <a:cs typeface="Arial"/>
              </a:rPr>
              <a:t>Synaptic vesicles</a:t>
            </a:r>
            <a:endParaRPr lang="en-US" sz="1600" dirty="0">
              <a:ea typeface="Calibri"/>
              <a:cs typeface="Arial"/>
            </a:endParaRPr>
          </a:p>
          <a:p>
            <a:pPr marL="342900" lvl="0" indent="-342900" algn="just">
              <a:lnSpc>
                <a:spcPct val="150000"/>
              </a:lnSpc>
              <a:spcBef>
                <a:spcPts val="1200"/>
              </a:spcBef>
              <a:buFont typeface="+mj-lt"/>
              <a:buAutoNum type="arabicPeriod"/>
            </a:pPr>
            <a:r>
              <a:rPr lang="en-US" b="1" dirty="0">
                <a:latin typeface="Times New Roman"/>
                <a:ea typeface="Calibri"/>
                <a:cs typeface="Arial"/>
              </a:rPr>
              <a:t>Amines … </a:t>
            </a:r>
            <a:r>
              <a:rPr lang="en-US" dirty="0">
                <a:latin typeface="Times New Roman"/>
                <a:ea typeface="Calibri"/>
                <a:cs typeface="Arial"/>
              </a:rPr>
              <a:t>Synaptic vesicles</a:t>
            </a:r>
            <a:endParaRPr lang="en-US" sz="1600" dirty="0">
              <a:ea typeface="Calibri"/>
              <a:cs typeface="Arial"/>
            </a:endParaRPr>
          </a:p>
          <a:p>
            <a:pPr marL="342900" lvl="0" indent="-342900" algn="just">
              <a:lnSpc>
                <a:spcPct val="150000"/>
              </a:lnSpc>
              <a:spcBef>
                <a:spcPts val="1200"/>
              </a:spcBef>
              <a:buFont typeface="+mj-lt"/>
              <a:buAutoNum type="arabicPeriod"/>
            </a:pPr>
            <a:r>
              <a:rPr lang="en-US" b="1" dirty="0">
                <a:latin typeface="Times New Roman"/>
                <a:ea typeface="Calibri"/>
                <a:cs typeface="Arial"/>
              </a:rPr>
              <a:t>Peptides (a short chain of amino acids)… </a:t>
            </a:r>
            <a:r>
              <a:rPr lang="en-US" dirty="0">
                <a:latin typeface="Times New Roman"/>
                <a:ea typeface="Calibri"/>
                <a:cs typeface="Arial"/>
              </a:rPr>
              <a:t>Secretory granules</a:t>
            </a:r>
            <a:endParaRPr lang="en-US" sz="1600" dirty="0">
              <a:ea typeface="Calibri"/>
              <a:cs typeface="Arial"/>
            </a:endParaRPr>
          </a:p>
          <a:p>
            <a:pPr marL="342900" lvl="0" indent="-342900" algn="just">
              <a:lnSpc>
                <a:spcPct val="115000"/>
              </a:lnSpc>
              <a:buFont typeface="Courier New"/>
              <a:buChar char="o"/>
              <a:tabLst>
                <a:tab pos="457200" algn="l"/>
              </a:tabLst>
            </a:pPr>
            <a:r>
              <a:rPr lang="en-US" dirty="0">
                <a:latin typeface="Times New Roman"/>
                <a:ea typeface="Calibri"/>
                <a:cs typeface="Arial"/>
              </a:rPr>
              <a:t>Peptides may exist in the same axon terminals as amino acids and amines.</a:t>
            </a:r>
            <a:endParaRPr lang="en-US" sz="1600" dirty="0">
              <a:ea typeface="Calibri"/>
              <a:cs typeface="Arial"/>
            </a:endParaRPr>
          </a:p>
          <a:p>
            <a:pPr marL="342900" lvl="0" indent="-342900" algn="just">
              <a:lnSpc>
                <a:spcPct val="115000"/>
              </a:lnSpc>
              <a:buFont typeface="Courier New"/>
              <a:buChar char="o"/>
              <a:tabLst>
                <a:tab pos="457200" algn="l"/>
              </a:tabLst>
            </a:pPr>
            <a:r>
              <a:rPr lang="en-US" dirty="0">
                <a:latin typeface="Times New Roman"/>
                <a:ea typeface="Calibri"/>
                <a:cs typeface="Arial"/>
              </a:rPr>
              <a:t>The fast transmission uses amino acids or acetylcholine (</a:t>
            </a:r>
            <a:r>
              <a:rPr lang="en-US" dirty="0" err="1">
                <a:latin typeface="Times New Roman"/>
                <a:ea typeface="Calibri"/>
                <a:cs typeface="Arial"/>
              </a:rPr>
              <a:t>ACh</a:t>
            </a:r>
            <a:r>
              <a:rPr lang="en-US" dirty="0">
                <a:latin typeface="Times New Roman"/>
                <a:ea typeface="Calibri"/>
                <a:cs typeface="Arial"/>
              </a:rPr>
              <a:t>).</a:t>
            </a:r>
            <a:endParaRPr lang="en-US" sz="1600" dirty="0">
              <a:ea typeface="Calibri"/>
              <a:cs typeface="Arial"/>
            </a:endParaRPr>
          </a:p>
          <a:p>
            <a:pPr marL="342900" lvl="0" indent="-342900" algn="just">
              <a:lnSpc>
                <a:spcPct val="115000"/>
              </a:lnSpc>
              <a:buFont typeface="Courier New"/>
              <a:buChar char="o"/>
              <a:tabLst>
                <a:tab pos="457200" algn="l"/>
              </a:tabLst>
            </a:pPr>
            <a:r>
              <a:rPr lang="en-US" dirty="0">
                <a:latin typeface="Times New Roman"/>
                <a:ea typeface="Calibri"/>
                <a:cs typeface="Arial"/>
              </a:rPr>
              <a:t>Slow transmission may use any of the three types of neurotransmitters.</a:t>
            </a:r>
            <a:endParaRPr lang="en-US" sz="1600" dirty="0">
              <a:ea typeface="Calibri"/>
              <a:cs typeface="Arial"/>
            </a:endParaRPr>
          </a:p>
        </p:txBody>
      </p:sp>
    </p:spTree>
    <p:extLst>
      <p:ext uri="{BB962C8B-B14F-4D97-AF65-F5344CB8AC3E}">
        <p14:creationId xmlns:p14="http://schemas.microsoft.com/office/powerpoint/2010/main" val="14289352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533400" y="889844"/>
            <a:ext cx="8153400" cy="3000821"/>
          </a:xfrm>
          <a:prstGeom prst="rect">
            <a:avLst/>
          </a:prstGeom>
        </p:spPr>
        <p:txBody>
          <a:bodyPr wrap="square">
            <a:spAutoFit/>
          </a:bodyPr>
          <a:lstStyle/>
          <a:p>
            <a:pPr>
              <a:lnSpc>
                <a:spcPct val="150000"/>
              </a:lnSpc>
            </a:pPr>
            <a:r>
              <a:rPr lang="en-US" b="1" dirty="0">
                <a:latin typeface="Times New Roman"/>
                <a:ea typeface="Calibri"/>
                <a:cs typeface="Arial"/>
              </a:rPr>
              <a:t>Properties of neurotransmitters</a:t>
            </a:r>
            <a:endParaRPr lang="en-US" sz="1600" dirty="0">
              <a:ea typeface="Calibri"/>
              <a:cs typeface="Arial"/>
            </a:endParaRPr>
          </a:p>
          <a:p>
            <a:pPr marL="342900" lvl="0" indent="-342900" algn="just">
              <a:lnSpc>
                <a:spcPct val="150000"/>
              </a:lnSpc>
              <a:buFont typeface="+mj-lt"/>
              <a:buAutoNum type="arabicPeriod"/>
            </a:pPr>
            <a:r>
              <a:rPr lang="en-US" dirty="0">
                <a:latin typeface="Times New Roman"/>
                <a:ea typeface="Calibri"/>
                <a:cs typeface="Arial"/>
              </a:rPr>
              <a:t>Synthesized in the presynaptic neuron.</a:t>
            </a:r>
            <a:endParaRPr lang="en-US" sz="1600" dirty="0">
              <a:ea typeface="Calibri"/>
              <a:cs typeface="Arial"/>
            </a:endParaRPr>
          </a:p>
          <a:p>
            <a:pPr marL="342900" lvl="0" indent="-342900" algn="just">
              <a:lnSpc>
                <a:spcPct val="150000"/>
              </a:lnSpc>
              <a:buFont typeface="+mj-lt"/>
              <a:buAutoNum type="arabicPeriod"/>
            </a:pPr>
            <a:r>
              <a:rPr lang="en-US" dirty="0">
                <a:latin typeface="Times New Roman"/>
                <a:ea typeface="Calibri"/>
                <a:cs typeface="Arial"/>
              </a:rPr>
              <a:t>Localized to vesicles in the presynaptic neuron.</a:t>
            </a:r>
            <a:endParaRPr lang="en-US" sz="1600" dirty="0">
              <a:ea typeface="Calibri"/>
              <a:cs typeface="Arial"/>
            </a:endParaRPr>
          </a:p>
          <a:p>
            <a:pPr marL="342900" lvl="0" indent="-342900" algn="just">
              <a:lnSpc>
                <a:spcPct val="150000"/>
              </a:lnSpc>
              <a:buFont typeface="+mj-lt"/>
              <a:buAutoNum type="arabicPeriod"/>
            </a:pPr>
            <a:r>
              <a:rPr lang="en-US" dirty="0">
                <a:latin typeface="Times New Roman"/>
                <a:ea typeface="Calibri"/>
                <a:cs typeface="Arial"/>
              </a:rPr>
              <a:t>Released from the presynaptic neuron under physiological conditions.</a:t>
            </a:r>
            <a:endParaRPr lang="en-US" sz="1600" dirty="0">
              <a:ea typeface="Calibri"/>
              <a:cs typeface="Arial"/>
            </a:endParaRPr>
          </a:p>
          <a:p>
            <a:pPr marL="342900" lvl="0" indent="-342900" algn="just">
              <a:lnSpc>
                <a:spcPct val="150000"/>
              </a:lnSpc>
              <a:buFont typeface="+mj-lt"/>
              <a:buAutoNum type="arabicPeriod"/>
            </a:pPr>
            <a:r>
              <a:rPr lang="en-US" dirty="0">
                <a:latin typeface="Times New Roman"/>
                <a:ea typeface="Calibri"/>
                <a:cs typeface="Arial"/>
              </a:rPr>
              <a:t>Rapidly removed from the synaptic cleft by uptake or degradation.</a:t>
            </a:r>
            <a:endParaRPr lang="en-US" sz="1600" dirty="0">
              <a:ea typeface="Calibri"/>
              <a:cs typeface="Arial"/>
            </a:endParaRPr>
          </a:p>
          <a:p>
            <a:pPr marL="342900" lvl="0" indent="-342900" algn="just">
              <a:lnSpc>
                <a:spcPct val="150000"/>
              </a:lnSpc>
              <a:buFont typeface="+mj-lt"/>
              <a:buAutoNum type="arabicPeriod"/>
            </a:pPr>
            <a:r>
              <a:rPr lang="en-US" dirty="0">
                <a:latin typeface="Times New Roman"/>
                <a:ea typeface="Calibri"/>
                <a:cs typeface="Arial"/>
              </a:rPr>
              <a:t>Presence of receptor on the post-synaptic neuron.</a:t>
            </a:r>
            <a:endParaRPr lang="en-US" sz="1600" dirty="0">
              <a:ea typeface="Calibri"/>
              <a:cs typeface="Arial"/>
            </a:endParaRPr>
          </a:p>
          <a:p>
            <a:pPr marL="342900" lvl="0" indent="-342900" algn="just">
              <a:lnSpc>
                <a:spcPct val="150000"/>
              </a:lnSpc>
              <a:buFont typeface="+mj-lt"/>
              <a:buAutoNum type="arabicPeriod"/>
            </a:pPr>
            <a:r>
              <a:rPr lang="en-US" dirty="0">
                <a:latin typeface="Times New Roman"/>
                <a:ea typeface="Calibri"/>
                <a:cs typeface="Arial"/>
              </a:rPr>
              <a:t>Binding to the receptor elicits a biological response.</a:t>
            </a:r>
            <a:endParaRPr lang="en-US" sz="1600" dirty="0">
              <a:ea typeface="Calibri"/>
              <a:cs typeface="Arial"/>
            </a:endParaRPr>
          </a:p>
        </p:txBody>
      </p:sp>
    </p:spTree>
    <p:extLst>
      <p:ext uri="{BB962C8B-B14F-4D97-AF65-F5344CB8AC3E}">
        <p14:creationId xmlns:p14="http://schemas.microsoft.com/office/powerpoint/2010/main" val="755082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228600" y="889844"/>
            <a:ext cx="8001000" cy="3000821"/>
          </a:xfrm>
          <a:prstGeom prst="rect">
            <a:avLst/>
          </a:prstGeom>
        </p:spPr>
        <p:txBody>
          <a:bodyPr wrap="square">
            <a:spAutoFit/>
          </a:bodyPr>
          <a:lstStyle/>
          <a:p>
            <a:pPr>
              <a:lnSpc>
                <a:spcPct val="150000"/>
              </a:lnSpc>
              <a:spcBef>
                <a:spcPts val="1200"/>
              </a:spcBef>
            </a:pPr>
            <a:r>
              <a:rPr lang="en-US" b="1" dirty="0">
                <a:latin typeface="Times New Roman"/>
                <a:ea typeface="Calibri"/>
                <a:cs typeface="Arial"/>
              </a:rPr>
              <a:t>Neurotransmitters found in the nervous system</a:t>
            </a:r>
            <a:endParaRPr lang="en-US" sz="1600" dirty="0">
              <a:ea typeface="Calibri"/>
              <a:cs typeface="Arial"/>
            </a:endParaRPr>
          </a:p>
          <a:p>
            <a:pPr marL="342900" lvl="0" indent="-342900">
              <a:lnSpc>
                <a:spcPct val="150000"/>
              </a:lnSpc>
              <a:buFont typeface="Symbol"/>
              <a:buChar char=""/>
            </a:pPr>
            <a:r>
              <a:rPr lang="en-US" b="1" dirty="0">
                <a:latin typeface="Times New Roman"/>
                <a:ea typeface="Calibri"/>
                <a:cs typeface="Arial"/>
              </a:rPr>
              <a:t>Excitatory:</a:t>
            </a:r>
            <a:r>
              <a:rPr lang="en-US" dirty="0">
                <a:latin typeface="Times New Roman"/>
                <a:ea typeface="Calibri"/>
                <a:cs typeface="Arial"/>
              </a:rPr>
              <a:t> (Acetylcholine, Aspartate, Dopamine, Histamine, Norepinephrine, Epinephrine, Glutamate, and Serotonin).</a:t>
            </a:r>
            <a:endParaRPr lang="en-US" sz="1600" dirty="0">
              <a:ea typeface="Calibri"/>
              <a:cs typeface="Arial"/>
            </a:endParaRPr>
          </a:p>
          <a:p>
            <a:pPr marL="342900" lvl="0" indent="-342900" algn="just">
              <a:lnSpc>
                <a:spcPct val="150000"/>
              </a:lnSpc>
              <a:buFont typeface="Symbol"/>
              <a:buChar char=""/>
            </a:pPr>
            <a:r>
              <a:rPr lang="en-US" b="1" dirty="0">
                <a:latin typeface="Times New Roman"/>
                <a:ea typeface="Calibri"/>
                <a:cs typeface="Arial"/>
              </a:rPr>
              <a:t>Inhibitory: Glycine, Gamma-</a:t>
            </a:r>
            <a:r>
              <a:rPr lang="en-US" b="1" dirty="0" err="1">
                <a:latin typeface="Times New Roman"/>
                <a:ea typeface="Calibri"/>
                <a:cs typeface="Arial"/>
              </a:rPr>
              <a:t>aminobutyric</a:t>
            </a:r>
            <a:r>
              <a:rPr lang="en-US" b="1" dirty="0">
                <a:latin typeface="Times New Roman"/>
                <a:ea typeface="Calibri"/>
                <a:cs typeface="Arial"/>
              </a:rPr>
              <a:t> acid (GABA)</a:t>
            </a:r>
            <a:r>
              <a:rPr lang="en-US" dirty="0">
                <a:latin typeface="Times New Roman"/>
                <a:ea typeface="Calibri"/>
                <a:cs typeface="Arial"/>
              </a:rPr>
              <a:t> is a chemical that is made in the brain and also found in some foods. In the brain, GABA has anti-seizure and anti-anxiety effects and works by blocking brain signals (neurotransmissions).)</a:t>
            </a:r>
            <a:endParaRPr lang="en-US" sz="1600" dirty="0">
              <a:ea typeface="Calibri"/>
              <a:cs typeface="Arial"/>
            </a:endParaRPr>
          </a:p>
        </p:txBody>
      </p:sp>
    </p:spTree>
    <p:extLst>
      <p:ext uri="{BB962C8B-B14F-4D97-AF65-F5344CB8AC3E}">
        <p14:creationId xmlns:p14="http://schemas.microsoft.com/office/powerpoint/2010/main" val="21031989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95322672"/>
              </p:ext>
            </p:extLst>
          </p:nvPr>
        </p:nvGraphicFramePr>
        <p:xfrm>
          <a:off x="228600" y="685798"/>
          <a:ext cx="8458200" cy="5791201"/>
        </p:xfrm>
        <a:graphic>
          <a:graphicData uri="http://schemas.openxmlformats.org/drawingml/2006/table">
            <a:tbl>
              <a:tblPr firstRow="1" firstCol="1" bandRow="1"/>
              <a:tblGrid>
                <a:gridCol w="3424820"/>
                <a:gridCol w="1180790"/>
                <a:gridCol w="3852590"/>
              </a:tblGrid>
              <a:tr h="1052945">
                <a:tc>
                  <a:txBody>
                    <a:bodyPr/>
                    <a:lstStyle/>
                    <a:p>
                      <a:pPr algn="ctr" rtl="0">
                        <a:lnSpc>
                          <a:spcPct val="115000"/>
                        </a:lnSpc>
                        <a:spcAft>
                          <a:spcPts val="0"/>
                        </a:spcAft>
                      </a:pPr>
                      <a:r>
                        <a:rPr lang="en-US" sz="1600" b="1" dirty="0">
                          <a:effectLst/>
                          <a:latin typeface="Times New Roman"/>
                          <a:ea typeface="Calibri"/>
                          <a:cs typeface="Arial"/>
                        </a:rPr>
                        <a:t>Neurotransmitter Molecule</a:t>
                      </a:r>
                      <a:endParaRPr lang="en-US" sz="1600" dirty="0">
                        <a:effectLst/>
                        <a:latin typeface="Calibri"/>
                        <a:ea typeface="Calibri"/>
                        <a:cs typeface="Arial"/>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b="1" dirty="0">
                          <a:effectLst/>
                          <a:latin typeface="Times New Roman"/>
                          <a:ea typeface="Calibri"/>
                          <a:cs typeface="Arial"/>
                        </a:rPr>
                        <a:t>Derived From</a:t>
                      </a:r>
                      <a:endParaRPr lang="en-US" sz="1600" dirty="0">
                        <a:effectLst/>
                        <a:latin typeface="Calibri"/>
                        <a:ea typeface="Calibri"/>
                        <a:cs typeface="Arial"/>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b="1" dirty="0">
                          <a:effectLst/>
                          <a:latin typeface="Times New Roman"/>
                          <a:ea typeface="Calibri"/>
                          <a:cs typeface="Arial"/>
                        </a:rPr>
                        <a:t>Site of Synthesis</a:t>
                      </a:r>
                      <a:endParaRPr lang="en-US" sz="1600" dirty="0">
                        <a:effectLst/>
                        <a:latin typeface="Calibri"/>
                        <a:ea typeface="Calibri"/>
                        <a:cs typeface="Arial"/>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526473">
                <a:tc>
                  <a:txBody>
                    <a:bodyPr/>
                    <a:lstStyle/>
                    <a:p>
                      <a:pPr marL="0" algn="l" defTabSz="914400" rtl="0" eaLnBrk="1" latinLnBrk="0" hangingPunct="1">
                        <a:lnSpc>
                          <a:spcPct val="115000"/>
                        </a:lnSpc>
                        <a:spcAft>
                          <a:spcPts val="0"/>
                        </a:spcAft>
                      </a:pPr>
                      <a:r>
                        <a:rPr lang="en-US" sz="1600" kern="1200" dirty="0">
                          <a:solidFill>
                            <a:schemeClr val="tx1"/>
                          </a:solidFill>
                          <a:effectLst/>
                          <a:latin typeface="Times New Roman"/>
                          <a:ea typeface="Calibri"/>
                          <a:cs typeface="Arial"/>
                          <a:hlinkClick r:id="rId2"/>
                        </a:rPr>
                        <a:t>Acetylcholine</a:t>
                      </a:r>
                      <a:endParaRPr lang="en-US" sz="1600" kern="1200" dirty="0">
                        <a:solidFill>
                          <a:schemeClr val="tx1"/>
                        </a:solidFill>
                        <a:effectLst/>
                        <a:latin typeface="Times New Roman"/>
                        <a:ea typeface="Calibri"/>
                        <a:cs typeface="Arial"/>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dirty="0">
                          <a:effectLst/>
                          <a:latin typeface="Times New Roman"/>
                          <a:ea typeface="Calibri"/>
                          <a:cs typeface="Arial"/>
                        </a:rPr>
                        <a:t>Choline</a:t>
                      </a:r>
                      <a:endParaRPr lang="en-US" sz="1600" dirty="0">
                        <a:effectLst/>
                        <a:latin typeface="Calibri"/>
                        <a:ea typeface="Calibri"/>
                        <a:cs typeface="Arial"/>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dirty="0">
                          <a:effectLst/>
                          <a:latin typeface="Times New Roman"/>
                          <a:ea typeface="Calibri"/>
                          <a:cs typeface="Arial"/>
                        </a:rPr>
                        <a:t>CNS, parasympathetic nerves</a:t>
                      </a:r>
                      <a:endParaRPr lang="en-US" sz="1600" dirty="0">
                        <a:effectLst/>
                        <a:latin typeface="Calibri"/>
                        <a:ea typeface="Calibri"/>
                        <a:cs typeface="Arial"/>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1052945">
                <a:tc>
                  <a:txBody>
                    <a:bodyPr/>
                    <a:lstStyle/>
                    <a:p>
                      <a:pPr marL="0" algn="l" defTabSz="914400" rtl="0" eaLnBrk="1" latinLnBrk="0" hangingPunct="1">
                        <a:lnSpc>
                          <a:spcPct val="115000"/>
                        </a:lnSpc>
                        <a:spcAft>
                          <a:spcPts val="0"/>
                        </a:spcAft>
                      </a:pPr>
                      <a:r>
                        <a:rPr lang="en-US" sz="1600" kern="1200" dirty="0">
                          <a:solidFill>
                            <a:schemeClr val="tx1"/>
                          </a:solidFill>
                          <a:effectLst/>
                          <a:latin typeface="Times New Roman"/>
                          <a:ea typeface="Calibri"/>
                          <a:cs typeface="Arial"/>
                          <a:hlinkClick r:id="rId2"/>
                        </a:rPr>
                        <a:t>Serotonin</a:t>
                      </a:r>
                      <a:r>
                        <a:rPr lang="en-US" sz="1600" kern="1200" dirty="0">
                          <a:solidFill>
                            <a:schemeClr val="tx1"/>
                          </a:solidFill>
                          <a:effectLst/>
                          <a:latin typeface="Times New Roman"/>
                          <a:ea typeface="Calibri"/>
                          <a:cs typeface="Arial"/>
                        </a:rPr>
                        <a:t/>
                      </a:r>
                      <a:br>
                        <a:rPr lang="en-US" sz="1600" kern="1200" dirty="0">
                          <a:solidFill>
                            <a:schemeClr val="tx1"/>
                          </a:solidFill>
                          <a:effectLst/>
                          <a:latin typeface="Times New Roman"/>
                          <a:ea typeface="Calibri"/>
                          <a:cs typeface="Arial"/>
                        </a:rPr>
                      </a:br>
                      <a:r>
                        <a:rPr lang="en-US" sz="1600" kern="1200" dirty="0">
                          <a:solidFill>
                            <a:schemeClr val="tx1"/>
                          </a:solidFill>
                          <a:effectLst/>
                          <a:latin typeface="Times New Roman"/>
                          <a:ea typeface="Calibri"/>
                          <a:cs typeface="Arial"/>
                        </a:rPr>
                        <a:t>5-Hydroxytryptamine (5-HT)</a:t>
                      </a: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dirty="0">
                          <a:effectLst/>
                          <a:latin typeface="Times New Roman"/>
                          <a:ea typeface="Calibri"/>
                          <a:cs typeface="Arial"/>
                        </a:rPr>
                        <a:t>Tryptophan</a:t>
                      </a:r>
                      <a:endParaRPr lang="en-US" sz="1600" dirty="0">
                        <a:effectLst/>
                        <a:latin typeface="Calibri"/>
                        <a:ea typeface="Calibri"/>
                        <a:cs typeface="Arial"/>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dirty="0">
                          <a:effectLst/>
                          <a:latin typeface="Times New Roman"/>
                          <a:ea typeface="Calibri"/>
                          <a:cs typeface="Arial"/>
                        </a:rPr>
                        <a:t>CNS, </a:t>
                      </a:r>
                      <a:r>
                        <a:rPr lang="en-US" sz="1600" dirty="0" err="1">
                          <a:effectLst/>
                          <a:latin typeface="Times New Roman"/>
                          <a:ea typeface="Calibri"/>
                          <a:cs typeface="Arial"/>
                        </a:rPr>
                        <a:t>chromaffin</a:t>
                      </a:r>
                      <a:r>
                        <a:rPr lang="en-US" sz="1600" dirty="0">
                          <a:effectLst/>
                          <a:latin typeface="Times New Roman"/>
                          <a:ea typeface="Calibri"/>
                          <a:cs typeface="Arial"/>
                        </a:rPr>
                        <a:t> cells of the gut, enteric cells</a:t>
                      </a:r>
                      <a:endParaRPr lang="en-US" sz="1600" dirty="0">
                        <a:effectLst/>
                        <a:latin typeface="Calibri"/>
                        <a:ea typeface="Calibri"/>
                        <a:cs typeface="Arial"/>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526473">
                <a:tc>
                  <a:txBody>
                    <a:bodyPr/>
                    <a:lstStyle/>
                    <a:p>
                      <a:pPr marL="0" algn="l" defTabSz="914400" rtl="0" eaLnBrk="1" latinLnBrk="0" hangingPunct="1">
                        <a:lnSpc>
                          <a:spcPct val="115000"/>
                        </a:lnSpc>
                        <a:spcAft>
                          <a:spcPts val="0"/>
                        </a:spcAft>
                      </a:pPr>
                      <a:r>
                        <a:rPr lang="en-US" sz="1600" kern="1200" dirty="0">
                          <a:solidFill>
                            <a:schemeClr val="tx1"/>
                          </a:solidFill>
                          <a:effectLst/>
                          <a:latin typeface="Times New Roman"/>
                          <a:ea typeface="Calibri"/>
                          <a:cs typeface="Arial"/>
                          <a:hlinkClick r:id="rId2"/>
                        </a:rPr>
                        <a:t>GABA</a:t>
                      </a:r>
                      <a:endParaRPr lang="en-US" sz="1600" kern="1200" dirty="0">
                        <a:solidFill>
                          <a:schemeClr val="tx1"/>
                        </a:solidFill>
                        <a:effectLst/>
                        <a:latin typeface="Times New Roman"/>
                        <a:ea typeface="Calibri"/>
                        <a:cs typeface="Arial"/>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dirty="0">
                          <a:effectLst/>
                          <a:latin typeface="Times New Roman"/>
                          <a:ea typeface="Calibri"/>
                          <a:cs typeface="Arial"/>
                        </a:rPr>
                        <a:t>Glutamate</a:t>
                      </a:r>
                      <a:endParaRPr lang="en-US" sz="1600" dirty="0">
                        <a:effectLst/>
                        <a:latin typeface="Calibri"/>
                        <a:ea typeface="Calibri"/>
                        <a:cs typeface="Arial"/>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dirty="0">
                          <a:effectLst/>
                          <a:latin typeface="Times New Roman"/>
                          <a:ea typeface="Calibri"/>
                          <a:cs typeface="Arial"/>
                        </a:rPr>
                        <a:t>CNS</a:t>
                      </a:r>
                      <a:endParaRPr lang="en-US" sz="1600" dirty="0">
                        <a:effectLst/>
                        <a:latin typeface="Calibri"/>
                        <a:ea typeface="Calibri"/>
                        <a:cs typeface="Arial"/>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526473">
                <a:tc>
                  <a:txBody>
                    <a:bodyPr/>
                    <a:lstStyle/>
                    <a:p>
                      <a:pPr marL="0" algn="l" defTabSz="914400" rtl="0" eaLnBrk="1" latinLnBrk="0" hangingPunct="1">
                        <a:lnSpc>
                          <a:spcPct val="115000"/>
                        </a:lnSpc>
                        <a:spcAft>
                          <a:spcPts val="0"/>
                        </a:spcAft>
                      </a:pPr>
                      <a:r>
                        <a:rPr lang="en-US" sz="1600" kern="1200" dirty="0">
                          <a:solidFill>
                            <a:schemeClr val="tx1"/>
                          </a:solidFill>
                          <a:effectLst/>
                          <a:latin typeface="Times New Roman"/>
                          <a:ea typeface="Calibri"/>
                          <a:cs typeface="Arial"/>
                        </a:rPr>
                        <a:t>Histamine</a:t>
                      </a: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dirty="0" err="1">
                          <a:effectLst/>
                          <a:latin typeface="Times New Roman"/>
                          <a:ea typeface="Calibri"/>
                          <a:cs typeface="Arial"/>
                        </a:rPr>
                        <a:t>Histidine</a:t>
                      </a:r>
                      <a:endParaRPr lang="en-US" sz="1600" dirty="0">
                        <a:effectLst/>
                        <a:latin typeface="Calibri"/>
                        <a:ea typeface="Calibri"/>
                        <a:cs typeface="Arial"/>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dirty="0">
                          <a:effectLst/>
                          <a:latin typeface="Times New Roman"/>
                          <a:ea typeface="Calibri"/>
                          <a:cs typeface="Arial"/>
                        </a:rPr>
                        <a:t>hypothalamus</a:t>
                      </a:r>
                      <a:endParaRPr lang="en-US" sz="1600" dirty="0">
                        <a:effectLst/>
                        <a:latin typeface="Calibri"/>
                        <a:ea typeface="Calibri"/>
                        <a:cs typeface="Arial"/>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526473">
                <a:tc>
                  <a:txBody>
                    <a:bodyPr/>
                    <a:lstStyle/>
                    <a:p>
                      <a:pPr marL="0" algn="l" defTabSz="914400" rtl="0" eaLnBrk="1" latinLnBrk="0" hangingPunct="1">
                        <a:lnSpc>
                          <a:spcPct val="115000"/>
                        </a:lnSpc>
                        <a:spcAft>
                          <a:spcPts val="0"/>
                        </a:spcAft>
                      </a:pPr>
                      <a:r>
                        <a:rPr lang="en-US" sz="1600" kern="1200" dirty="0">
                          <a:solidFill>
                            <a:schemeClr val="tx1"/>
                          </a:solidFill>
                          <a:effectLst/>
                          <a:latin typeface="Times New Roman"/>
                          <a:ea typeface="Calibri"/>
                          <a:cs typeface="Arial"/>
                          <a:hlinkClick r:id="rId2"/>
                        </a:rPr>
                        <a:t>Epinephrine</a:t>
                      </a:r>
                      <a:r>
                        <a:rPr lang="en-US" sz="1600" kern="1200" dirty="0">
                          <a:solidFill>
                            <a:schemeClr val="tx1"/>
                          </a:solidFill>
                          <a:effectLst/>
                          <a:latin typeface="Times New Roman"/>
                          <a:ea typeface="Calibri"/>
                          <a:cs typeface="Arial"/>
                        </a:rPr>
                        <a:t> (</a:t>
                      </a:r>
                      <a:r>
                        <a:rPr lang="en-US" sz="1600" kern="1200" dirty="0">
                          <a:solidFill>
                            <a:schemeClr val="tx1"/>
                          </a:solidFill>
                          <a:effectLst/>
                          <a:latin typeface="Times New Roman"/>
                          <a:ea typeface="Calibri"/>
                          <a:cs typeface="Arial"/>
                          <a:hlinkClick r:id="rId3"/>
                        </a:rPr>
                        <a:t>synthesis pathway</a:t>
                      </a:r>
                      <a:r>
                        <a:rPr lang="en-US" sz="1600" kern="1200" dirty="0">
                          <a:solidFill>
                            <a:schemeClr val="tx1"/>
                          </a:solidFill>
                          <a:effectLst/>
                          <a:latin typeface="Times New Roman"/>
                          <a:ea typeface="Calibri"/>
                          <a:cs typeface="Arial"/>
                        </a:rPr>
                        <a:t>)</a:t>
                      </a: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dirty="0">
                          <a:effectLst/>
                          <a:latin typeface="Times New Roman"/>
                          <a:ea typeface="Calibri"/>
                          <a:cs typeface="Arial"/>
                        </a:rPr>
                        <a:t>Tyrosine</a:t>
                      </a:r>
                      <a:endParaRPr lang="en-US" sz="1600" dirty="0">
                        <a:effectLst/>
                        <a:latin typeface="Calibri"/>
                        <a:ea typeface="Calibri"/>
                        <a:cs typeface="Arial"/>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dirty="0">
                          <a:effectLst/>
                          <a:latin typeface="Times New Roman"/>
                          <a:ea typeface="Calibri"/>
                          <a:cs typeface="Arial"/>
                        </a:rPr>
                        <a:t>the adrenal medulla, some CNS cells</a:t>
                      </a:r>
                      <a:endParaRPr lang="en-US" sz="1600" dirty="0">
                        <a:effectLst/>
                        <a:latin typeface="Calibri"/>
                        <a:ea typeface="Calibri"/>
                        <a:cs typeface="Arial"/>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526473">
                <a:tc>
                  <a:txBody>
                    <a:bodyPr/>
                    <a:lstStyle/>
                    <a:p>
                      <a:pPr marL="0" algn="l" defTabSz="914400" rtl="0" eaLnBrk="1" latinLnBrk="0" hangingPunct="1">
                        <a:lnSpc>
                          <a:spcPct val="115000"/>
                        </a:lnSpc>
                        <a:spcAft>
                          <a:spcPts val="0"/>
                        </a:spcAft>
                      </a:pPr>
                      <a:r>
                        <a:rPr lang="en-US" sz="1600" kern="1200" dirty="0">
                          <a:solidFill>
                            <a:schemeClr val="tx1"/>
                          </a:solidFill>
                          <a:effectLst/>
                          <a:latin typeface="Times New Roman"/>
                          <a:ea typeface="Calibri"/>
                          <a:cs typeface="Arial"/>
                          <a:hlinkClick r:id="rId2"/>
                        </a:rPr>
                        <a:t>Norepinephrine</a:t>
                      </a:r>
                      <a:r>
                        <a:rPr lang="en-US" sz="1600" kern="1200" dirty="0">
                          <a:solidFill>
                            <a:schemeClr val="tx1"/>
                          </a:solidFill>
                          <a:effectLst/>
                          <a:latin typeface="Times New Roman"/>
                          <a:ea typeface="Calibri"/>
                          <a:cs typeface="Arial"/>
                        </a:rPr>
                        <a:t> (</a:t>
                      </a:r>
                      <a:r>
                        <a:rPr lang="en-US" sz="1600" kern="1200" dirty="0">
                          <a:solidFill>
                            <a:schemeClr val="tx1"/>
                          </a:solidFill>
                          <a:effectLst/>
                          <a:latin typeface="Times New Roman"/>
                          <a:ea typeface="Calibri"/>
                          <a:cs typeface="Arial"/>
                          <a:hlinkClick r:id="rId3"/>
                        </a:rPr>
                        <a:t>synthesis pathway</a:t>
                      </a:r>
                      <a:r>
                        <a:rPr lang="en-US" sz="1600" kern="1200" dirty="0">
                          <a:solidFill>
                            <a:schemeClr val="tx1"/>
                          </a:solidFill>
                          <a:effectLst/>
                          <a:latin typeface="Times New Roman"/>
                          <a:ea typeface="Calibri"/>
                          <a:cs typeface="Arial"/>
                        </a:rPr>
                        <a:t>)</a:t>
                      </a: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dirty="0">
                          <a:effectLst/>
                          <a:latin typeface="Times New Roman"/>
                          <a:ea typeface="Calibri"/>
                          <a:cs typeface="Arial"/>
                        </a:rPr>
                        <a:t>Tyrosine</a:t>
                      </a:r>
                      <a:endParaRPr lang="en-US" sz="1600" dirty="0">
                        <a:effectLst/>
                        <a:latin typeface="Calibri"/>
                        <a:ea typeface="Calibri"/>
                        <a:cs typeface="Arial"/>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dirty="0">
                          <a:effectLst/>
                          <a:latin typeface="Times New Roman"/>
                          <a:ea typeface="Calibri"/>
                          <a:cs typeface="Arial"/>
                        </a:rPr>
                        <a:t>CNS, sympathetic nerves</a:t>
                      </a:r>
                      <a:endParaRPr lang="en-US" sz="1600" dirty="0">
                        <a:effectLst/>
                        <a:latin typeface="Calibri"/>
                        <a:ea typeface="Calibri"/>
                        <a:cs typeface="Arial"/>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526473">
                <a:tc>
                  <a:txBody>
                    <a:bodyPr/>
                    <a:lstStyle/>
                    <a:p>
                      <a:pPr marL="0" algn="l" defTabSz="914400" rtl="0" eaLnBrk="1" latinLnBrk="0" hangingPunct="1">
                        <a:lnSpc>
                          <a:spcPct val="115000"/>
                        </a:lnSpc>
                        <a:spcAft>
                          <a:spcPts val="0"/>
                        </a:spcAft>
                      </a:pPr>
                      <a:r>
                        <a:rPr lang="en-US" sz="1600" kern="1200" dirty="0">
                          <a:solidFill>
                            <a:schemeClr val="tx1"/>
                          </a:solidFill>
                          <a:effectLst/>
                          <a:latin typeface="Times New Roman"/>
                          <a:ea typeface="Calibri"/>
                          <a:cs typeface="Arial"/>
                          <a:hlinkClick r:id="rId2"/>
                        </a:rPr>
                        <a:t>Dopamine</a:t>
                      </a:r>
                      <a:r>
                        <a:rPr lang="en-US" sz="1600" kern="1200" dirty="0">
                          <a:solidFill>
                            <a:schemeClr val="tx1"/>
                          </a:solidFill>
                          <a:effectLst/>
                          <a:latin typeface="Times New Roman"/>
                          <a:ea typeface="Calibri"/>
                          <a:cs typeface="Arial"/>
                        </a:rPr>
                        <a:t> (</a:t>
                      </a:r>
                      <a:r>
                        <a:rPr lang="en-US" sz="1600" kern="1200" dirty="0">
                          <a:solidFill>
                            <a:schemeClr val="tx1"/>
                          </a:solidFill>
                          <a:effectLst/>
                          <a:latin typeface="Times New Roman"/>
                          <a:ea typeface="Calibri"/>
                          <a:cs typeface="Arial"/>
                          <a:hlinkClick r:id="rId3"/>
                        </a:rPr>
                        <a:t>synthesis pathway</a:t>
                      </a:r>
                      <a:r>
                        <a:rPr lang="en-US" sz="1600" kern="1200" dirty="0">
                          <a:solidFill>
                            <a:schemeClr val="tx1"/>
                          </a:solidFill>
                          <a:effectLst/>
                          <a:latin typeface="Times New Roman"/>
                          <a:ea typeface="Calibri"/>
                          <a:cs typeface="Arial"/>
                        </a:rPr>
                        <a:t>)</a:t>
                      </a: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dirty="0">
                          <a:effectLst/>
                          <a:latin typeface="Times New Roman"/>
                          <a:ea typeface="Calibri"/>
                          <a:cs typeface="Arial"/>
                        </a:rPr>
                        <a:t>Tyrosine</a:t>
                      </a:r>
                      <a:endParaRPr lang="en-US" sz="1600" dirty="0">
                        <a:effectLst/>
                        <a:latin typeface="Calibri"/>
                        <a:ea typeface="Calibri"/>
                        <a:cs typeface="Arial"/>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dirty="0">
                          <a:effectLst/>
                          <a:latin typeface="Times New Roman"/>
                          <a:ea typeface="Calibri"/>
                          <a:cs typeface="Arial"/>
                        </a:rPr>
                        <a:t>CNS</a:t>
                      </a:r>
                      <a:endParaRPr lang="en-US" sz="1600" dirty="0">
                        <a:effectLst/>
                        <a:latin typeface="Calibri"/>
                        <a:ea typeface="Calibri"/>
                        <a:cs typeface="Arial"/>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526473">
                <a:tc>
                  <a:txBody>
                    <a:bodyPr/>
                    <a:lstStyle/>
                    <a:p>
                      <a:pPr marL="0" algn="l" defTabSz="914400" rtl="0" eaLnBrk="1" latinLnBrk="0" hangingPunct="1">
                        <a:lnSpc>
                          <a:spcPct val="115000"/>
                        </a:lnSpc>
                        <a:spcAft>
                          <a:spcPts val="0"/>
                        </a:spcAft>
                      </a:pPr>
                      <a:r>
                        <a:rPr lang="en-US" sz="1600" kern="1200" dirty="0">
                          <a:solidFill>
                            <a:schemeClr val="tx1"/>
                          </a:solidFill>
                          <a:effectLst/>
                          <a:latin typeface="Times New Roman"/>
                          <a:ea typeface="Calibri"/>
                          <a:cs typeface="Arial"/>
                          <a:hlinkClick r:id="rId3"/>
                        </a:rPr>
                        <a:t>Nitric oxide, NO</a:t>
                      </a:r>
                      <a:endParaRPr lang="en-US" sz="1600" kern="1200" dirty="0">
                        <a:solidFill>
                          <a:schemeClr val="tx1"/>
                        </a:solidFill>
                        <a:effectLst/>
                        <a:latin typeface="Times New Roman"/>
                        <a:ea typeface="Calibri"/>
                        <a:cs typeface="Arial"/>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dirty="0">
                          <a:effectLst/>
                          <a:latin typeface="Times New Roman"/>
                          <a:ea typeface="Calibri"/>
                          <a:cs typeface="Arial"/>
                        </a:rPr>
                        <a:t>Arginine</a:t>
                      </a:r>
                      <a:endParaRPr lang="en-US" sz="1600" dirty="0">
                        <a:effectLst/>
                        <a:latin typeface="Calibri"/>
                        <a:ea typeface="Calibri"/>
                        <a:cs typeface="Arial"/>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dirty="0">
                          <a:effectLst/>
                          <a:latin typeface="Times New Roman"/>
                          <a:ea typeface="Calibri"/>
                          <a:cs typeface="Arial"/>
                        </a:rPr>
                        <a:t>CNS, gastrointestinal tract</a:t>
                      </a:r>
                      <a:endParaRPr lang="en-US" sz="1600" dirty="0">
                        <a:effectLst/>
                        <a:latin typeface="Calibri"/>
                        <a:ea typeface="Calibri"/>
                        <a:cs typeface="Arial"/>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213493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685800" y="1600200"/>
            <a:ext cx="8153400" cy="3734869"/>
          </a:xfrm>
          <a:prstGeom prst="rect">
            <a:avLst/>
          </a:prstGeom>
        </p:spPr>
        <p:txBody>
          <a:bodyPr wrap="square">
            <a:spAutoFit/>
          </a:bodyPr>
          <a:lstStyle/>
          <a:p>
            <a:pPr algn="just">
              <a:lnSpc>
                <a:spcPct val="115000"/>
              </a:lnSpc>
            </a:pPr>
            <a:r>
              <a:rPr lang="en-GB" b="1" dirty="0">
                <a:latin typeface="Times New Roman"/>
                <a:ea typeface="Calibri"/>
                <a:cs typeface="Arial"/>
              </a:rPr>
              <a:t>Neuromuscular junctions</a:t>
            </a:r>
            <a:endParaRPr lang="en-US" sz="1600" dirty="0">
              <a:ea typeface="Calibri"/>
              <a:cs typeface="Arial"/>
            </a:endParaRPr>
          </a:p>
          <a:p>
            <a:pPr marL="342900" lvl="0" indent="-342900" algn="just">
              <a:lnSpc>
                <a:spcPct val="150000"/>
              </a:lnSpc>
              <a:buFont typeface="Symbol"/>
              <a:buChar char=""/>
            </a:pPr>
            <a:r>
              <a:rPr lang="en-GB" dirty="0">
                <a:latin typeface="Times New Roman"/>
                <a:ea typeface="Calibri"/>
                <a:cs typeface="Arial"/>
              </a:rPr>
              <a:t>The neuromuscular junction is a synapse.</a:t>
            </a:r>
            <a:endParaRPr lang="en-US" sz="1600" dirty="0">
              <a:ea typeface="Calibri"/>
              <a:cs typeface="Arial"/>
            </a:endParaRPr>
          </a:p>
          <a:p>
            <a:pPr marL="342900" lvl="0" indent="-342900" algn="just">
              <a:lnSpc>
                <a:spcPct val="150000"/>
              </a:lnSpc>
              <a:buFont typeface="Symbol"/>
              <a:buChar char=""/>
            </a:pPr>
            <a:r>
              <a:rPr lang="en-GB" dirty="0">
                <a:latin typeface="Times New Roman"/>
                <a:ea typeface="Calibri"/>
                <a:cs typeface="Arial"/>
              </a:rPr>
              <a:t>The </a:t>
            </a:r>
            <a:r>
              <a:rPr lang="en-GB" b="1" dirty="0">
                <a:latin typeface="Times New Roman"/>
                <a:ea typeface="Calibri"/>
                <a:cs typeface="Arial"/>
              </a:rPr>
              <a:t>motor endplate</a:t>
            </a:r>
            <a:r>
              <a:rPr lang="en-GB" dirty="0">
                <a:latin typeface="Times New Roman"/>
                <a:ea typeface="Calibri"/>
                <a:cs typeface="Arial"/>
              </a:rPr>
              <a:t> is the terminal button of a </a:t>
            </a:r>
            <a:r>
              <a:rPr lang="en-GB" b="1" dirty="0">
                <a:latin typeface="Times New Roman"/>
                <a:ea typeface="Calibri"/>
                <a:cs typeface="Arial"/>
              </a:rPr>
              <a:t>motor neuron</a:t>
            </a:r>
            <a:r>
              <a:rPr lang="en-GB" dirty="0">
                <a:latin typeface="Times New Roman"/>
                <a:ea typeface="Calibri"/>
                <a:cs typeface="Arial"/>
              </a:rPr>
              <a:t> that makes </a:t>
            </a:r>
            <a:r>
              <a:rPr lang="en-GB" dirty="0" smtClean="0">
                <a:latin typeface="Times New Roman"/>
                <a:ea typeface="Calibri"/>
                <a:cs typeface="Arial"/>
              </a:rPr>
              <a:t>contract </a:t>
            </a:r>
            <a:r>
              <a:rPr lang="en-GB" dirty="0">
                <a:latin typeface="Times New Roman"/>
                <a:ea typeface="Calibri"/>
                <a:cs typeface="Arial"/>
              </a:rPr>
              <a:t>with a </a:t>
            </a:r>
            <a:r>
              <a:rPr lang="en-GB" b="1" dirty="0">
                <a:latin typeface="Times New Roman"/>
                <a:ea typeface="Calibri"/>
                <a:cs typeface="Arial"/>
              </a:rPr>
              <a:t>muscle cell</a:t>
            </a:r>
            <a:r>
              <a:rPr lang="en-GB" dirty="0">
                <a:latin typeface="Times New Roman"/>
                <a:ea typeface="Calibri"/>
                <a:cs typeface="Arial"/>
              </a:rPr>
              <a:t>.</a:t>
            </a:r>
            <a:endParaRPr lang="en-US" sz="1600" dirty="0">
              <a:ea typeface="Calibri"/>
              <a:cs typeface="Arial"/>
            </a:endParaRPr>
          </a:p>
          <a:p>
            <a:pPr marL="342900" lvl="0" indent="-342900" algn="just">
              <a:lnSpc>
                <a:spcPct val="150000"/>
              </a:lnSpc>
              <a:buFont typeface="Symbol"/>
              <a:buChar char=""/>
            </a:pPr>
            <a:r>
              <a:rPr lang="en-GB" dirty="0">
                <a:latin typeface="Times New Roman"/>
                <a:ea typeface="Calibri"/>
                <a:cs typeface="Arial"/>
              </a:rPr>
              <a:t>The motor endplate releases the neurotransmitter </a:t>
            </a:r>
            <a:r>
              <a:rPr lang="en-GB" b="1" dirty="0">
                <a:latin typeface="Times New Roman"/>
                <a:ea typeface="Calibri"/>
                <a:cs typeface="Arial"/>
              </a:rPr>
              <a:t>acetylcholine</a:t>
            </a:r>
            <a:r>
              <a:rPr lang="en-GB" dirty="0">
                <a:latin typeface="Times New Roman"/>
                <a:ea typeface="Calibri"/>
                <a:cs typeface="Arial"/>
              </a:rPr>
              <a:t> that ultimately causes the muscle cell to contract</a:t>
            </a:r>
            <a:r>
              <a:rPr lang="fr-FR" dirty="0">
                <a:latin typeface="Times New Roman"/>
                <a:ea typeface="Calibri"/>
                <a:cs typeface="Arial"/>
              </a:rPr>
              <a:t>.</a:t>
            </a:r>
            <a:endParaRPr lang="en-US" sz="1600" dirty="0">
              <a:ea typeface="Calibri"/>
              <a:cs typeface="Arial"/>
            </a:endParaRPr>
          </a:p>
          <a:p>
            <a:pPr marL="342900" lvl="0" indent="-342900" algn="just">
              <a:lnSpc>
                <a:spcPct val="150000"/>
              </a:lnSpc>
              <a:buFont typeface="Symbol"/>
              <a:buChar char=""/>
            </a:pPr>
            <a:r>
              <a:rPr lang="en-GB" dirty="0">
                <a:latin typeface="Times New Roman"/>
                <a:ea typeface="Calibri"/>
                <a:cs typeface="Arial"/>
              </a:rPr>
              <a:t>Same stages as cholinergic synapses, but in this case, the postsynaptic membrane is the muscle </a:t>
            </a:r>
            <a:r>
              <a:rPr lang="en-GB" dirty="0" err="1">
                <a:latin typeface="Times New Roman"/>
                <a:ea typeface="Calibri"/>
                <a:cs typeface="Arial"/>
              </a:rPr>
              <a:t>fiber</a:t>
            </a:r>
            <a:r>
              <a:rPr lang="en-GB" dirty="0">
                <a:latin typeface="Times New Roman"/>
                <a:ea typeface="Calibri"/>
                <a:cs typeface="Arial"/>
              </a:rPr>
              <a:t> membrane (Sarcolemma).</a:t>
            </a:r>
            <a:endParaRPr lang="en-US" sz="1600" dirty="0">
              <a:ea typeface="Calibri"/>
              <a:cs typeface="Arial"/>
            </a:endParaRPr>
          </a:p>
          <a:p>
            <a:pPr marL="342900" lvl="0" indent="-342900" algn="just">
              <a:lnSpc>
                <a:spcPct val="150000"/>
              </a:lnSpc>
              <a:buFont typeface="Symbol"/>
              <a:buChar char=""/>
            </a:pPr>
            <a:r>
              <a:rPr lang="en-GB" dirty="0">
                <a:latin typeface="Times New Roman"/>
                <a:ea typeface="Calibri"/>
                <a:cs typeface="Arial"/>
              </a:rPr>
              <a:t>Depolarisation of the sarcolemma leads to the contraction of muscle </a:t>
            </a:r>
            <a:r>
              <a:rPr lang="en-GB" dirty="0" err="1">
                <a:latin typeface="Times New Roman"/>
                <a:ea typeface="Calibri"/>
                <a:cs typeface="Arial"/>
              </a:rPr>
              <a:t>fiber</a:t>
            </a:r>
            <a:r>
              <a:rPr lang="en-GB" dirty="0">
                <a:latin typeface="Times New Roman"/>
                <a:ea typeface="Calibri"/>
                <a:cs typeface="Arial"/>
              </a:rPr>
              <a:t>.</a:t>
            </a:r>
            <a:endParaRPr lang="en-US" sz="1600" dirty="0">
              <a:ea typeface="Calibri"/>
              <a:cs typeface="Arial"/>
            </a:endParaRPr>
          </a:p>
        </p:txBody>
      </p:sp>
    </p:spTree>
    <p:extLst>
      <p:ext uri="{BB962C8B-B14F-4D97-AF65-F5344CB8AC3E}">
        <p14:creationId xmlns:p14="http://schemas.microsoft.com/office/powerpoint/2010/main" val="978491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228600" y="1219200"/>
            <a:ext cx="8610600" cy="4862870"/>
          </a:xfrm>
          <a:prstGeom prst="rect">
            <a:avLst/>
          </a:prstGeom>
        </p:spPr>
        <p:txBody>
          <a:bodyPr wrap="square">
            <a:spAutoFit/>
          </a:bodyPr>
          <a:lstStyle/>
          <a:p>
            <a:pPr>
              <a:lnSpc>
                <a:spcPct val="150000"/>
              </a:lnSpc>
              <a:spcBef>
                <a:spcPts val="1200"/>
              </a:spcBef>
            </a:pPr>
            <a:r>
              <a:rPr lang="en-US" b="1" dirty="0">
                <a:latin typeface="Times New Roman"/>
                <a:ea typeface="Calibri"/>
                <a:cs typeface="Arial"/>
              </a:rPr>
              <a:t>Synapse</a:t>
            </a:r>
            <a:endParaRPr lang="en-US" sz="1600" dirty="0">
              <a:ea typeface="Calibri"/>
              <a:cs typeface="Arial"/>
            </a:endParaRPr>
          </a:p>
          <a:p>
            <a:pPr marL="342900" lvl="0" indent="-342900" algn="just">
              <a:lnSpc>
                <a:spcPct val="150000"/>
              </a:lnSpc>
              <a:buSzPts val="1400"/>
              <a:buFont typeface="Symbol"/>
              <a:buChar char=""/>
            </a:pPr>
            <a:r>
              <a:rPr lang="en-US" dirty="0">
                <a:latin typeface="Times New Roman"/>
                <a:ea typeface="Calibri"/>
                <a:cs typeface="Arial"/>
              </a:rPr>
              <a:t>A junction that mediates information transfer from one neuron:</a:t>
            </a:r>
            <a:endParaRPr lang="en-US" sz="1600" dirty="0">
              <a:ea typeface="Calibri"/>
              <a:cs typeface="Arial"/>
            </a:endParaRPr>
          </a:p>
          <a:p>
            <a:pPr marL="342900" lvl="0" indent="-342900">
              <a:lnSpc>
                <a:spcPct val="150000"/>
              </a:lnSpc>
              <a:spcAft>
                <a:spcPts val="1200"/>
              </a:spcAft>
              <a:buFont typeface="Arial"/>
              <a:buChar char="–"/>
            </a:pPr>
            <a:r>
              <a:rPr lang="en-US" dirty="0">
                <a:latin typeface="Times New Roman"/>
                <a:ea typeface="Calibri"/>
                <a:cs typeface="Times New Roman"/>
              </a:rPr>
              <a:t>To another neuron: Called </a:t>
            </a:r>
            <a:r>
              <a:rPr lang="en-US" b="1" dirty="0" err="1">
                <a:latin typeface="Times New Roman"/>
                <a:ea typeface="Calibri"/>
                <a:cs typeface="Times New Roman"/>
              </a:rPr>
              <a:t>neuro</a:t>
            </a:r>
            <a:r>
              <a:rPr lang="en-US" b="1" dirty="0">
                <a:latin typeface="Times New Roman"/>
                <a:ea typeface="Calibri"/>
                <a:cs typeface="Times New Roman"/>
              </a:rPr>
              <a:t>-synapses</a:t>
            </a:r>
            <a:r>
              <a:rPr lang="en-US" dirty="0">
                <a:latin typeface="Times New Roman"/>
                <a:ea typeface="Calibri"/>
                <a:cs typeface="Times New Roman"/>
              </a:rPr>
              <a:t> or just </a:t>
            </a:r>
            <a:r>
              <a:rPr lang="en-US" b="1" dirty="0">
                <a:latin typeface="Times New Roman"/>
                <a:ea typeface="Calibri"/>
                <a:cs typeface="Times New Roman"/>
              </a:rPr>
              <a:t>synapses</a:t>
            </a:r>
            <a:r>
              <a:rPr lang="en-US" dirty="0">
                <a:latin typeface="Times New Roman"/>
                <a:ea typeface="Calibri"/>
                <a:cs typeface="Times New Roman"/>
              </a:rPr>
              <a:t>.</a:t>
            </a:r>
            <a:endParaRPr lang="en-US" sz="1600" dirty="0">
              <a:ea typeface="Calibri"/>
              <a:cs typeface="Times New Roman"/>
            </a:endParaRPr>
          </a:p>
          <a:p>
            <a:pPr marL="342900" lvl="0" indent="-342900">
              <a:lnSpc>
                <a:spcPct val="150000"/>
              </a:lnSpc>
              <a:spcAft>
                <a:spcPts val="1200"/>
              </a:spcAft>
              <a:buFont typeface="Arial"/>
              <a:buChar char="–"/>
            </a:pPr>
            <a:r>
              <a:rPr lang="en-US" dirty="0">
                <a:latin typeface="Times New Roman"/>
                <a:ea typeface="Calibri"/>
                <a:cs typeface="Times New Roman"/>
              </a:rPr>
              <a:t>To an effector cell</a:t>
            </a:r>
            <a:endParaRPr lang="en-US" sz="1600" dirty="0">
              <a:ea typeface="Calibri"/>
              <a:cs typeface="Times New Roman"/>
            </a:endParaRPr>
          </a:p>
          <a:p>
            <a:pPr marL="342900" lvl="0" indent="-342900">
              <a:lnSpc>
                <a:spcPct val="150000"/>
              </a:lnSpc>
              <a:spcAft>
                <a:spcPts val="1200"/>
              </a:spcAft>
              <a:buFont typeface="Wingdings"/>
              <a:buChar char=""/>
            </a:pPr>
            <a:r>
              <a:rPr lang="en-US" dirty="0">
                <a:latin typeface="Times New Roman"/>
                <a:ea typeface="Calibri"/>
                <a:cs typeface="Arial"/>
              </a:rPr>
              <a:t>Neuromuscular synapse if muscle involved</a:t>
            </a:r>
            <a:endParaRPr lang="en-US" sz="1600" dirty="0">
              <a:ea typeface="Calibri"/>
              <a:cs typeface="Arial"/>
            </a:endParaRPr>
          </a:p>
          <a:p>
            <a:pPr marL="342900" lvl="0" indent="-342900">
              <a:lnSpc>
                <a:spcPct val="150000"/>
              </a:lnSpc>
              <a:spcAft>
                <a:spcPts val="1200"/>
              </a:spcAft>
              <a:buFont typeface="Wingdings"/>
              <a:buChar char=""/>
            </a:pPr>
            <a:r>
              <a:rPr lang="en-US" dirty="0" err="1">
                <a:latin typeface="Times New Roman"/>
                <a:ea typeface="Calibri"/>
                <a:cs typeface="Arial"/>
              </a:rPr>
              <a:t>Neuroglandular</a:t>
            </a:r>
            <a:r>
              <a:rPr lang="en-US" dirty="0">
                <a:latin typeface="Times New Roman"/>
                <a:ea typeface="Calibri"/>
                <a:cs typeface="Arial"/>
              </a:rPr>
              <a:t> synapse if gland involves</a:t>
            </a:r>
            <a:endParaRPr lang="en-US" sz="1600" dirty="0">
              <a:ea typeface="Calibri"/>
              <a:cs typeface="Arial"/>
            </a:endParaRPr>
          </a:p>
          <a:p>
            <a:pPr marL="342900" lvl="0" indent="-342900" algn="just">
              <a:lnSpc>
                <a:spcPct val="150000"/>
              </a:lnSpc>
              <a:buSzPts val="1400"/>
              <a:buFont typeface="Symbol"/>
              <a:buChar char=""/>
            </a:pPr>
            <a:r>
              <a:rPr lang="en-US" dirty="0">
                <a:latin typeface="Times New Roman"/>
                <a:ea typeface="Calibri"/>
                <a:cs typeface="Arial"/>
              </a:rPr>
              <a:t>Presynaptic neuron: conducts impulses toward the synapse</a:t>
            </a:r>
            <a:endParaRPr lang="en-US" sz="1600" dirty="0">
              <a:ea typeface="Calibri"/>
              <a:cs typeface="Arial"/>
            </a:endParaRPr>
          </a:p>
          <a:p>
            <a:pPr marL="342900" lvl="0" indent="-342900" algn="just">
              <a:lnSpc>
                <a:spcPct val="150000"/>
              </a:lnSpc>
              <a:buSzPts val="1400"/>
              <a:buFont typeface="Symbol"/>
              <a:buChar char=""/>
            </a:pPr>
            <a:r>
              <a:rPr lang="en-US" dirty="0">
                <a:latin typeface="Times New Roman"/>
                <a:ea typeface="Calibri"/>
                <a:cs typeface="Arial"/>
              </a:rPr>
              <a:t>Postsynaptic neuron: transmits impulses away from the synapse.</a:t>
            </a:r>
            <a:endParaRPr lang="en-US" sz="1600" dirty="0">
              <a:ea typeface="Calibri"/>
              <a:cs typeface="Arial"/>
            </a:endParaRPr>
          </a:p>
          <a:p>
            <a:pPr marL="342900" lvl="0" indent="-342900" algn="just">
              <a:lnSpc>
                <a:spcPct val="150000"/>
              </a:lnSpc>
              <a:buSzPts val="1400"/>
              <a:buFont typeface="Symbol"/>
              <a:buChar char=""/>
            </a:pPr>
            <a:r>
              <a:rPr lang="en-US" dirty="0">
                <a:latin typeface="Times New Roman"/>
                <a:ea typeface="Calibri"/>
                <a:cs typeface="Arial"/>
              </a:rPr>
              <a:t>Pre-synaptic neuron = neuron sending impulse</a:t>
            </a:r>
            <a:endParaRPr lang="en-US" sz="1600" dirty="0">
              <a:ea typeface="Calibri"/>
              <a:cs typeface="Arial"/>
            </a:endParaRPr>
          </a:p>
          <a:p>
            <a:pPr marL="342900" lvl="0" indent="-342900" algn="just">
              <a:lnSpc>
                <a:spcPct val="150000"/>
              </a:lnSpc>
              <a:buSzPts val="1400"/>
              <a:buFont typeface="Symbol"/>
              <a:buChar char=""/>
            </a:pPr>
            <a:r>
              <a:rPr lang="en-US" dirty="0">
                <a:latin typeface="Times New Roman"/>
                <a:ea typeface="Calibri"/>
                <a:cs typeface="Arial"/>
              </a:rPr>
              <a:t>Post-synaptic neuron = neuron receiving impulse</a:t>
            </a:r>
            <a:endParaRPr lang="en-US" sz="1600" dirty="0">
              <a:ea typeface="Calibri"/>
              <a:cs typeface="Arial"/>
            </a:endParaRPr>
          </a:p>
        </p:txBody>
      </p:sp>
    </p:spTree>
    <p:extLst>
      <p:ext uri="{BB962C8B-B14F-4D97-AF65-F5344CB8AC3E}">
        <p14:creationId xmlns:p14="http://schemas.microsoft.com/office/powerpoint/2010/main" val="26523383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3" descr="Neuromuscular Junction Physiology - YouTube"/>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8458200" cy="6172200"/>
          </a:xfrm>
          <a:prstGeom prst="rect">
            <a:avLst/>
          </a:prstGeom>
          <a:noFill/>
          <a:ln>
            <a:noFill/>
          </a:ln>
        </p:spPr>
      </p:pic>
    </p:spTree>
    <p:extLst>
      <p:ext uri="{BB962C8B-B14F-4D97-AF65-F5344CB8AC3E}">
        <p14:creationId xmlns:p14="http://schemas.microsoft.com/office/powerpoint/2010/main" val="35543169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C:\Users\Taji zewi\Desktop\picture1.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609600"/>
            <a:ext cx="7619999" cy="5714999"/>
          </a:xfrm>
          <a:prstGeom prst="rect">
            <a:avLst/>
          </a:prstGeom>
          <a:noFill/>
          <a:ln>
            <a:noFill/>
          </a:ln>
        </p:spPr>
      </p:pic>
    </p:spTree>
    <p:extLst>
      <p:ext uri="{BB962C8B-B14F-4D97-AF65-F5344CB8AC3E}">
        <p14:creationId xmlns:p14="http://schemas.microsoft.com/office/powerpoint/2010/main" val="333676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descr="Structure &amp;amp; Function - The Nervous System: Anatomy and More"/>
          <p:cNvPicPr/>
          <p:nvPr/>
        </p:nvPicPr>
        <p:blipFill>
          <a:blip r:embed="rId2">
            <a:extLst>
              <a:ext uri="{28A0092B-C50C-407E-A947-70E740481C1C}">
                <a14:useLocalDpi xmlns:a14="http://schemas.microsoft.com/office/drawing/2010/main" val="0"/>
              </a:ext>
            </a:extLst>
          </a:blip>
          <a:srcRect/>
          <a:stretch>
            <a:fillRect/>
          </a:stretch>
        </p:blipFill>
        <p:spPr bwMode="auto">
          <a:xfrm>
            <a:off x="782782" y="152400"/>
            <a:ext cx="7467599" cy="3429000"/>
          </a:xfrm>
          <a:prstGeom prst="rect">
            <a:avLst/>
          </a:prstGeom>
          <a:noFill/>
          <a:ln>
            <a:noFill/>
          </a:ln>
        </p:spPr>
      </p:pic>
      <p:pic>
        <p:nvPicPr>
          <p:cNvPr id="5" name="Content Placeholder 4" descr="G:\Synapsediagram.bmp"/>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a:xfrm>
            <a:off x="1066799" y="3733800"/>
            <a:ext cx="7162799" cy="3048000"/>
          </a:xfrm>
          <a:prstGeom prst="rect">
            <a:avLst/>
          </a:prstGeom>
          <a:noFill/>
        </p:spPr>
      </p:pic>
    </p:spTree>
    <p:extLst>
      <p:ext uri="{BB962C8B-B14F-4D97-AF65-F5344CB8AC3E}">
        <p14:creationId xmlns:p14="http://schemas.microsoft.com/office/powerpoint/2010/main" val="17247284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l="23485" t="30392" r="23485" b="24507"/>
          <a:stretch>
            <a:fillRect/>
          </a:stretch>
        </p:blipFill>
        <p:spPr bwMode="auto">
          <a:xfrm>
            <a:off x="685800" y="1981200"/>
            <a:ext cx="7467600" cy="4648200"/>
          </a:xfrm>
          <a:prstGeom prst="rect">
            <a:avLst/>
          </a:prstGeom>
          <a:noFill/>
          <a:ln w="9525">
            <a:noFill/>
            <a:miter lim="800000"/>
            <a:headEnd/>
            <a:tailEnd/>
          </a:ln>
        </p:spPr>
      </p:pic>
      <p:sp>
        <p:nvSpPr>
          <p:cNvPr id="5" name="Rectangle 4"/>
          <p:cNvSpPr/>
          <p:nvPr/>
        </p:nvSpPr>
        <p:spPr>
          <a:xfrm>
            <a:off x="914400" y="1219200"/>
            <a:ext cx="4286302" cy="507831"/>
          </a:xfrm>
          <a:prstGeom prst="rect">
            <a:avLst/>
          </a:prstGeom>
        </p:spPr>
        <p:txBody>
          <a:bodyPr wrap="none">
            <a:spAutoFit/>
          </a:bodyPr>
          <a:lstStyle/>
          <a:p>
            <a:pPr>
              <a:lnSpc>
                <a:spcPct val="150000"/>
              </a:lnSpc>
            </a:pPr>
            <a:r>
              <a:rPr lang="en-US" b="1" dirty="0">
                <a:latin typeface="Times New Roman"/>
                <a:ea typeface="Calibri"/>
                <a:cs typeface="Arial"/>
              </a:rPr>
              <a:t>Two neurons communicating at a synapse</a:t>
            </a:r>
            <a:endParaRPr lang="en-US" sz="1600" dirty="0">
              <a:ea typeface="Calibri"/>
              <a:cs typeface="Arial"/>
            </a:endParaRPr>
          </a:p>
        </p:txBody>
      </p:sp>
    </p:spTree>
    <p:extLst>
      <p:ext uri="{BB962C8B-B14F-4D97-AF65-F5344CB8AC3E}">
        <p14:creationId xmlns:p14="http://schemas.microsoft.com/office/powerpoint/2010/main" val="34719435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304800" y="533400"/>
            <a:ext cx="8153400" cy="2585323"/>
          </a:xfrm>
          <a:prstGeom prst="rect">
            <a:avLst/>
          </a:prstGeom>
        </p:spPr>
        <p:txBody>
          <a:bodyPr wrap="square">
            <a:spAutoFit/>
          </a:bodyPr>
          <a:lstStyle/>
          <a:p>
            <a:pPr>
              <a:lnSpc>
                <a:spcPct val="150000"/>
              </a:lnSpc>
              <a:spcBef>
                <a:spcPts val="1200"/>
              </a:spcBef>
            </a:pPr>
            <a:r>
              <a:rPr lang="en-US" b="1" dirty="0">
                <a:latin typeface="Times New Roman"/>
                <a:ea typeface="Calibri"/>
                <a:cs typeface="Arial"/>
              </a:rPr>
              <a:t>Anatomical (structurally) types of synapse</a:t>
            </a:r>
            <a:endParaRPr lang="en-US" sz="1600" dirty="0">
              <a:ea typeface="Calibri"/>
              <a:cs typeface="Arial"/>
            </a:endParaRPr>
          </a:p>
          <a:p>
            <a:pPr marL="342900" lvl="0" indent="-342900" algn="just">
              <a:lnSpc>
                <a:spcPct val="150000"/>
              </a:lnSpc>
              <a:buSzPts val="1400"/>
              <a:buFont typeface="Symbol"/>
              <a:buChar char=""/>
            </a:pPr>
            <a:r>
              <a:rPr lang="en-US" b="1" dirty="0" err="1">
                <a:latin typeface="Times New Roman"/>
                <a:ea typeface="Calibri"/>
                <a:cs typeface="Arial"/>
              </a:rPr>
              <a:t>Axodendritic</a:t>
            </a:r>
            <a:r>
              <a:rPr lang="en-US" dirty="0">
                <a:latin typeface="Times New Roman"/>
                <a:ea typeface="Calibri"/>
                <a:cs typeface="Arial"/>
              </a:rPr>
              <a:t>: synapses between the axon of one neuron and the dendrite of another.</a:t>
            </a:r>
            <a:endParaRPr lang="en-US" sz="1600" dirty="0">
              <a:ea typeface="Calibri"/>
              <a:cs typeface="Arial"/>
            </a:endParaRPr>
          </a:p>
          <a:p>
            <a:pPr marL="342900" lvl="0" indent="-342900" algn="just">
              <a:lnSpc>
                <a:spcPct val="150000"/>
              </a:lnSpc>
              <a:buSzPts val="1400"/>
              <a:buFont typeface="Symbol"/>
              <a:buChar char=""/>
            </a:pPr>
            <a:r>
              <a:rPr lang="en-US" b="1" dirty="0" err="1">
                <a:latin typeface="Times New Roman"/>
                <a:ea typeface="Calibri"/>
                <a:cs typeface="Arial"/>
              </a:rPr>
              <a:t>Axosomatic</a:t>
            </a:r>
            <a:r>
              <a:rPr lang="en-US" dirty="0">
                <a:latin typeface="Times New Roman"/>
                <a:ea typeface="Calibri"/>
                <a:cs typeface="Arial"/>
              </a:rPr>
              <a:t>: synapses between the axon of one neuron and the soma of another.</a:t>
            </a:r>
            <a:endParaRPr lang="en-US" sz="1600" dirty="0">
              <a:ea typeface="Calibri"/>
              <a:cs typeface="Arial"/>
            </a:endParaRPr>
          </a:p>
          <a:p>
            <a:pPr marL="342900" lvl="0" indent="-342900" algn="just">
              <a:lnSpc>
                <a:spcPct val="150000"/>
              </a:lnSpc>
              <a:buSzPts val="1400"/>
              <a:buFont typeface="Symbol"/>
              <a:buChar char=""/>
            </a:pPr>
            <a:r>
              <a:rPr lang="en-US" b="1" dirty="0" err="1">
                <a:latin typeface="Times New Roman"/>
                <a:ea typeface="Calibri"/>
                <a:cs typeface="Arial"/>
              </a:rPr>
              <a:t>Axoaxonic</a:t>
            </a:r>
            <a:r>
              <a:rPr lang="en-US" dirty="0">
                <a:latin typeface="Times New Roman"/>
                <a:ea typeface="Calibri"/>
                <a:cs typeface="Arial"/>
              </a:rPr>
              <a:t>: (axon to axon).</a:t>
            </a:r>
            <a:endParaRPr lang="en-US" sz="1600" dirty="0">
              <a:ea typeface="Calibri"/>
              <a:cs typeface="Arial"/>
            </a:endParaRPr>
          </a:p>
          <a:p>
            <a:pPr marL="342900" lvl="0" indent="-342900">
              <a:lnSpc>
                <a:spcPct val="150000"/>
              </a:lnSpc>
              <a:buSzPts val="1400"/>
              <a:buFont typeface="Symbol"/>
              <a:buChar char=""/>
            </a:pPr>
            <a:r>
              <a:rPr lang="en-US" b="1" dirty="0" err="1">
                <a:latin typeface="Times New Roman"/>
                <a:ea typeface="Calibri"/>
                <a:cs typeface="Arial"/>
              </a:rPr>
              <a:t>Dendrodendritic</a:t>
            </a:r>
            <a:r>
              <a:rPr lang="en-US" dirty="0">
                <a:latin typeface="Times New Roman"/>
                <a:ea typeface="Calibri"/>
                <a:cs typeface="Arial"/>
              </a:rPr>
              <a:t>: (dendrite to dendrite).</a:t>
            </a:r>
            <a:endParaRPr lang="en-US" sz="1600" dirty="0">
              <a:ea typeface="Calibri"/>
              <a:cs typeface="Arial"/>
            </a:endParaRPr>
          </a:p>
        </p:txBody>
      </p:sp>
      <p:pic>
        <p:nvPicPr>
          <p:cNvPr id="5" name="Content Placeholder 4" descr="C:\Users\Taji zewi\Desktop\Picture10-1.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3118723"/>
            <a:ext cx="8077200" cy="3586877"/>
          </a:xfrm>
          <a:prstGeom prst="rect">
            <a:avLst/>
          </a:prstGeom>
          <a:noFill/>
          <a:ln>
            <a:noFill/>
          </a:ln>
        </p:spPr>
      </p:pic>
    </p:spTree>
    <p:extLst>
      <p:ext uri="{BB962C8B-B14F-4D97-AF65-F5344CB8AC3E}">
        <p14:creationId xmlns:p14="http://schemas.microsoft.com/office/powerpoint/2010/main" val="37477329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381000" y="1447800"/>
            <a:ext cx="8534400" cy="3570208"/>
          </a:xfrm>
          <a:prstGeom prst="rect">
            <a:avLst/>
          </a:prstGeom>
        </p:spPr>
        <p:txBody>
          <a:bodyPr wrap="square">
            <a:spAutoFit/>
          </a:bodyPr>
          <a:lstStyle/>
          <a:p>
            <a:pPr algn="just">
              <a:lnSpc>
                <a:spcPct val="150000"/>
              </a:lnSpc>
            </a:pPr>
            <a:r>
              <a:rPr lang="en-US" b="1" dirty="0">
                <a:latin typeface="Times New Roman"/>
                <a:ea typeface="Calibri"/>
                <a:cs typeface="Arial"/>
              </a:rPr>
              <a:t>What happens at the synapse?</a:t>
            </a:r>
            <a:endParaRPr lang="en-US" sz="1600" dirty="0">
              <a:ea typeface="Calibri"/>
              <a:cs typeface="Arial"/>
            </a:endParaRPr>
          </a:p>
          <a:p>
            <a:pPr marL="342900" lvl="0" indent="-342900">
              <a:lnSpc>
                <a:spcPct val="150000"/>
              </a:lnSpc>
              <a:spcAft>
                <a:spcPts val="1200"/>
              </a:spcAft>
              <a:buFont typeface="Symbol"/>
              <a:buChar char=""/>
            </a:pPr>
            <a:r>
              <a:rPr lang="en-US" dirty="0">
                <a:latin typeface="Times New Roman"/>
                <a:ea typeface="Calibri"/>
                <a:cs typeface="Arial"/>
              </a:rPr>
              <a:t>Information is transmitted in the central nervous system (CNS) mainly in the form of nerve impulses, which pass from one neuron to another.</a:t>
            </a:r>
            <a:endParaRPr lang="en-US" sz="1600" dirty="0">
              <a:ea typeface="Calibri"/>
              <a:cs typeface="Arial"/>
            </a:endParaRPr>
          </a:p>
          <a:p>
            <a:pPr marL="342900" lvl="0" indent="-342900">
              <a:lnSpc>
                <a:spcPct val="150000"/>
              </a:lnSpc>
              <a:buFont typeface="Symbol"/>
              <a:buChar char=""/>
            </a:pPr>
            <a:r>
              <a:rPr lang="en-US" dirty="0">
                <a:latin typeface="Times New Roman"/>
                <a:ea typeface="Calibri"/>
                <a:cs typeface="Arial"/>
              </a:rPr>
              <a:t>Each impulse from its way from one neuron to another may:</a:t>
            </a:r>
            <a:endParaRPr lang="en-US" sz="1600" dirty="0">
              <a:ea typeface="Calibri"/>
              <a:cs typeface="Arial"/>
            </a:endParaRPr>
          </a:p>
          <a:p>
            <a:pPr marL="342900" lvl="0" indent="-342900">
              <a:lnSpc>
                <a:spcPct val="150000"/>
              </a:lnSpc>
              <a:buFont typeface="+mj-lt"/>
              <a:buAutoNum type="arabicPeriod"/>
              <a:tabLst>
                <a:tab pos="499110" algn="l"/>
              </a:tabLst>
            </a:pPr>
            <a:r>
              <a:rPr lang="en-US" dirty="0">
                <a:latin typeface="Times New Roman"/>
                <a:ea typeface="Calibri"/>
                <a:cs typeface="Arial"/>
              </a:rPr>
              <a:t>Be blocked in its transmission from one neuron to another.</a:t>
            </a:r>
            <a:endParaRPr lang="en-US" sz="1600" dirty="0">
              <a:ea typeface="Calibri"/>
              <a:cs typeface="Arial"/>
            </a:endParaRPr>
          </a:p>
          <a:p>
            <a:pPr marL="342900" lvl="0" indent="-342900">
              <a:lnSpc>
                <a:spcPct val="150000"/>
              </a:lnSpc>
              <a:buFont typeface="+mj-lt"/>
              <a:buAutoNum type="arabicPeriod"/>
              <a:tabLst>
                <a:tab pos="499110" algn="l"/>
              </a:tabLst>
            </a:pPr>
            <a:r>
              <a:rPr lang="en-US" dirty="0">
                <a:latin typeface="Times New Roman"/>
                <a:ea typeface="Calibri"/>
                <a:cs typeface="Arial"/>
              </a:rPr>
              <a:t>Be changed from the single impulse to repetitive impulses.</a:t>
            </a:r>
            <a:endParaRPr lang="en-US" sz="1600" dirty="0">
              <a:ea typeface="Calibri"/>
              <a:cs typeface="Arial"/>
            </a:endParaRPr>
          </a:p>
          <a:p>
            <a:pPr marL="342900" lvl="0" indent="-342900">
              <a:lnSpc>
                <a:spcPct val="150000"/>
              </a:lnSpc>
              <a:buFont typeface="Symbol"/>
              <a:buChar char=""/>
            </a:pPr>
            <a:r>
              <a:rPr lang="en-US" dirty="0">
                <a:latin typeface="Times New Roman"/>
                <a:ea typeface="Calibri"/>
                <a:cs typeface="Arial"/>
              </a:rPr>
              <a:t>Synaptic transmission is a complex process that permits grading and adjustment of neural activity necessary for normal function.</a:t>
            </a:r>
            <a:endParaRPr lang="en-US" sz="1600" dirty="0">
              <a:ea typeface="Calibri"/>
              <a:cs typeface="Arial"/>
            </a:endParaRPr>
          </a:p>
        </p:txBody>
      </p:sp>
    </p:spTree>
    <p:extLst>
      <p:ext uri="{BB962C8B-B14F-4D97-AF65-F5344CB8AC3E}">
        <p14:creationId xmlns:p14="http://schemas.microsoft.com/office/powerpoint/2010/main" val="12857711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0" y="152401"/>
            <a:ext cx="9144000" cy="1615827"/>
          </a:xfrm>
          <a:prstGeom prst="rect">
            <a:avLst/>
          </a:prstGeom>
        </p:spPr>
        <p:txBody>
          <a:bodyPr wrap="square">
            <a:spAutoFit/>
          </a:bodyPr>
          <a:lstStyle/>
          <a:p>
            <a:pPr algn="just">
              <a:lnSpc>
                <a:spcPct val="150000"/>
              </a:lnSpc>
              <a:spcBef>
                <a:spcPts val="1200"/>
              </a:spcBef>
            </a:pPr>
            <a:r>
              <a:rPr lang="en-US" b="1" dirty="0">
                <a:latin typeface="Times New Roman"/>
                <a:ea typeface="Calibri"/>
                <a:cs typeface="Arial"/>
              </a:rPr>
              <a:t>Functional classification of synapse</a:t>
            </a:r>
            <a:endParaRPr lang="en-US" sz="1600" dirty="0">
              <a:ea typeface="Calibri"/>
              <a:cs typeface="Arial"/>
            </a:endParaRPr>
          </a:p>
          <a:p>
            <a:pPr marL="342900" lvl="0" indent="-342900" algn="just">
              <a:lnSpc>
                <a:spcPct val="150000"/>
              </a:lnSpc>
              <a:spcAft>
                <a:spcPts val="600"/>
              </a:spcAft>
              <a:buFont typeface="+mj-lt"/>
              <a:buAutoNum type="alphaUcPeriod"/>
            </a:pPr>
            <a:r>
              <a:rPr lang="en-US" sz="1600" b="1" dirty="0">
                <a:latin typeface="Times New Roman"/>
                <a:ea typeface="Calibri"/>
                <a:cs typeface="Arial"/>
              </a:rPr>
              <a:t>Chemical synapse: </a:t>
            </a:r>
            <a:r>
              <a:rPr lang="en-US" sz="1600" dirty="0">
                <a:latin typeface="Times New Roman"/>
                <a:ea typeface="Calibri"/>
                <a:cs typeface="Arial"/>
              </a:rPr>
              <a:t>Almost all synapses used for signal transmission in the CNS of human beings are chemical synapses, i.e. first neuron secretes a chemical substance called a neurotransmitter at the synapse to act on a receptor on the next neuron to excite it, inhibit, or modify its sensitivity.</a:t>
            </a:r>
            <a:endParaRPr lang="en-US" sz="1600" dirty="0">
              <a:ea typeface="Calibri"/>
              <a:cs typeface="Arial"/>
            </a:endParaRPr>
          </a:p>
        </p:txBody>
      </p:sp>
      <p:pic>
        <p:nvPicPr>
          <p:cNvPr id="5" name="Content Placeholder 4" descr="wsdffggg"/>
          <p:cNvPicPr>
            <a:picLocks noGrp="1"/>
          </p:cNvPicPr>
          <p:nvPr>
            <p:ph idx="1"/>
          </p:nvPr>
        </p:nvPicPr>
        <p:blipFill>
          <a:blip r:embed="rId2"/>
          <a:srcRect/>
          <a:stretch>
            <a:fillRect/>
          </a:stretch>
        </p:blipFill>
        <p:spPr bwMode="auto">
          <a:xfrm>
            <a:off x="609600" y="1768228"/>
            <a:ext cx="8077200" cy="5089772"/>
          </a:xfrm>
          <a:prstGeom prst="rect">
            <a:avLst/>
          </a:prstGeom>
          <a:noFill/>
          <a:ln w="9525">
            <a:noFill/>
            <a:miter lim="800000"/>
            <a:headEnd/>
            <a:tailEnd/>
          </a:ln>
        </p:spPr>
      </p:pic>
    </p:spTree>
    <p:extLst>
      <p:ext uri="{BB962C8B-B14F-4D97-AF65-F5344CB8AC3E}">
        <p14:creationId xmlns:p14="http://schemas.microsoft.com/office/powerpoint/2010/main" val="18713876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381000" y="735955"/>
            <a:ext cx="8153400" cy="2323713"/>
          </a:xfrm>
          <a:prstGeom prst="rect">
            <a:avLst/>
          </a:prstGeom>
        </p:spPr>
        <p:txBody>
          <a:bodyPr wrap="square">
            <a:spAutoFit/>
          </a:bodyPr>
          <a:lstStyle/>
          <a:p>
            <a:pPr marL="342900" lvl="0" indent="-342900" algn="just">
              <a:lnSpc>
                <a:spcPct val="150000"/>
              </a:lnSpc>
              <a:spcAft>
                <a:spcPts val="1200"/>
              </a:spcAft>
              <a:buFont typeface="+mj-lt"/>
              <a:buAutoNum type="alphaUcPeriod"/>
            </a:pPr>
            <a:r>
              <a:rPr lang="en-US" b="1" dirty="0">
                <a:latin typeface="Times New Roman"/>
                <a:ea typeface="Calibri"/>
                <a:cs typeface="Arial"/>
              </a:rPr>
              <a:t>Electrical Synapse: </a:t>
            </a:r>
            <a:r>
              <a:rPr lang="en-US" dirty="0">
                <a:latin typeface="Times New Roman"/>
                <a:ea typeface="Calibri"/>
                <a:cs typeface="Arial"/>
              </a:rPr>
              <a:t>Membranes of the pre-and post-synaptic neurons come close together and gap junctions form low membrane borders which allow passage of ions.</a:t>
            </a:r>
            <a:endParaRPr lang="en-US" sz="1600" dirty="0">
              <a:ea typeface="Calibri"/>
              <a:cs typeface="Arial"/>
            </a:endParaRPr>
          </a:p>
          <a:p>
            <a:pPr marL="342900" lvl="0" indent="-342900" algn="just">
              <a:lnSpc>
                <a:spcPct val="150000"/>
              </a:lnSpc>
              <a:spcAft>
                <a:spcPts val="1200"/>
              </a:spcAft>
              <a:buFont typeface="+mj-lt"/>
              <a:buAutoNum type="alphaUcPeriod"/>
            </a:pPr>
            <a:r>
              <a:rPr lang="en-US" b="1" dirty="0">
                <a:latin typeface="Times New Roman"/>
                <a:ea typeface="Calibri"/>
                <a:cs typeface="Arial"/>
              </a:rPr>
              <a:t>Conjoint </a:t>
            </a:r>
            <a:r>
              <a:rPr lang="en-US" b="1" dirty="0" smtClean="0">
                <a:latin typeface="Times New Roman"/>
                <a:ea typeface="Calibri"/>
                <a:cs typeface="Arial"/>
              </a:rPr>
              <a:t>synapse (mixed ):</a:t>
            </a:r>
            <a:r>
              <a:rPr lang="en-US" dirty="0" smtClean="0">
                <a:latin typeface="Times New Roman"/>
                <a:ea typeface="Calibri"/>
                <a:cs typeface="Arial"/>
              </a:rPr>
              <a:t> </a:t>
            </a:r>
            <a:r>
              <a:rPr lang="en-US" dirty="0">
                <a:latin typeface="Times New Roman"/>
                <a:ea typeface="Calibri"/>
                <a:cs typeface="Arial"/>
              </a:rPr>
              <a:t>Where there are both types of transmission (chemical and electrical synapse</a:t>
            </a:r>
            <a:r>
              <a:rPr lang="en-US" dirty="0" smtClean="0">
                <a:latin typeface="Times New Roman"/>
                <a:ea typeface="Calibri"/>
                <a:cs typeface="Arial"/>
              </a:rPr>
              <a:t>).</a:t>
            </a:r>
            <a:endParaRPr lang="en-US" sz="1600" dirty="0">
              <a:ea typeface="Calibri"/>
              <a:cs typeface="Arial"/>
            </a:endParaRPr>
          </a:p>
        </p:txBody>
      </p:sp>
    </p:spTree>
    <p:extLst>
      <p:ext uri="{BB962C8B-B14F-4D97-AF65-F5344CB8AC3E}">
        <p14:creationId xmlns:p14="http://schemas.microsoft.com/office/powerpoint/2010/main" val="17091955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C:\Users\Taji zewi\Desktop\Main-modalities-of-synaptic-transmissions-a-chemical-synapse-The-arrival-of-action.png"/>
          <p:cNvPicPr/>
          <p:nvPr/>
        </p:nvPicPr>
        <p:blipFill>
          <a:blip r:embed="rId2">
            <a:extLst>
              <a:ext uri="{28A0092B-C50C-407E-A947-70E740481C1C}">
                <a14:useLocalDpi xmlns:a14="http://schemas.microsoft.com/office/drawing/2010/main" val="0"/>
              </a:ext>
            </a:extLst>
          </a:blip>
          <a:srcRect/>
          <a:stretch>
            <a:fillRect/>
          </a:stretch>
        </p:blipFill>
        <p:spPr bwMode="auto">
          <a:xfrm>
            <a:off x="685800" y="381000"/>
            <a:ext cx="7848599" cy="5867399"/>
          </a:xfrm>
          <a:prstGeom prst="rect">
            <a:avLst/>
          </a:prstGeom>
          <a:noFill/>
          <a:ln>
            <a:noFill/>
          </a:ln>
        </p:spPr>
      </p:pic>
    </p:spTree>
    <p:extLst>
      <p:ext uri="{BB962C8B-B14F-4D97-AF65-F5344CB8AC3E}">
        <p14:creationId xmlns:p14="http://schemas.microsoft.com/office/powerpoint/2010/main" val="33411214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1223</Words>
  <Application>Microsoft Office PowerPoint</Application>
  <PresentationFormat>On-screen Show (4:3)</PresentationFormat>
  <Paragraphs>102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Zhiyan</dc:creator>
  <cp:lastModifiedBy>Taji zewi</cp:lastModifiedBy>
  <cp:revision>18</cp:revision>
  <dcterms:created xsi:type="dcterms:W3CDTF">2006-08-16T00:00:00Z</dcterms:created>
  <dcterms:modified xsi:type="dcterms:W3CDTF">2023-02-04T21:03:12Z</dcterms:modified>
</cp:coreProperties>
</file>