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487700"/>
            <a:ext cx="8077200" cy="197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The Muscular system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Properties of muscle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Contractility: Ability of a muscle to shorten with force.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Excitability: Capacity of muscle to respond to a stimulus.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Elasticity</a:t>
            </a:r>
            <a:r>
              <a:rPr lang="en-US" dirty="0">
                <a:latin typeface="Times New Roman"/>
                <a:ea typeface="Calibri"/>
                <a:cs typeface="Arial"/>
              </a:rPr>
              <a:t>: Ability of muscle to recoil to original resting length after stretching.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6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1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67000" y="533400"/>
            <a:ext cx="31172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Structure of actin and myosin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60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7364" y="6858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Thick filaments (Myosin)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Bundle of myosin proteins shaped like double-headed golf clubs.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Myosin heads have two binding sites: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Actin binding site forms cross bridge.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The nucleotide-binding site binds ATP (Myosin ATPase).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Hydrolysis of ATP provides energy to generate </a:t>
            </a:r>
            <a:r>
              <a:rPr lang="en-US" b="1" dirty="0">
                <a:latin typeface="Times New Roman"/>
                <a:ea typeface="Calibri"/>
                <a:cs typeface="Arial"/>
              </a:rPr>
              <a:t>power stroke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lum bright="-18000" contrast="42000"/>
          </a:blip>
          <a:srcRect l="12996" t="7495" r="20016" b="14523"/>
          <a:stretch>
            <a:fillRect/>
          </a:stretch>
        </p:blipFill>
        <p:spPr bwMode="auto">
          <a:xfrm>
            <a:off x="4571998" y="3863180"/>
            <a:ext cx="3" cy="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1124"/>
            <a:ext cx="7162799" cy="335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610600" cy="2966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Times New Roman"/>
                <a:ea typeface="Calibri"/>
                <a:cs typeface="Arial"/>
              </a:rPr>
              <a:t>Thin filaments (Actin)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sz="1400" b="1" dirty="0">
                <a:latin typeface="Times New Roman"/>
                <a:ea typeface="Calibri"/>
                <a:cs typeface="Arial"/>
              </a:rPr>
              <a:t>Backbone</a:t>
            </a:r>
            <a:r>
              <a:rPr lang="en-US" sz="1400" dirty="0">
                <a:latin typeface="Times New Roman"/>
                <a:ea typeface="Calibri"/>
                <a:cs typeface="Arial"/>
              </a:rPr>
              <a:t>: two strands of polymerized globular actin – fibrous actin.</a:t>
            </a:r>
            <a:endParaRPr lang="en-US" sz="14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sz="1400" dirty="0">
                <a:latin typeface="Times New Roman"/>
                <a:ea typeface="Calibri"/>
                <a:cs typeface="Arial"/>
              </a:rPr>
              <a:t>Each actin has a 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myosin binding site</a:t>
            </a:r>
            <a:r>
              <a:rPr lang="en-US" sz="1400" dirty="0"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sz="1400" b="1" dirty="0">
                <a:latin typeface="Times New Roman"/>
                <a:ea typeface="Calibri"/>
                <a:cs typeface="Arial"/>
              </a:rPr>
              <a:t>Troponin</a:t>
            </a:r>
            <a:endParaRPr lang="en-US" sz="14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sz="1400" dirty="0">
                <a:latin typeface="Times New Roman"/>
                <a:ea typeface="Calibri"/>
                <a:cs typeface="Arial"/>
              </a:rPr>
              <a:t>Binds Ca</a:t>
            </a:r>
            <a:r>
              <a:rPr lang="en-US" sz="1400" baseline="30000" dirty="0">
                <a:latin typeface="Times New Roman"/>
                <a:ea typeface="Calibri"/>
                <a:cs typeface="Arial"/>
              </a:rPr>
              <a:t>2+</a:t>
            </a:r>
            <a:r>
              <a:rPr lang="en-US" sz="1400" dirty="0">
                <a:latin typeface="Times New Roman"/>
                <a:ea typeface="Calibri"/>
                <a:cs typeface="Arial"/>
              </a:rPr>
              <a:t>; regulates muscle contraction.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sz="1400" b="1" dirty="0" err="1">
                <a:latin typeface="Times New Roman"/>
                <a:ea typeface="Calibri"/>
                <a:cs typeface="Arial"/>
              </a:rPr>
              <a:t>Tropomyosin</a:t>
            </a:r>
            <a:endParaRPr lang="en-US" sz="14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sz="1400" dirty="0">
                <a:latin typeface="Times New Roman"/>
                <a:ea typeface="Calibri"/>
                <a:cs typeface="Arial"/>
              </a:rPr>
              <a:t>Lies in the groove of the actin helix.</a:t>
            </a:r>
            <a:endParaRPr lang="en-US" sz="14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sz="1400" dirty="0">
                <a:latin typeface="Times New Roman"/>
                <a:ea typeface="Calibri"/>
                <a:cs typeface="Arial"/>
              </a:rPr>
              <a:t>Blocks myosin binding.</a:t>
            </a:r>
            <a:endParaRPr lang="en-US" sz="14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sz="1400" dirty="0">
                <a:latin typeface="Times New Roman"/>
                <a:ea typeface="Calibri"/>
                <a:cs typeface="Arial"/>
              </a:rPr>
              <a:t>Sites in absence of Ca</a:t>
            </a:r>
            <a:r>
              <a:rPr lang="en-US" sz="1400" baseline="30000" dirty="0">
                <a:latin typeface="Times New Roman"/>
                <a:ea typeface="Calibri"/>
                <a:cs typeface="Arial"/>
              </a:rPr>
              <a:t>2+</a:t>
            </a:r>
            <a:r>
              <a:rPr lang="en-US" sz="1400" dirty="0"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495"/>
          <a:stretch>
            <a:fillRect/>
          </a:stretch>
        </p:blipFill>
        <p:spPr bwMode="auto">
          <a:xfrm>
            <a:off x="914400" y="3194862"/>
            <a:ext cx="7619048" cy="343299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Thick filament: Myosin (head and tail)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Thin filament: Actin, </a:t>
            </a:r>
            <a:r>
              <a:rPr lang="en-US" dirty="0" err="1">
                <a:latin typeface="Times New Roman"/>
                <a:ea typeface="Calibri"/>
                <a:cs typeface="Arial"/>
              </a:rPr>
              <a:t>Tropomyosin</a:t>
            </a:r>
            <a:r>
              <a:rPr lang="en-US" dirty="0">
                <a:latin typeface="Times New Roman"/>
                <a:ea typeface="Calibri"/>
                <a:cs typeface="Arial"/>
              </a:rPr>
              <a:t>, Troponin (calcium-binding site)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Content Placeholder 4" descr="8"/>
          <p:cNvPicPr>
            <a:picLocks noGrp="1"/>
          </p:cNvPicPr>
          <p:nvPr>
            <p:ph idx="1"/>
          </p:nvPr>
        </p:nvPicPr>
        <p:blipFill>
          <a:blip r:embed="rId2"/>
          <a:srcRect l="9375" t="15469" r="8907" b="15469"/>
          <a:stretch>
            <a:fillRect/>
          </a:stretch>
        </p:blipFill>
        <p:spPr bwMode="auto">
          <a:xfrm>
            <a:off x="685800" y="2253228"/>
            <a:ext cx="7970447" cy="44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61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Sliding Filament Model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Actin </a:t>
            </a:r>
            <a:r>
              <a:rPr lang="en-US" dirty="0" err="1">
                <a:latin typeface="Times New Roman"/>
                <a:ea typeface="Calibri"/>
                <a:cs typeface="Arial"/>
              </a:rPr>
              <a:t>myofilaments</a:t>
            </a:r>
            <a:r>
              <a:rPr lang="en-US" dirty="0">
                <a:latin typeface="Times New Roman"/>
                <a:ea typeface="Calibri"/>
                <a:cs typeface="Arial"/>
              </a:rPr>
              <a:t> slide over myosin to shorten sarcomeres.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Actin and myosin do not change length.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Shortening sarcomeres are responsible for skeletal muscle contraction.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During relaxation, sarcomeres lengthen.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0825"/>
            <a:ext cx="8763000" cy="430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1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uscle - Anaesthesia &amp;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759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6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7848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Excitation-Contraction coupling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Depolarization of motor endplate (excitation) is coupled to muscular contraction.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nerve impulse travels along the sarcolemma and down T-tubules to cause a release of Ca</a:t>
            </a:r>
            <a:r>
              <a:rPr lang="en-US" baseline="30000" dirty="0">
                <a:latin typeface="Times New Roman"/>
                <a:ea typeface="Calibri"/>
                <a:cs typeface="Arial"/>
              </a:rPr>
              <a:t>2+</a:t>
            </a:r>
            <a:r>
              <a:rPr lang="en-US" dirty="0">
                <a:latin typeface="Times New Roman"/>
                <a:ea typeface="Calibri"/>
                <a:cs typeface="Arial"/>
              </a:rPr>
              <a:t> from the Sarcoplasmic reticulum.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Ca</a:t>
            </a:r>
            <a:r>
              <a:rPr lang="en-US" baseline="30000" dirty="0">
                <a:latin typeface="Times New Roman"/>
                <a:ea typeface="Calibri"/>
                <a:cs typeface="Arial"/>
              </a:rPr>
              <a:t>2+</a:t>
            </a:r>
            <a:r>
              <a:rPr lang="en-US" dirty="0">
                <a:latin typeface="Times New Roman"/>
                <a:ea typeface="Calibri"/>
                <a:cs typeface="Arial"/>
              </a:rPr>
              <a:t> binds to troponin and causes position change in </a:t>
            </a:r>
            <a:r>
              <a:rPr lang="en-US" dirty="0" err="1">
                <a:latin typeface="Times New Roman"/>
                <a:ea typeface="Calibri"/>
                <a:cs typeface="Arial"/>
              </a:rPr>
              <a:t>tropomyosin</a:t>
            </a:r>
            <a:r>
              <a:rPr lang="en-US" dirty="0">
                <a:latin typeface="Times New Roman"/>
                <a:ea typeface="Calibri"/>
                <a:cs typeface="Arial"/>
              </a:rPr>
              <a:t>, exposing active sites on actin.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Permits a strong binding state between actin and myosin and contraction occurs.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ATP is hydrolyzed and energy goes to the myosin head which releases from actin.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1232"/>
            <a:ext cx="8305800" cy="5511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" y="533400"/>
            <a:ext cx="42114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Action potentials and muscle contraction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1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hysiology of Skeletal Muscle Contraction – Earth&amp;#39;s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04326"/>
            <a:ext cx="8534400" cy="477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Muscle tissue types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Skeletal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Attached to bones.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Nuclei are ovoid, multiple, and peripherally located.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Striated, voluntary.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Smooth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Walls of hollow organs, blood vessels, eye, glands, skin.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Single nucleus centrally located.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Not striated,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involuntary.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Cardiac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Heart.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Single nucleus centrally located.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Striations,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involuntary.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aji zewi\Desktop\199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391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20981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The function of skeletal muscles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Attach to bones to provide voluntary movement.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Produce </a:t>
            </a:r>
            <a:r>
              <a:rPr lang="en-US" dirty="0">
                <a:latin typeface="Times New Roman"/>
                <a:ea typeface="Calibri"/>
                <a:cs typeface="Arial"/>
              </a:rPr>
              <a:t>heat and energy for the body.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Help maintain posture.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Protect internal organs.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Called striated (striped) because they have striations of alternating light and dark bands.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Provide </a:t>
            </a:r>
            <a:r>
              <a:rPr lang="en-US" dirty="0">
                <a:latin typeface="Times New Roman"/>
                <a:ea typeface="Calibri"/>
                <a:cs typeface="Arial"/>
              </a:rPr>
              <a:t>movements to the limbs, but contract quickly, fatigue easily, and cannot maintain the contraction for long periods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2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38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Connective tissue wrappings of skeletal muscle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b="1" dirty="0" err="1">
                <a:latin typeface="Times New Roman"/>
                <a:ea typeface="Calibri"/>
                <a:cs typeface="Arial"/>
              </a:rPr>
              <a:t>Endomysium</a:t>
            </a:r>
            <a:r>
              <a:rPr lang="en-US" dirty="0">
                <a:latin typeface="Times New Roman"/>
                <a:ea typeface="Calibri"/>
                <a:cs typeface="Arial"/>
              </a:rPr>
              <a:t> – around single muscle fiber.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latin typeface="Times New Roman"/>
                <a:ea typeface="Calibri"/>
                <a:cs typeface="Arial"/>
              </a:rPr>
              <a:t>Perimysium</a:t>
            </a:r>
            <a:r>
              <a:rPr lang="en-US" dirty="0">
                <a:latin typeface="Times New Roman"/>
                <a:ea typeface="Calibri"/>
                <a:cs typeface="Arial"/>
              </a:rPr>
              <a:t> – around a fascicle (bundle) of fibers.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b="1" dirty="0" err="1">
                <a:latin typeface="Times New Roman"/>
                <a:ea typeface="Calibri"/>
                <a:cs typeface="Arial"/>
              </a:rPr>
              <a:t>Epimysium</a:t>
            </a:r>
            <a:r>
              <a:rPr lang="en-US" dirty="0">
                <a:latin typeface="Times New Roman"/>
                <a:ea typeface="Calibri"/>
                <a:cs typeface="Arial"/>
              </a:rPr>
              <a:t> – covers the entire skeletal muscle.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latin typeface="Times New Roman"/>
                <a:ea typeface="Calibri"/>
                <a:cs typeface="Arial"/>
              </a:rPr>
              <a:t>Fascia</a:t>
            </a:r>
            <a:r>
              <a:rPr lang="en-US" dirty="0">
                <a:latin typeface="Times New Roman"/>
                <a:ea typeface="Calibri"/>
                <a:cs typeface="Arial"/>
              </a:rPr>
              <a:t> – on the outside of 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epimysium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Parts of a muscle</a:t>
            </a:r>
            <a:r>
              <a:rPr lang="en-US" sz="2000" dirty="0">
                <a:ea typeface="Calibri"/>
                <a:cs typeface="Arial"/>
              </a:rPr>
              <a:t/>
            </a:r>
            <a:br>
              <a:rPr lang="en-US" sz="2000" dirty="0">
                <a:ea typeface="Calibri"/>
                <a:cs typeface="Arial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68316"/>
            <a:ext cx="845819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46869" y="6197516"/>
            <a:ext cx="40918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Microscopic anatomy of skeletal muscle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61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latin typeface="Times New Roman"/>
                <a:ea typeface="Calibri"/>
                <a:cs typeface="Arial"/>
              </a:rPr>
              <a:t>Myofibril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Bundles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myofilaments</a:t>
            </a:r>
            <a:endParaRPr lang="en-US" sz="1600" dirty="0">
              <a:ea typeface="Calibri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buFont typeface="Symbol"/>
              <a:buChar char=""/>
              <a:tabLst>
                <a:tab pos="499110" algn="l"/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Myofibrils are aligned to give distinct bands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I band = light band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A band = dark band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8"/>
          <p:cNvPicPr/>
          <p:nvPr/>
        </p:nvPicPr>
        <p:blipFill>
          <a:blip r:embed="rId2"/>
          <a:srcRect l="9583" t="5624" r="9375" b="5432"/>
          <a:stretch>
            <a:fillRect/>
          </a:stretch>
        </p:blipFill>
        <p:spPr bwMode="auto">
          <a:xfrm>
            <a:off x="533400" y="22098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8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66596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Sarcomere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Sarcomere - The basic functional unit of the muscle fiber consists of the array of thick and thin filaments between two Z disks.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Thick filaments - with myosin (protein) molecules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Thin filaments - with actin (protein) molecules plus smaller amounts of troponin and </a:t>
            </a:r>
            <a:r>
              <a:rPr lang="en-US" dirty="0" err="1">
                <a:latin typeface="Times New Roman"/>
                <a:ea typeface="Calibri"/>
                <a:cs typeface="Arial"/>
              </a:rPr>
              <a:t>tropomyosin</a:t>
            </a:r>
            <a:r>
              <a:rPr lang="en-US" dirty="0">
                <a:latin typeface="Times New Roman"/>
                <a:ea typeface="Calibri"/>
                <a:cs typeface="Arial"/>
              </a:rPr>
              <a:t>. 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Striations - of dark A bands and light I bands.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 band - is bisected by the H zone with the M line or band running through the center of this H zone.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 bands - are bisected by the Z disk or line. 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1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305799" cy="59436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4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a muscle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Zhiyan</dc:creator>
  <cp:lastModifiedBy>Taji zewi</cp:lastModifiedBy>
  <cp:revision>13</cp:revision>
  <dcterms:created xsi:type="dcterms:W3CDTF">2006-08-16T00:00:00Z</dcterms:created>
  <dcterms:modified xsi:type="dcterms:W3CDTF">2023-02-12T16:32:41Z</dcterms:modified>
</cp:coreProperties>
</file>