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8" y="152400"/>
            <a:ext cx="8534400" cy="609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2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097593"/>
            <a:ext cx="80772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b="1" dirty="0">
                <a:latin typeface="Times New Roman"/>
                <a:ea typeface="Calibri"/>
                <a:cs typeface="Arial"/>
              </a:rPr>
              <a:t>The heart wall: 3 layers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b="1" dirty="0" err="1">
                <a:latin typeface="Times New Roman"/>
                <a:ea typeface="Calibri"/>
                <a:cs typeface="Arial"/>
              </a:rPr>
              <a:t>Epicardium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Outside layer.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This layer is the parietal pericardium.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Connective tissue layer.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b="1" dirty="0">
                <a:latin typeface="Times New Roman"/>
                <a:ea typeface="Calibri"/>
                <a:cs typeface="Arial"/>
              </a:rPr>
              <a:t>Myocardium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Middle layer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Mostly cardiac muscle.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b="1" dirty="0">
                <a:latin typeface="Times New Roman"/>
                <a:ea typeface="Calibri"/>
                <a:cs typeface="Arial"/>
              </a:rPr>
              <a:t>Endocardium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Inner layer.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Endothelium.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79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513091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latin typeface="Times New Roman"/>
                <a:ea typeface="Calibri"/>
                <a:cs typeface="Arial"/>
              </a:rPr>
              <a:t>Blood vessels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b="1" dirty="0">
                <a:latin typeface="Times New Roman"/>
                <a:ea typeface="Calibri"/>
                <a:cs typeface="Arial"/>
              </a:rPr>
              <a:t>Arteries (Distributing channel)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 Thick-walled tubes.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Capillaries </a:t>
            </a:r>
            <a:r>
              <a:rPr lang="en-US" b="1" dirty="0">
                <a:latin typeface="Times New Roman"/>
                <a:ea typeface="Calibri"/>
                <a:cs typeface="Arial"/>
              </a:rPr>
              <a:t>(microscopic vessels)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One cell thick.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Veins </a:t>
            </a:r>
            <a:r>
              <a:rPr lang="en-US" b="1" dirty="0">
                <a:latin typeface="Times New Roman"/>
                <a:ea typeface="Calibri"/>
                <a:cs typeface="Arial"/>
              </a:rPr>
              <a:t>(draining channel)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73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2551837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latin typeface="Times New Roman"/>
                <a:ea typeface="Calibri"/>
                <a:cs typeface="Arial"/>
              </a:rPr>
              <a:t>The general structure of blood vessels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Tunica intima.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Tunica media.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Tunica adventitia.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49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636" y="176481"/>
            <a:ext cx="865216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Arteries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Blood vessels that carry blood away from the heart are called arteries.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They are the thickest blood vessels and they carry blood high in oxygen known as oxygenated blood (oxygen-rich blood).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7" descr="Description: 191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9472"/>
            <a:ext cx="7239000" cy="395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636" y="1469143"/>
            <a:ext cx="626615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Accompanied by vein and nerves.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Lumen is small.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 valves.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Repeated branching.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2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image004">
            <a:extLst>
              <a:ext uri="{FF2B5EF4-FFF2-40B4-BE49-F238E27FC236}">
                <a16:creationId xmlns:lc="http://schemas.openxmlformats.org/drawingml/2006/lockedCanvas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B30416CE-9213-4C38-83D3-ED285DC266E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943600" cy="44577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9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266870"/>
            <a:ext cx="8077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latin typeface="Times New Roman"/>
                <a:ea typeface="Calibri"/>
                <a:cs typeface="Arial"/>
              </a:rPr>
              <a:t>Capillaries (5-8 micron)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The smallest blood vessels are capillaries and they connect the arteries and veins.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This is where the exchange of nutrients and gases occurs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5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305800" cy="601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9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72084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buFont typeface="Wingdings"/>
              <a:buChar char=""/>
            </a:pPr>
            <a:r>
              <a:rPr lang="en-US" b="1" dirty="0">
                <a:latin typeface="Times New Roman"/>
                <a:ea typeface="Calibri"/>
                <a:cs typeface="Arial"/>
              </a:rPr>
              <a:t>Veins without valves: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 Superior and inferior vena cava.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 Hepatic, renal. 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 Uterine, ovarian. 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 Facial. 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 Pulmonary. 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 Umbilical.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Portal Veins.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2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84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72084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">
              <a:lnSpc>
                <a:spcPct val="150000"/>
              </a:lnSpc>
              <a:spcBef>
                <a:spcPts val="600"/>
              </a:spcBef>
            </a:pPr>
            <a:r>
              <a:rPr lang="en-US" b="1" dirty="0">
                <a:latin typeface="Times New Roman"/>
                <a:ea typeface="Calibri"/>
                <a:cs typeface="Arial"/>
              </a:rPr>
              <a:t>Circulation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Coronary circulation – the circulation of blood within the heart.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Pulmonary circulation – the flow of blood between the heart and lungs.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Systemic circulation – the flow of blood between the heart and the cells of the body.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Fetal circulation.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5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305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1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lc="http://schemas.openxmlformats.org/drawingml/2006/lockedCanvas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0FF40B40-765E-4FB1-98BF-952515D2C6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5794"/>
            <a:ext cx="7696200" cy="609360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0" y="27963"/>
            <a:ext cx="375583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">
              <a:lnSpc>
                <a:spcPct val="150000"/>
              </a:lnSpc>
              <a:spcBef>
                <a:spcPts val="600"/>
              </a:spcBef>
            </a:pPr>
            <a:r>
              <a:rPr lang="en-US" b="1" dirty="0">
                <a:latin typeface="Times New Roman"/>
                <a:ea typeface="Calibri"/>
                <a:cs typeface="Arial"/>
              </a:rPr>
              <a:t>Systemic and pulmonary circulation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16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543869"/>
            <a:ext cx="8001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latin typeface="Times New Roman"/>
                <a:ea typeface="Calibri"/>
                <a:cs typeface="Arial"/>
              </a:rPr>
              <a:t>Components of the cardiovascular system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Blood.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Heart.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Blood vessels.</a:t>
            </a:r>
            <a:endParaRPr lang="en-US" sz="16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latin typeface="Times New Roman"/>
                <a:ea typeface="Calibri"/>
                <a:cs typeface="Arial"/>
              </a:rPr>
              <a:t>Blood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The blood: Blood cells and plasma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Blood cells (Erythrocytes, Leucocytes, and Thrombocytes).</a:t>
            </a:r>
            <a:endParaRPr lang="en-US" sz="1600" dirty="0">
              <a:ea typeface="Calibri"/>
              <a:cs typeface="Arial"/>
            </a:endParaRPr>
          </a:p>
          <a:p>
            <a:r>
              <a:rPr lang="en-US" dirty="0">
                <a:latin typeface="Times New Roman"/>
                <a:ea typeface="Calibri"/>
              </a:rPr>
              <a:t>Plasma is the fluid portion.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889844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latin typeface="Times New Roman"/>
                <a:ea typeface="Calibri"/>
                <a:cs typeface="Arial"/>
              </a:rPr>
              <a:t>Heart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The heart is a four-chambered, hollow muscular organ approximately the size of your fist.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Location: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The superior surface of the diaphragm.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Left of the midline.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Anterior to the vertebral column, posterior to the sternum.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About </a:t>
            </a:r>
            <a:r>
              <a:rPr lang="en-US" dirty="0">
                <a:latin typeface="Times New Roman"/>
                <a:ea typeface="Calibri"/>
                <a:cs typeface="Arial"/>
              </a:rPr>
              <a:t>the size of a clenched fist.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292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lc="http://schemas.openxmlformats.org/drawingml/2006/lockedCanvas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F4D9915C-76C2-4A54-BB9D-9ECB56C960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267200" cy="4572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Content Placeholder 4">
            <a:extLst>
              <a:ext uri="{FF2B5EF4-FFF2-40B4-BE49-F238E27FC236}">
                <a16:creationId xmlns:lc="http://schemas.openxmlformats.org/drawingml/2006/lockedCanvas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9571E27E-AF5C-4CE7-B487-6DE59335798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600"/>
            <a:ext cx="4419600" cy="44958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1249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381000"/>
            <a:ext cx="287129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latin typeface="Times New Roman"/>
                <a:ea typeface="Calibri"/>
                <a:cs typeface="Arial"/>
              </a:rPr>
              <a:t>Heart chambers and valves</a:t>
            </a:r>
            <a:endParaRPr lang="en-US" sz="1600" dirty="0">
              <a:ea typeface="Calibri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lc="http://schemas.openxmlformats.org/drawingml/2006/lockedCanvas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3A9F4230-316A-485F-B182-A32849ED0D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239000" cy="51054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0198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889844"/>
            <a:ext cx="79248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latin typeface="Times New Roman"/>
                <a:ea typeface="Calibri"/>
                <a:cs typeface="Arial"/>
              </a:rPr>
              <a:t>Functions of the heart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Generating blood pressure.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Routing blood.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Heart separates pulmonary and systemic circulations.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Ensuring one-way blood flow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Heart valves ensure one-way flow.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Regulating blood supply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Changes in contraction rate and force match.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Blood delivery to changing metabolic needs.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28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136339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latin typeface="Times New Roman"/>
                <a:ea typeface="Calibri"/>
                <a:cs typeface="Arial"/>
              </a:rPr>
              <a:t>Blood vessels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Blood Vessels -A closed network of tubes.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Calibri"/>
                <a:cs typeface="Arial"/>
              </a:rPr>
              <a:t>These includes: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Arteries.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Capillaries. 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Arial"/>
              </a:rPr>
              <a:t>Veins.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56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AIQYOE0.jpg">
            <a:extLst>
              <a:ext uri="{FF2B5EF4-FFF2-40B4-BE49-F238E27FC236}">
                <a16:creationId xmlns:lc="http://schemas.openxmlformats.org/drawingml/2006/lockedCanvas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88268671-2C02-4BB7-8DAC-DB81F3059F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7848600" cy="51816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04800" y="6188585"/>
            <a:ext cx="8458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/>
                <a:ea typeface="Calibri"/>
                <a:cs typeface="Arial"/>
              </a:rPr>
              <a:t>The capillary network between arterial and venous blood.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43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402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Zhiyan</dc:creator>
  <cp:lastModifiedBy>Taji zewi</cp:lastModifiedBy>
  <cp:revision>6</cp:revision>
  <dcterms:created xsi:type="dcterms:W3CDTF">2006-08-16T00:00:00Z</dcterms:created>
  <dcterms:modified xsi:type="dcterms:W3CDTF">2023-02-24T20:00:58Z</dcterms:modified>
</cp:coreProperties>
</file>