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0" r:id="rId11"/>
    <p:sldId id="261" r:id="rId12"/>
    <p:sldId id="262" r:id="rId13"/>
    <p:sldId id="263" r:id="rId14"/>
    <p:sldId id="264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7036" y="533400"/>
            <a:ext cx="8763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latin typeface="Times New Roman"/>
                <a:ea typeface="Calibri"/>
                <a:cs typeface="Arial"/>
              </a:rPr>
              <a:t>Digestive system</a:t>
            </a:r>
            <a:endParaRPr lang="en-US" sz="1600" dirty="0">
              <a:ea typeface="Calibri"/>
              <a:cs typeface="Arial"/>
            </a:endParaRPr>
          </a:p>
          <a:p>
            <a:pPr indent="252095" algn="just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Times New Roman"/>
                <a:ea typeface="Calibri"/>
                <a:cs typeface="Arial"/>
              </a:rPr>
              <a:t>The organs that are involved in the breaking down of food into molecules can pass through the wall of the digestive tract and can be taken up by the cells.</a:t>
            </a:r>
            <a:endParaRPr lang="en-US" sz="16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Digestive processes</a:t>
            </a:r>
            <a:endParaRPr lang="en-US" sz="16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Five basic activities are involved in the digestive process: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Times New Roman"/>
                <a:ea typeface="Calibri"/>
                <a:cs typeface="Arial"/>
              </a:rPr>
              <a:t>Ingestion: </a:t>
            </a:r>
            <a:r>
              <a:rPr lang="en-US" dirty="0">
                <a:latin typeface="Times New Roman"/>
                <a:ea typeface="Calibri"/>
                <a:cs typeface="Arial"/>
              </a:rPr>
              <a:t>The taking of food into the mouth.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>
                <a:latin typeface="Times New Roman"/>
                <a:ea typeface="Calibri"/>
                <a:cs typeface="Arial"/>
              </a:rPr>
              <a:t>Mixing and movement of food: </a:t>
            </a:r>
            <a:r>
              <a:rPr lang="en-US" dirty="0">
                <a:latin typeface="Times New Roman"/>
                <a:ea typeface="Calibri"/>
                <a:cs typeface="Arial"/>
              </a:rPr>
              <a:t>Involves the muscular contractions (peristalsis) that mix the food and move it along the digestive tract.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>
                <a:latin typeface="Times New Roman"/>
                <a:ea typeface="Calibri"/>
                <a:cs typeface="Arial"/>
              </a:rPr>
              <a:t>Digestion: </a:t>
            </a:r>
            <a:r>
              <a:rPr lang="en-US" dirty="0">
                <a:latin typeface="Times New Roman"/>
                <a:ea typeface="Calibri"/>
                <a:cs typeface="Arial"/>
              </a:rPr>
              <a:t>The breakdown of food by mechanical and chemical means.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>
                <a:latin typeface="Times New Roman"/>
                <a:ea typeface="Calibri"/>
                <a:cs typeface="Arial"/>
              </a:rPr>
              <a:t>Absorption: </a:t>
            </a:r>
            <a:r>
              <a:rPr lang="en-US" dirty="0">
                <a:latin typeface="Times New Roman"/>
                <a:ea typeface="Calibri"/>
                <a:cs typeface="Arial"/>
              </a:rPr>
              <a:t>The passage of food from the digestive tract into the cardiovascular and lymphatic systems.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>
                <a:latin typeface="Times New Roman"/>
                <a:ea typeface="Calibri"/>
                <a:cs typeface="Arial"/>
              </a:rPr>
              <a:t>Defecation: </a:t>
            </a:r>
            <a:r>
              <a:rPr lang="en-US" dirty="0">
                <a:latin typeface="Times New Roman"/>
                <a:ea typeface="Calibri"/>
                <a:cs typeface="Arial"/>
              </a:rPr>
              <a:t>The elimination of indigestible waste.</a:t>
            </a:r>
            <a:r>
              <a:rPr lang="en-US" b="1" dirty="0">
                <a:latin typeface="Times New Roman"/>
                <a:ea typeface="Calibri"/>
                <a:cs typeface="Arial"/>
              </a:rPr>
              <a:t> 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89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682094"/>
            <a:ext cx="762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Saliva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Moistens the mouth.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Digest a little starch and fat.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Cleanses the teeth.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Inhibits bacterial growth.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Dissolves molecules so they can stimulate taste buds.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Dilute and buffer foods.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Moistens food and binds particles together to aid in swallowing.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Is a hypotonic solution of 99% water and other solutes.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The pH of 6.8 to 7.0.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889844"/>
            <a:ext cx="7924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Solutes in saliva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Salivary amylase- an enzyme that begins starch digestion.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Lingual lipase- activated by stomach acid and digest fat after the food is swallowed.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Mucus- binds and lubricates the food mass and aids in swallowing.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Lysozyme- kills bacteria.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Immunoglobulin A (IgA)- inhibits bacterial growth.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Electrolytes- including sodium, potassium, chloride, phosphate, and bicarbonate ions. 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5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8534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Secretion of saliva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Controlled by the parasympathetic system through the facial and glossopharyngeal nerves which promote continuous secretion to maintain a moist oral cavity.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The sympathetic system is in control when under stress and prevents secretion, resulting in dry mouth.</a:t>
            </a:r>
            <a:endParaRPr lang="en-US" sz="1600" dirty="0">
              <a:ea typeface="Calibri"/>
              <a:cs typeface="Arial"/>
            </a:endParaRPr>
          </a:p>
        </p:txBody>
      </p:sp>
      <p:pic>
        <p:nvPicPr>
          <p:cNvPr id="1026" name="Picture 2" descr="C:\Users\Taji zewi\Desktop\978-3-319-27482-9_26_Fig4_HTM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53" y="2627026"/>
            <a:ext cx="5148493" cy="42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1782" y="914400"/>
            <a:ext cx="82296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Three accessory glands that secrete saliva into the oral cavity: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Parotid gland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Is the largest of the three glands and is located below and in front of the ears.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Secretes a fluid rich in amylase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Submandibular gland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Located on the floor of the mouth on the inside surface of the lower jaw.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Secretes are mostly a serious fluid.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Sublingual gland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Are the smallest of the salivary glands and is located on the floor of the mouth under the tongue.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Secretes mostly mucous.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3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629399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0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097593"/>
            <a:ext cx="7620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Digestion in the mouth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Mastication (chewing): </a:t>
            </a:r>
            <a:r>
              <a:rPr lang="en-US" dirty="0">
                <a:latin typeface="Times New Roman"/>
                <a:ea typeface="Calibri"/>
                <a:cs typeface="Arial"/>
              </a:rPr>
              <a:t>The tearing, grinding, and mixing of food with saliva to form a bolus that is easily swallowed.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The chemical breakdown </a:t>
            </a:r>
            <a:r>
              <a:rPr lang="en-US" dirty="0">
                <a:latin typeface="Times New Roman"/>
                <a:ea typeface="Calibri"/>
                <a:cs typeface="Arial"/>
              </a:rPr>
              <a:t>of starches begins in the mouth with the secretion of amylase from the parotid gland. The salivary amylase breaks the bonds between the polysaccharides, converting them to </a:t>
            </a:r>
            <a:r>
              <a:rPr lang="en-US" dirty="0" err="1">
                <a:latin typeface="Times New Roman"/>
                <a:ea typeface="Calibri"/>
                <a:cs typeface="Arial"/>
              </a:rPr>
              <a:t>monosaccharides</a:t>
            </a:r>
            <a:r>
              <a:rPr lang="en-US" dirty="0">
                <a:latin typeface="Times New Roman"/>
                <a:ea typeface="Calibri"/>
                <a:cs typeface="Arial"/>
              </a:rPr>
              <a:t> that can then be absorbed through the walls of the GI tract.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30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077200" cy="6400799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963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797511"/>
            <a:ext cx="8458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Peristalsis</a:t>
            </a:r>
            <a:endParaRPr lang="en-US" sz="1600" dirty="0">
              <a:ea typeface="Calibri"/>
              <a:cs typeface="Arial"/>
            </a:endParaRPr>
          </a:p>
          <a:p>
            <a:pPr indent="252095" algn="just">
              <a:lnSpc>
                <a:spcPct val="150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Series of involuntary wave-like muscle contractions move food along the digestive tract.</a:t>
            </a:r>
            <a:endParaRPr lang="en-US" sz="1600" dirty="0">
              <a:ea typeface="Calibri"/>
              <a:cs typeface="Arial"/>
            </a:endParaRPr>
          </a:p>
        </p:txBody>
      </p:sp>
      <p:pic>
        <p:nvPicPr>
          <p:cNvPr id="5" name="Picture 4" descr="peristal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6339"/>
            <a:ext cx="4800600" cy="434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6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13091"/>
            <a:ext cx="8305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Digestion: Two stages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Mechanical digestion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Physical breakdown of food into smaller particles by the cutting and grinding action of the teeth and the churning contractions of the stomach and small intestines.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Serves to expose more food surface to the actions of the digestive enzymes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75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Chemical digestion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A series of hydrolysis reactions that break macromolecules into their monomers.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buFont typeface="Wingdings"/>
              <a:buChar char=""/>
            </a:pPr>
            <a:r>
              <a:rPr lang="en-US" dirty="0">
                <a:latin typeface="Times New Roman"/>
                <a:ea typeface="Calibri"/>
                <a:cs typeface="Arial"/>
              </a:rPr>
              <a:t>Polysaccharides into </a:t>
            </a:r>
            <a:r>
              <a:rPr lang="en-US" dirty="0" err="1">
                <a:latin typeface="Times New Roman"/>
                <a:ea typeface="Calibri"/>
                <a:cs typeface="Arial"/>
              </a:rPr>
              <a:t>monosaccharides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buFont typeface="Wingdings"/>
              <a:buChar char=""/>
            </a:pPr>
            <a:r>
              <a:rPr lang="en-US" dirty="0">
                <a:latin typeface="Times New Roman"/>
                <a:ea typeface="Calibri"/>
                <a:cs typeface="Arial"/>
              </a:rPr>
              <a:t>Proteins into amino acids.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buFont typeface="Wingdings"/>
              <a:buChar char=""/>
            </a:pPr>
            <a:r>
              <a:rPr lang="en-US" dirty="0">
                <a:latin typeface="Times New Roman"/>
                <a:ea typeface="Calibri"/>
                <a:cs typeface="Arial"/>
              </a:rPr>
              <a:t>Nucleic acids into nucleotides.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buFont typeface="Wingdings"/>
              <a:buChar char=""/>
            </a:pPr>
            <a:r>
              <a:rPr lang="en-US" dirty="0">
                <a:latin typeface="Times New Roman"/>
                <a:ea typeface="Calibri"/>
                <a:cs typeface="Arial"/>
              </a:rPr>
              <a:t>Fats into glycerol and fatty acids.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Hydrolysis carried out by digestive enzymes from the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buFont typeface="Wingdings"/>
              <a:buChar char=""/>
            </a:pPr>
            <a:r>
              <a:rPr lang="en-US" dirty="0">
                <a:latin typeface="Times New Roman"/>
                <a:ea typeface="Calibri"/>
                <a:cs typeface="Arial"/>
              </a:rPr>
              <a:t>Salivary glands, stomach, pancreas, small intestine.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Some foods are absorbed without enzymatic action.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buFont typeface="Wingdings"/>
              <a:buChar char=""/>
            </a:pPr>
            <a:r>
              <a:rPr lang="en-US" dirty="0">
                <a:latin typeface="Times New Roman"/>
                <a:ea typeface="Calibri"/>
                <a:cs typeface="Arial"/>
              </a:rPr>
              <a:t>Vitamins, free amino acids, minerals, cholesterol, and water.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4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305342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The processes of digestion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Motility: </a:t>
            </a:r>
            <a:r>
              <a:rPr lang="en-US" dirty="0">
                <a:latin typeface="Times New Roman"/>
                <a:ea typeface="Calibri"/>
                <a:cs typeface="Arial"/>
              </a:rPr>
              <a:t>The muscular contractions that break up food, mix, and propel food.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Secretion: </a:t>
            </a:r>
            <a:r>
              <a:rPr lang="en-US" dirty="0">
                <a:latin typeface="Times New Roman"/>
                <a:ea typeface="Calibri"/>
                <a:cs typeface="Arial"/>
              </a:rPr>
              <a:t>The release of enzymes and hormones that carry out and regulate digestion.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Membrane transport: </a:t>
            </a:r>
            <a:r>
              <a:rPr lang="en-US" dirty="0">
                <a:latin typeface="Times New Roman"/>
                <a:ea typeface="Calibri"/>
                <a:cs typeface="Arial"/>
              </a:rPr>
              <a:t>All the mechanisms that absorb nutrients and transfer them into the blood and lymph (active transport, facilitated diffusion, etc.).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2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 l="5040" t="10690" r="8273" b="17326"/>
          <a:stretch>
            <a:fillRect/>
          </a:stretch>
        </p:blipFill>
        <p:spPr bwMode="auto">
          <a:xfrm>
            <a:off x="609600" y="457200"/>
            <a:ext cx="7543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1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889844"/>
            <a:ext cx="7467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Organization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Gastrointestinal (GI) tract or alimentary canal</a:t>
            </a:r>
            <a:r>
              <a:rPr lang="en-US" dirty="0">
                <a:latin typeface="Times New Roman"/>
                <a:ea typeface="Calibri"/>
                <a:cs typeface="Arial"/>
              </a:rPr>
              <a:t>: The continuous tube that begins at the mouth and ends at the anus.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Mouth, pharynx, esophagus, stomach, small intestine, and large intestine.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Accessory organs: </a:t>
            </a:r>
            <a:r>
              <a:rPr lang="en-US" dirty="0">
                <a:latin typeface="Times New Roman"/>
                <a:ea typeface="Calibri"/>
                <a:cs typeface="Arial"/>
              </a:rPr>
              <a:t>Aid in the digestive process by mechanical manipulation and secreting various substances (enzymes, mucus).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Teeth, tongue, salivary glands, liver, gallbladder, and pancreas.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685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60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709" y="457200"/>
            <a:ext cx="8915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Four layers of the GI tract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Mucosa: </a:t>
            </a:r>
            <a:r>
              <a:rPr lang="en-US" dirty="0">
                <a:latin typeface="Times New Roman"/>
                <a:ea typeface="Calibri"/>
                <a:cs typeface="Arial"/>
              </a:rPr>
              <a:t>(Epithelium, lamina </a:t>
            </a:r>
            <a:r>
              <a:rPr lang="en-US" dirty="0" err="1">
                <a:latin typeface="Times New Roman"/>
                <a:ea typeface="Calibri"/>
                <a:cs typeface="Arial"/>
              </a:rPr>
              <a:t>propria</a:t>
            </a:r>
            <a:r>
              <a:rPr lang="en-US" dirty="0">
                <a:latin typeface="Times New Roman"/>
                <a:ea typeface="Calibri"/>
                <a:cs typeface="Arial"/>
              </a:rPr>
              <a:t>, </a:t>
            </a:r>
            <a:r>
              <a:rPr lang="en-US" dirty="0" err="1">
                <a:latin typeface="Times New Roman"/>
                <a:ea typeface="Calibri"/>
                <a:cs typeface="Arial"/>
              </a:rPr>
              <a:t>muscularis</a:t>
            </a:r>
            <a:r>
              <a:rPr lang="en-US" dirty="0">
                <a:latin typeface="Times New Roman"/>
                <a:ea typeface="Calibri"/>
                <a:cs typeface="Arial"/>
              </a:rPr>
              <a:t> mucosa).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 err="1">
                <a:latin typeface="Times New Roman"/>
                <a:ea typeface="Calibri"/>
                <a:cs typeface="Arial"/>
              </a:rPr>
              <a:t>Submucosa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 err="1">
                <a:latin typeface="Times New Roman"/>
                <a:ea typeface="Calibri"/>
                <a:cs typeface="Arial"/>
              </a:rPr>
              <a:t>Muscularis</a:t>
            </a:r>
            <a:r>
              <a:rPr lang="en-US" b="1" dirty="0">
                <a:latin typeface="Times New Roman"/>
                <a:ea typeface="Calibri"/>
                <a:cs typeface="Arial"/>
              </a:rPr>
              <a:t>: </a:t>
            </a:r>
            <a:r>
              <a:rPr lang="en-US" dirty="0">
                <a:latin typeface="Times New Roman"/>
                <a:ea typeface="Calibri"/>
                <a:cs typeface="Arial"/>
              </a:rPr>
              <a:t>(Internal oblique (only in the stomach), inner circular layer, outer longitudinal layer).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Serosa: </a:t>
            </a:r>
            <a:r>
              <a:rPr lang="en-US" dirty="0">
                <a:latin typeface="Times New Roman"/>
                <a:ea typeface="Calibri"/>
                <a:cs typeface="Arial"/>
              </a:rPr>
              <a:t>(Areolar tissue</a:t>
            </a:r>
            <a:r>
              <a:rPr lang="en-US" b="1" dirty="0">
                <a:latin typeface="Times New Roman"/>
                <a:ea typeface="Calibri"/>
                <a:cs typeface="Arial"/>
              </a:rPr>
              <a:t>, </a:t>
            </a:r>
            <a:r>
              <a:rPr lang="en-US" dirty="0">
                <a:latin typeface="Times New Roman"/>
                <a:ea typeface="Calibri"/>
                <a:cs typeface="Arial"/>
              </a:rPr>
              <a:t>mesothelium).</a:t>
            </a:r>
            <a:endParaRPr lang="en-US" sz="1600" dirty="0">
              <a:ea typeface="Calibri"/>
              <a:cs typeface="Arial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2522"/>
            <a:ext cx="4762500" cy="3624977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19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889844"/>
            <a:ext cx="746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b="1" dirty="0">
                <a:latin typeface="Times New Roman"/>
                <a:ea typeface="Calibri"/>
                <a:cs typeface="Arial"/>
              </a:rPr>
              <a:t>Salivary glands</a:t>
            </a:r>
            <a:endParaRPr lang="en-US" sz="1600" dirty="0">
              <a:ea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/>
                <a:ea typeface="Calibri"/>
                <a:cs typeface="Arial"/>
              </a:rPr>
              <a:t>There are two kinds of salivary glands: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Intrinsic: </a:t>
            </a:r>
            <a:r>
              <a:rPr lang="en-US" dirty="0">
                <a:latin typeface="Times New Roman"/>
                <a:ea typeface="Calibri"/>
                <a:cs typeface="Arial"/>
              </a:rPr>
              <a:t>an indefinite number of small glands dispersed amid the oral tissue.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Contains lingual lipase and lysozyme.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Serves to moisten the mouth and inhibit bacterial growth. 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SzPts val="1600"/>
              <a:buFont typeface="Wingdings"/>
              <a:buChar char=""/>
            </a:pPr>
            <a:r>
              <a:rPr lang="en-US" b="1" dirty="0">
                <a:latin typeface="Times New Roman"/>
                <a:ea typeface="Calibri"/>
                <a:cs typeface="Arial"/>
              </a:rPr>
              <a:t>Extrinsic glands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Three pairs of larger more discrete organs are located outside of the oral mucosa.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Arial"/>
              </a:rPr>
              <a:t>They communicate with the oral cavity by way of ducts.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6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834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Zhiyan</dc:creator>
  <cp:lastModifiedBy>Taji zewi</cp:lastModifiedBy>
  <cp:revision>8</cp:revision>
  <dcterms:created xsi:type="dcterms:W3CDTF">2006-08-16T00:00:00Z</dcterms:created>
  <dcterms:modified xsi:type="dcterms:W3CDTF">2021-11-27T05:25:56Z</dcterms:modified>
</cp:coreProperties>
</file>