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2" r:id="rId2"/>
    <p:sldId id="263" r:id="rId3"/>
    <p:sldId id="264" r:id="rId4"/>
    <p:sldId id="265" r:id="rId5"/>
    <p:sldId id="305" r:id="rId6"/>
    <p:sldId id="307" r:id="rId7"/>
    <p:sldId id="266" r:id="rId8"/>
    <p:sldId id="270" r:id="rId9"/>
    <p:sldId id="271"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89698" autoAdjust="0"/>
  </p:normalViewPr>
  <p:slideViewPr>
    <p:cSldViewPr>
      <p:cViewPr varScale="1">
        <p:scale>
          <a:sx n="72" d="100"/>
          <a:sy n="72" d="100"/>
        </p:scale>
        <p:origin x="175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ED146-8EC4-4DCB-A444-40A835489F95}" type="datetimeFigureOut">
              <a:rPr lang="en-US" smtClean="0"/>
              <a:t>6/18/2020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B24B3-8312-4E41-956C-67AC509ACB61}" type="slidenum">
              <a:rPr lang="en-US" smtClean="0"/>
              <a:t>‹#›</a:t>
            </a:fld>
            <a:endParaRPr lang="en-US"/>
          </a:p>
        </p:txBody>
      </p:sp>
    </p:spTree>
    <p:extLst>
      <p:ext uri="{BB962C8B-B14F-4D97-AF65-F5344CB8AC3E}">
        <p14:creationId xmlns:p14="http://schemas.microsoft.com/office/powerpoint/2010/main" val="1954033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8B24B3-8312-4E41-956C-67AC509ACB61}" type="slidenum">
              <a:rPr lang="en-US" smtClean="0"/>
              <a:t>8</a:t>
            </a:fld>
            <a:endParaRPr lang="en-US"/>
          </a:p>
        </p:txBody>
      </p:sp>
    </p:spTree>
    <p:extLst>
      <p:ext uri="{BB962C8B-B14F-4D97-AF65-F5344CB8AC3E}">
        <p14:creationId xmlns:p14="http://schemas.microsoft.com/office/powerpoint/2010/main" val="22629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B8EAA7-A845-4046-A6EA-6C857F4D263E}"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102245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B8EAA7-A845-4046-A6EA-6C857F4D263E}"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351910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B8EAA7-A845-4046-A6EA-6C857F4D263E}"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332947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B8EAA7-A845-4046-A6EA-6C857F4D263E}"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273122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B8EAA7-A845-4046-A6EA-6C857F4D263E}"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2130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B8EAA7-A845-4046-A6EA-6C857F4D263E}"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295188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B8EAA7-A845-4046-A6EA-6C857F4D263E}" type="datetimeFigureOut">
              <a:rPr lang="en-US" smtClean="0"/>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377323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B8EAA7-A845-4046-A6EA-6C857F4D263E}" type="datetimeFigureOut">
              <a:rPr lang="en-US" smtClean="0"/>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63685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8EAA7-A845-4046-A6EA-6C857F4D263E}" type="datetimeFigureOut">
              <a:rPr lang="en-US" smtClean="0"/>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1283786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B8EAA7-A845-4046-A6EA-6C857F4D263E}"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182097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B8EAA7-A845-4046-A6EA-6C857F4D263E}"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356191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8EAA7-A845-4046-A6EA-6C857F4D263E}" type="datetimeFigureOut">
              <a:rPr lang="en-US" smtClean="0"/>
              <a:t>6/18/2020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14976-CB0F-4125-8258-C9E8D1671E0C}" type="slidenum">
              <a:rPr lang="en-US" smtClean="0"/>
              <a:t>‹#›</a:t>
            </a:fld>
            <a:endParaRPr lang="en-US"/>
          </a:p>
        </p:txBody>
      </p:sp>
    </p:spTree>
    <p:extLst>
      <p:ext uri="{BB962C8B-B14F-4D97-AF65-F5344CB8AC3E}">
        <p14:creationId xmlns:p14="http://schemas.microsoft.com/office/powerpoint/2010/main" val="2278057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29.png"/><Relationship Id="rId5" Type="http://schemas.openxmlformats.org/officeDocument/2006/relationships/image" Target="../media/image36.png"/><Relationship Id="rId10" Type="http://schemas.openxmlformats.org/officeDocument/2006/relationships/image" Target="../media/image40.emf"/><Relationship Id="rId4" Type="http://schemas.openxmlformats.org/officeDocument/2006/relationships/image" Target="../media/image34.emf"/><Relationship Id="rId9" Type="http://schemas.openxmlformats.org/officeDocument/2006/relationships/image" Target="../media/image39.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50.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0.png"/><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51.png"/><Relationship Id="rId7"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7.emf"/></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27.emf"/><Relationship Id="rId18" Type="http://schemas.openxmlformats.org/officeDocument/2006/relationships/image" Target="../media/image31.emf"/><Relationship Id="rId3" Type="http://schemas.openxmlformats.org/officeDocument/2006/relationships/image" Target="../media/image18.emf"/><Relationship Id="rId7" Type="http://schemas.openxmlformats.org/officeDocument/2006/relationships/image" Target="../media/image22.emf"/><Relationship Id="rId12" Type="http://schemas.openxmlformats.org/officeDocument/2006/relationships/image" Target="../media/image26.emf"/><Relationship Id="rId17" Type="http://schemas.openxmlformats.org/officeDocument/2006/relationships/image" Target="../media/image44.png"/><Relationship Id="rId2" Type="http://schemas.openxmlformats.org/officeDocument/2006/relationships/image" Target="../media/image17.emf"/><Relationship Id="rId16" Type="http://schemas.openxmlformats.org/officeDocument/2006/relationships/image" Target="../media/image30.emf"/><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1.emf"/><Relationship Id="rId11" Type="http://schemas.openxmlformats.org/officeDocument/2006/relationships/image" Target="../media/image25.emf"/><Relationship Id="rId5" Type="http://schemas.openxmlformats.org/officeDocument/2006/relationships/image" Target="../media/image20.emf"/><Relationship Id="rId15" Type="http://schemas.openxmlformats.org/officeDocument/2006/relationships/image" Target="../media/image29.emf"/><Relationship Id="rId10" Type="http://schemas.openxmlformats.org/officeDocument/2006/relationships/image" Target="../media/image24.emf"/><Relationship Id="rId19" Type="http://schemas.openxmlformats.org/officeDocument/2006/relationships/image" Target="../media/image12.emf"/><Relationship Id="rId4" Type="http://schemas.openxmlformats.org/officeDocument/2006/relationships/image" Target="../media/image19.emf"/><Relationship Id="rId9" Type="http://schemas.openxmlformats.org/officeDocument/2006/relationships/image" Target="../media/image250.png"/><Relationship Id="rId1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474" y="111390"/>
            <a:ext cx="4619550" cy="26642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dirty="0"/>
              <a:t>     If the same experiment is performed with a conducting wire connected from the sphere to the Earth (Fig. 1.4c), some of the electrons in the conductor are so strongly repelled by the presence of the negative charge in the rod that they move out of the sphere through the wire and into the Earth. </a:t>
            </a:r>
          </a:p>
        </p:txBody>
      </p:sp>
      <p:pic>
        <p:nvPicPr>
          <p:cNvPr id="3" name="Picture 2"/>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5148064" y="116632"/>
            <a:ext cx="3384376" cy="1944216"/>
          </a:xfrm>
          <a:prstGeom prst="rect">
            <a:avLst/>
          </a:prstGeom>
          <a:noFill/>
          <a:ln>
            <a:noFill/>
          </a:ln>
        </p:spPr>
      </p:pic>
      <p:sp>
        <p:nvSpPr>
          <p:cNvPr id="4" name="Rectangle 3"/>
          <p:cNvSpPr/>
          <p:nvPr/>
        </p:nvSpPr>
        <p:spPr>
          <a:xfrm>
            <a:off x="5148064" y="2019350"/>
            <a:ext cx="3816424" cy="10801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b="1" dirty="0"/>
              <a:t>Figure 1.4 c .</a:t>
            </a:r>
            <a:r>
              <a:rPr lang="en-US" dirty="0"/>
              <a:t> (c) When the sphere is grounded, some of its electrons leave through the ground wire</a:t>
            </a:r>
          </a:p>
        </p:txBody>
      </p:sp>
      <p:sp>
        <p:nvSpPr>
          <p:cNvPr id="5" name="Rectangle 4"/>
          <p:cNvSpPr/>
          <p:nvPr/>
        </p:nvSpPr>
        <p:spPr>
          <a:xfrm>
            <a:off x="168474" y="2924944"/>
            <a:ext cx="4608512" cy="213841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dirty="0"/>
              <a:t>If the wire to ground is then removed (Fig. 1 .4d), the conducting sphere contains an excess of </a:t>
            </a:r>
            <a:r>
              <a:rPr lang="en-US" i="1" dirty="0"/>
              <a:t>induced </a:t>
            </a:r>
            <a:r>
              <a:rPr lang="en-US" dirty="0"/>
              <a:t>positive charge because it has fewer electrons than it needs to cancel out the positive charge of the protons.</a:t>
            </a:r>
          </a:p>
          <a:p>
            <a:endParaRPr lang="en-US" dirty="0"/>
          </a:p>
          <a:p>
            <a:endParaRPr lang="en-US" dirty="0"/>
          </a:p>
          <a:p>
            <a:endParaRPr lang="en-US" dirty="0"/>
          </a:p>
        </p:txBody>
      </p:sp>
      <p:pic>
        <p:nvPicPr>
          <p:cNvPr id="6" name="Picture 5"/>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50218" y="4428393"/>
            <a:ext cx="2592288" cy="1564506"/>
          </a:xfrm>
          <a:prstGeom prst="rect">
            <a:avLst/>
          </a:prstGeom>
          <a:noFill/>
          <a:ln>
            <a:noFill/>
          </a:ln>
        </p:spPr>
      </p:pic>
      <p:sp>
        <p:nvSpPr>
          <p:cNvPr id="7" name="Rectangle 6"/>
          <p:cNvSpPr/>
          <p:nvPr/>
        </p:nvSpPr>
        <p:spPr>
          <a:xfrm>
            <a:off x="168474" y="5976664"/>
            <a:ext cx="4032448" cy="7647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1400" b="1" dirty="0"/>
              <a:t>         Figure 1.4 d.</a:t>
            </a:r>
            <a:r>
              <a:rPr lang="en-US" sz="1400" dirty="0"/>
              <a:t> (d) When the ground connection is removed, the sphere has excess positive charge that is no uniformly distributed</a:t>
            </a:r>
          </a:p>
        </p:txBody>
      </p:sp>
      <p:pic>
        <p:nvPicPr>
          <p:cNvPr id="11" name="Picture 10"/>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6228184" y="3243265"/>
            <a:ext cx="1800200" cy="1820091"/>
          </a:xfrm>
          <a:prstGeom prst="rect">
            <a:avLst/>
          </a:prstGeom>
          <a:noFill/>
          <a:ln>
            <a:noFill/>
          </a:ln>
        </p:spPr>
      </p:pic>
      <p:sp>
        <p:nvSpPr>
          <p:cNvPr id="12" name="Rectangle 11"/>
          <p:cNvSpPr/>
          <p:nvPr/>
        </p:nvSpPr>
        <p:spPr>
          <a:xfrm>
            <a:off x="4776986" y="5262600"/>
            <a:ext cx="4259510" cy="147876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b="1" dirty="0"/>
              <a:t>      Figure 1.4 e.</a:t>
            </a:r>
            <a:r>
              <a:rPr lang="en-US" dirty="0"/>
              <a:t> (e) When the rod is removed, the remaining electrons redistribute uniformly and there is a net uniform distribution of positive charge on the sphere. +</a:t>
            </a:r>
          </a:p>
        </p:txBody>
      </p:sp>
    </p:spTree>
    <p:extLst>
      <p:ext uri="{BB962C8B-B14F-4D97-AF65-F5344CB8AC3E}">
        <p14:creationId xmlns:p14="http://schemas.microsoft.com/office/powerpoint/2010/main" val="55473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9611" y="116632"/>
            <a:ext cx="9001000" cy="1440160"/>
            <a:chOff x="35496" y="1340768"/>
            <a:chExt cx="9001000" cy="1440160"/>
          </a:xfrm>
        </p:grpSpPr>
        <p:sp>
          <p:nvSpPr>
            <p:cNvPr id="5" name="Rectangle 4"/>
            <p:cNvSpPr/>
            <p:nvPr/>
          </p:nvSpPr>
          <p:spPr>
            <a:xfrm>
              <a:off x="35496" y="1340768"/>
              <a:ext cx="9001000" cy="14401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fontAlgn="base">
                <a:spcBef>
                  <a:spcPct val="0"/>
                </a:spcBef>
                <a:spcAft>
                  <a:spcPct val="0"/>
                </a:spcAft>
              </a:pPr>
              <a:r>
                <a:rPr lang="en-US" dirty="0">
                  <a:solidFill>
                    <a:schemeClr val="tx1"/>
                  </a:solidFill>
                  <a:latin typeface="Calibri" pitchFamily="34" charset="0"/>
                  <a:ea typeface="Calibri" pitchFamily="34" charset="0"/>
                  <a:cs typeface="NewBaskerville-Roman" charset="0"/>
                </a:rPr>
                <a:t>When more than two charges are present, the force between any pair of them is given by Equation 1.6.  Therefore, the resultant force on any one of them equals the vector sum of the forces exerted by the various  individual charges. For example, if four charges are present, then the resultant force exerted by particles 2, 3, and 4 on particle 1 is</a:t>
              </a:r>
              <a:r>
                <a:rPr lang="en-US" dirty="0">
                  <a:solidFill>
                    <a:srgbClr val="000000"/>
                  </a:solidFill>
                  <a:latin typeface="Calibri" pitchFamily="34" charset="0"/>
                  <a:ea typeface="Calibri" pitchFamily="34" charset="0"/>
                  <a:cs typeface="AkzidenzGroteskBE-It" charset="0"/>
                </a:rPr>
                <a:t>  </a:t>
              </a:r>
              <a:endParaRPr lang="en-US" dirty="0">
                <a:solidFill>
                  <a:srgbClr val="000000"/>
                </a:solidFill>
                <a:latin typeface="Arial" pitchFamily="34" charset="0"/>
                <a:ea typeface="Calibri" pitchFamily="34" charset="0"/>
                <a:cs typeface="AkzidenzGroteskBE-It" charset="0"/>
              </a:endParaRPr>
            </a:p>
            <a:p>
              <a:pPr lvl="0" eaLnBrk="0" fontAlgn="base" hangingPunct="0">
                <a:spcBef>
                  <a:spcPct val="0"/>
                </a:spcBef>
                <a:spcAft>
                  <a:spcPct val="0"/>
                </a:spcAft>
              </a:pPr>
              <a:r>
                <a:rPr lang="en-US" dirty="0">
                  <a:solidFill>
                    <a:srgbClr val="000000"/>
                  </a:solidFill>
                  <a:latin typeface="Arial" pitchFamily="34" charset="0"/>
                  <a:ea typeface="Calibri" pitchFamily="34" charset="0"/>
                  <a:cs typeface="AkzidenzGroteskBE-It" charset="0"/>
                </a:rPr>
                <a:t> </a:t>
              </a:r>
              <a:endParaRPr lang="en-US" dirty="0"/>
            </a:p>
          </p:txBody>
        </p:sp>
        <p:sp>
          <p:nvSpPr>
            <p:cNvPr id="6" name="Rectangle 5"/>
            <p:cNvSpPr/>
            <p:nvPr/>
          </p:nvSpPr>
          <p:spPr>
            <a:xfrm>
              <a:off x="6300192" y="2276872"/>
              <a:ext cx="2736304"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9" name="Picture 44"/>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6588224" y="2345736"/>
              <a:ext cx="2365868" cy="366328"/>
            </a:xfrm>
            <a:prstGeom prst="rect">
              <a:avLst/>
            </a:prstGeom>
          </p:spPr>
          <p:style>
            <a:lnRef idx="1">
              <a:schemeClr val="accent5"/>
            </a:lnRef>
            <a:fillRef idx="2">
              <a:schemeClr val="accent5"/>
            </a:fillRef>
            <a:effectRef idx="1">
              <a:schemeClr val="accent5"/>
            </a:effectRef>
            <a:fontRef idx="minor">
              <a:schemeClr val="dk1"/>
            </a:fontRef>
          </p:style>
        </p:pic>
      </p:grpSp>
      <p:sp>
        <p:nvSpPr>
          <p:cNvPr id="8" name="Rectangle 7"/>
          <p:cNvSpPr/>
          <p:nvPr/>
        </p:nvSpPr>
        <p:spPr>
          <a:xfrm>
            <a:off x="-28269" y="1487928"/>
            <a:ext cx="9136759" cy="12908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b="1" dirty="0"/>
          </a:p>
          <a:p>
            <a:endParaRPr lang="en-US" b="1" dirty="0"/>
          </a:p>
          <a:p>
            <a:endParaRPr lang="en-US" b="1" dirty="0"/>
          </a:p>
          <a:p>
            <a:r>
              <a:rPr lang="en-US" b="1" dirty="0"/>
              <a:t>Example 1.2 Find the Resultant Force</a:t>
            </a:r>
            <a:endParaRPr lang="en-US" dirty="0"/>
          </a:p>
          <a:p>
            <a:r>
              <a:rPr lang="en-US" dirty="0"/>
              <a:t>Consider three point charges located at the corners of a right triangle as shown in Figure 1.8, where </a:t>
            </a:r>
          </a:p>
          <a:p>
            <a:endParaRPr lang="en-US" dirty="0"/>
          </a:p>
          <a:p>
            <a:endParaRPr lang="en-US" dirty="0"/>
          </a:p>
          <a:p>
            <a:endParaRPr lang="en-US" dirty="0"/>
          </a:p>
          <a:p>
            <a:endParaRPr lang="en-US" dirty="0"/>
          </a:p>
        </p:txBody>
      </p:sp>
      <p:pic>
        <p:nvPicPr>
          <p:cNvPr id="12" name="Picture 1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858876" y="2132856"/>
            <a:ext cx="1984931" cy="288032"/>
          </a:xfrm>
          <a:prstGeom prst="rect">
            <a:avLst/>
          </a:prstGeom>
          <a:noFill/>
          <a:ln>
            <a:noFill/>
          </a:ln>
        </p:spPr>
      </p:pic>
      <p:pic>
        <p:nvPicPr>
          <p:cNvPr id="13" name="Picture 12"/>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2974683" y="2132856"/>
            <a:ext cx="5125710" cy="576064"/>
          </a:xfrm>
          <a:prstGeom prst="rect">
            <a:avLst/>
          </a:prstGeom>
          <a:noFill/>
          <a:ln>
            <a:noFill/>
          </a:ln>
        </p:spPr>
      </p:pic>
      <p:pic>
        <p:nvPicPr>
          <p:cNvPr id="3077" name="Picture 5"/>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730410" y="2917538"/>
            <a:ext cx="3306086" cy="288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p:nvPr/>
        </p:nvPicPr>
        <p:blipFill>
          <a:blip r:embed="rId7">
            <a:lum bright="-20000" contrast="40000"/>
            <a:extLst>
              <a:ext uri="{28A0092B-C50C-407E-A947-70E740481C1C}">
                <a14:useLocalDpi xmlns:a14="http://schemas.microsoft.com/office/drawing/2010/main" val="0"/>
              </a:ext>
            </a:extLst>
          </a:blip>
          <a:srcRect/>
          <a:stretch>
            <a:fillRect/>
          </a:stretch>
        </p:blipFill>
        <p:spPr bwMode="auto">
          <a:xfrm>
            <a:off x="137107" y="2917538"/>
            <a:ext cx="5162248" cy="1689250"/>
          </a:xfrm>
          <a:prstGeom prst="rect">
            <a:avLst/>
          </a:prstGeom>
          <a:noFill/>
          <a:ln>
            <a:noFill/>
          </a:ln>
        </p:spPr>
      </p:pic>
      <p:pic>
        <p:nvPicPr>
          <p:cNvPr id="18" name="Picture 17"/>
          <p:cNvPicPr/>
          <p:nvPr/>
        </p:nvPicPr>
        <p:blipFill>
          <a:blip r:embed="rId8">
            <a:lum bright="-20000" contrast="40000"/>
            <a:extLst>
              <a:ext uri="{28A0092B-C50C-407E-A947-70E740481C1C}">
                <a14:useLocalDpi xmlns:a14="http://schemas.microsoft.com/office/drawing/2010/main" val="0"/>
              </a:ext>
            </a:extLst>
          </a:blip>
          <a:srcRect/>
          <a:stretch>
            <a:fillRect/>
          </a:stretch>
        </p:blipFill>
        <p:spPr bwMode="auto">
          <a:xfrm>
            <a:off x="2987823" y="4080548"/>
            <a:ext cx="1944217" cy="576063"/>
          </a:xfrm>
          <a:prstGeom prst="rect">
            <a:avLst/>
          </a:prstGeom>
          <a:noFill/>
          <a:ln>
            <a:noFill/>
          </a:ln>
        </p:spPr>
      </p:pic>
      <p:pic>
        <p:nvPicPr>
          <p:cNvPr id="19" name="Picture 18"/>
          <p:cNvPicPr/>
          <p:nvPr/>
        </p:nvPicPr>
        <p:blipFill>
          <a:blip r:embed="rId9">
            <a:lum bright="-20000" contrast="40000"/>
            <a:extLst>
              <a:ext uri="{28A0092B-C50C-407E-A947-70E740481C1C}">
                <a14:useLocalDpi xmlns:a14="http://schemas.microsoft.com/office/drawing/2010/main" val="0"/>
              </a:ext>
            </a:extLst>
          </a:blip>
          <a:srcRect/>
          <a:stretch>
            <a:fillRect/>
          </a:stretch>
        </p:blipFill>
        <p:spPr bwMode="auto">
          <a:xfrm>
            <a:off x="129832" y="4690629"/>
            <a:ext cx="4626442" cy="720079"/>
          </a:xfrm>
          <a:prstGeom prst="rect">
            <a:avLst/>
          </a:prstGeom>
          <a:noFill/>
          <a:ln>
            <a:noFill/>
          </a:ln>
        </p:spPr>
      </p:pic>
      <p:pic>
        <p:nvPicPr>
          <p:cNvPr id="20" name="Picture 19"/>
          <p:cNvPicPr/>
          <p:nvPr/>
        </p:nvPicPr>
        <p:blipFill>
          <a:blip r:embed="rId10">
            <a:lum bright="-20000" contrast="40000"/>
            <a:extLst>
              <a:ext uri="{28A0092B-C50C-407E-A947-70E740481C1C}">
                <a14:useLocalDpi xmlns:a14="http://schemas.microsoft.com/office/drawing/2010/main" val="0"/>
              </a:ext>
            </a:extLst>
          </a:blip>
          <a:srcRect/>
          <a:stretch>
            <a:fillRect/>
          </a:stretch>
        </p:blipFill>
        <p:spPr bwMode="auto">
          <a:xfrm>
            <a:off x="4680012" y="4870649"/>
            <a:ext cx="1224135" cy="360040"/>
          </a:xfrm>
          <a:prstGeom prst="rect">
            <a:avLst/>
          </a:prstGeom>
          <a:noFill/>
          <a:ln>
            <a:noFill/>
          </a:ln>
        </p:spPr>
      </p:pic>
      <mc:AlternateContent xmlns:mc="http://schemas.openxmlformats.org/markup-compatibility/2006" xmlns:a14="http://schemas.microsoft.com/office/drawing/2010/main">
        <mc:Choice Requires="a14">
          <p:sp>
            <p:nvSpPr>
              <p:cNvPr id="11" name="Rectangle 10"/>
              <p:cNvSpPr/>
              <p:nvPr/>
            </p:nvSpPr>
            <p:spPr>
              <a:xfrm>
                <a:off x="251519" y="5541144"/>
                <a:ext cx="5400601" cy="8816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dirty="0"/>
                  <a:t>In the coordinate system shown in Figure 1.8, the attractive force </a:t>
                </a:r>
                <a14:m>
                  <m:oMath xmlns:m="http://schemas.openxmlformats.org/officeDocument/2006/math">
                    <m:sSub>
                      <m:sSubPr>
                        <m:ctrlPr>
                          <a:rPr lang="en-US" i="1">
                            <a:latin typeface="Cambria Math" panose="02040503050406030204" pitchFamily="18" charset="0"/>
                          </a:rPr>
                        </m:ctrlPr>
                      </m:sSubPr>
                      <m:e>
                        <m:r>
                          <a:rPr lang="en-US" i="1">
                            <a:latin typeface="Cambria Math"/>
                          </a:rPr>
                          <m:t>𝐹</m:t>
                        </m:r>
                      </m:e>
                      <m:sub>
                        <m:r>
                          <a:rPr lang="en-US" i="1">
                            <a:latin typeface="Cambria Math"/>
                          </a:rPr>
                          <m:t>23</m:t>
                        </m:r>
                      </m:sub>
                    </m:sSub>
                  </m:oMath>
                </a14:m>
                <a:r>
                  <a:rPr lang="en-US" dirty="0"/>
                  <a:t> to the left (in the negative </a:t>
                </a:r>
                <a14:m>
                  <m:oMath xmlns:m="http://schemas.openxmlformats.org/officeDocument/2006/math">
                    <m:r>
                      <a:rPr lang="en-US" i="1">
                        <a:latin typeface="Cambria Math"/>
                      </a:rPr>
                      <m:t>𝑥</m:t>
                    </m:r>
                    <m:r>
                      <a:rPr lang="en-US" i="1">
                        <a:latin typeface="Cambria Math"/>
                      </a:rPr>
                      <m:t> </m:t>
                    </m:r>
                    <m:r>
                      <a:rPr lang="en-US" i="1">
                        <a:latin typeface="Cambria Math"/>
                      </a:rPr>
                      <m:t>𝑑𝑖𝑟𝑒𝑐𝑡𝑖𝑜𝑛</m:t>
                    </m:r>
                  </m:oMath>
                </a14:m>
                <a:r>
                  <a:rPr lang="en-US" dirty="0"/>
                  <a:t>). </a:t>
                </a:r>
              </a:p>
            </p:txBody>
          </p:sp>
        </mc:Choice>
        <mc:Fallback xmlns="">
          <p:sp>
            <p:nvSpPr>
              <p:cNvPr id="11" name="Rectangle 10"/>
              <p:cNvSpPr>
                <a:spLocks noRot="1" noChangeAspect="1" noMove="1" noResize="1" noEditPoints="1" noAdjustHandles="1" noChangeArrowheads="1" noChangeShapeType="1" noTextEdit="1"/>
              </p:cNvSpPr>
              <p:nvPr/>
            </p:nvSpPr>
            <p:spPr>
              <a:xfrm>
                <a:off x="251519" y="5541144"/>
                <a:ext cx="5400601" cy="881634"/>
              </a:xfrm>
              <a:prstGeom prst="rect">
                <a:avLst/>
              </a:prstGeom>
              <a:blipFill rotWithShape="1">
                <a:blip r:embed="rId11"/>
                <a:stretch>
                  <a:fillRect l="-674" t="-4027" r="-787" b="-10738"/>
                </a:stretch>
              </a:blipFill>
            </p:spPr>
            <p:txBody>
              <a:bodyPr/>
              <a:lstStyle/>
              <a:p>
                <a:r>
                  <a:rPr lang="en-US">
                    <a:noFill/>
                  </a:rPr>
                  <a:t> </a:t>
                </a:r>
              </a:p>
            </p:txBody>
          </p:sp>
        </mc:Fallback>
      </mc:AlternateContent>
      <p:sp>
        <p:nvSpPr>
          <p:cNvPr id="14" name="Rectangle 13"/>
          <p:cNvSpPr/>
          <p:nvPr/>
        </p:nvSpPr>
        <p:spPr>
          <a:xfrm>
            <a:off x="6988383" y="6021288"/>
            <a:ext cx="1368152" cy="4320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Figure 1.8</a:t>
            </a:r>
          </a:p>
        </p:txBody>
      </p:sp>
    </p:spTree>
    <p:extLst>
      <p:ext uri="{BB962C8B-B14F-4D97-AF65-F5344CB8AC3E}">
        <p14:creationId xmlns:p14="http://schemas.microsoft.com/office/powerpoint/2010/main" val="158659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3005698"/>
            <a:ext cx="7128792" cy="200747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en-US" b="1" dirty="0">
                <a:effectLst/>
                <a:latin typeface="Times New Roman"/>
                <a:ea typeface="Calibri"/>
                <a:cs typeface="Arial"/>
              </a:rPr>
              <a:t>       Figure 1.5 </a:t>
            </a:r>
            <a:r>
              <a:rPr lang="en-US" dirty="0">
                <a:effectLst/>
                <a:latin typeface="Times New Roman"/>
                <a:ea typeface="Calibri"/>
                <a:cs typeface="Arial"/>
              </a:rPr>
              <a:t>(a) The charged object on the left induces a charge distribution on the  surface of an insulator due to realignment of charges in the molecules. (b) A charged comb attracts bits of paper because charges in molecules in the paper are realigned.</a:t>
            </a:r>
            <a:endParaRPr lang="en-US" dirty="0">
              <a:effectLst/>
              <a:ea typeface="Calibri"/>
              <a:cs typeface="Arial"/>
            </a:endParaRPr>
          </a:p>
          <a:p>
            <a:pPr algn="just">
              <a:lnSpc>
                <a:spcPct val="115000"/>
              </a:lnSpc>
              <a:spcAft>
                <a:spcPts val="0"/>
              </a:spcAft>
            </a:pPr>
            <a:r>
              <a:rPr lang="en-US" i="1" dirty="0">
                <a:effectLst/>
                <a:latin typeface="Times New Roman"/>
                <a:ea typeface="Calibri"/>
                <a:cs typeface="Arial"/>
              </a:rPr>
              <a:t> </a:t>
            </a:r>
            <a:endParaRPr lang="en-US" dirty="0">
              <a:effectLst/>
              <a:ea typeface="Calibri"/>
              <a:cs typeface="Arial"/>
            </a:endParaRPr>
          </a:p>
          <a:p>
            <a:pPr algn="ctr">
              <a:lnSpc>
                <a:spcPct val="115000"/>
              </a:lnSpc>
              <a:spcAft>
                <a:spcPts val="1000"/>
              </a:spcAft>
            </a:pPr>
            <a:r>
              <a:rPr lang="en-US" sz="1100" dirty="0">
                <a:effectLst/>
                <a:ea typeface="Calibri"/>
                <a:cs typeface="Arial"/>
              </a:rPr>
              <a:t> </a:t>
            </a:r>
          </a:p>
        </p:txBody>
      </p:sp>
      <p:sp>
        <p:nvSpPr>
          <p:cNvPr id="4" name="Rectangle 3"/>
          <p:cNvSpPr/>
          <p:nvPr/>
        </p:nvSpPr>
        <p:spPr>
          <a:xfrm>
            <a:off x="179512" y="4437112"/>
            <a:ext cx="8964488" cy="2420888"/>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0"/>
              </a:spcAft>
            </a:pPr>
            <a:r>
              <a:rPr lang="en-US" b="1" i="1" dirty="0">
                <a:solidFill>
                  <a:srgbClr val="C66E39"/>
                </a:solidFill>
                <a:effectLst/>
                <a:latin typeface="Times New Roman"/>
                <a:ea typeface="Calibri"/>
                <a:cs typeface="Arial"/>
              </a:rPr>
              <a:t>Quick Quiz 1.3 </a:t>
            </a:r>
            <a:r>
              <a:rPr lang="en-US" i="1" dirty="0">
                <a:solidFill>
                  <a:srgbClr val="000000"/>
                </a:solidFill>
                <a:effectLst/>
                <a:latin typeface="Times New Roman"/>
                <a:ea typeface="Calibri"/>
                <a:cs typeface="Arial"/>
              </a:rPr>
              <a:t>Three objects are brought close to each other, two at a time. When objects A and B are brought together, they attract. When objects B and C are brought together, they repel. From this, we conclude that  (a) objects A and C possess charges of the same sign.   (b) objects A and C possess charges of opposite sign.  (c) all three of the objects possess charges of the same sign. (d) one of the objects is neutral.   (e) we need to perform additional experiments to    determine information about the charges on the objects.       </a:t>
            </a:r>
            <a:endParaRPr lang="en-US" dirty="0">
              <a:effectLst/>
              <a:ea typeface="Calibri"/>
              <a:cs typeface="Arial"/>
            </a:endParaRPr>
          </a:p>
          <a:p>
            <a:pPr>
              <a:lnSpc>
                <a:spcPct val="115000"/>
              </a:lnSpc>
              <a:spcAft>
                <a:spcPts val="0"/>
              </a:spcAft>
            </a:pPr>
            <a:r>
              <a:rPr lang="en-US" i="1" dirty="0">
                <a:solidFill>
                  <a:srgbClr val="000000"/>
                </a:solidFill>
                <a:effectLst/>
                <a:latin typeface="Times New Roman"/>
                <a:ea typeface="Calibri"/>
                <a:cs typeface="Arial"/>
              </a:rPr>
              <a:t> </a:t>
            </a:r>
            <a:endParaRPr lang="en-US" dirty="0">
              <a:effectLst/>
              <a:ea typeface="Calibri"/>
              <a:cs typeface="Arial"/>
            </a:endParaRPr>
          </a:p>
          <a:p>
            <a:pPr>
              <a:lnSpc>
                <a:spcPct val="115000"/>
              </a:lnSpc>
              <a:spcAft>
                <a:spcPts val="0"/>
              </a:spcAft>
            </a:pPr>
            <a:r>
              <a:rPr lang="en-US" sz="1400" i="1" dirty="0">
                <a:solidFill>
                  <a:srgbClr val="000000"/>
                </a:solidFill>
                <a:effectLst/>
                <a:latin typeface="Times New Roman"/>
                <a:ea typeface="Calibri"/>
                <a:cs typeface="Arial"/>
              </a:rPr>
              <a:t>                </a:t>
            </a:r>
            <a:endParaRPr lang="en-US" sz="1100" dirty="0">
              <a:effectLst/>
              <a:ea typeface="Calibri"/>
              <a:cs typeface="Aria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638" y="69726"/>
            <a:ext cx="580072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098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788024" y="2852936"/>
                <a:ext cx="4320480" cy="3933056"/>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en-US" dirty="0"/>
                  <a:t>From Coulomb’s experiments, we can generalize the following properties of the electric force between two stationary charged particles. </a:t>
                </a:r>
                <a:r>
                  <a:rPr lang="en-US" dirty="0">
                    <a:cs typeface="+mj-cs"/>
                  </a:rPr>
                  <a:t> </a:t>
                </a:r>
                <a:r>
                  <a:rPr lang="en-US" b="1" i="1" dirty="0">
                    <a:cs typeface="+mj-cs"/>
                  </a:rPr>
                  <a:t>The electric force</a:t>
                </a:r>
                <a:endParaRPr lang="en-US" dirty="0">
                  <a:solidFill>
                    <a:srgbClr val="FF0000"/>
                  </a:solidFill>
                  <a:cs typeface="+mj-cs"/>
                </a:endParaRPr>
              </a:p>
              <a:p>
                <a:pPr algn="just"/>
                <a:r>
                  <a:rPr lang="en-US" dirty="0">
                    <a:solidFill>
                      <a:srgbClr val="FF0000"/>
                    </a:solidFill>
                    <a:cs typeface="+mj-cs"/>
                  </a:rPr>
                  <a:t>• </a:t>
                </a:r>
                <a:r>
                  <a:rPr lang="en-US" dirty="0">
                    <a:solidFill>
                      <a:schemeClr val="tx1"/>
                    </a:solidFill>
                    <a:cs typeface="+mj-cs"/>
                  </a:rPr>
                  <a:t>is inversely proportional to the square of the separation </a:t>
                </a:r>
                <a:r>
                  <a:rPr lang="en-US" i="1" dirty="0">
                    <a:solidFill>
                      <a:schemeClr val="tx1"/>
                    </a:solidFill>
                    <a:cs typeface="+mj-cs"/>
                  </a:rPr>
                  <a:t>r </a:t>
                </a:r>
                <a:r>
                  <a:rPr lang="en-US" dirty="0">
                    <a:solidFill>
                      <a:schemeClr val="tx1"/>
                    </a:solidFill>
                    <a:cs typeface="+mj-cs"/>
                  </a:rPr>
                  <a:t>between the particles and </a:t>
                </a:r>
                <a:r>
                  <a:rPr lang="en-US" dirty="0">
                    <a:solidFill>
                      <a:srgbClr val="002060"/>
                    </a:solidFill>
                    <a:cs typeface="+mj-cs"/>
                  </a:rPr>
                  <a:t>directed along the line joining them;</a:t>
                </a:r>
                <a:endParaRPr lang="en-US" dirty="0">
                  <a:solidFill>
                    <a:srgbClr val="0070C0"/>
                  </a:solidFill>
                  <a:cs typeface="+mj-cs"/>
                </a:endParaRPr>
              </a:p>
              <a:p>
                <a:pPr algn="just"/>
                <a:r>
                  <a:rPr lang="en-US" dirty="0">
                    <a:solidFill>
                      <a:srgbClr val="0070C0"/>
                    </a:solidFill>
                    <a:cs typeface="+mj-cs"/>
                  </a:rPr>
                  <a:t>• is proportional to the product of the charges </a:t>
                </a:r>
                <a14:m>
                  <m:oMath xmlns:m="http://schemas.openxmlformats.org/officeDocument/2006/math">
                    <m:sSub>
                      <m:sSubPr>
                        <m:ctrlPr>
                          <a:rPr lang="en-US" i="1" dirty="0" smtClean="0">
                            <a:solidFill>
                              <a:srgbClr val="0070C0"/>
                            </a:solidFill>
                            <a:latin typeface="Cambria Math" panose="02040503050406030204" pitchFamily="18" charset="0"/>
                            <a:cs typeface="+mj-cs"/>
                          </a:rPr>
                        </m:ctrlPr>
                      </m:sSubPr>
                      <m:e>
                        <m:r>
                          <a:rPr lang="en-US" b="0" i="1" dirty="0" smtClean="0">
                            <a:solidFill>
                              <a:srgbClr val="0070C0"/>
                            </a:solidFill>
                            <a:latin typeface="Cambria Math"/>
                            <a:cs typeface="+mj-cs"/>
                          </a:rPr>
                          <m:t>𝑞</m:t>
                        </m:r>
                      </m:e>
                      <m:sub>
                        <m:r>
                          <a:rPr lang="en-US" b="0" i="1" dirty="0" smtClean="0">
                            <a:solidFill>
                              <a:srgbClr val="0070C0"/>
                            </a:solidFill>
                            <a:latin typeface="Cambria Math"/>
                            <a:cs typeface="+mj-cs"/>
                          </a:rPr>
                          <m:t>1</m:t>
                        </m:r>
                      </m:sub>
                    </m:sSub>
                  </m:oMath>
                </a14:m>
                <a:r>
                  <a:rPr lang="en-US" dirty="0">
                    <a:solidFill>
                      <a:srgbClr val="0070C0"/>
                    </a:solidFill>
                    <a:cs typeface="+mj-cs"/>
                  </a:rPr>
                  <a:t> and </a:t>
                </a:r>
                <a14:m>
                  <m:oMath xmlns:m="http://schemas.openxmlformats.org/officeDocument/2006/math">
                    <m:sSub>
                      <m:sSubPr>
                        <m:ctrlPr>
                          <a:rPr lang="en-US" i="1" dirty="0">
                            <a:solidFill>
                              <a:srgbClr val="0070C0"/>
                            </a:solidFill>
                            <a:latin typeface="Cambria Math" panose="02040503050406030204" pitchFamily="18" charset="0"/>
                            <a:cs typeface="+mj-cs"/>
                          </a:rPr>
                        </m:ctrlPr>
                      </m:sSubPr>
                      <m:e>
                        <m:r>
                          <a:rPr lang="en-US" i="1" dirty="0">
                            <a:solidFill>
                              <a:srgbClr val="0070C0"/>
                            </a:solidFill>
                            <a:latin typeface="Cambria Math"/>
                            <a:cs typeface="+mj-cs"/>
                          </a:rPr>
                          <m:t>𝑞</m:t>
                        </m:r>
                      </m:e>
                      <m:sub>
                        <m:r>
                          <a:rPr lang="en-US" b="0" i="1" dirty="0" smtClean="0">
                            <a:solidFill>
                              <a:srgbClr val="0070C0"/>
                            </a:solidFill>
                            <a:latin typeface="Cambria Math"/>
                            <a:cs typeface="+mj-cs"/>
                          </a:rPr>
                          <m:t>2</m:t>
                        </m:r>
                      </m:sub>
                    </m:sSub>
                  </m:oMath>
                </a14:m>
                <a:r>
                  <a:rPr lang="en-US" dirty="0">
                    <a:solidFill>
                      <a:srgbClr val="0070C0"/>
                    </a:solidFill>
                    <a:cs typeface="+mj-cs"/>
                  </a:rPr>
                  <a:t> on the two particles;</a:t>
                </a:r>
                <a:endParaRPr lang="en-US" dirty="0">
                  <a:solidFill>
                    <a:srgbClr val="FF0000"/>
                  </a:solidFill>
                  <a:cs typeface="+mj-cs"/>
                </a:endParaRPr>
              </a:p>
              <a:p>
                <a:pPr algn="just"/>
                <a:r>
                  <a:rPr lang="en-US" dirty="0">
                    <a:solidFill>
                      <a:srgbClr val="FF0000"/>
                    </a:solidFill>
                    <a:cs typeface="+mj-cs"/>
                  </a:rPr>
                  <a:t>• is attractive if the charges are of opposite sign and repulsive if the charges have the same sign;</a:t>
                </a:r>
                <a:endParaRPr lang="en-US" dirty="0">
                  <a:cs typeface="+mj-cs"/>
                </a:endParaRPr>
              </a:p>
              <a:p>
                <a:pPr algn="just"/>
                <a:r>
                  <a:rPr lang="en-US" dirty="0">
                    <a:cs typeface="+mj-cs"/>
                  </a:rPr>
                  <a:t>• is a conservative force.</a:t>
                </a:r>
              </a:p>
            </p:txBody>
          </p:sp>
        </mc:Choice>
        <mc:Fallback xmlns="">
          <p:sp>
            <p:nvSpPr>
              <p:cNvPr id="2" name="Rectangle 1"/>
              <p:cNvSpPr>
                <a:spLocks noRot="1" noChangeAspect="1" noMove="1" noResize="1" noEditPoints="1" noAdjustHandles="1" noChangeArrowheads="1" noChangeShapeType="1" noTextEdit="1"/>
              </p:cNvSpPr>
              <p:nvPr/>
            </p:nvSpPr>
            <p:spPr>
              <a:xfrm>
                <a:off x="4788024" y="2852936"/>
                <a:ext cx="4320480" cy="3933056"/>
              </a:xfrm>
              <a:prstGeom prst="rect">
                <a:avLst/>
              </a:prstGeom>
              <a:blipFill rotWithShape="1">
                <a:blip r:embed="rId2"/>
                <a:stretch>
                  <a:fillRect/>
                </a:stretch>
              </a:blipFill>
            </p:spPr>
            <p:txBody>
              <a:bodyPr/>
              <a:lstStyle/>
              <a:p>
                <a:r>
                  <a:rPr lang="ar-IQ">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933293"/>
            <a:ext cx="2200957" cy="4151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2008" y="72008"/>
            <a:ext cx="3635896" cy="4766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t>1.3 Coulomb’s Law</a:t>
            </a:r>
            <a:r>
              <a:rPr lang="en-US" sz="2000" dirty="0"/>
              <a:t>    </a:t>
            </a:r>
          </a:p>
        </p:txBody>
      </p:sp>
      <mc:AlternateContent xmlns:mc="http://schemas.openxmlformats.org/markup-compatibility/2006" xmlns:a14="http://schemas.microsoft.com/office/drawing/2010/main">
        <mc:Choice Requires="a14">
          <p:sp>
            <p:nvSpPr>
              <p:cNvPr id="5" name="Rectangle 4"/>
              <p:cNvSpPr/>
              <p:nvPr/>
            </p:nvSpPr>
            <p:spPr>
              <a:xfrm>
                <a:off x="4788024" y="967572"/>
                <a:ext cx="4320480" cy="18549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dirty="0"/>
                  <a:t> Coulomb confirmed:</a:t>
                </a:r>
              </a:p>
              <a:p>
                <a:pPr algn="just"/>
                <a:r>
                  <a:rPr lang="en-US" dirty="0"/>
                  <a:t>that the electric force between two small charged spheres is proportional to the inverse square of their separation distance </a:t>
                </a:r>
                <a:r>
                  <a:rPr lang="en-US" i="1" dirty="0"/>
                  <a:t>r </a:t>
                </a:r>
                <a:r>
                  <a:rPr lang="en-US" dirty="0"/>
                  <a:t>—that is,</a:t>
                </a:r>
              </a:p>
              <a:p>
                <a:pPr algn="ctr"/>
                <a14:m>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a:solidFill>
                              <a:srgbClr val="FF0000"/>
                            </a:solidFill>
                            <a:latin typeface="Cambria Math"/>
                          </a:rPr>
                          <m:t>𝑭</m:t>
                        </m:r>
                      </m:e>
                      <m:sub>
                        <m:r>
                          <a:rPr lang="en-US" sz="2400" b="1" i="1">
                            <a:solidFill>
                              <a:srgbClr val="FF0000"/>
                            </a:solidFill>
                            <a:latin typeface="Cambria Math"/>
                          </a:rPr>
                          <m:t>𝒆</m:t>
                        </m:r>
                      </m:sub>
                    </m:sSub>
                    <m:r>
                      <a:rPr lang="en-US" sz="2400" b="1" i="1">
                        <a:solidFill>
                          <a:srgbClr val="FF0000"/>
                        </a:solidFill>
                        <a:latin typeface="Cambria Math"/>
                      </a:rPr>
                      <m:t> </m:t>
                    </m:r>
                    <m:r>
                      <a:rPr lang="en-US" sz="2400" b="1" i="1" smtClean="0">
                        <a:solidFill>
                          <a:srgbClr val="FF0000"/>
                        </a:solidFill>
                        <a:latin typeface="Cambria Math"/>
                      </a:rPr>
                      <m:t> </m:t>
                    </m:r>
                    <m:r>
                      <a:rPr lang="en-US" sz="2400" b="1" i="1">
                        <a:solidFill>
                          <a:srgbClr val="FF0000"/>
                        </a:solidFill>
                        <a:latin typeface="Cambria Math"/>
                      </a:rPr>
                      <m:t>𝜶</m:t>
                    </m:r>
                    <m:r>
                      <a:rPr lang="en-US" sz="2400" b="1" i="1">
                        <a:solidFill>
                          <a:srgbClr val="FF0000"/>
                        </a:solidFill>
                        <a:latin typeface="Cambria Math"/>
                      </a:rPr>
                      <m:t>  </m:t>
                    </m:r>
                    <m:r>
                      <a:rPr lang="en-US" sz="2400" b="1" i="1">
                        <a:solidFill>
                          <a:srgbClr val="FF0000"/>
                        </a:solidFill>
                        <a:latin typeface="Cambria Math"/>
                      </a:rPr>
                      <m:t>𝟏</m:t>
                    </m:r>
                    <m:r>
                      <a:rPr lang="en-US" sz="2400" b="1" i="1">
                        <a:solidFill>
                          <a:srgbClr val="FF0000"/>
                        </a:solidFill>
                        <a:latin typeface="Cambria Math"/>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a:rPr>
                          <m:t>𝒓</m:t>
                        </m:r>
                        <m:r>
                          <a:rPr lang="en-US" sz="2400" b="1" i="1">
                            <a:solidFill>
                              <a:srgbClr val="FF0000"/>
                            </a:solidFill>
                            <a:latin typeface="Cambria Math"/>
                          </a:rPr>
                          <m:t> </m:t>
                        </m:r>
                      </m:e>
                      <m:sup>
                        <m:r>
                          <a:rPr lang="en-US" sz="2400" b="1" i="1">
                            <a:solidFill>
                              <a:srgbClr val="FF0000"/>
                            </a:solidFill>
                            <a:latin typeface="Cambria Math"/>
                          </a:rPr>
                          <m:t>𝟐</m:t>
                        </m:r>
                      </m:sup>
                    </m:sSup>
                  </m:oMath>
                </a14:m>
                <a:r>
                  <a:rPr lang="en-US" sz="2400" b="1" dirty="0">
                    <a:solidFill>
                      <a:srgbClr val="FF0000"/>
                    </a:solidFill>
                  </a:rPr>
                  <a:t> </a:t>
                </a:r>
              </a:p>
            </p:txBody>
          </p:sp>
        </mc:Choice>
        <mc:Fallback xmlns="">
          <p:sp>
            <p:nvSpPr>
              <p:cNvPr id="5" name="Rectangle 4"/>
              <p:cNvSpPr>
                <a:spLocks noRot="1" noChangeAspect="1" noMove="1" noResize="1" noEditPoints="1" noAdjustHandles="1" noChangeArrowheads="1" noChangeShapeType="1" noTextEdit="1"/>
              </p:cNvSpPr>
              <p:nvPr/>
            </p:nvSpPr>
            <p:spPr>
              <a:xfrm>
                <a:off x="4788024" y="967572"/>
                <a:ext cx="4320480" cy="1854995"/>
              </a:xfrm>
              <a:prstGeom prst="rect">
                <a:avLst/>
              </a:prstGeom>
              <a:blipFill rotWithShape="1">
                <a:blip r:embed="rId4"/>
                <a:stretch>
                  <a:fillRect/>
                </a:stretch>
              </a:blipFill>
            </p:spPr>
            <p:txBody>
              <a:bodyPr/>
              <a:lstStyle/>
              <a:p>
                <a:r>
                  <a:rPr lang="ar-IQ">
                    <a:noFill/>
                  </a:rPr>
                  <a:t> </a:t>
                </a:r>
              </a:p>
            </p:txBody>
          </p:sp>
        </mc:Fallback>
      </mc:AlternateContent>
      <p:sp>
        <p:nvSpPr>
          <p:cNvPr id="6" name="Rectangle 5"/>
          <p:cNvSpPr/>
          <p:nvPr/>
        </p:nvSpPr>
        <p:spPr>
          <a:xfrm>
            <a:off x="0" y="620688"/>
            <a:ext cx="7632848" cy="369332"/>
          </a:xfrm>
          <a:prstGeom prst="rect">
            <a:avLst/>
          </a:prstGeom>
        </p:spPr>
        <p:txBody>
          <a:bodyPr wrap="square">
            <a:spAutoFit/>
          </a:bodyPr>
          <a:lstStyle/>
          <a:p>
            <a:r>
              <a:rPr lang="en-US" dirty="0"/>
              <a:t>Charles Coulomb (1736–1806) measured the magnitudes of the electric forces</a:t>
            </a:r>
          </a:p>
        </p:txBody>
      </p:sp>
      <p:sp>
        <p:nvSpPr>
          <p:cNvPr id="7" name="Rectangle 6"/>
          <p:cNvSpPr/>
          <p:nvPr/>
        </p:nvSpPr>
        <p:spPr>
          <a:xfrm>
            <a:off x="2582024" y="5229200"/>
            <a:ext cx="2190591" cy="1569660"/>
          </a:xfrm>
          <a:prstGeom prst="rect">
            <a:avLst/>
          </a:prstGeom>
        </p:spPr>
        <p:txBody>
          <a:bodyPr wrap="square">
            <a:spAutoFit/>
          </a:bodyPr>
          <a:lstStyle/>
          <a:p>
            <a:pPr algn="just"/>
            <a:r>
              <a:rPr lang="en-US" sz="1600" dirty="0"/>
              <a:t>Figure 1.6 Coulomb’s</a:t>
            </a:r>
          </a:p>
          <a:p>
            <a:pPr algn="just"/>
            <a:r>
              <a:rPr lang="en-US" sz="1600" dirty="0"/>
              <a:t> torsion balance, used to establish the inverse-square law for the electric force between two charges.</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 y="990020"/>
            <a:ext cx="2676525" cy="586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51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 calcmode="lin" valueType="num">
                                      <p:cBhvr additive="base">
                                        <p:cTn id="3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nodeType="clickEffect">
                                  <p:stCondLst>
                                    <p:cond delay="0"/>
                                  </p:stCondLst>
                                  <p:childTnLst>
                                    <p:animClr clrSpc="rgb" dir="cw">
                                      <p:cBhvr override="childStyle">
                                        <p:cTn id="41" dur="2000" fill="hold"/>
                                        <p:tgtEl>
                                          <p:spTgt spid="2">
                                            <p:txEl>
                                              <p:pRg st="1" end="1"/>
                                            </p:txEl>
                                          </p:spTgt>
                                        </p:tgtEl>
                                        <p:attrNameLst>
                                          <p:attrName>style.color</p:attrName>
                                        </p:attrNameLst>
                                      </p:cBhvr>
                                      <p:to>
                                        <a:schemeClr val="accent2"/>
                                      </p:to>
                                    </p:animClr>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animEffect transition="in" filter="fade">
                                      <p:cBhvr>
                                        <p:cTn id="46" dur="1000"/>
                                        <p:tgtEl>
                                          <p:spTgt spid="2">
                                            <p:txEl>
                                              <p:pRg st="2" end="2"/>
                                            </p:txEl>
                                          </p:spTgt>
                                        </p:tgtEl>
                                      </p:cBhvr>
                                    </p:animEffect>
                                    <p:anim calcmode="lin" valueType="num">
                                      <p:cBhvr>
                                        <p:cTn id="4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 calcmode="lin" valueType="num">
                                      <p:cBhvr additive="base">
                                        <p:cTn id="5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72007" y="967954"/>
                <a:ext cx="8964487" cy="559978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14:m>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a:solidFill>
                              <a:srgbClr val="FF0000"/>
                            </a:solidFill>
                            <a:latin typeface="Cambria Math"/>
                          </a:rPr>
                          <m:t>𝑭</m:t>
                        </m:r>
                      </m:e>
                      <m:sub>
                        <m:r>
                          <a:rPr lang="en-US" sz="2400" b="1" i="1">
                            <a:solidFill>
                              <a:srgbClr val="FF0000"/>
                            </a:solidFill>
                            <a:latin typeface="Cambria Math"/>
                          </a:rPr>
                          <m:t>𝒆</m:t>
                        </m:r>
                      </m:sub>
                    </m:sSub>
                    <m:r>
                      <a:rPr lang="en-US" sz="2400" b="1" i="1">
                        <a:solidFill>
                          <a:srgbClr val="FF0000"/>
                        </a:solidFill>
                        <a:latin typeface="Cambria Math"/>
                      </a:rPr>
                      <m:t>=</m:t>
                    </m:r>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𝒌</m:t>
                        </m:r>
                      </m:e>
                      <m:sub>
                        <m:r>
                          <a:rPr lang="en-US" sz="2400" b="1" i="1">
                            <a:solidFill>
                              <a:srgbClr val="FF0000"/>
                            </a:solidFill>
                            <a:latin typeface="Cambria Math"/>
                          </a:rPr>
                          <m:t>𝒆</m:t>
                        </m:r>
                      </m:sub>
                    </m:sSub>
                    <m:f>
                      <m:fPr>
                        <m:ctrlPr>
                          <a:rPr lang="en-US" sz="2400" b="1" i="1">
                            <a:solidFill>
                              <a:srgbClr val="FF0000"/>
                            </a:solidFill>
                            <a:latin typeface="Cambria Math" panose="02040503050406030204" pitchFamily="18" charset="0"/>
                          </a:rPr>
                        </m:ctrlPr>
                      </m:fPr>
                      <m:num>
                        <m:d>
                          <m:dPr>
                            <m:begChr m:val="|"/>
                            <m:endChr m:val="|"/>
                            <m:ctrlPr>
                              <a:rPr lang="en-US" sz="2400" b="1" i="1">
                                <a:solidFill>
                                  <a:srgbClr val="FF0000"/>
                                </a:solidFill>
                                <a:latin typeface="Cambria Math" panose="02040503050406030204" pitchFamily="18" charset="0"/>
                              </a:rPr>
                            </m:ctrlPr>
                          </m:dPr>
                          <m:e>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𝒒</m:t>
                                </m:r>
                              </m:e>
                              <m:sub>
                                <m:r>
                                  <a:rPr lang="en-US" sz="2400" b="1" i="1">
                                    <a:solidFill>
                                      <a:srgbClr val="FF0000"/>
                                    </a:solidFill>
                                    <a:latin typeface="Cambria Math"/>
                                  </a:rPr>
                                  <m:t>𝟏</m:t>
                                </m:r>
                              </m:sub>
                            </m:sSub>
                          </m:e>
                        </m:d>
                        <m:d>
                          <m:dPr>
                            <m:begChr m:val="|"/>
                            <m:endChr m:val="|"/>
                            <m:ctrlPr>
                              <a:rPr lang="en-US" sz="2400" b="1" i="1">
                                <a:solidFill>
                                  <a:srgbClr val="FF0000"/>
                                </a:solidFill>
                                <a:latin typeface="Cambria Math" panose="02040503050406030204" pitchFamily="18" charset="0"/>
                              </a:rPr>
                            </m:ctrlPr>
                          </m:dPr>
                          <m:e>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𝒒</m:t>
                                </m:r>
                              </m:e>
                              <m:sub>
                                <m:r>
                                  <a:rPr lang="en-US" sz="2400" b="1" i="1">
                                    <a:solidFill>
                                      <a:srgbClr val="FF0000"/>
                                    </a:solidFill>
                                    <a:latin typeface="Cambria Math"/>
                                  </a:rPr>
                                  <m:t>𝟐</m:t>
                                </m:r>
                              </m:sub>
                            </m:sSub>
                          </m:e>
                        </m:d>
                      </m:num>
                      <m:den>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a:rPr>
                              <m:t>𝒓</m:t>
                            </m:r>
                          </m:e>
                          <m:sup>
                            <m:r>
                              <a:rPr lang="en-US" sz="2400" b="1" i="1">
                                <a:solidFill>
                                  <a:srgbClr val="FF0000"/>
                                </a:solidFill>
                                <a:latin typeface="Cambria Math"/>
                              </a:rPr>
                              <m:t>𝟐</m:t>
                            </m:r>
                          </m:sup>
                        </m:sSup>
                      </m:den>
                    </m:f>
                    <m:r>
                      <a:rPr lang="en-US" sz="2400" i="1">
                        <a:solidFill>
                          <a:prstClr val="black"/>
                        </a:solidFill>
                        <a:latin typeface="Cambria Math"/>
                      </a:rPr>
                      <m:t> </m:t>
                    </m:r>
                  </m:oMath>
                </a14:m>
                <a:r>
                  <a:rPr lang="en-US" dirty="0">
                    <a:solidFill>
                      <a:prstClr val="black"/>
                    </a:solidFill>
                  </a:rPr>
                  <a:t>                                                         (1.1)                     Coulomb’s law </a:t>
                </a:r>
              </a:p>
              <a:p>
                <a:r>
                  <a:rPr lang="en-US" sz="1600" dirty="0"/>
                  <a:t>Where  </a:t>
                </a:r>
                <a14:m>
                  <m:oMath xmlns:m="http://schemas.openxmlformats.org/officeDocument/2006/math">
                    <m:sSub>
                      <m:sSubPr>
                        <m:ctrlPr>
                          <a:rPr lang="en-US" sz="1600" b="1" i="1">
                            <a:latin typeface="Cambria Math" panose="02040503050406030204" pitchFamily="18" charset="0"/>
                          </a:rPr>
                        </m:ctrlPr>
                      </m:sSubPr>
                      <m:e>
                        <m:r>
                          <a:rPr lang="en-US" sz="1600" b="1" i="1">
                            <a:latin typeface="Cambria Math"/>
                          </a:rPr>
                          <m:t>𝒌</m:t>
                        </m:r>
                      </m:e>
                      <m:sub>
                        <m:r>
                          <a:rPr lang="en-US" sz="1600" b="1" i="1">
                            <a:latin typeface="Cambria Math"/>
                          </a:rPr>
                          <m:t>𝒆</m:t>
                        </m:r>
                      </m:sub>
                    </m:sSub>
                    <m:r>
                      <a:rPr lang="en-US" sz="1600" i="1">
                        <a:latin typeface="Cambria Math"/>
                      </a:rPr>
                      <m:t> </m:t>
                    </m:r>
                  </m:oMath>
                </a14:m>
                <a:r>
                  <a:rPr lang="en-US" sz="1600" i="1" dirty="0"/>
                  <a:t> </a:t>
                </a:r>
                <a:r>
                  <a:rPr lang="en-US" sz="1600" dirty="0"/>
                  <a:t>is a constant called the </a:t>
                </a:r>
                <a:r>
                  <a:rPr lang="en-US" sz="1600" b="1" i="1" dirty="0"/>
                  <a:t>Coulomb constant</a:t>
                </a:r>
                <a:r>
                  <a:rPr lang="en-US" sz="1600" dirty="0"/>
                  <a:t>. </a:t>
                </a:r>
              </a:p>
              <a:p>
                <a:r>
                  <a:rPr lang="en-US" sz="1600" dirty="0"/>
                  <a:t>The value of the </a:t>
                </a:r>
                <a:r>
                  <a:rPr lang="en-US" sz="1600" b="1" dirty="0"/>
                  <a:t>Coulomb constant</a:t>
                </a:r>
                <a:r>
                  <a:rPr lang="en-US" sz="1600" dirty="0"/>
                  <a:t> depends on the choice of units. The SI unit of charge is the coulomb (C). The Coulomb constant </a:t>
                </a:r>
                <a14:m>
                  <m:oMath xmlns:m="http://schemas.openxmlformats.org/officeDocument/2006/math">
                    <m:r>
                      <a:rPr lang="en-US" sz="1600" i="1">
                        <a:latin typeface="Cambria Math"/>
                      </a:rPr>
                      <m:t>  </m:t>
                    </m:r>
                    <m:sSub>
                      <m:sSubPr>
                        <m:ctrlPr>
                          <a:rPr lang="en-US" sz="1600" b="1" i="1">
                            <a:latin typeface="Cambria Math" panose="02040503050406030204" pitchFamily="18" charset="0"/>
                          </a:rPr>
                        </m:ctrlPr>
                      </m:sSubPr>
                      <m:e>
                        <m:r>
                          <a:rPr lang="en-US" sz="1600" b="1" i="1">
                            <a:latin typeface="Cambria Math"/>
                          </a:rPr>
                          <m:t>𝒌</m:t>
                        </m:r>
                      </m:e>
                      <m:sub>
                        <m:r>
                          <a:rPr lang="en-US" sz="1600" b="1" i="1">
                            <a:latin typeface="Cambria Math"/>
                          </a:rPr>
                          <m:t>𝒆</m:t>
                        </m:r>
                      </m:sub>
                    </m:sSub>
                    <m:r>
                      <a:rPr lang="en-US" sz="1600" i="1">
                        <a:latin typeface="Cambria Math"/>
                      </a:rPr>
                      <m:t> </m:t>
                    </m:r>
                  </m:oMath>
                </a14:m>
                <a:r>
                  <a:rPr lang="en-US" sz="1600" i="1" dirty="0"/>
                  <a:t>  </a:t>
                </a:r>
                <a:r>
                  <a:rPr lang="en-US" sz="1600" dirty="0"/>
                  <a:t>in SI units has the value </a:t>
                </a:r>
                <a14:m>
                  <m:oMath xmlns:m="http://schemas.openxmlformats.org/officeDocument/2006/math">
                    <m:r>
                      <a:rPr lang="en-US" sz="1600" i="1">
                        <a:latin typeface="Cambria Math"/>
                      </a:rPr>
                      <m:t> </m:t>
                    </m:r>
                    <m:sSub>
                      <m:sSubPr>
                        <m:ctrlPr>
                          <a:rPr lang="en-US" sz="1600" b="1" i="1">
                            <a:latin typeface="Cambria Math" panose="02040503050406030204" pitchFamily="18" charset="0"/>
                          </a:rPr>
                        </m:ctrlPr>
                      </m:sSubPr>
                      <m:e>
                        <m:r>
                          <a:rPr lang="en-US" sz="1600" b="1" i="1">
                            <a:latin typeface="Cambria Math"/>
                          </a:rPr>
                          <m:t>𝒌</m:t>
                        </m:r>
                      </m:e>
                      <m:sub>
                        <m:r>
                          <a:rPr lang="en-US" sz="1600" b="1" i="1">
                            <a:latin typeface="Cambria Math"/>
                          </a:rPr>
                          <m:t>𝒆</m:t>
                        </m:r>
                      </m:sub>
                    </m:sSub>
                    <m:r>
                      <a:rPr lang="en-US" sz="1600" i="1">
                        <a:latin typeface="Cambria Math"/>
                      </a:rPr>
                      <m:t> </m:t>
                    </m:r>
                  </m:oMath>
                </a14:m>
                <a:r>
                  <a:rPr lang="en-US" sz="1600" i="1" dirty="0"/>
                  <a:t>  </a:t>
                </a:r>
                <a:endParaRPr lang="en-US" sz="1600" dirty="0"/>
              </a:p>
              <a:p>
                <a:r>
                  <a:rPr lang="en-US" i="1" dirty="0"/>
                  <a:t>                    </a:t>
                </a:r>
                <a14:m>
                  <m:oMath xmlns:m="http://schemas.openxmlformats.org/officeDocument/2006/math">
                    <m:r>
                      <a:rPr lang="en-US" sz="2000" i="1">
                        <a:latin typeface="Cambria Math"/>
                      </a:rPr>
                      <m:t> </m:t>
                    </m:r>
                    <m:sSub>
                      <m:sSubPr>
                        <m:ctrlPr>
                          <a:rPr lang="en-US" sz="2000" b="1" i="1">
                            <a:latin typeface="Cambria Math" panose="02040503050406030204" pitchFamily="18" charset="0"/>
                          </a:rPr>
                        </m:ctrlPr>
                      </m:sSubPr>
                      <m:e>
                        <m:r>
                          <a:rPr lang="en-US" sz="2000" b="1" i="1">
                            <a:latin typeface="Cambria Math"/>
                          </a:rPr>
                          <m:t>𝒌</m:t>
                        </m:r>
                      </m:e>
                      <m:sub>
                        <m:r>
                          <a:rPr lang="en-US" sz="2000" b="1" i="1">
                            <a:latin typeface="Cambria Math"/>
                          </a:rPr>
                          <m:t>𝒆</m:t>
                        </m:r>
                      </m:sub>
                    </m:sSub>
                    <m:r>
                      <a:rPr lang="en-US" sz="2000" i="1">
                        <a:latin typeface="Cambria Math"/>
                      </a:rPr>
                      <m:t> </m:t>
                    </m:r>
                  </m:oMath>
                </a14:m>
                <a:r>
                  <a:rPr lang="en-US" sz="2000" i="1" dirty="0"/>
                  <a:t> </a:t>
                </a:r>
                <a:r>
                  <a:rPr lang="en-US" sz="2000" dirty="0"/>
                  <a:t> </a:t>
                </a:r>
                <a14:m>
                  <m:oMath xmlns:m="http://schemas.openxmlformats.org/officeDocument/2006/math">
                    <m:r>
                      <a:rPr lang="en-US" sz="2000" i="1">
                        <a:latin typeface="Cambria Math"/>
                      </a:rPr>
                      <m:t>=</m:t>
                    </m:r>
                    <m:r>
                      <a:rPr lang="en-US" sz="2000" i="1">
                        <a:latin typeface="Cambria Math"/>
                      </a:rPr>
                      <m:t>8</m:t>
                    </m:r>
                    <m:r>
                      <a:rPr lang="en-US" sz="2000" i="1">
                        <a:latin typeface="Cambria Math"/>
                      </a:rPr>
                      <m:t>.</m:t>
                    </m:r>
                    <m:r>
                      <a:rPr lang="en-US" sz="2000" i="1">
                        <a:latin typeface="Cambria Math"/>
                      </a:rPr>
                      <m:t>987</m:t>
                    </m:r>
                    <m:r>
                      <a:rPr lang="en-US" sz="2000" i="1">
                        <a:latin typeface="Cambria Math"/>
                      </a:rPr>
                      <m:t> </m:t>
                    </m:r>
                    <m:r>
                      <a:rPr lang="en-US" sz="2000" i="1">
                        <a:latin typeface="Cambria Math"/>
                      </a:rPr>
                      <m:t>5</m:t>
                    </m:r>
                    <m:r>
                      <a:rPr lang="en-US" sz="2000" i="1">
                        <a:latin typeface="Cambria Math"/>
                      </a:rPr>
                      <m:t> ×</m:t>
                    </m:r>
                    <m:sSup>
                      <m:sSupPr>
                        <m:ctrlPr>
                          <a:rPr lang="en-US" sz="2000" i="1">
                            <a:latin typeface="Cambria Math" panose="02040503050406030204" pitchFamily="18" charset="0"/>
                          </a:rPr>
                        </m:ctrlPr>
                      </m:sSupPr>
                      <m:e>
                        <m:r>
                          <a:rPr lang="en-US" sz="2000" i="1">
                            <a:latin typeface="Cambria Math"/>
                          </a:rPr>
                          <m:t>10</m:t>
                        </m:r>
                      </m:e>
                      <m:sup>
                        <m:r>
                          <a:rPr lang="en-US" sz="2000" i="1">
                            <a:latin typeface="Cambria Math"/>
                          </a:rPr>
                          <m:t>9</m:t>
                        </m:r>
                      </m:sup>
                    </m:sSup>
                    <m:r>
                      <a:rPr lang="en-US" sz="2000" i="1">
                        <a:latin typeface="Cambria Math"/>
                      </a:rPr>
                      <m:t> </m:t>
                    </m:r>
                    <m:r>
                      <a:rPr lang="en-US" sz="2000" i="1">
                        <a:latin typeface="Cambria Math"/>
                      </a:rPr>
                      <m:t>𝑁</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a:rPr>
                              <m:t>𝑚</m:t>
                            </m:r>
                          </m:e>
                          <m:sup>
                            <m:r>
                              <a:rPr lang="en-US" sz="2000" i="1">
                                <a:latin typeface="Cambria Math"/>
                              </a:rPr>
                              <m:t>2</m:t>
                            </m:r>
                          </m:sup>
                        </m:sSup>
                      </m:num>
                      <m:den>
                        <m:sSup>
                          <m:sSupPr>
                            <m:ctrlPr>
                              <a:rPr lang="en-US" sz="2000" i="1">
                                <a:latin typeface="Cambria Math" panose="02040503050406030204" pitchFamily="18" charset="0"/>
                              </a:rPr>
                            </m:ctrlPr>
                          </m:sSupPr>
                          <m:e>
                            <m:r>
                              <a:rPr lang="en-US" sz="2000" i="1">
                                <a:latin typeface="Cambria Math"/>
                              </a:rPr>
                              <m:t>𝐶</m:t>
                            </m:r>
                          </m:e>
                          <m:sup>
                            <m:r>
                              <a:rPr lang="en-US" sz="2000" i="1">
                                <a:latin typeface="Cambria Math"/>
                              </a:rPr>
                              <m:t>2</m:t>
                            </m:r>
                          </m:sup>
                        </m:sSup>
                      </m:den>
                    </m:f>
                    <m:r>
                      <a:rPr lang="en-US" sz="2000" i="1">
                        <a:latin typeface="Cambria Math"/>
                      </a:rPr>
                      <m:t>                                           </m:t>
                    </m:r>
                    <m:r>
                      <a:rPr lang="en-US" sz="2000" b="0" i="1" smtClean="0">
                        <a:latin typeface="Cambria Math"/>
                      </a:rPr>
                      <m:t>   </m:t>
                    </m:r>
                    <m:r>
                      <a:rPr lang="en-US" sz="2000" i="1">
                        <a:latin typeface="Cambria Math"/>
                      </a:rPr>
                      <m:t>  (</m:t>
                    </m:r>
                    <m:r>
                      <a:rPr lang="en-US" sz="2000" b="0" i="1" smtClean="0">
                        <a:latin typeface="Cambria Math"/>
                      </a:rPr>
                      <m:t>1</m:t>
                    </m:r>
                    <m:r>
                      <a:rPr lang="en-US" sz="2000" i="1">
                        <a:latin typeface="Cambria Math"/>
                      </a:rPr>
                      <m:t>.</m:t>
                    </m:r>
                    <m:r>
                      <a:rPr lang="en-US" sz="2000" i="1">
                        <a:latin typeface="Cambria Math"/>
                      </a:rPr>
                      <m:t>2</m:t>
                    </m:r>
                    <m:r>
                      <a:rPr lang="en-US" sz="2000" i="1">
                        <a:latin typeface="Cambria Math"/>
                      </a:rPr>
                      <m:t>)</m:t>
                    </m:r>
                  </m:oMath>
                </a14:m>
                <a:endParaRPr lang="en-US" sz="2000" dirty="0"/>
              </a:p>
              <a:p>
                <a:r>
                  <a:rPr lang="en-US" dirty="0"/>
                  <a:t>                     </a:t>
                </a:r>
                <a:r>
                  <a:rPr lang="en-US" sz="1600" dirty="0"/>
                  <a:t> This constant is also written in the form</a:t>
                </a:r>
              </a:p>
              <a:p>
                <a:r>
                  <a:rPr lang="en-US" sz="1600" dirty="0"/>
                  <a:t>                                          </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 </m:t>
                        </m:r>
                        <m:r>
                          <a:rPr lang="en-US" sz="2000" i="1">
                            <a:latin typeface="Cambria Math"/>
                          </a:rPr>
                          <m:t>𝑘</m:t>
                        </m:r>
                      </m:e>
                      <m:sub>
                        <m:r>
                          <a:rPr lang="en-US" sz="2000" i="1">
                            <a:latin typeface="Cambria Math"/>
                          </a:rPr>
                          <m:t>𝑒</m:t>
                        </m:r>
                      </m:sub>
                    </m:sSub>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4</m:t>
                        </m:r>
                        <m:r>
                          <a:rPr lang="en-US" sz="2000" i="1">
                            <a:latin typeface="Cambria Math"/>
                          </a:rPr>
                          <m:t>𝜋</m:t>
                        </m:r>
                        <m:sSub>
                          <m:sSubPr>
                            <m:ctrlPr>
                              <a:rPr lang="en-US" sz="2000" i="1">
                                <a:latin typeface="Cambria Math" panose="02040503050406030204" pitchFamily="18" charset="0"/>
                              </a:rPr>
                            </m:ctrlPr>
                          </m:sSubPr>
                          <m:e>
                            <m:r>
                              <a:rPr lang="en-US" sz="2000" i="1">
                                <a:latin typeface="Cambria Math"/>
                              </a:rPr>
                              <m:t>𝜀</m:t>
                            </m:r>
                          </m:e>
                          <m:sub>
                            <m:r>
                              <a:rPr lang="en-US" sz="2000" i="1">
                                <a:latin typeface="Cambria Math"/>
                              </a:rPr>
                              <m:t>0</m:t>
                            </m:r>
                          </m:sub>
                        </m:sSub>
                      </m:den>
                    </m:f>
                    <m:r>
                      <a:rPr lang="en-US" sz="2000" i="1">
                        <a:latin typeface="Cambria Math"/>
                      </a:rPr>
                      <m:t> </m:t>
                    </m:r>
                  </m:oMath>
                </a14:m>
                <a:r>
                  <a:rPr lang="en-US" sz="2000" i="1" dirty="0"/>
                  <a:t> </a:t>
                </a:r>
                <a:r>
                  <a:rPr lang="en-US" sz="2000" dirty="0"/>
                  <a:t>                                                             (1.3)</a:t>
                </a:r>
              </a:p>
              <a:p>
                <a:pPr lvl="0"/>
                <a:r>
                  <a:rPr lang="en-US" dirty="0">
                    <a:solidFill>
                      <a:prstClr val="black"/>
                    </a:solidFill>
                  </a:rPr>
                  <a:t>where the constant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a:rPr>
                          <m:t>𝜀</m:t>
                        </m:r>
                      </m:e>
                      <m:sub>
                        <m:r>
                          <a:rPr lang="en-US" i="1">
                            <a:solidFill>
                              <a:prstClr val="black"/>
                            </a:solidFill>
                            <a:latin typeface="Cambria Math"/>
                          </a:rPr>
                          <m:t>0</m:t>
                        </m:r>
                      </m:sub>
                    </m:sSub>
                  </m:oMath>
                </a14:m>
                <a:r>
                  <a:rPr lang="en-US" dirty="0">
                    <a:solidFill>
                      <a:prstClr val="black"/>
                    </a:solidFill>
                  </a:rPr>
                  <a:t> (lowercase Greek epsilon) is known as the permittivity of free space and has the value </a:t>
                </a:r>
                <a14:m>
                  <m:oMath xmlns:m="http://schemas.openxmlformats.org/officeDocument/2006/math">
                    <m:r>
                      <a:rPr lang="en-US" sz="2000">
                        <a:solidFill>
                          <a:prstClr val="black"/>
                        </a:solidFill>
                        <a:latin typeface="Cambria Math"/>
                      </a:rPr>
                      <m:t>        </m:t>
                    </m:r>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a:rPr>
                          <m:t>𝜀</m:t>
                        </m:r>
                      </m:e>
                      <m:sub>
                        <m:r>
                          <a:rPr lang="en-US" sz="2000" i="1">
                            <a:solidFill>
                              <a:prstClr val="black"/>
                            </a:solidFill>
                            <a:latin typeface="Cambria Math"/>
                          </a:rPr>
                          <m:t>0</m:t>
                        </m:r>
                      </m:sub>
                    </m:sSub>
                    <m:r>
                      <a:rPr lang="en-US" sz="2000" i="1">
                        <a:solidFill>
                          <a:prstClr val="black"/>
                        </a:solidFill>
                        <a:latin typeface="Cambria Math"/>
                      </a:rPr>
                      <m:t>= </m:t>
                    </m:r>
                    <m:r>
                      <a:rPr lang="en-US" sz="2000" i="1">
                        <a:solidFill>
                          <a:prstClr val="black"/>
                        </a:solidFill>
                        <a:latin typeface="Cambria Math"/>
                      </a:rPr>
                      <m:t>8</m:t>
                    </m:r>
                    <m:r>
                      <a:rPr lang="en-US" sz="2000" i="1">
                        <a:solidFill>
                          <a:prstClr val="black"/>
                        </a:solidFill>
                        <a:latin typeface="Cambria Math"/>
                      </a:rPr>
                      <m:t>.</m:t>
                    </m:r>
                    <m:r>
                      <a:rPr lang="en-US" sz="2000" i="1">
                        <a:solidFill>
                          <a:prstClr val="black"/>
                        </a:solidFill>
                        <a:latin typeface="Cambria Math"/>
                      </a:rPr>
                      <m:t>854</m:t>
                    </m:r>
                    <m:r>
                      <a:rPr lang="en-US" sz="2000" i="1">
                        <a:solidFill>
                          <a:prstClr val="black"/>
                        </a:solidFill>
                        <a:latin typeface="Cambria Math"/>
                      </a:rPr>
                      <m:t> </m:t>
                    </m:r>
                    <m:r>
                      <a:rPr lang="en-US" sz="2000" i="1">
                        <a:solidFill>
                          <a:prstClr val="black"/>
                        </a:solidFill>
                        <a:latin typeface="Cambria Math"/>
                      </a:rPr>
                      <m:t>2</m:t>
                    </m:r>
                    <m:r>
                      <a:rPr lang="en-US" sz="2000" i="1">
                        <a:solidFill>
                          <a:prstClr val="black"/>
                        </a:solidFill>
                        <a:latin typeface="Cambria Math"/>
                      </a:rPr>
                      <m:t> × </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a:rPr>
                          <m:t>10</m:t>
                        </m:r>
                      </m:e>
                      <m:sup>
                        <m:r>
                          <a:rPr lang="en-US" sz="2000" i="1">
                            <a:solidFill>
                              <a:prstClr val="black"/>
                            </a:solidFill>
                            <a:latin typeface="Cambria Math"/>
                          </a:rPr>
                          <m:t>12</m:t>
                        </m:r>
                        <m:r>
                          <a:rPr lang="en-US" sz="2000" i="1">
                            <a:solidFill>
                              <a:prstClr val="black"/>
                            </a:solidFill>
                            <a:latin typeface="Cambria Math"/>
                          </a:rPr>
                          <m:t>  </m:t>
                        </m:r>
                      </m:sup>
                    </m:sSup>
                    <m:f>
                      <m:fPr>
                        <m:ctrlPr>
                          <a:rPr lang="en-US" sz="2000" i="1">
                            <a:solidFill>
                              <a:prstClr val="black"/>
                            </a:solidFill>
                            <a:latin typeface="Cambria Math" panose="02040503050406030204" pitchFamily="18" charset="0"/>
                          </a:rPr>
                        </m:ctrlPr>
                      </m:fPr>
                      <m:num>
                        <m:r>
                          <a:rPr lang="en-US" sz="2000" i="1">
                            <a:solidFill>
                              <a:prstClr val="black"/>
                            </a:solidFill>
                            <a:latin typeface="Cambria Math"/>
                          </a:rPr>
                          <m:t>𝐶</m:t>
                        </m:r>
                        <m:r>
                          <a:rPr lang="en-US" sz="2000" i="1">
                            <a:solidFill>
                              <a:prstClr val="black"/>
                            </a:solidFill>
                            <a:latin typeface="Cambria Math"/>
                          </a:rPr>
                          <m:t>2</m:t>
                        </m:r>
                      </m:num>
                      <m:den>
                        <m:r>
                          <a:rPr lang="en-US" sz="2000" i="1">
                            <a:solidFill>
                              <a:prstClr val="black"/>
                            </a:solidFill>
                            <a:latin typeface="Cambria Math"/>
                          </a:rPr>
                          <m:t>𝑁</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a:rPr>
                              <m:t>𝑚</m:t>
                            </m:r>
                          </m:e>
                          <m:sup>
                            <m:r>
                              <a:rPr lang="en-US" sz="2000" i="1">
                                <a:solidFill>
                                  <a:prstClr val="black"/>
                                </a:solidFill>
                                <a:latin typeface="Cambria Math"/>
                              </a:rPr>
                              <m:t>2</m:t>
                            </m:r>
                          </m:sup>
                        </m:sSup>
                      </m:den>
                    </m:f>
                    <m:r>
                      <a:rPr lang="en-US" sz="2000" i="1">
                        <a:solidFill>
                          <a:prstClr val="black"/>
                        </a:solidFill>
                        <a:latin typeface="Cambria Math"/>
                      </a:rPr>
                      <m:t>                              (</m:t>
                    </m:r>
                    <m:r>
                      <a:rPr lang="en-US" sz="2000" i="1">
                        <a:solidFill>
                          <a:prstClr val="black"/>
                        </a:solidFill>
                        <a:latin typeface="Cambria Math"/>
                      </a:rPr>
                      <m:t>1</m:t>
                    </m:r>
                    <m:r>
                      <a:rPr lang="en-US" sz="2000" i="1">
                        <a:solidFill>
                          <a:prstClr val="black"/>
                        </a:solidFill>
                        <a:latin typeface="Cambria Math"/>
                      </a:rPr>
                      <m:t>.</m:t>
                    </m:r>
                    <m:r>
                      <a:rPr lang="en-US" sz="2000" i="1">
                        <a:solidFill>
                          <a:prstClr val="black"/>
                        </a:solidFill>
                        <a:latin typeface="Cambria Math"/>
                      </a:rPr>
                      <m:t>4</m:t>
                    </m:r>
                    <m:r>
                      <a:rPr lang="en-US" sz="2000" i="1">
                        <a:solidFill>
                          <a:prstClr val="black"/>
                        </a:solidFill>
                        <a:latin typeface="Cambria Math"/>
                      </a:rPr>
                      <m:t>)</m:t>
                    </m:r>
                  </m:oMath>
                </a14:m>
                <a:r>
                  <a:rPr lang="en-US" dirty="0">
                    <a:solidFill>
                      <a:prstClr val="black"/>
                    </a:solidFill>
                  </a:rPr>
                  <a:t> </a:t>
                </a:r>
              </a:p>
              <a:p>
                <a:pPr lvl="0"/>
                <a:r>
                  <a:rPr lang="en-US" dirty="0">
                    <a:solidFill>
                      <a:prstClr val="black"/>
                    </a:solidFill>
                  </a:rPr>
                  <a:t>The smallest unit of charge </a:t>
                </a:r>
                <a14:m>
                  <m:oMath xmlns:m="http://schemas.openxmlformats.org/officeDocument/2006/math">
                    <m:r>
                      <a:rPr lang="en-US" sz="2400" i="1" dirty="0">
                        <a:solidFill>
                          <a:prstClr val="black"/>
                        </a:solidFill>
                        <a:latin typeface="Cambria Math"/>
                      </a:rPr>
                      <m:t>𝑒</m:t>
                    </m:r>
                  </m:oMath>
                </a14:m>
                <a:r>
                  <a:rPr lang="en-US" sz="2400" i="1" dirty="0">
                    <a:solidFill>
                      <a:srgbClr val="FF0000"/>
                    </a:solidFill>
                  </a:rPr>
                  <a:t> </a:t>
                </a:r>
                <a:r>
                  <a:rPr lang="en-US" dirty="0">
                    <a:solidFill>
                      <a:prstClr val="black"/>
                    </a:solidFill>
                  </a:rPr>
                  <a:t>known in nature is the charge on an electron (</a:t>
                </a:r>
                <a14:m>
                  <m:oMath xmlns:m="http://schemas.openxmlformats.org/officeDocument/2006/math">
                    <m:r>
                      <a:rPr lang="en-US" sz="2400" i="1" dirty="0">
                        <a:solidFill>
                          <a:prstClr val="black"/>
                        </a:solidFill>
                        <a:latin typeface="Cambria Math"/>
                      </a:rPr>
                      <m:t>𝑒</m:t>
                    </m:r>
                  </m:oMath>
                </a14:m>
                <a:r>
                  <a:rPr lang="en-US" dirty="0">
                    <a:solidFill>
                      <a:prstClr val="black"/>
                    </a:solidFill>
                  </a:rPr>
                  <a:t>)</a:t>
                </a:r>
              </a:p>
              <a:p>
                <a:pPr lvl="0"/>
                <a:r>
                  <a:rPr lang="en-US" dirty="0">
                    <a:solidFill>
                      <a:prstClr val="black"/>
                    </a:solidFill>
                  </a:rPr>
                  <a:t>or a proton (</a:t>
                </a:r>
                <a:r>
                  <a:rPr lang="en-US" i="1" dirty="0">
                    <a:solidFill>
                      <a:prstClr val="black"/>
                    </a:solidFill>
                  </a:rPr>
                  <a:t>e</a:t>
                </a:r>
                <a:r>
                  <a:rPr lang="en-US" dirty="0">
                    <a:solidFill>
                      <a:prstClr val="black"/>
                    </a:solidFill>
                  </a:rPr>
                  <a:t>) and has a magnitude</a:t>
                </a:r>
                <a:endParaRPr lang="en-US" sz="2400" dirty="0">
                  <a:solidFill>
                    <a:prstClr val="black"/>
                  </a:solidFill>
                </a:endParaRPr>
              </a:p>
              <a:p>
                <a:pPr lvl="0"/>
                <a:r>
                  <a:rPr lang="en-US" sz="2400" dirty="0">
                    <a:solidFill>
                      <a:prstClr val="black"/>
                    </a:solidFill>
                  </a:rPr>
                  <a:t>                </a:t>
                </a:r>
                <a:r>
                  <a:rPr lang="en-US" sz="2000" dirty="0">
                    <a:solidFill>
                      <a:prstClr val="black"/>
                    </a:solidFill>
                  </a:rPr>
                  <a:t> </a:t>
                </a:r>
                <a14:m>
                  <m:oMath xmlns:m="http://schemas.openxmlformats.org/officeDocument/2006/math">
                    <m:r>
                      <a:rPr lang="en-US" sz="2000" i="1">
                        <a:solidFill>
                          <a:prstClr val="black"/>
                        </a:solidFill>
                        <a:latin typeface="Cambria Math"/>
                      </a:rPr>
                      <m:t>𝑒</m:t>
                    </m:r>
                    <m:r>
                      <a:rPr lang="en-US" sz="2000" i="1">
                        <a:solidFill>
                          <a:prstClr val="black"/>
                        </a:solidFill>
                        <a:latin typeface="Cambria Math"/>
                      </a:rPr>
                      <m:t> =</m:t>
                    </m:r>
                    <m:r>
                      <a:rPr lang="en-US" sz="2000" i="1">
                        <a:solidFill>
                          <a:prstClr val="black"/>
                        </a:solidFill>
                        <a:latin typeface="Cambria Math"/>
                      </a:rPr>
                      <m:t>1</m:t>
                    </m:r>
                    <m:r>
                      <a:rPr lang="en-US" sz="2000" i="1">
                        <a:solidFill>
                          <a:prstClr val="black"/>
                        </a:solidFill>
                        <a:latin typeface="Cambria Math"/>
                      </a:rPr>
                      <m:t>.</m:t>
                    </m:r>
                    <m:r>
                      <a:rPr lang="en-US" sz="2000" i="1">
                        <a:solidFill>
                          <a:prstClr val="black"/>
                        </a:solidFill>
                        <a:latin typeface="Cambria Math"/>
                      </a:rPr>
                      <m:t>602</m:t>
                    </m:r>
                    <m:r>
                      <a:rPr lang="en-US" sz="2000" i="1">
                        <a:solidFill>
                          <a:prstClr val="black"/>
                        </a:solidFill>
                        <a:latin typeface="Cambria Math"/>
                      </a:rPr>
                      <m:t> × </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a:rPr>
                          <m:t>10</m:t>
                        </m:r>
                      </m:e>
                      <m:sup>
                        <m:r>
                          <a:rPr lang="en-US" sz="2000" i="1">
                            <a:solidFill>
                              <a:prstClr val="black"/>
                            </a:solidFill>
                            <a:latin typeface="Cambria Math"/>
                          </a:rPr>
                          <m:t>−</m:t>
                        </m:r>
                        <m:r>
                          <a:rPr lang="en-US" sz="2000" i="1">
                            <a:solidFill>
                              <a:prstClr val="black"/>
                            </a:solidFill>
                            <a:latin typeface="Cambria Math"/>
                          </a:rPr>
                          <m:t>19</m:t>
                        </m:r>
                      </m:sup>
                    </m:sSup>
                    <m:r>
                      <a:rPr lang="en-US" sz="2000" i="1">
                        <a:solidFill>
                          <a:prstClr val="black"/>
                        </a:solidFill>
                        <a:latin typeface="Cambria Math"/>
                      </a:rPr>
                      <m:t> </m:t>
                    </m:r>
                    <m:r>
                      <a:rPr lang="en-US" sz="2000" i="1">
                        <a:solidFill>
                          <a:prstClr val="black"/>
                        </a:solidFill>
                        <a:latin typeface="Cambria Math"/>
                      </a:rPr>
                      <m:t>𝐶</m:t>
                    </m:r>
                  </m:oMath>
                </a14:m>
                <a:r>
                  <a:rPr lang="en-US" sz="2000" dirty="0">
                    <a:solidFill>
                      <a:prstClr val="black"/>
                    </a:solidFill>
                  </a:rPr>
                  <a:t>                                                   (1.5)</a:t>
                </a:r>
              </a:p>
              <a:p>
                <a:pPr lvl="0"/>
                <a:r>
                  <a:rPr lang="en-US" dirty="0">
                    <a:solidFill>
                      <a:prstClr val="black"/>
                    </a:solidFill>
                  </a:rPr>
                  <a:t>Therefore, </a:t>
                </a:r>
                <a:r>
                  <a:rPr lang="en-US" b="1" dirty="0">
                    <a:solidFill>
                      <a:srgbClr val="FF0000"/>
                    </a:solidFill>
                  </a:rPr>
                  <a:t>1 C</a:t>
                </a:r>
                <a:r>
                  <a:rPr lang="en-US" dirty="0">
                    <a:solidFill>
                      <a:prstClr val="black"/>
                    </a:solidFill>
                  </a:rPr>
                  <a:t> of charge is approximately equal to the charge of   </a:t>
                </a:r>
                <a14:m>
                  <m:oMath xmlns:m="http://schemas.openxmlformats.org/officeDocument/2006/math">
                    <m:r>
                      <a:rPr lang="en-US" b="1" i="1" smtClean="0">
                        <a:solidFill>
                          <a:srgbClr val="FF0000"/>
                        </a:solidFill>
                        <a:latin typeface="Cambria Math"/>
                      </a:rPr>
                      <m:t>𝟔</m:t>
                    </m:r>
                    <m:r>
                      <a:rPr lang="en-US" b="1" i="1" smtClean="0">
                        <a:solidFill>
                          <a:srgbClr val="FF0000"/>
                        </a:solidFill>
                        <a:latin typeface="Cambria Math"/>
                      </a:rPr>
                      <m:t>.</m:t>
                    </m:r>
                    <m:r>
                      <a:rPr lang="en-US" b="1" i="1" smtClean="0">
                        <a:solidFill>
                          <a:srgbClr val="FF0000"/>
                        </a:solidFill>
                        <a:latin typeface="Cambria Math"/>
                      </a:rPr>
                      <m:t>𝟐𝟒</m:t>
                    </m:r>
                    <m:r>
                      <a:rPr lang="en-US" b="1" i="1" smtClean="0">
                        <a:solidFill>
                          <a:srgbClr val="FF0000"/>
                        </a:solidFill>
                        <a:latin typeface="Cambria Math"/>
                      </a:rPr>
                      <m:t> × </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a:rPr>
                          <m:t>𝟏𝟎</m:t>
                        </m:r>
                      </m:e>
                      <m:sup>
                        <m:r>
                          <a:rPr lang="en-US" b="1" i="1">
                            <a:solidFill>
                              <a:srgbClr val="FF0000"/>
                            </a:solidFill>
                            <a:latin typeface="Cambria Math"/>
                          </a:rPr>
                          <m:t>𝟏𝟖</m:t>
                        </m:r>
                      </m:sup>
                    </m:sSup>
                  </m:oMath>
                </a14:m>
                <a:r>
                  <a:rPr lang="en-US" b="1" dirty="0">
                    <a:solidFill>
                      <a:srgbClr val="FF0000"/>
                    </a:solidFill>
                  </a:rPr>
                  <a:t> electrons</a:t>
                </a:r>
                <a:r>
                  <a:rPr lang="en-US" dirty="0">
                    <a:solidFill>
                      <a:prstClr val="black"/>
                    </a:solidFill>
                  </a:rPr>
                  <a:t> or protons. This number is very small when compared with the number of free electrons in 1 cm</a:t>
                </a:r>
                <a:r>
                  <a:rPr lang="en-US" baseline="30000" dirty="0">
                    <a:solidFill>
                      <a:prstClr val="black"/>
                    </a:solidFill>
                  </a:rPr>
                  <a:t>3</a:t>
                </a:r>
                <a:r>
                  <a:rPr lang="en-US" dirty="0">
                    <a:solidFill>
                      <a:prstClr val="black"/>
                    </a:solidFill>
                  </a:rPr>
                  <a:t> of copper, which is on the order of </a:t>
                </a:r>
                <a14:m>
                  <m:oMath xmlns:m="http://schemas.openxmlformats.org/officeDocument/2006/math">
                    <m:sSup>
                      <m:sSupPr>
                        <m:ctrlPr>
                          <a:rPr lang="en-US" i="1">
                            <a:solidFill>
                              <a:prstClr val="black"/>
                            </a:solidFill>
                            <a:latin typeface="Cambria Math" panose="02040503050406030204" pitchFamily="18" charset="0"/>
                          </a:rPr>
                        </m:ctrlPr>
                      </m:sSupPr>
                      <m:e>
                        <m:r>
                          <a:rPr lang="en-US" i="1">
                            <a:solidFill>
                              <a:prstClr val="black"/>
                            </a:solidFill>
                            <a:latin typeface="Cambria Math"/>
                          </a:rPr>
                          <m:t>10</m:t>
                        </m:r>
                      </m:e>
                      <m:sup>
                        <m:r>
                          <a:rPr lang="en-US" i="1" baseline="30000">
                            <a:solidFill>
                              <a:prstClr val="black"/>
                            </a:solidFill>
                            <a:latin typeface="Cambria Math"/>
                          </a:rPr>
                          <m:t>23</m:t>
                        </m:r>
                      </m:sup>
                    </m:sSup>
                  </m:oMath>
                </a14:m>
                <a:r>
                  <a:rPr lang="en-US" dirty="0">
                    <a:solidFill>
                      <a:prstClr val="black"/>
                    </a:solidFill>
                  </a:rPr>
                  <a:t>. Still, 1 C is a substantial amount of charge.</a:t>
                </a:r>
              </a:p>
              <a:p>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72007" y="967954"/>
                <a:ext cx="8964487" cy="5599781"/>
              </a:xfrm>
              <a:prstGeom prst="rect">
                <a:avLst/>
              </a:prstGeom>
              <a:blipFill rotWithShape="1">
                <a:blip r:embed="rId2"/>
                <a:stretch>
                  <a:fillRect/>
                </a:stretch>
              </a:blipFill>
            </p:spPr>
            <p:txBody>
              <a:bodyPr/>
              <a:lstStyle/>
              <a:p>
                <a:r>
                  <a:rPr lang="ar-IQ">
                    <a:noFill/>
                  </a:rPr>
                  <a:t> </a:t>
                </a:r>
              </a:p>
            </p:txBody>
          </p:sp>
        </mc:Fallback>
      </mc:AlternateContent>
      <p:sp>
        <p:nvSpPr>
          <p:cNvPr id="6" name="Rectangle 5"/>
          <p:cNvSpPr/>
          <p:nvPr/>
        </p:nvSpPr>
        <p:spPr>
          <a:xfrm>
            <a:off x="120660" y="44624"/>
            <a:ext cx="8915835" cy="923330"/>
          </a:xfrm>
          <a:prstGeom prst="rect">
            <a:avLst/>
          </a:prstGeom>
        </p:spPr>
        <p:txBody>
          <a:bodyPr wrap="square">
            <a:spAutoFit/>
          </a:bodyPr>
          <a:lstStyle/>
          <a:p>
            <a:pPr algn="just"/>
            <a:r>
              <a:rPr lang="en-US" dirty="0"/>
              <a:t>We will use the term point charge to mean a particle of zero size that carries an electric charge. The electrical behavior of electrons and protons is very well described by modeling them as point charges. From experimental observations on the electric force</a:t>
            </a:r>
          </a:p>
        </p:txBody>
      </p:sp>
    </p:spTree>
    <p:extLst>
      <p:ext uri="{BB962C8B-B14F-4D97-AF65-F5344CB8AC3E}">
        <p14:creationId xmlns:p14="http://schemas.microsoft.com/office/powerpoint/2010/main" val="218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53" y="29736"/>
            <a:ext cx="47529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36" y="1694681"/>
            <a:ext cx="8280919" cy="175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076" y="3645024"/>
            <a:ext cx="5303837" cy="309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37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28092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754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40644" y="116632"/>
                <a:ext cx="8823844"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a:t>When dealing with Coulomb’s law, you must remember that force is a vector quantity and must be treated accordingly. The law expressed in vector form for the electric force exerted by a charge </a:t>
                </a:r>
                <a14:m>
                  <m:oMath xmlns:m="http://schemas.openxmlformats.org/officeDocument/2006/math">
                    <m:sSub>
                      <m:sSubPr>
                        <m:ctrlPr>
                          <a:rPr lang="en-US" i="1">
                            <a:latin typeface="Cambria Math" panose="02040503050406030204" pitchFamily="18" charset="0"/>
                          </a:rPr>
                        </m:ctrlPr>
                      </m:sSubPr>
                      <m:e>
                        <m:r>
                          <a:rPr lang="en-US" i="1">
                            <a:latin typeface="Cambria Math"/>
                          </a:rPr>
                          <m:t>𝑞</m:t>
                        </m:r>
                      </m:e>
                      <m:sub>
                        <m:r>
                          <a:rPr lang="en-US" i="1">
                            <a:latin typeface="Cambria Math"/>
                          </a:rPr>
                          <m:t>1</m:t>
                        </m:r>
                      </m:sub>
                    </m:sSub>
                    <m:r>
                      <a:rPr lang="en-US" i="1">
                        <a:latin typeface="Cambria Math"/>
                      </a:rPr>
                      <m:t> </m:t>
                    </m:r>
                  </m:oMath>
                </a14:m>
                <a:r>
                  <a:rPr lang="en-US" dirty="0"/>
                  <a:t>on a second charge </a:t>
                </a:r>
                <a14:m>
                  <m:oMath xmlns:m="http://schemas.openxmlformats.org/officeDocument/2006/math">
                    <m:sSub>
                      <m:sSubPr>
                        <m:ctrlPr>
                          <a:rPr lang="en-US" i="1">
                            <a:latin typeface="Cambria Math" panose="02040503050406030204" pitchFamily="18" charset="0"/>
                          </a:rPr>
                        </m:ctrlPr>
                      </m:sSubPr>
                      <m:e>
                        <m:r>
                          <a:rPr lang="en-US" i="1">
                            <a:latin typeface="Cambria Math"/>
                          </a:rPr>
                          <m:t>𝑞</m:t>
                        </m:r>
                      </m:e>
                      <m:sub>
                        <m:r>
                          <a:rPr lang="en-US" i="1">
                            <a:latin typeface="Cambria Math"/>
                          </a:rPr>
                          <m:t>2</m:t>
                        </m:r>
                      </m:sub>
                    </m:sSub>
                    <m:r>
                      <a:rPr lang="en-US" i="1">
                        <a:latin typeface="Cambria Math"/>
                      </a:rPr>
                      <m:t>, </m:t>
                    </m:r>
                    <m:r>
                      <a:rPr lang="en-US" i="1">
                        <a:latin typeface="Cambria Math"/>
                      </a:rPr>
                      <m:t>𝑤𝑟𝑖𝑡𝑡𝑒𝑛</m:t>
                    </m:r>
                    <m:r>
                      <a:rPr lang="en-US" i="1">
                        <a:latin typeface="Cambria Math"/>
                      </a:rPr>
                      <m:t> </m:t>
                    </m:r>
                    <m:sSub>
                      <m:sSubPr>
                        <m:ctrlPr>
                          <a:rPr lang="en-US" i="1">
                            <a:latin typeface="Cambria Math" panose="02040503050406030204" pitchFamily="18" charset="0"/>
                          </a:rPr>
                        </m:ctrlPr>
                      </m:sSubPr>
                      <m:e>
                        <m:r>
                          <a:rPr lang="en-US" i="1">
                            <a:latin typeface="Cambria Math"/>
                          </a:rPr>
                          <m:t>𝐹</m:t>
                        </m:r>
                      </m:e>
                      <m:sub>
                        <m:r>
                          <a:rPr lang="en-US" i="1">
                            <a:latin typeface="Cambria Math"/>
                          </a:rPr>
                          <m:t>12</m:t>
                        </m:r>
                      </m:sub>
                    </m:sSub>
                    <m:r>
                      <a:rPr lang="en-US" i="1">
                        <a:latin typeface="Cambria Math"/>
                      </a:rPr>
                      <m:t>,</m:t>
                    </m:r>
                  </m:oMath>
                </a14:m>
                <a:r>
                  <a:rPr lang="en-US" dirty="0"/>
                  <a:t> is</a:t>
                </a:r>
              </a:p>
              <a:p>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40644" y="116632"/>
                <a:ext cx="8823844" cy="1080120"/>
              </a:xfrm>
              <a:prstGeom prst="rect">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398850" y="1448777"/>
                <a:ext cx="5189374" cy="12961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 xmlns:m="http://schemas.openxmlformats.org/officeDocument/2006/math">
                    <m:sSub>
                      <m:sSubPr>
                        <m:ctrlPr>
                          <a:rPr lang="en-US" sz="2800" b="1" i="1" smtClean="0">
                            <a:latin typeface="Cambria Math" panose="02040503050406030204" pitchFamily="18" charset="0"/>
                          </a:rPr>
                        </m:ctrlPr>
                      </m:sSubPr>
                      <m:e>
                        <m:r>
                          <a:rPr lang="en-US" sz="2800" b="1" i="1">
                            <a:latin typeface="Cambria Math"/>
                          </a:rPr>
                          <m:t>𝑭</m:t>
                        </m:r>
                      </m:e>
                      <m:sub>
                        <m:r>
                          <a:rPr lang="en-US" sz="2800" b="1" i="1" smtClean="0">
                            <a:latin typeface="Cambria Math"/>
                          </a:rPr>
                          <m:t>𝟏𝟐</m:t>
                        </m:r>
                      </m:sub>
                    </m:sSub>
                    <m:r>
                      <a:rPr lang="en-US" sz="2800" b="1" i="1">
                        <a:latin typeface="Cambria Math"/>
                      </a:rPr>
                      <m:t>=</m:t>
                    </m:r>
                    <m:sSub>
                      <m:sSubPr>
                        <m:ctrlPr>
                          <a:rPr lang="en-US" sz="2800" b="1" i="1">
                            <a:latin typeface="Cambria Math" panose="02040503050406030204" pitchFamily="18" charset="0"/>
                          </a:rPr>
                        </m:ctrlPr>
                      </m:sSubPr>
                      <m:e>
                        <m:r>
                          <a:rPr lang="en-US" sz="2800" b="1" i="1">
                            <a:latin typeface="Cambria Math"/>
                          </a:rPr>
                          <m:t>𝒌</m:t>
                        </m:r>
                      </m:e>
                      <m:sub>
                        <m:r>
                          <a:rPr lang="en-US" sz="2800" b="1" i="1">
                            <a:latin typeface="Cambria Math"/>
                          </a:rPr>
                          <m:t>𝒆</m:t>
                        </m:r>
                      </m:sub>
                    </m:sSub>
                    <m:f>
                      <m:fPr>
                        <m:ctrlPr>
                          <a:rPr lang="en-US" sz="2800" b="1" i="1">
                            <a:latin typeface="Cambria Math" panose="02040503050406030204" pitchFamily="18" charset="0"/>
                          </a:rPr>
                        </m:ctrlPr>
                      </m:fPr>
                      <m:num>
                        <m:d>
                          <m:dPr>
                            <m:begChr m:val="|"/>
                            <m:endChr m:val="|"/>
                            <m:ctrlPr>
                              <a:rPr lang="en-US" sz="2800" b="1" i="1">
                                <a:latin typeface="Cambria Math" panose="02040503050406030204" pitchFamily="18" charset="0"/>
                              </a:rPr>
                            </m:ctrlPr>
                          </m:dPr>
                          <m:e>
                            <m:sSub>
                              <m:sSubPr>
                                <m:ctrlPr>
                                  <a:rPr lang="en-US" sz="2800" b="1" i="1">
                                    <a:latin typeface="Cambria Math" panose="02040503050406030204" pitchFamily="18" charset="0"/>
                                  </a:rPr>
                                </m:ctrlPr>
                              </m:sSubPr>
                              <m:e>
                                <m:r>
                                  <a:rPr lang="en-US" sz="2800" b="1" i="1">
                                    <a:latin typeface="Cambria Math"/>
                                  </a:rPr>
                                  <m:t>𝒒</m:t>
                                </m:r>
                              </m:e>
                              <m:sub>
                                <m:r>
                                  <a:rPr lang="en-US" sz="2800" b="1" i="1">
                                    <a:latin typeface="Cambria Math"/>
                                  </a:rPr>
                                  <m:t>𝟏</m:t>
                                </m:r>
                              </m:sub>
                            </m:sSub>
                          </m:e>
                        </m:d>
                        <m:d>
                          <m:dPr>
                            <m:begChr m:val="|"/>
                            <m:endChr m:val="|"/>
                            <m:ctrlPr>
                              <a:rPr lang="en-US" sz="2800" b="1" i="1">
                                <a:latin typeface="Cambria Math" panose="02040503050406030204" pitchFamily="18" charset="0"/>
                              </a:rPr>
                            </m:ctrlPr>
                          </m:dPr>
                          <m:e>
                            <m:sSub>
                              <m:sSubPr>
                                <m:ctrlPr>
                                  <a:rPr lang="en-US" sz="2800" b="1" i="1">
                                    <a:latin typeface="Cambria Math" panose="02040503050406030204" pitchFamily="18" charset="0"/>
                                  </a:rPr>
                                </m:ctrlPr>
                              </m:sSubPr>
                              <m:e>
                                <m:r>
                                  <a:rPr lang="en-US" sz="2800" b="1" i="1">
                                    <a:latin typeface="Cambria Math"/>
                                  </a:rPr>
                                  <m:t>𝒒</m:t>
                                </m:r>
                              </m:e>
                              <m:sub>
                                <m:r>
                                  <a:rPr lang="en-US" sz="2800" b="1" i="1">
                                    <a:latin typeface="Cambria Math"/>
                                  </a:rPr>
                                  <m:t>𝟐</m:t>
                                </m:r>
                              </m:sub>
                            </m:sSub>
                          </m:e>
                        </m:d>
                      </m:num>
                      <m:den>
                        <m:sSup>
                          <m:sSupPr>
                            <m:ctrlPr>
                              <a:rPr lang="en-US" sz="2800" b="1" i="1">
                                <a:latin typeface="Cambria Math" panose="02040503050406030204" pitchFamily="18" charset="0"/>
                              </a:rPr>
                            </m:ctrlPr>
                          </m:sSupPr>
                          <m:e>
                            <m:r>
                              <a:rPr lang="en-US" sz="2800" b="1" i="1">
                                <a:latin typeface="Cambria Math"/>
                              </a:rPr>
                              <m:t>𝒓</m:t>
                            </m:r>
                          </m:e>
                          <m:sup>
                            <m:r>
                              <a:rPr lang="en-US" sz="2800" b="1" i="1">
                                <a:latin typeface="Cambria Math"/>
                              </a:rPr>
                              <m:t>𝟐</m:t>
                            </m:r>
                          </m:sup>
                        </m:sSup>
                      </m:den>
                    </m:f>
                    <m:acc>
                      <m:accPr>
                        <m:chr m:val="̂"/>
                        <m:ctrlPr>
                          <a:rPr lang="en-US" sz="2800" b="1" i="1" smtClean="0">
                            <a:latin typeface="Cambria Math" panose="02040503050406030204" pitchFamily="18" charset="0"/>
                          </a:rPr>
                        </m:ctrlPr>
                      </m:accPr>
                      <m:e>
                        <m:r>
                          <a:rPr lang="en-US" sz="2800" b="1" i="1" smtClean="0">
                            <a:latin typeface="Cambria Math"/>
                          </a:rPr>
                          <m:t>𝒓</m:t>
                        </m:r>
                      </m:e>
                    </m:acc>
                    <m:r>
                      <a:rPr lang="en-US" sz="2800" i="1">
                        <a:latin typeface="Cambria Math"/>
                      </a:rPr>
                      <m:t> </m:t>
                    </m:r>
                  </m:oMath>
                </a14:m>
                <a:r>
                  <a:rPr lang="en-US" sz="2400" dirty="0"/>
                  <a:t>                     (1.6)</a:t>
                </a:r>
                <a:r>
                  <a:rPr lang="en-US" dirty="0"/>
                  <a:t>                   </a:t>
                </a:r>
                <a:r>
                  <a:rPr lang="en-US" dirty="0">
                    <a:solidFill>
                      <a:srgbClr val="FF0000"/>
                    </a:solidFill>
                  </a:rPr>
                  <a:t> vector form of Coulomb’s law </a:t>
                </a:r>
              </a:p>
            </p:txBody>
          </p:sp>
        </mc:Choice>
        <mc:Fallback xmlns="">
          <p:sp>
            <p:nvSpPr>
              <p:cNvPr id="5" name="Rectangle 4"/>
              <p:cNvSpPr>
                <a:spLocks noRot="1" noChangeAspect="1" noMove="1" noResize="1" noEditPoints="1" noAdjustHandles="1" noChangeArrowheads="1" noChangeShapeType="1" noTextEdit="1"/>
              </p:cNvSpPr>
              <p:nvPr/>
            </p:nvSpPr>
            <p:spPr>
              <a:xfrm>
                <a:off x="1398850" y="1448777"/>
                <a:ext cx="5189374" cy="1296144"/>
              </a:xfrm>
              <a:prstGeom prst="rect">
                <a:avLst/>
              </a:prstGeom>
              <a:blipFill rotWithShape="1">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6891" y="3356992"/>
                <a:ext cx="5701921" cy="16943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a:t>where </a:t>
                </a:r>
                <a14:m>
                  <m:oMath xmlns:m="http://schemas.openxmlformats.org/officeDocument/2006/math">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a:rPr>
                              <m:t>𝑟</m:t>
                            </m:r>
                          </m:e>
                        </m:acc>
                      </m:e>
                      <m:sup>
                        <m:r>
                          <a:rPr lang="en-US" i="1">
                            <a:latin typeface="Cambria Math"/>
                          </a:rPr>
                          <m:t> </m:t>
                        </m:r>
                      </m:sup>
                    </m:sSup>
                  </m:oMath>
                </a14:m>
                <a:r>
                  <a:rPr lang="en-US" dirty="0"/>
                  <a:t>is a unit vector directed from </a:t>
                </a:r>
                <a14:m>
                  <m:oMath xmlns:m="http://schemas.openxmlformats.org/officeDocument/2006/math">
                    <m:sSub>
                      <m:sSubPr>
                        <m:ctrlPr>
                          <a:rPr lang="en-US" i="1">
                            <a:latin typeface="Cambria Math" panose="02040503050406030204" pitchFamily="18" charset="0"/>
                          </a:rPr>
                        </m:ctrlPr>
                      </m:sSubPr>
                      <m:e>
                        <m:r>
                          <a:rPr lang="en-US" i="1">
                            <a:latin typeface="Cambria Math"/>
                          </a:rPr>
                          <m:t>𝑞</m:t>
                        </m:r>
                      </m:e>
                      <m:sub>
                        <m:r>
                          <a:rPr lang="en-US" i="1">
                            <a:latin typeface="Cambria Math"/>
                          </a:rPr>
                          <m:t>1</m:t>
                        </m:r>
                      </m:sub>
                    </m:sSub>
                  </m:oMath>
                </a14:m>
                <a:r>
                  <a:rPr lang="en-US" dirty="0"/>
                  <a:t> toward </a:t>
                </a:r>
                <a14:m>
                  <m:oMath xmlns:m="http://schemas.openxmlformats.org/officeDocument/2006/math">
                    <m:sSub>
                      <m:sSubPr>
                        <m:ctrlPr>
                          <a:rPr lang="en-US" i="1">
                            <a:latin typeface="Cambria Math" panose="02040503050406030204" pitchFamily="18" charset="0"/>
                          </a:rPr>
                        </m:ctrlPr>
                      </m:sSubPr>
                      <m:e>
                        <m:r>
                          <a:rPr lang="en-US" i="1">
                            <a:latin typeface="Cambria Math"/>
                          </a:rPr>
                          <m:t>𝑞</m:t>
                        </m:r>
                      </m:e>
                      <m:sub>
                        <m:r>
                          <a:rPr lang="en-US" i="1">
                            <a:latin typeface="Cambria Math"/>
                          </a:rPr>
                          <m:t>2</m:t>
                        </m:r>
                      </m:sub>
                    </m:sSub>
                  </m:oMath>
                </a14:m>
                <a:r>
                  <a:rPr lang="en-US" dirty="0"/>
                  <a:t> as shown in Figure 1.7a. Because the electric force obeys Newton’s third law, the electric force exerted by </a:t>
                </a:r>
                <a14:m>
                  <m:oMath xmlns:m="http://schemas.openxmlformats.org/officeDocument/2006/math">
                    <m:sSub>
                      <m:sSubPr>
                        <m:ctrlPr>
                          <a:rPr lang="en-US" i="1">
                            <a:latin typeface="Cambria Math" panose="02040503050406030204" pitchFamily="18" charset="0"/>
                          </a:rPr>
                        </m:ctrlPr>
                      </m:sSubPr>
                      <m:e>
                        <m:r>
                          <a:rPr lang="en-US" i="1">
                            <a:latin typeface="Cambria Math"/>
                          </a:rPr>
                          <m:t>𝑞</m:t>
                        </m:r>
                      </m:e>
                      <m:sub>
                        <m:r>
                          <a:rPr lang="en-US" i="1">
                            <a:latin typeface="Cambria Math"/>
                          </a:rPr>
                          <m:t>2</m:t>
                        </m:r>
                      </m:sub>
                    </m:sSub>
                  </m:oMath>
                </a14:m>
                <a:r>
                  <a:rPr lang="en-US" dirty="0"/>
                  <a:t> on </a:t>
                </a:r>
                <a14:m>
                  <m:oMath xmlns:m="http://schemas.openxmlformats.org/officeDocument/2006/math">
                    <m:sSub>
                      <m:sSubPr>
                        <m:ctrlPr>
                          <a:rPr lang="en-US" i="1">
                            <a:latin typeface="Cambria Math" panose="02040503050406030204" pitchFamily="18" charset="0"/>
                          </a:rPr>
                        </m:ctrlPr>
                      </m:sSubPr>
                      <m:e>
                        <m:r>
                          <a:rPr lang="en-US" i="1">
                            <a:latin typeface="Cambria Math"/>
                          </a:rPr>
                          <m:t>𝑞</m:t>
                        </m:r>
                      </m:e>
                      <m:sub>
                        <m:r>
                          <a:rPr lang="en-US" i="1">
                            <a:latin typeface="Cambria Math"/>
                          </a:rPr>
                          <m:t>1</m:t>
                        </m:r>
                      </m:sub>
                    </m:sSub>
                  </m:oMath>
                </a14:m>
                <a:r>
                  <a:rPr lang="en-US" dirty="0"/>
                  <a:t> is equal in magnitude to the force exerted by </a:t>
                </a:r>
                <a14:m>
                  <m:oMath xmlns:m="http://schemas.openxmlformats.org/officeDocument/2006/math">
                    <m:sSub>
                      <m:sSubPr>
                        <m:ctrlPr>
                          <a:rPr lang="en-US" i="1">
                            <a:latin typeface="Cambria Math" panose="02040503050406030204" pitchFamily="18" charset="0"/>
                          </a:rPr>
                        </m:ctrlPr>
                      </m:sSubPr>
                      <m:e>
                        <m:r>
                          <a:rPr lang="en-US" i="1">
                            <a:latin typeface="Cambria Math"/>
                          </a:rPr>
                          <m:t>𝑞</m:t>
                        </m:r>
                      </m:e>
                      <m:sub>
                        <m:r>
                          <a:rPr lang="en-US" i="1">
                            <a:latin typeface="Cambria Math"/>
                          </a:rPr>
                          <m:t>1</m:t>
                        </m:r>
                      </m:sub>
                    </m:sSub>
                  </m:oMath>
                </a14:m>
                <a:r>
                  <a:rPr lang="en-US" dirty="0"/>
                  <a:t> on </a:t>
                </a:r>
                <a14:m>
                  <m:oMath xmlns:m="http://schemas.openxmlformats.org/officeDocument/2006/math">
                    <m:sSub>
                      <m:sSubPr>
                        <m:ctrlPr>
                          <a:rPr lang="en-US" i="1">
                            <a:latin typeface="Cambria Math" panose="02040503050406030204" pitchFamily="18" charset="0"/>
                          </a:rPr>
                        </m:ctrlPr>
                      </m:sSubPr>
                      <m:e>
                        <m:r>
                          <a:rPr lang="en-US" i="1">
                            <a:latin typeface="Cambria Math"/>
                          </a:rPr>
                          <m:t>𝑞</m:t>
                        </m:r>
                      </m:e>
                      <m:sub>
                        <m:r>
                          <a:rPr lang="en-US" i="1">
                            <a:latin typeface="Cambria Math"/>
                          </a:rPr>
                          <m:t>2</m:t>
                        </m:r>
                      </m:sub>
                    </m:sSub>
                  </m:oMath>
                </a14:m>
                <a:r>
                  <a:rPr lang="en-US" dirty="0"/>
                  <a:t> and in the opposite direction;</a:t>
                </a:r>
              </a:p>
              <a:p>
                <a:r>
                  <a:rPr lang="en-US" dirty="0"/>
                  <a:t>that is, </a:t>
                </a:r>
                <a14:m>
                  <m:oMath xmlns:m="http://schemas.openxmlformats.org/officeDocument/2006/math">
                    <m:sSub>
                      <m:sSubPr>
                        <m:ctrlPr>
                          <a:rPr lang="en-US" i="1">
                            <a:latin typeface="Cambria Math" panose="02040503050406030204" pitchFamily="18" charset="0"/>
                          </a:rPr>
                        </m:ctrlPr>
                      </m:sSubPr>
                      <m:e>
                        <m:r>
                          <a:rPr lang="en-US" i="1">
                            <a:latin typeface="Cambria Math"/>
                          </a:rPr>
                          <m:t>𝐹</m:t>
                        </m:r>
                      </m:e>
                      <m:sub>
                        <m:r>
                          <a:rPr lang="en-US" i="1">
                            <a:latin typeface="Cambria Math"/>
                          </a:rPr>
                          <m:t>21</m:t>
                        </m:r>
                      </m:sub>
                    </m:sSub>
                  </m:oMath>
                </a14:m>
                <a:r>
                  <a:rPr lang="en-US" dirty="0"/>
                  <a:t> =</a:t>
                </a:r>
                <a14:m>
                  <m:oMath xmlns:m="http://schemas.openxmlformats.org/officeDocument/2006/math">
                    <m:r>
                      <a:rPr lang="en-US" i="1">
                        <a:latin typeface="Cambria Math"/>
                      </a:rPr>
                      <m:t>− </m:t>
                    </m:r>
                    <m:sSub>
                      <m:sSubPr>
                        <m:ctrlPr>
                          <a:rPr lang="en-US" i="1">
                            <a:latin typeface="Cambria Math" panose="02040503050406030204" pitchFamily="18" charset="0"/>
                          </a:rPr>
                        </m:ctrlPr>
                      </m:sSubPr>
                      <m:e>
                        <m:r>
                          <a:rPr lang="en-US" i="1">
                            <a:latin typeface="Cambria Math"/>
                          </a:rPr>
                          <m:t>𝐹</m:t>
                        </m:r>
                      </m:e>
                      <m:sub>
                        <m:r>
                          <a:rPr lang="en-US" i="1">
                            <a:latin typeface="Cambria Math"/>
                          </a:rPr>
                          <m:t>12</m:t>
                        </m:r>
                      </m:sub>
                    </m:sSub>
                  </m:oMath>
                </a14:m>
                <a:r>
                  <a:rPr lang="en-US" dirty="0"/>
                  <a:t>.</a:t>
                </a:r>
              </a:p>
            </p:txBody>
          </p:sp>
        </mc:Choice>
        <mc:Fallback xmlns="">
          <p:sp>
            <p:nvSpPr>
              <p:cNvPr id="6" name="Rectangle 5"/>
              <p:cNvSpPr>
                <a:spLocks noRot="1" noChangeAspect="1" noMove="1" noResize="1" noEditPoints="1" noAdjustHandles="1" noChangeArrowheads="1" noChangeShapeType="1" noTextEdit="1"/>
              </p:cNvSpPr>
              <p:nvPr/>
            </p:nvSpPr>
            <p:spPr>
              <a:xfrm>
                <a:off x="26891" y="3356992"/>
                <a:ext cx="5701921" cy="1694351"/>
              </a:xfrm>
              <a:prstGeom prst="rect">
                <a:avLst/>
              </a:prstGeom>
              <a:blipFill rotWithShape="1">
                <a:blip r:embed="rId4"/>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8730" y="5229200"/>
                <a:ext cx="5690082" cy="151216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endParaRPr lang="en-US" dirty="0"/>
              </a:p>
              <a:p>
                <a:pPr algn="just"/>
                <a:r>
                  <a:rPr lang="en-US" dirty="0"/>
                  <a:t>Finally, from Equation 1.6, we see that if </a:t>
                </a:r>
                <a14:m>
                  <m:oMath xmlns:m="http://schemas.openxmlformats.org/officeDocument/2006/math">
                    <m:sSub>
                      <m:sSubPr>
                        <m:ctrlPr>
                          <a:rPr lang="en-US" i="1">
                            <a:latin typeface="Cambria Math" panose="02040503050406030204" pitchFamily="18" charset="0"/>
                          </a:rPr>
                        </m:ctrlPr>
                      </m:sSubPr>
                      <m:e>
                        <m:r>
                          <a:rPr lang="en-US" i="1">
                            <a:latin typeface="Cambria Math"/>
                          </a:rPr>
                          <m:t>𝑞</m:t>
                        </m:r>
                      </m:e>
                      <m:sub>
                        <m:r>
                          <a:rPr lang="en-US" i="1">
                            <a:latin typeface="Cambria Math"/>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a:rPr>
                          <m:t>𝑞</m:t>
                        </m:r>
                      </m:e>
                      <m:sub>
                        <m:r>
                          <a:rPr lang="en-US" i="1">
                            <a:latin typeface="Cambria Math"/>
                          </a:rPr>
                          <m:t>2</m:t>
                        </m:r>
                      </m:sub>
                    </m:sSub>
                  </m:oMath>
                </a14:m>
                <a:r>
                  <a:rPr lang="en-US" dirty="0"/>
                  <a:t> have the same sign, as in Figure 1.7a, the product </a:t>
                </a:r>
                <a14:m>
                  <m:oMath xmlns:m="http://schemas.openxmlformats.org/officeDocument/2006/math">
                    <m:sSub>
                      <m:sSubPr>
                        <m:ctrlPr>
                          <a:rPr lang="en-US" i="1">
                            <a:latin typeface="Cambria Math" panose="02040503050406030204" pitchFamily="18" charset="0"/>
                          </a:rPr>
                        </m:ctrlPr>
                      </m:sSubPr>
                      <m:e>
                        <m:r>
                          <a:rPr lang="en-US" i="1">
                            <a:latin typeface="Cambria Math"/>
                          </a:rPr>
                          <m:t>𝑞</m:t>
                        </m:r>
                      </m:e>
                      <m:sub>
                        <m:r>
                          <a:rPr lang="en-US" i="1">
                            <a:latin typeface="Cambria Math"/>
                          </a:rPr>
                          <m:t>1</m:t>
                        </m:r>
                      </m:sub>
                    </m:sSub>
                    <m:sSub>
                      <m:sSubPr>
                        <m:ctrlPr>
                          <a:rPr lang="en-US" i="1">
                            <a:latin typeface="Cambria Math" panose="02040503050406030204" pitchFamily="18" charset="0"/>
                          </a:rPr>
                        </m:ctrlPr>
                      </m:sSubPr>
                      <m:e>
                        <m:r>
                          <a:rPr lang="en-US" i="1">
                            <a:latin typeface="Cambria Math"/>
                          </a:rPr>
                          <m:t>𝑞</m:t>
                        </m:r>
                      </m:e>
                      <m:sub>
                        <m:r>
                          <a:rPr lang="en-US" i="1">
                            <a:latin typeface="Cambria Math"/>
                          </a:rPr>
                          <m:t>2</m:t>
                        </m:r>
                      </m:sub>
                    </m:sSub>
                  </m:oMath>
                </a14:m>
                <a:r>
                  <a:rPr lang="en-US" dirty="0"/>
                  <a:t> is positive. If </a:t>
                </a:r>
                <a14:m>
                  <m:oMath xmlns:m="http://schemas.openxmlformats.org/officeDocument/2006/math">
                    <m:sSub>
                      <m:sSubPr>
                        <m:ctrlPr>
                          <a:rPr lang="en-US" i="1">
                            <a:latin typeface="Cambria Math" panose="02040503050406030204" pitchFamily="18" charset="0"/>
                          </a:rPr>
                        </m:ctrlPr>
                      </m:sSubPr>
                      <m:e>
                        <m:r>
                          <a:rPr lang="en-US" i="1">
                            <a:latin typeface="Cambria Math"/>
                          </a:rPr>
                          <m:t>𝑞</m:t>
                        </m:r>
                      </m:e>
                      <m:sub>
                        <m:r>
                          <a:rPr lang="en-US" i="1">
                            <a:latin typeface="Cambria Math"/>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a:rPr>
                          <m:t>𝑞</m:t>
                        </m:r>
                      </m:e>
                      <m:sub>
                        <m:r>
                          <a:rPr lang="en-US" i="1">
                            <a:latin typeface="Cambria Math"/>
                          </a:rPr>
                          <m:t>2</m:t>
                        </m:r>
                      </m:sub>
                    </m:sSub>
                  </m:oMath>
                </a14:m>
                <a:r>
                  <a:rPr lang="en-US" dirty="0"/>
                  <a:t> are of opposite sign, as shown in Figure 1.7b, the product </a:t>
                </a:r>
                <a14:m>
                  <m:oMath xmlns:m="http://schemas.openxmlformats.org/officeDocument/2006/math">
                    <m:sSub>
                      <m:sSubPr>
                        <m:ctrlPr>
                          <a:rPr lang="en-US" i="1">
                            <a:latin typeface="Cambria Math" panose="02040503050406030204" pitchFamily="18" charset="0"/>
                          </a:rPr>
                        </m:ctrlPr>
                      </m:sSubPr>
                      <m:e>
                        <m:r>
                          <a:rPr lang="en-US" i="1">
                            <a:latin typeface="Cambria Math"/>
                          </a:rPr>
                          <m:t>𝑞</m:t>
                        </m:r>
                      </m:e>
                      <m:sub>
                        <m:r>
                          <a:rPr lang="en-US" i="1">
                            <a:latin typeface="Cambria Math"/>
                          </a:rPr>
                          <m:t>1</m:t>
                        </m:r>
                      </m:sub>
                    </m:sSub>
                    <m:sSub>
                      <m:sSubPr>
                        <m:ctrlPr>
                          <a:rPr lang="en-US" i="1">
                            <a:latin typeface="Cambria Math" panose="02040503050406030204" pitchFamily="18" charset="0"/>
                          </a:rPr>
                        </m:ctrlPr>
                      </m:sSubPr>
                      <m:e>
                        <m:r>
                          <a:rPr lang="en-US" i="1">
                            <a:latin typeface="Cambria Math"/>
                          </a:rPr>
                          <m:t>𝑞</m:t>
                        </m:r>
                      </m:e>
                      <m:sub>
                        <m:r>
                          <a:rPr lang="en-US" i="1">
                            <a:latin typeface="Cambria Math"/>
                          </a:rPr>
                          <m:t>2</m:t>
                        </m:r>
                      </m:sub>
                    </m:sSub>
                  </m:oMath>
                </a14:m>
                <a:r>
                  <a:rPr lang="en-US" dirty="0"/>
                  <a:t> is negative. </a:t>
                </a:r>
              </a:p>
              <a:p>
                <a:pPr algn="just"/>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8730" y="5229200"/>
                <a:ext cx="5690082" cy="1512168"/>
              </a:xfrm>
              <a:prstGeom prst="rect">
                <a:avLst/>
              </a:prstGeom>
              <a:blipFill rotWithShape="1">
                <a:blip r:embed="rId5"/>
                <a:stretch>
                  <a:fillRect/>
                </a:stretch>
              </a:blipFill>
            </p:spPr>
            <p:txBody>
              <a:bodyPr/>
              <a:lstStyle/>
              <a:p>
                <a:r>
                  <a:rPr lang="ar-IQ">
                    <a:noFill/>
                  </a:rPr>
                  <a:t> </a:t>
                </a:r>
              </a:p>
            </p:txBody>
          </p:sp>
        </mc:Fallback>
      </mc:AlternateContent>
      <p:grpSp>
        <p:nvGrpSpPr>
          <p:cNvPr id="12" name="Group 11"/>
          <p:cNvGrpSpPr/>
          <p:nvPr/>
        </p:nvGrpSpPr>
        <p:grpSpPr>
          <a:xfrm>
            <a:off x="5728812" y="2744921"/>
            <a:ext cx="3307682" cy="3969061"/>
            <a:chOff x="6156176" y="4042370"/>
            <a:chExt cx="2672035" cy="2741360"/>
          </a:xfrm>
        </p:grpSpPr>
        <p:pic>
          <p:nvPicPr>
            <p:cNvPr id="8" name="Picture 7"/>
            <p:cNvPicPr/>
            <p:nvPr/>
          </p:nvPicPr>
          <p:blipFill>
            <a:blip r:embed="rId6">
              <a:lum bright="-20000" contrast="40000"/>
              <a:extLst>
                <a:ext uri="{28A0092B-C50C-407E-A947-70E740481C1C}">
                  <a14:useLocalDpi xmlns:a14="http://schemas.microsoft.com/office/drawing/2010/main" val="0"/>
                </a:ext>
              </a:extLst>
            </a:blip>
            <a:srcRect/>
            <a:stretch>
              <a:fillRect/>
            </a:stretch>
          </p:blipFill>
          <p:spPr bwMode="auto">
            <a:xfrm>
              <a:off x="6156176" y="4042370"/>
              <a:ext cx="2672035" cy="2736304"/>
            </a:xfrm>
            <a:prstGeom prst="rect">
              <a:avLst/>
            </a:prstGeom>
            <a:noFill/>
            <a:ln>
              <a:solidFill>
                <a:schemeClr val="bg1"/>
              </a:solidFill>
            </a:ln>
          </p:spPr>
        </p:pic>
        <p:sp>
          <p:nvSpPr>
            <p:cNvPr id="10" name="Rounded Rectangle 9"/>
            <p:cNvSpPr/>
            <p:nvPr/>
          </p:nvSpPr>
          <p:spPr>
            <a:xfrm>
              <a:off x="7083111" y="5204914"/>
              <a:ext cx="1512168" cy="254893"/>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Figure 1.7a</a:t>
              </a:r>
            </a:p>
          </p:txBody>
        </p:sp>
        <p:sp>
          <p:nvSpPr>
            <p:cNvPr id="11" name="Rectangle 10"/>
            <p:cNvSpPr/>
            <p:nvPr/>
          </p:nvSpPr>
          <p:spPr>
            <a:xfrm>
              <a:off x="7083112" y="6454502"/>
              <a:ext cx="1584176" cy="3292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Figure 1.7b</a:t>
              </a:r>
            </a:p>
          </p:txBody>
        </p:sp>
      </p:grpSp>
    </p:spTree>
    <p:extLst>
      <p:ext uri="{BB962C8B-B14F-4D97-AF65-F5344CB8AC3E}">
        <p14:creationId xmlns:p14="http://schemas.microsoft.com/office/powerpoint/2010/main" val="42787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092" y="44660"/>
                <a:ext cx="9001000" cy="1296144"/>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0"/>
                  </a:spcAft>
                </a:pPr>
                <a:r>
                  <a:rPr lang="en-US" sz="900" dirty="0">
                    <a:effectLst/>
                    <a:latin typeface="NewBaskerville-Roman"/>
                    <a:ea typeface="Calibri"/>
                    <a:cs typeface="NewBaskerville-Roman"/>
                  </a:rPr>
                  <a:t>           </a:t>
                </a:r>
                <a:endParaRPr lang="en-US" sz="1100" dirty="0">
                  <a:effectLst/>
                  <a:ea typeface="Calibri"/>
                  <a:cs typeface="Arial"/>
                </a:endParaRPr>
              </a:p>
              <a:p>
                <a:pPr>
                  <a:lnSpc>
                    <a:spcPct val="115000"/>
                  </a:lnSpc>
                  <a:spcAft>
                    <a:spcPts val="0"/>
                  </a:spcAft>
                </a:pPr>
                <a:r>
                  <a:rPr lang="en-US" sz="1600" dirty="0">
                    <a:effectLst/>
                    <a:latin typeface="Times New Roman"/>
                    <a:ea typeface="Calibri"/>
                    <a:cs typeface="Arial"/>
                  </a:rPr>
                  <a:t>Example 1.4 </a:t>
                </a:r>
                <a:r>
                  <a:rPr lang="en-US" sz="1600" b="1" dirty="0">
                    <a:effectLst/>
                    <a:latin typeface="Times New Roman"/>
                    <a:ea typeface="Calibri"/>
                    <a:cs typeface="Arial"/>
                  </a:rPr>
                  <a:t>Find the Charge on the Spheres</a:t>
                </a:r>
                <a:r>
                  <a:rPr lang="en-US" sz="1600" dirty="0">
                    <a:effectLst/>
                    <a:latin typeface="Times New Roman"/>
                    <a:ea typeface="Calibri"/>
                    <a:cs typeface="Arial"/>
                  </a:rPr>
                  <a:t>                       </a:t>
                </a:r>
                <a:endParaRPr lang="en-US" sz="1600" dirty="0">
                  <a:effectLst/>
                  <a:ea typeface="Calibri"/>
                  <a:cs typeface="Arial"/>
                </a:endParaRPr>
              </a:p>
              <a:p>
                <a:pPr algn="just">
                  <a:lnSpc>
                    <a:spcPct val="115000"/>
                  </a:lnSpc>
                  <a:spcAft>
                    <a:spcPts val="0"/>
                  </a:spcAft>
                </a:pPr>
                <a:r>
                  <a:rPr lang="en-US" sz="1600" dirty="0">
                    <a:effectLst/>
                    <a:latin typeface="Times New Roman"/>
                    <a:ea typeface="Calibri"/>
                    <a:cs typeface="Arial"/>
                  </a:rPr>
                  <a:t>Two identical small charged spheres, each having a mass of </a:t>
                </a:r>
                <a14:m>
                  <m:oMath xmlns:m="http://schemas.openxmlformats.org/officeDocument/2006/math">
                    <m:r>
                      <a:rPr lang="en-US" sz="1600" b="1" i="1">
                        <a:effectLst/>
                        <a:latin typeface="Cambria Math"/>
                        <a:ea typeface="Calibri"/>
                        <a:cs typeface="Times New Roman"/>
                      </a:rPr>
                      <m:t>𝟑</m:t>
                    </m:r>
                    <m:r>
                      <a:rPr lang="en-US" sz="1600" b="1" i="1">
                        <a:effectLst/>
                        <a:latin typeface="Cambria Math"/>
                        <a:ea typeface="Calibri"/>
                        <a:cs typeface="Times New Roman"/>
                      </a:rPr>
                      <m:t>.</m:t>
                    </m:r>
                    <m:r>
                      <a:rPr lang="en-US" sz="1600" b="1" i="1">
                        <a:effectLst/>
                        <a:latin typeface="Cambria Math"/>
                        <a:ea typeface="Calibri"/>
                        <a:cs typeface="Times New Roman"/>
                      </a:rPr>
                      <m:t>𝟎</m:t>
                    </m:r>
                    <m:r>
                      <a:rPr lang="en-US" sz="1600" b="1" i="1">
                        <a:effectLst/>
                        <a:latin typeface="Cambria Math"/>
                        <a:ea typeface="Calibri"/>
                        <a:cs typeface="Times New Roman"/>
                      </a:rPr>
                      <m:t> × </m:t>
                    </m:r>
                    <m:sSup>
                      <m:sSupPr>
                        <m:ctrlPr>
                          <a:rPr lang="en-US" sz="1600" b="1" i="1">
                            <a:effectLst/>
                            <a:latin typeface="Cambria Math" panose="02040503050406030204" pitchFamily="18" charset="0"/>
                            <a:ea typeface="Calibri"/>
                            <a:cs typeface="Times New Roman"/>
                          </a:rPr>
                        </m:ctrlPr>
                      </m:sSupPr>
                      <m:e>
                        <m:r>
                          <a:rPr lang="en-US" sz="1600" b="1" i="1">
                            <a:effectLst/>
                            <a:latin typeface="Cambria Math"/>
                            <a:ea typeface="Calibri"/>
                            <a:cs typeface="Times New Roman"/>
                          </a:rPr>
                          <m:t>𝟏𝟎</m:t>
                        </m:r>
                      </m:e>
                      <m:sup>
                        <m:r>
                          <a:rPr lang="en-US" sz="1600" b="1" i="1">
                            <a:effectLst/>
                            <a:latin typeface="Cambria Math"/>
                            <a:ea typeface="Calibri"/>
                            <a:cs typeface="Times New Roman"/>
                          </a:rPr>
                          <m:t>−</m:t>
                        </m:r>
                        <m:r>
                          <a:rPr lang="en-US" sz="1600" b="1" i="1">
                            <a:effectLst/>
                            <a:latin typeface="Cambria Math"/>
                            <a:ea typeface="Calibri"/>
                            <a:cs typeface="Times New Roman"/>
                          </a:rPr>
                          <m:t>𝟐</m:t>
                        </m:r>
                      </m:sup>
                    </m:sSup>
                    <m:r>
                      <a:rPr lang="en-US" sz="1600" b="1" i="1">
                        <a:effectLst/>
                        <a:latin typeface="Cambria Math"/>
                        <a:ea typeface="Calibri"/>
                        <a:cs typeface="Times New Roman"/>
                      </a:rPr>
                      <m:t> </m:t>
                    </m:r>
                    <m:r>
                      <a:rPr lang="en-US" sz="1600" b="1" i="1">
                        <a:effectLst/>
                        <a:latin typeface="Cambria Math"/>
                        <a:ea typeface="Calibri"/>
                        <a:cs typeface="Times New Roman"/>
                      </a:rPr>
                      <m:t>𝒌𝒈</m:t>
                    </m:r>
                  </m:oMath>
                </a14:m>
                <a:r>
                  <a:rPr lang="en-US" sz="1600" dirty="0">
                    <a:effectLst/>
                    <a:latin typeface="Times New Roman"/>
                    <a:ea typeface="Calibri"/>
                    <a:cs typeface="Arial"/>
                  </a:rPr>
                  <a:t>, hang in equilibrium as shown in Figure 1.10a. The length of each string is </a:t>
                </a:r>
                <a14:m>
                  <m:oMath xmlns:m="http://schemas.openxmlformats.org/officeDocument/2006/math">
                    <m:r>
                      <a:rPr lang="en-US" sz="1600" b="1" i="1">
                        <a:effectLst/>
                        <a:latin typeface="Cambria Math"/>
                        <a:ea typeface="Calibri"/>
                        <a:cs typeface="Times New Roman"/>
                      </a:rPr>
                      <m:t>𝟎</m:t>
                    </m:r>
                    <m:r>
                      <a:rPr lang="en-US" sz="1600" b="1" i="1">
                        <a:effectLst/>
                        <a:latin typeface="Cambria Math"/>
                        <a:ea typeface="Calibri"/>
                        <a:cs typeface="Times New Roman"/>
                      </a:rPr>
                      <m:t>.</m:t>
                    </m:r>
                    <m:r>
                      <a:rPr lang="en-US" sz="1600" b="1" i="1">
                        <a:effectLst/>
                        <a:latin typeface="Cambria Math"/>
                        <a:ea typeface="Calibri"/>
                        <a:cs typeface="Times New Roman"/>
                      </a:rPr>
                      <m:t>𝟏𝟓</m:t>
                    </m:r>
                    <m:r>
                      <a:rPr lang="en-US" sz="1600" b="1" i="1">
                        <a:effectLst/>
                        <a:latin typeface="Cambria Math"/>
                        <a:ea typeface="Calibri"/>
                        <a:cs typeface="Times New Roman"/>
                      </a:rPr>
                      <m:t> </m:t>
                    </m:r>
                    <m:r>
                      <a:rPr lang="en-US" sz="1600" b="1" i="1">
                        <a:effectLst/>
                        <a:latin typeface="Cambria Math"/>
                        <a:ea typeface="Calibri"/>
                        <a:cs typeface="Times New Roman"/>
                      </a:rPr>
                      <m:t>𝒎</m:t>
                    </m:r>
                  </m:oMath>
                </a14:m>
                <a:r>
                  <a:rPr lang="en-US" sz="1600" dirty="0">
                    <a:effectLst/>
                    <a:latin typeface="Times New Roman"/>
                    <a:ea typeface="Calibri"/>
                    <a:cs typeface="Arial"/>
                  </a:rPr>
                  <a:t>, and the angle </a:t>
                </a:r>
                <a14:m>
                  <m:oMath xmlns:m="http://schemas.openxmlformats.org/officeDocument/2006/math">
                    <m:r>
                      <a:rPr lang="en-US" sz="1600" b="1" i="1">
                        <a:effectLst/>
                        <a:latin typeface="Cambria Math"/>
                        <a:ea typeface="Calibri"/>
                        <a:cs typeface="Times New Roman"/>
                      </a:rPr>
                      <m:t>𝜽</m:t>
                    </m:r>
                  </m:oMath>
                </a14:m>
                <a:r>
                  <a:rPr lang="en-US" sz="1600" b="1" dirty="0">
                    <a:effectLst/>
                    <a:latin typeface="Times New Roman"/>
                    <a:ea typeface="Calibri"/>
                    <a:cs typeface="Arial"/>
                  </a:rPr>
                  <a:t> is </a:t>
                </a:r>
                <a14:m>
                  <m:oMath xmlns:m="http://schemas.openxmlformats.org/officeDocument/2006/math">
                    <m:r>
                      <a:rPr lang="en-US" sz="1600" b="1" i="1">
                        <a:effectLst/>
                        <a:latin typeface="Cambria Math"/>
                        <a:ea typeface="Calibri"/>
                        <a:cs typeface="Times New Roman"/>
                      </a:rPr>
                      <m:t>𝟓</m:t>
                    </m:r>
                    <m:r>
                      <a:rPr lang="en-US" sz="1600" b="1" i="1">
                        <a:effectLst/>
                        <a:latin typeface="Cambria Math"/>
                        <a:ea typeface="Calibri"/>
                        <a:cs typeface="Times New Roman"/>
                      </a:rPr>
                      <m:t>.</m:t>
                    </m:r>
                    <m:r>
                      <a:rPr lang="en-US" sz="1600" b="1" i="1">
                        <a:effectLst/>
                        <a:latin typeface="Cambria Math"/>
                        <a:ea typeface="Calibri"/>
                        <a:cs typeface="Times New Roman"/>
                      </a:rPr>
                      <m:t>𝟎</m:t>
                    </m:r>
                    <m:r>
                      <a:rPr lang="en-US" sz="1600" b="1" i="1">
                        <a:effectLst/>
                        <a:latin typeface="Cambria Math"/>
                        <a:ea typeface="Calibri"/>
                        <a:cs typeface="Times New Roman"/>
                      </a:rPr>
                      <m:t>°</m:t>
                    </m:r>
                  </m:oMath>
                </a14:m>
                <a:r>
                  <a:rPr lang="en-US" sz="1600" b="1" dirty="0">
                    <a:effectLst/>
                    <a:latin typeface="Times New Roman"/>
                    <a:ea typeface="Calibri"/>
                    <a:cs typeface="Arial"/>
                  </a:rPr>
                  <a:t>. </a:t>
                </a:r>
                <a:r>
                  <a:rPr lang="en-US" sz="1600" dirty="0">
                    <a:effectLst/>
                    <a:latin typeface="Times New Roman"/>
                    <a:ea typeface="Calibri"/>
                    <a:cs typeface="Arial"/>
                  </a:rPr>
                  <a:t>Find the magnitude of the charge on each sphere.</a:t>
                </a:r>
                <a:endParaRPr lang="en-US" sz="1600" dirty="0">
                  <a:effectLst/>
                  <a:ea typeface="Calibri"/>
                  <a:cs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9092" y="44660"/>
                <a:ext cx="9001000" cy="1296144"/>
              </a:xfrm>
              <a:prstGeom prst="rect">
                <a:avLst/>
              </a:prstGeom>
              <a:blipFill rotWithShape="1">
                <a:blip r:embed="rId3"/>
                <a:stretch>
                  <a:fillRect/>
                </a:stretch>
              </a:blipFill>
            </p:spPr>
            <p:txBody>
              <a:bodyPr/>
              <a:lstStyle/>
              <a:p>
                <a:r>
                  <a:rPr lang="en-US">
                    <a:noFill/>
                  </a:rPr>
                  <a:t> </a:t>
                </a:r>
              </a:p>
            </p:txBody>
          </p:sp>
        </mc:Fallback>
      </mc:AlternateContent>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72816"/>
            <a:ext cx="2016224" cy="2232248"/>
          </a:xfrm>
          <a:prstGeom prst="rect">
            <a:avLst/>
          </a:prstGeom>
          <a:noFill/>
          <a:ln>
            <a:noFill/>
          </a:ln>
        </p:spPr>
      </p:pic>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3632765" y="1776423"/>
            <a:ext cx="1994203" cy="2228641"/>
          </a:xfrm>
          <a:prstGeom prst="rect">
            <a:avLst/>
          </a:prstGeom>
          <a:noFill/>
          <a:ln>
            <a:noFill/>
          </a:ln>
        </p:spPr>
      </p:pic>
      <p:sp>
        <p:nvSpPr>
          <p:cNvPr id="6" name="Rectangle 5"/>
          <p:cNvSpPr/>
          <p:nvPr/>
        </p:nvSpPr>
        <p:spPr>
          <a:xfrm>
            <a:off x="5940152" y="2060848"/>
            <a:ext cx="2977480" cy="16561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0"/>
              </a:spcAft>
            </a:pPr>
            <a:r>
              <a:rPr lang="en-US" sz="1200" b="1" dirty="0">
                <a:effectLst/>
                <a:latin typeface="Times New Roman"/>
                <a:ea typeface="Calibri"/>
                <a:cs typeface="Arial"/>
              </a:rPr>
              <a:t>Figure 1.10 </a:t>
            </a:r>
            <a:r>
              <a:rPr lang="en-US" sz="1200" dirty="0">
                <a:effectLst/>
                <a:latin typeface="Times New Roman"/>
                <a:ea typeface="Calibri"/>
                <a:cs typeface="Arial"/>
              </a:rPr>
              <a:t>(Example 1.4) (a) Two identical spheres, each carrying the same charge </a:t>
            </a:r>
            <a:r>
              <a:rPr lang="en-US" sz="1200" i="1" dirty="0">
                <a:effectLst/>
                <a:latin typeface="Times New Roman"/>
                <a:ea typeface="Calibri"/>
                <a:cs typeface="Arial"/>
              </a:rPr>
              <a:t>q</a:t>
            </a:r>
            <a:r>
              <a:rPr lang="en-US" sz="1200" dirty="0">
                <a:effectLst/>
                <a:latin typeface="Times New Roman"/>
                <a:ea typeface="Calibri"/>
                <a:cs typeface="Arial"/>
              </a:rPr>
              <a:t>, suspended in equilibrium. (b) The free-body diagram for the sphere on the left.</a:t>
            </a:r>
            <a:endParaRPr lang="en-US" sz="1100" dirty="0">
              <a:effectLst/>
              <a:ea typeface="Calibri"/>
              <a:cs typeface="Arial"/>
            </a:endParaRPr>
          </a:p>
        </p:txBody>
      </p:sp>
      <p:sp>
        <p:nvSpPr>
          <p:cNvPr id="7" name="Rectangle 6"/>
          <p:cNvSpPr/>
          <p:nvPr/>
        </p:nvSpPr>
        <p:spPr>
          <a:xfrm>
            <a:off x="467544" y="4293096"/>
            <a:ext cx="4572000" cy="2369880"/>
          </a:xfrm>
          <a:prstGeom prst="rect">
            <a:avLst/>
          </a:prstGeom>
        </p:spPr>
        <p:txBody>
          <a:bodyPr>
            <a:spAutoFit/>
          </a:bodyPr>
          <a:lstStyle/>
          <a:p>
            <a:pPr algn="just"/>
            <a:r>
              <a:rPr lang="en-US" sz="1600" dirty="0"/>
              <a:t>We analyze this problem by drawing the free-body diagram for the left-hand sphere in Figure 1.10b. The sphere is in equilibrium under the application of the forces T from the string, the electric force </a:t>
            </a:r>
            <a:r>
              <a:rPr lang="en-US" sz="1600" b="1" i="1" dirty="0"/>
              <a:t>F</a:t>
            </a:r>
            <a:r>
              <a:rPr lang="en-US" sz="1600" b="1" i="1" baseline="-25000" dirty="0"/>
              <a:t>e </a:t>
            </a:r>
            <a:r>
              <a:rPr lang="en-US" sz="1600" dirty="0"/>
              <a:t>from the other sphere, and the gravitational force </a:t>
            </a:r>
            <a:r>
              <a:rPr lang="en-US" sz="1600" i="1" dirty="0"/>
              <a:t>m</a:t>
            </a:r>
            <a:r>
              <a:rPr lang="en-US" sz="1600" dirty="0"/>
              <a:t>g. Because the sphere is in equilibrium, the forces in the horizontal and vertical directions must separately add up to zero:</a:t>
            </a:r>
          </a:p>
          <a:p>
            <a:pPr algn="just"/>
            <a:endParaRPr lang="en-US" sz="1600" dirty="0"/>
          </a:p>
        </p:txBody>
      </p:sp>
      <p:pic>
        <p:nvPicPr>
          <p:cNvPr id="8" name="Picture 7"/>
          <p:cNvPicPr/>
          <p:nvPr/>
        </p:nvPicPr>
        <p:blipFill>
          <a:blip r:embed="rId6">
            <a:lum bright="-20000" contrast="40000"/>
            <a:extLst>
              <a:ext uri="{28A0092B-C50C-407E-A947-70E740481C1C}">
                <a14:useLocalDpi xmlns:a14="http://schemas.microsoft.com/office/drawing/2010/main" val="0"/>
              </a:ext>
            </a:extLst>
          </a:blip>
          <a:srcRect/>
          <a:stretch>
            <a:fillRect/>
          </a:stretch>
        </p:blipFill>
        <p:spPr bwMode="auto">
          <a:xfrm>
            <a:off x="5940152" y="3717032"/>
            <a:ext cx="2656159" cy="432047"/>
          </a:xfrm>
          <a:prstGeom prst="rect">
            <a:avLst/>
          </a:prstGeom>
          <a:noFill/>
          <a:ln>
            <a:noFill/>
          </a:ln>
        </p:spPr>
      </p:pic>
      <p:pic>
        <p:nvPicPr>
          <p:cNvPr id="9" name="Picture 8"/>
          <p:cNvPicPr/>
          <p:nvPr/>
        </p:nvPicPr>
        <p:blipFill>
          <a:blip r:embed="rId7">
            <a:lum bright="-20000" contrast="40000"/>
            <a:extLst>
              <a:ext uri="{28A0092B-C50C-407E-A947-70E740481C1C}">
                <a14:useLocalDpi xmlns:a14="http://schemas.microsoft.com/office/drawing/2010/main" val="0"/>
              </a:ext>
            </a:extLst>
          </a:blip>
          <a:srcRect/>
          <a:stretch>
            <a:fillRect/>
          </a:stretch>
        </p:blipFill>
        <p:spPr bwMode="auto">
          <a:xfrm>
            <a:off x="5940152" y="4221088"/>
            <a:ext cx="2656161" cy="504056"/>
          </a:xfrm>
          <a:prstGeom prst="rect">
            <a:avLst/>
          </a:prstGeom>
          <a:noFill/>
          <a:ln>
            <a:noFill/>
          </a:ln>
        </p:spPr>
      </p:pic>
      <p:sp>
        <p:nvSpPr>
          <p:cNvPr id="13" name="Rectangle 8"/>
          <p:cNvSpPr>
            <a:spLocks noChangeArrowheads="1"/>
          </p:cNvSpPr>
          <p:nvPr/>
        </p:nvSpPr>
        <p:spPr bwMode="auto">
          <a:xfrm>
            <a:off x="5341203" y="4955473"/>
            <a:ext cx="30593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From Equation (2), we see that </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pic>
        <p:nvPicPr>
          <p:cNvPr id="1031" name="Picture 84"/>
          <p:cNvPicPr>
            <a:picLocks noChangeAspect="1" noChangeArrowheads="1"/>
          </p:cNvPicPr>
          <p:nvPr/>
        </p:nvPicPr>
        <p:blipFill>
          <a:blip r:embed="rId8">
            <a:lum bright="-20000" contrast="40000"/>
            <a:extLst>
              <a:ext uri="{28A0092B-C50C-407E-A947-70E740481C1C}">
                <a14:useLocalDpi xmlns:a14="http://schemas.microsoft.com/office/drawing/2010/main" val="0"/>
              </a:ext>
            </a:extLst>
          </a:blip>
          <a:srcRect/>
          <a:stretch>
            <a:fillRect/>
          </a:stretch>
        </p:blipFill>
        <p:spPr bwMode="auto">
          <a:xfrm>
            <a:off x="5626968" y="5294027"/>
            <a:ext cx="1279226" cy="29130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p:cNvSpPr>
            <a:spLocks noChangeArrowheads="1"/>
          </p:cNvSpPr>
          <p:nvPr/>
        </p:nvSpPr>
        <p:spPr bwMode="auto">
          <a:xfrm>
            <a:off x="5204094" y="5701201"/>
            <a:ext cx="382668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thus, </a:t>
            </a:r>
            <a:r>
              <a:rPr kumimoji="0" lang="en-US" sz="1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a:t>
            </a:r>
            <a:r>
              <a:rPr kumimoji="0" lang="en-US" sz="1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can be eliminated from Equation (1) if we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make this substitution. This gives a value for the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magnitude of the  electric force </a:t>
            </a:r>
            <a:r>
              <a:rPr kumimoji="0" lang="en-US" sz="1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a:t>
            </a:r>
            <a:r>
              <a:rPr kumimoji="0" lang="en-US" sz="1400" b="1" i="1" u="none" strike="noStrike" cap="none" normalizeH="0" baseline="-30000" dirty="0">
                <a:ln>
                  <a:noFill/>
                </a:ln>
                <a:solidFill>
                  <a:schemeClr val="tx1"/>
                </a:solidFill>
                <a:effectLst/>
                <a:latin typeface="Times New Roman" pitchFamily="18" charset="0"/>
                <a:ea typeface="Calibri" pitchFamily="34" charset="0"/>
                <a:cs typeface="Times New Roman" pitchFamily="18" charset="0"/>
              </a:rPr>
              <a:t>e</a:t>
            </a:r>
            <a:r>
              <a:rPr kumimoji="0" lang="en-US" sz="1400" b="0" i="1" u="none" strike="noStrike" cap="none" normalizeH="0" baseline="-30000" dirty="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Freeform 9"/>
          <p:cNvSpPr/>
          <p:nvPr/>
        </p:nvSpPr>
        <p:spPr>
          <a:xfrm>
            <a:off x="5971129" y="3995462"/>
            <a:ext cx="1347687" cy="1678225"/>
          </a:xfrm>
          <a:custGeom>
            <a:avLst/>
            <a:gdLst>
              <a:gd name="connsiteX0" fmla="*/ 55098 w 1347687"/>
              <a:gd name="connsiteY0" fmla="*/ 1303651 h 1678225"/>
              <a:gd name="connsiteX1" fmla="*/ 66114 w 1347687"/>
              <a:gd name="connsiteY1" fmla="*/ 1402803 h 1678225"/>
              <a:gd name="connsiteX2" fmla="*/ 77131 w 1347687"/>
              <a:gd name="connsiteY2" fmla="*/ 1435854 h 1678225"/>
              <a:gd name="connsiteX3" fmla="*/ 110182 w 1347687"/>
              <a:gd name="connsiteY3" fmla="*/ 1612124 h 1678225"/>
              <a:gd name="connsiteX4" fmla="*/ 143232 w 1347687"/>
              <a:gd name="connsiteY4" fmla="*/ 1623140 h 1678225"/>
              <a:gd name="connsiteX5" fmla="*/ 242384 w 1347687"/>
              <a:gd name="connsiteY5" fmla="*/ 1623140 h 1678225"/>
              <a:gd name="connsiteX6" fmla="*/ 341536 w 1347687"/>
              <a:gd name="connsiteY6" fmla="*/ 1634157 h 1678225"/>
              <a:gd name="connsiteX7" fmla="*/ 385604 w 1347687"/>
              <a:gd name="connsiteY7" fmla="*/ 1656191 h 1678225"/>
              <a:gd name="connsiteX8" fmla="*/ 429671 w 1347687"/>
              <a:gd name="connsiteY8" fmla="*/ 1667208 h 1678225"/>
              <a:gd name="connsiteX9" fmla="*/ 462722 w 1347687"/>
              <a:gd name="connsiteY9" fmla="*/ 1678225 h 1678225"/>
              <a:gd name="connsiteX10" fmla="*/ 594924 w 1347687"/>
              <a:gd name="connsiteY10" fmla="*/ 1667208 h 1678225"/>
              <a:gd name="connsiteX11" fmla="*/ 638991 w 1347687"/>
              <a:gd name="connsiteY11" fmla="*/ 1656191 h 1678225"/>
              <a:gd name="connsiteX12" fmla="*/ 738143 w 1347687"/>
              <a:gd name="connsiteY12" fmla="*/ 1634157 h 1678225"/>
              <a:gd name="connsiteX13" fmla="*/ 815261 w 1347687"/>
              <a:gd name="connsiteY13" fmla="*/ 1601107 h 1678225"/>
              <a:gd name="connsiteX14" fmla="*/ 914413 w 1347687"/>
              <a:gd name="connsiteY14" fmla="*/ 1579073 h 1678225"/>
              <a:gd name="connsiteX15" fmla="*/ 1013565 w 1347687"/>
              <a:gd name="connsiteY15" fmla="*/ 1557039 h 1678225"/>
              <a:gd name="connsiteX16" fmla="*/ 1035599 w 1347687"/>
              <a:gd name="connsiteY16" fmla="*/ 1523989 h 1678225"/>
              <a:gd name="connsiteX17" fmla="*/ 1024582 w 1347687"/>
              <a:gd name="connsiteY17" fmla="*/ 1424837 h 1678225"/>
              <a:gd name="connsiteX18" fmla="*/ 1013565 w 1347687"/>
              <a:gd name="connsiteY18" fmla="*/ 1391786 h 1678225"/>
              <a:gd name="connsiteX19" fmla="*/ 980514 w 1347687"/>
              <a:gd name="connsiteY19" fmla="*/ 1380769 h 1678225"/>
              <a:gd name="connsiteX20" fmla="*/ 947464 w 1347687"/>
              <a:gd name="connsiteY20" fmla="*/ 1358736 h 1678225"/>
              <a:gd name="connsiteX21" fmla="*/ 870346 w 1347687"/>
              <a:gd name="connsiteY21" fmla="*/ 1336702 h 1678225"/>
              <a:gd name="connsiteX22" fmla="*/ 716110 w 1347687"/>
              <a:gd name="connsiteY22" fmla="*/ 1303651 h 1678225"/>
              <a:gd name="connsiteX23" fmla="*/ 683059 w 1347687"/>
              <a:gd name="connsiteY23" fmla="*/ 1270601 h 1678225"/>
              <a:gd name="connsiteX24" fmla="*/ 616958 w 1347687"/>
              <a:gd name="connsiteY24" fmla="*/ 1237550 h 1678225"/>
              <a:gd name="connsiteX25" fmla="*/ 484755 w 1347687"/>
              <a:gd name="connsiteY25" fmla="*/ 1193483 h 1678225"/>
              <a:gd name="connsiteX26" fmla="*/ 440688 w 1347687"/>
              <a:gd name="connsiteY26" fmla="*/ 1182466 h 1678225"/>
              <a:gd name="connsiteX27" fmla="*/ 330519 w 1347687"/>
              <a:gd name="connsiteY27" fmla="*/ 1171449 h 1678225"/>
              <a:gd name="connsiteX28" fmla="*/ 286452 w 1347687"/>
              <a:gd name="connsiteY28" fmla="*/ 1193483 h 1678225"/>
              <a:gd name="connsiteX29" fmla="*/ 253401 w 1347687"/>
              <a:gd name="connsiteY29" fmla="*/ 1204499 h 1678225"/>
              <a:gd name="connsiteX30" fmla="*/ 187300 w 1347687"/>
              <a:gd name="connsiteY30" fmla="*/ 1259584 h 1678225"/>
              <a:gd name="connsiteX31" fmla="*/ 121199 w 1347687"/>
              <a:gd name="connsiteY31" fmla="*/ 1303651 h 1678225"/>
              <a:gd name="connsiteX32" fmla="*/ 66114 w 1347687"/>
              <a:gd name="connsiteY32" fmla="*/ 1292634 h 1678225"/>
              <a:gd name="connsiteX33" fmla="*/ 44081 w 1347687"/>
              <a:gd name="connsiteY33" fmla="*/ 1259584 h 1678225"/>
              <a:gd name="connsiteX34" fmla="*/ 11030 w 1347687"/>
              <a:gd name="connsiteY34" fmla="*/ 1182466 h 1678225"/>
              <a:gd name="connsiteX35" fmla="*/ 11030 w 1347687"/>
              <a:gd name="connsiteY35" fmla="*/ 951111 h 1678225"/>
              <a:gd name="connsiteX36" fmla="*/ 55098 w 1347687"/>
              <a:gd name="connsiteY36" fmla="*/ 851960 h 1678225"/>
              <a:gd name="connsiteX37" fmla="*/ 88148 w 1347687"/>
              <a:gd name="connsiteY37" fmla="*/ 829926 h 1678225"/>
              <a:gd name="connsiteX38" fmla="*/ 154249 w 1347687"/>
              <a:gd name="connsiteY38" fmla="*/ 774842 h 1678225"/>
              <a:gd name="connsiteX39" fmla="*/ 176283 w 1347687"/>
              <a:gd name="connsiteY39" fmla="*/ 741791 h 1678225"/>
              <a:gd name="connsiteX40" fmla="*/ 264418 w 1347687"/>
              <a:gd name="connsiteY40" fmla="*/ 664673 h 1678225"/>
              <a:gd name="connsiteX41" fmla="*/ 352553 w 1347687"/>
              <a:gd name="connsiteY41" fmla="*/ 565521 h 1678225"/>
              <a:gd name="connsiteX42" fmla="*/ 473738 w 1347687"/>
              <a:gd name="connsiteY42" fmla="*/ 455352 h 1678225"/>
              <a:gd name="connsiteX43" fmla="*/ 638991 w 1347687"/>
              <a:gd name="connsiteY43" fmla="*/ 268066 h 1678225"/>
              <a:gd name="connsiteX44" fmla="*/ 672042 w 1347687"/>
              <a:gd name="connsiteY44" fmla="*/ 257049 h 1678225"/>
              <a:gd name="connsiteX45" fmla="*/ 716110 w 1347687"/>
              <a:gd name="connsiteY45" fmla="*/ 235015 h 1678225"/>
              <a:gd name="connsiteX46" fmla="*/ 1090683 w 1347687"/>
              <a:gd name="connsiteY46" fmla="*/ 212981 h 1678225"/>
              <a:gd name="connsiteX47" fmla="*/ 1156784 w 1347687"/>
              <a:gd name="connsiteY47" fmla="*/ 168914 h 1678225"/>
              <a:gd name="connsiteX48" fmla="*/ 1189835 w 1347687"/>
              <a:gd name="connsiteY48" fmla="*/ 146880 h 1678225"/>
              <a:gd name="connsiteX49" fmla="*/ 1233902 w 1347687"/>
              <a:gd name="connsiteY49" fmla="*/ 80779 h 1678225"/>
              <a:gd name="connsiteX50" fmla="*/ 1300004 w 1347687"/>
              <a:gd name="connsiteY50" fmla="*/ 25695 h 1678225"/>
              <a:gd name="connsiteX51" fmla="*/ 1333054 w 1347687"/>
              <a:gd name="connsiteY51" fmla="*/ 3661 h 1678225"/>
              <a:gd name="connsiteX52" fmla="*/ 1300004 w 1347687"/>
              <a:gd name="connsiteY52" fmla="*/ 14678 h 1678225"/>
              <a:gd name="connsiteX53" fmla="*/ 1255936 w 1347687"/>
              <a:gd name="connsiteY53" fmla="*/ 25695 h 1678225"/>
              <a:gd name="connsiteX54" fmla="*/ 1344071 w 1347687"/>
              <a:gd name="connsiteY54" fmla="*/ 36711 h 1678225"/>
              <a:gd name="connsiteX55" fmla="*/ 1322037 w 1347687"/>
              <a:gd name="connsiteY55" fmla="*/ 102813 h 1678225"/>
              <a:gd name="connsiteX56" fmla="*/ 1255936 w 1347687"/>
              <a:gd name="connsiteY56" fmla="*/ 69762 h 1678225"/>
              <a:gd name="connsiteX57" fmla="*/ 1255936 w 1347687"/>
              <a:gd name="connsiteY57" fmla="*/ 58745 h 167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47687" h="1678225">
                <a:moveTo>
                  <a:pt x="55098" y="1303651"/>
                </a:moveTo>
                <a:cubicBezTo>
                  <a:pt x="58770" y="1336702"/>
                  <a:pt x="60647" y="1370001"/>
                  <a:pt x="66114" y="1402803"/>
                </a:cubicBezTo>
                <a:cubicBezTo>
                  <a:pt x="68023" y="1414258"/>
                  <a:pt x="75691" y="1424331"/>
                  <a:pt x="77131" y="1435854"/>
                </a:cubicBezTo>
                <a:cubicBezTo>
                  <a:pt x="80435" y="1462287"/>
                  <a:pt x="64002" y="1575180"/>
                  <a:pt x="110182" y="1612124"/>
                </a:cubicBezTo>
                <a:cubicBezTo>
                  <a:pt x="119250" y="1619378"/>
                  <a:pt x="132215" y="1619468"/>
                  <a:pt x="143232" y="1623140"/>
                </a:cubicBezTo>
                <a:cubicBezTo>
                  <a:pt x="200354" y="1604101"/>
                  <a:pt x="159289" y="1612061"/>
                  <a:pt x="242384" y="1623140"/>
                </a:cubicBezTo>
                <a:cubicBezTo>
                  <a:pt x="275346" y="1627535"/>
                  <a:pt x="308485" y="1630485"/>
                  <a:pt x="341536" y="1634157"/>
                </a:cubicBezTo>
                <a:cubicBezTo>
                  <a:pt x="356225" y="1641502"/>
                  <a:pt x="370227" y="1650424"/>
                  <a:pt x="385604" y="1656191"/>
                </a:cubicBezTo>
                <a:cubicBezTo>
                  <a:pt x="399781" y="1661507"/>
                  <a:pt x="415112" y="1663048"/>
                  <a:pt x="429671" y="1667208"/>
                </a:cubicBezTo>
                <a:cubicBezTo>
                  <a:pt x="440837" y="1670398"/>
                  <a:pt x="451705" y="1674553"/>
                  <a:pt x="462722" y="1678225"/>
                </a:cubicBezTo>
                <a:cubicBezTo>
                  <a:pt x="506789" y="1674553"/>
                  <a:pt x="551045" y="1672693"/>
                  <a:pt x="594924" y="1667208"/>
                </a:cubicBezTo>
                <a:cubicBezTo>
                  <a:pt x="609948" y="1665330"/>
                  <a:pt x="624210" y="1659476"/>
                  <a:pt x="638991" y="1656191"/>
                </a:cubicBezTo>
                <a:cubicBezTo>
                  <a:pt x="690112" y="1644831"/>
                  <a:pt x="691120" y="1647592"/>
                  <a:pt x="738143" y="1634157"/>
                </a:cubicBezTo>
                <a:cubicBezTo>
                  <a:pt x="814749" y="1612269"/>
                  <a:pt x="721245" y="1636362"/>
                  <a:pt x="815261" y="1601107"/>
                </a:cubicBezTo>
                <a:cubicBezTo>
                  <a:pt x="837880" y="1592625"/>
                  <a:pt x="893472" y="1584308"/>
                  <a:pt x="914413" y="1579073"/>
                </a:cubicBezTo>
                <a:cubicBezTo>
                  <a:pt x="1022896" y="1551952"/>
                  <a:pt x="831677" y="1587354"/>
                  <a:pt x="1013565" y="1557039"/>
                </a:cubicBezTo>
                <a:cubicBezTo>
                  <a:pt x="1020910" y="1546022"/>
                  <a:pt x="1034499" y="1537184"/>
                  <a:pt x="1035599" y="1523989"/>
                </a:cubicBezTo>
                <a:cubicBezTo>
                  <a:pt x="1038361" y="1490850"/>
                  <a:pt x="1030049" y="1457639"/>
                  <a:pt x="1024582" y="1424837"/>
                </a:cubicBezTo>
                <a:cubicBezTo>
                  <a:pt x="1022673" y="1413382"/>
                  <a:pt x="1021777" y="1399998"/>
                  <a:pt x="1013565" y="1391786"/>
                </a:cubicBezTo>
                <a:cubicBezTo>
                  <a:pt x="1005353" y="1383574"/>
                  <a:pt x="990901" y="1385962"/>
                  <a:pt x="980514" y="1380769"/>
                </a:cubicBezTo>
                <a:cubicBezTo>
                  <a:pt x="968671" y="1374848"/>
                  <a:pt x="959307" y="1364657"/>
                  <a:pt x="947464" y="1358736"/>
                </a:cubicBezTo>
                <a:cubicBezTo>
                  <a:pt x="933013" y="1351511"/>
                  <a:pt x="882700" y="1339349"/>
                  <a:pt x="870346" y="1336702"/>
                </a:cubicBezTo>
                <a:cubicBezTo>
                  <a:pt x="695324" y="1299197"/>
                  <a:pt x="816726" y="1328806"/>
                  <a:pt x="716110" y="1303651"/>
                </a:cubicBezTo>
                <a:cubicBezTo>
                  <a:pt x="705093" y="1292634"/>
                  <a:pt x="696022" y="1279243"/>
                  <a:pt x="683059" y="1270601"/>
                </a:cubicBezTo>
                <a:cubicBezTo>
                  <a:pt x="662562" y="1256936"/>
                  <a:pt x="639917" y="1246479"/>
                  <a:pt x="616958" y="1237550"/>
                </a:cubicBezTo>
                <a:cubicBezTo>
                  <a:pt x="573665" y="1220714"/>
                  <a:pt x="529819" y="1204749"/>
                  <a:pt x="484755" y="1193483"/>
                </a:cubicBezTo>
                <a:cubicBezTo>
                  <a:pt x="470066" y="1189811"/>
                  <a:pt x="455677" y="1184607"/>
                  <a:pt x="440688" y="1182466"/>
                </a:cubicBezTo>
                <a:cubicBezTo>
                  <a:pt x="404153" y="1177247"/>
                  <a:pt x="367242" y="1175121"/>
                  <a:pt x="330519" y="1171449"/>
                </a:cubicBezTo>
                <a:cubicBezTo>
                  <a:pt x="315830" y="1178794"/>
                  <a:pt x="301547" y="1187014"/>
                  <a:pt x="286452" y="1193483"/>
                </a:cubicBezTo>
                <a:cubicBezTo>
                  <a:pt x="275778" y="1198057"/>
                  <a:pt x="263788" y="1199306"/>
                  <a:pt x="253401" y="1204499"/>
                </a:cubicBezTo>
                <a:cubicBezTo>
                  <a:pt x="206165" y="1228117"/>
                  <a:pt x="231152" y="1225477"/>
                  <a:pt x="187300" y="1259584"/>
                </a:cubicBezTo>
                <a:cubicBezTo>
                  <a:pt x="166397" y="1275842"/>
                  <a:pt x="121199" y="1303651"/>
                  <a:pt x="121199" y="1303651"/>
                </a:cubicBezTo>
                <a:cubicBezTo>
                  <a:pt x="102837" y="1299979"/>
                  <a:pt x="82372" y="1301924"/>
                  <a:pt x="66114" y="1292634"/>
                </a:cubicBezTo>
                <a:cubicBezTo>
                  <a:pt x="54618" y="1286065"/>
                  <a:pt x="50650" y="1271080"/>
                  <a:pt x="44081" y="1259584"/>
                </a:cubicBezTo>
                <a:cubicBezTo>
                  <a:pt x="22299" y="1221466"/>
                  <a:pt x="23390" y="1219545"/>
                  <a:pt x="11030" y="1182466"/>
                </a:cubicBezTo>
                <a:cubicBezTo>
                  <a:pt x="2226" y="1076824"/>
                  <a:pt x="-8612" y="1049318"/>
                  <a:pt x="11030" y="951111"/>
                </a:cubicBezTo>
                <a:cubicBezTo>
                  <a:pt x="16485" y="923837"/>
                  <a:pt x="32019" y="875039"/>
                  <a:pt x="55098" y="851960"/>
                </a:cubicBezTo>
                <a:cubicBezTo>
                  <a:pt x="64460" y="842598"/>
                  <a:pt x="77131" y="837271"/>
                  <a:pt x="88148" y="829926"/>
                </a:cubicBezTo>
                <a:cubicBezTo>
                  <a:pt x="141831" y="749402"/>
                  <a:pt x="70383" y="844730"/>
                  <a:pt x="154249" y="774842"/>
                </a:cubicBezTo>
                <a:cubicBezTo>
                  <a:pt x="164421" y="766365"/>
                  <a:pt x="167666" y="751844"/>
                  <a:pt x="176283" y="741791"/>
                </a:cubicBezTo>
                <a:cubicBezTo>
                  <a:pt x="279275" y="621635"/>
                  <a:pt x="163126" y="765967"/>
                  <a:pt x="264418" y="664673"/>
                </a:cubicBezTo>
                <a:cubicBezTo>
                  <a:pt x="330645" y="598445"/>
                  <a:pt x="213764" y="658047"/>
                  <a:pt x="352553" y="565521"/>
                </a:cubicBezTo>
                <a:cubicBezTo>
                  <a:pt x="406858" y="529318"/>
                  <a:pt x="418023" y="524995"/>
                  <a:pt x="473738" y="455352"/>
                </a:cubicBezTo>
                <a:cubicBezTo>
                  <a:pt x="480742" y="446597"/>
                  <a:pt x="608890" y="278100"/>
                  <a:pt x="638991" y="268066"/>
                </a:cubicBezTo>
                <a:cubicBezTo>
                  <a:pt x="650008" y="264394"/>
                  <a:pt x="661368" y="261624"/>
                  <a:pt x="672042" y="257049"/>
                </a:cubicBezTo>
                <a:cubicBezTo>
                  <a:pt x="687137" y="250580"/>
                  <a:pt x="699777" y="236734"/>
                  <a:pt x="716110" y="235015"/>
                </a:cubicBezTo>
                <a:cubicBezTo>
                  <a:pt x="840496" y="221922"/>
                  <a:pt x="965825" y="220326"/>
                  <a:pt x="1090683" y="212981"/>
                </a:cubicBezTo>
                <a:lnTo>
                  <a:pt x="1156784" y="168914"/>
                </a:lnTo>
                <a:lnTo>
                  <a:pt x="1189835" y="146880"/>
                </a:lnTo>
                <a:cubicBezTo>
                  <a:pt x="1204524" y="124846"/>
                  <a:pt x="1211868" y="95468"/>
                  <a:pt x="1233902" y="80779"/>
                </a:cubicBezTo>
                <a:cubicBezTo>
                  <a:pt x="1315956" y="26076"/>
                  <a:pt x="1215183" y="96379"/>
                  <a:pt x="1300004" y="25695"/>
                </a:cubicBezTo>
                <a:cubicBezTo>
                  <a:pt x="1310176" y="17219"/>
                  <a:pt x="1333054" y="16902"/>
                  <a:pt x="1333054" y="3661"/>
                </a:cubicBezTo>
                <a:cubicBezTo>
                  <a:pt x="1333054" y="-7952"/>
                  <a:pt x="1311170" y="11488"/>
                  <a:pt x="1300004" y="14678"/>
                </a:cubicBezTo>
                <a:cubicBezTo>
                  <a:pt x="1285445" y="18838"/>
                  <a:pt x="1270625" y="22023"/>
                  <a:pt x="1255936" y="25695"/>
                </a:cubicBezTo>
                <a:cubicBezTo>
                  <a:pt x="1285314" y="29367"/>
                  <a:pt x="1324803" y="14232"/>
                  <a:pt x="1344071" y="36711"/>
                </a:cubicBezTo>
                <a:cubicBezTo>
                  <a:pt x="1359186" y="54345"/>
                  <a:pt x="1322037" y="102813"/>
                  <a:pt x="1322037" y="102813"/>
                </a:cubicBezTo>
                <a:cubicBezTo>
                  <a:pt x="1295157" y="93853"/>
                  <a:pt x="1277292" y="91118"/>
                  <a:pt x="1255936" y="69762"/>
                </a:cubicBezTo>
                <a:lnTo>
                  <a:pt x="1255936" y="5874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Picture 14"/>
          <p:cNvPicPr/>
          <p:nvPr/>
        </p:nvPicPr>
        <p:blipFill>
          <a:blip r:embed="rId9">
            <a:lum bright="-20000" contrast="40000"/>
            <a:extLst>
              <a:ext uri="{28A0092B-C50C-407E-A947-70E740481C1C}">
                <a14:useLocalDpi xmlns:a14="http://schemas.microsoft.com/office/drawing/2010/main" val="0"/>
              </a:ext>
            </a:extLst>
          </a:blip>
          <a:srcRect/>
          <a:stretch>
            <a:fillRect/>
          </a:stretch>
        </p:blipFill>
        <p:spPr bwMode="auto">
          <a:xfrm>
            <a:off x="5940152" y="6439865"/>
            <a:ext cx="1348471" cy="301503"/>
          </a:xfrm>
          <a:prstGeom prst="rect">
            <a:avLst/>
          </a:prstGeom>
          <a:noFill/>
          <a:ln>
            <a:noFill/>
          </a:ln>
        </p:spPr>
      </p:pic>
    </p:spTree>
    <p:extLst>
      <p:ext uri="{BB962C8B-B14F-4D97-AF65-F5344CB8AC3E}">
        <p14:creationId xmlns:p14="http://schemas.microsoft.com/office/powerpoint/2010/main" val="169887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031"/>
                                        </p:tgtEl>
                                        <p:attrNameLst>
                                          <p:attrName>style.visibility</p:attrName>
                                        </p:attrNameLst>
                                      </p:cBhvr>
                                      <p:to>
                                        <p:strVal val="visible"/>
                                      </p:to>
                                    </p:set>
                                    <p:animEffect transition="in" filter="fade">
                                      <p:cBhvr>
                                        <p:cTn id="60" dur="1000"/>
                                        <p:tgtEl>
                                          <p:spTgt spid="1031"/>
                                        </p:tgtEl>
                                      </p:cBhvr>
                                    </p:animEffect>
                                    <p:anim calcmode="lin" valueType="num">
                                      <p:cBhvr>
                                        <p:cTn id="61" dur="1000" fill="hold"/>
                                        <p:tgtEl>
                                          <p:spTgt spid="1031"/>
                                        </p:tgtEl>
                                        <p:attrNameLst>
                                          <p:attrName>ppt_x</p:attrName>
                                        </p:attrNameLst>
                                      </p:cBhvr>
                                      <p:tavLst>
                                        <p:tav tm="0">
                                          <p:val>
                                            <p:strVal val="#ppt_x"/>
                                          </p:val>
                                        </p:tav>
                                        <p:tav tm="100000">
                                          <p:val>
                                            <p:strVal val="#ppt_x"/>
                                          </p:val>
                                        </p:tav>
                                      </p:tavLst>
                                    </p:anim>
                                    <p:anim calcmode="lin" valueType="num">
                                      <p:cBhvr>
                                        <p:cTn id="62"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5253045" y="44624"/>
            <a:ext cx="1172210" cy="238125"/>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5405192" y="298200"/>
            <a:ext cx="1636395" cy="257175"/>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7135595" y="302644"/>
            <a:ext cx="1642909" cy="248285"/>
          </a:xfrm>
          <a:prstGeom prst="rect">
            <a:avLst/>
          </a:prstGeom>
          <a:noFill/>
          <a:ln>
            <a:noFill/>
          </a:ln>
        </p:spPr>
      </p:pic>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5405192" y="570807"/>
            <a:ext cx="1339215" cy="257175"/>
          </a:xfrm>
          <a:prstGeom prst="rect">
            <a:avLst/>
          </a:prstGeom>
          <a:noFill/>
          <a:ln>
            <a:noFill/>
          </a:ln>
        </p:spPr>
      </p:pic>
      <p:pic>
        <p:nvPicPr>
          <p:cNvPr id="2051" name="Picture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7925" y="685800"/>
            <a:ext cx="112395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5781" y="927652"/>
            <a:ext cx="1983581" cy="3238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9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1520" y="1152525"/>
            <a:ext cx="972521" cy="30992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4"/>
              <p:cNvSpPr>
                <a:spLocks noChangeArrowheads="1"/>
              </p:cNvSpPr>
              <p:nvPr/>
            </p:nvSpPr>
            <p:spPr bwMode="auto">
              <a:xfrm>
                <a:off x="-23758" y="93425"/>
                <a:ext cx="8988246" cy="6667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16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Considering the geometry of the right triangle in Figure  1.10a</a:t>
                </a:r>
                <a:r>
                  <a:rPr kumimoji="0" lang="en-US"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p>
              <a:p>
                <a:pPr lvl="0" fontAlgn="base">
                  <a:spcBef>
                    <a:spcPct val="0"/>
                  </a:spcBef>
                  <a:spcAft>
                    <a:spcPct val="0"/>
                  </a:spcAft>
                </a:pPr>
                <a:r>
                  <a:rPr kumimoji="0" lang="en-US"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we see that   </a:t>
                </a:r>
                <a14:m>
                  <m:oMath xmlns:m="http://schemas.openxmlformats.org/officeDocument/2006/math">
                    <m:r>
                      <m:rPr>
                        <m:sty m:val="p"/>
                      </m:rPr>
                      <a:rPr kumimoji="0" lang="en-US" sz="1600" b="0" i="1" u="none" strike="noStrike" cap="none" normalizeH="0" baseline="0" dirty="0" smtClean="0">
                        <a:ln>
                          <a:noFill/>
                        </a:ln>
                        <a:solidFill>
                          <a:schemeClr val="tx1"/>
                        </a:solidFill>
                        <a:effectLst/>
                        <a:latin typeface="Cambria Math"/>
                        <a:ea typeface="Calibri" pitchFamily="34" charset="0"/>
                        <a:cs typeface="Times New Roman" pitchFamily="18" charset="0"/>
                      </a:rPr>
                      <m:t>sin</m:t>
                    </m:r>
                    <m:r>
                      <a:rPr kumimoji="0" lang="en-US" sz="1600" b="0" i="1" u="none" strike="noStrike" cap="none" normalizeH="0" baseline="0" dirty="0" smtClean="0">
                        <a:ln>
                          <a:noFill/>
                        </a:ln>
                        <a:solidFill>
                          <a:schemeClr val="tx1"/>
                        </a:solidFill>
                        <a:effectLst/>
                        <a:latin typeface="Cambria Math"/>
                        <a:ea typeface="Calibri" pitchFamily="34" charset="0"/>
                        <a:cs typeface="Times New Roman" pitchFamily="18" charset="0"/>
                      </a:rPr>
                      <m:t>𝜃</m:t>
                    </m:r>
                    <m:r>
                      <a:rPr kumimoji="0" lang="en-US" sz="1600" b="0" i="1" u="none" strike="noStrike" cap="none" normalizeH="0" baseline="0" dirty="0" smtClean="0">
                        <a:ln>
                          <a:noFill/>
                        </a:ln>
                        <a:solidFill>
                          <a:schemeClr val="tx1"/>
                        </a:solidFill>
                        <a:effectLst/>
                        <a:latin typeface="Cambria Math"/>
                        <a:ea typeface="Calibri" pitchFamily="34" charset="0"/>
                        <a:cs typeface="Times New Roman" pitchFamily="18" charset="0"/>
                      </a:rPr>
                      <m:t>=</m:t>
                    </m:r>
                    <m:f>
                      <m:fPr>
                        <m:ctrlPr>
                          <a:rPr kumimoji="0" lang="en-US" sz="1600" b="0" i="1" u="none" strike="noStrike" cap="none" normalizeH="0" baseline="0" dirty="0" smtClean="0">
                            <a:ln>
                              <a:noFill/>
                            </a:ln>
                            <a:solidFill>
                              <a:schemeClr val="tx1"/>
                            </a:solidFill>
                            <a:effectLst/>
                            <a:latin typeface="Cambria Math" panose="02040503050406030204" pitchFamily="18" charset="0"/>
                            <a:cs typeface="Times New Roman" pitchFamily="18" charset="0"/>
                          </a:rPr>
                        </m:ctrlPr>
                      </m:fPr>
                      <m:num>
                        <m:r>
                          <a:rPr lang="en-US" sz="1600" i="1" dirty="0">
                            <a:latin typeface="Cambria Math"/>
                            <a:ea typeface="Calibri" pitchFamily="34" charset="0"/>
                            <a:cs typeface="Times New Roman" pitchFamily="18" charset="0"/>
                          </a:rPr>
                          <m:t>𝑎</m:t>
                        </m:r>
                      </m:num>
                      <m:den>
                        <m:r>
                          <a:rPr lang="en-US" sz="1600" i="1" dirty="0">
                            <a:latin typeface="Cambria Math"/>
                            <a:ea typeface="Calibri" pitchFamily="34" charset="0"/>
                            <a:cs typeface="Times New Roman" pitchFamily="18" charset="0"/>
                          </a:rPr>
                          <m:t>𝐿</m:t>
                        </m:r>
                      </m:den>
                    </m:f>
                    <m:r>
                      <a:rPr kumimoji="0" lang="en-US" sz="1600" b="0" i="1" u="none" strike="noStrike" cap="none" normalizeH="0" baseline="0" dirty="0" smtClean="0">
                        <a:ln>
                          <a:noFill/>
                        </a:ln>
                        <a:solidFill>
                          <a:schemeClr val="tx1"/>
                        </a:solidFill>
                        <a:effectLst/>
                        <a:latin typeface="Cambria Math"/>
                        <a:ea typeface="Calibri" pitchFamily="34" charset="0"/>
                        <a:cs typeface="NewBaskerville-Roman" charset="0"/>
                      </a:rPr>
                      <m:t> </m:t>
                    </m:r>
                  </m:oMath>
                </a14:m>
                <a:r>
                  <a:rPr kumimoji="0" lang="en-US" sz="1600" b="0" i="0" u="none" strike="noStrike" cap="none" normalizeH="0" baseline="0" dirty="0">
                    <a:ln>
                      <a:noFill/>
                    </a:ln>
                    <a:solidFill>
                      <a:schemeClr val="tx1"/>
                    </a:solidFill>
                    <a:effectLst/>
                    <a:latin typeface="Calibri" pitchFamily="34" charset="0"/>
                    <a:ea typeface="Calibri" pitchFamily="34" charset="0"/>
                    <a:cs typeface="NewBaskerville-Roman" charset="0"/>
                  </a:rPr>
                  <a:t> </a:t>
                </a:r>
                <a:r>
                  <a:rPr kumimoji="0" lang="en-US"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Therefore,  </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mc:Choice>
        <mc:Fallback xmlns="">
          <p:sp>
            <p:nvSpPr>
              <p:cNvPr id="6" name="Rectangle 4"/>
              <p:cNvSpPr>
                <a:spLocks noRot="1" noChangeAspect="1" noMove="1" noResize="1" noEditPoints="1" noAdjustHandles="1" noChangeArrowheads="1" noChangeShapeType="1" noTextEdit="1"/>
              </p:cNvSpPr>
              <p:nvPr/>
            </p:nvSpPr>
            <p:spPr bwMode="auto">
              <a:xfrm>
                <a:off x="-23758" y="93425"/>
                <a:ext cx="8988246" cy="666721"/>
              </a:xfrm>
              <a:prstGeom prst="rect">
                <a:avLst/>
              </a:prstGeom>
              <a:blipFill rotWithShape="1">
                <a:blip r:embed="rId9"/>
                <a:stretch>
                  <a:fillRect l="-339" t="-1818" b="-363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 name="Rectangle 5"/>
          <p:cNvSpPr>
            <a:spLocks noChangeArrowheads="1"/>
          </p:cNvSpPr>
          <p:nvPr/>
        </p:nvSpPr>
        <p:spPr bwMode="auto">
          <a:xfrm>
            <a:off x="0" y="952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1228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063" name="Picture 106"/>
          <p:cNvPicPr>
            <a:picLocks noChangeAspect="1" noChangeArrowheads="1"/>
          </p:cNvPicPr>
          <p:nvPr/>
        </p:nvPicPr>
        <p:blipFill>
          <a:blip r:embed="rId10">
            <a:lum bright="-20000" contrast="40000"/>
            <a:extLst>
              <a:ext uri="{28A0092B-C50C-407E-A947-70E740481C1C}">
                <a14:useLocalDpi xmlns:a14="http://schemas.microsoft.com/office/drawing/2010/main" val="0"/>
              </a:ext>
            </a:extLst>
          </a:blip>
          <a:srcRect/>
          <a:stretch>
            <a:fillRect/>
          </a:stretch>
        </p:blipFill>
        <p:spPr bwMode="auto">
          <a:xfrm>
            <a:off x="2729731" y="2286702"/>
            <a:ext cx="10953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0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7162" y="2412492"/>
            <a:ext cx="12096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0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64088" y="2440850"/>
            <a:ext cx="9429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09"/>
          <p:cNvPicPr>
            <a:picLocks noChangeAspect="1" noChangeArrowheads="1"/>
          </p:cNvPicPr>
          <p:nvPr/>
        </p:nvPicPr>
        <p:blipFill>
          <a:blip r:embed="rId13">
            <a:lum bright="-20000" contrast="40000"/>
            <a:extLst>
              <a:ext uri="{28A0092B-C50C-407E-A947-70E740481C1C}">
                <a14:useLocalDpi xmlns:a14="http://schemas.microsoft.com/office/drawing/2010/main" val="0"/>
              </a:ext>
            </a:extLst>
          </a:blip>
          <a:srcRect/>
          <a:stretch>
            <a:fillRect/>
          </a:stretch>
        </p:blipFill>
        <p:spPr bwMode="auto">
          <a:xfrm>
            <a:off x="265159" y="5175541"/>
            <a:ext cx="604296" cy="63001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0"/>
          <p:cNvPicPr>
            <a:picLocks noChangeAspect="1" noChangeArrowheads="1"/>
          </p:cNvPicPr>
          <p:nvPr/>
        </p:nvPicPr>
        <p:blipFill>
          <a:blip r:embed="rId14">
            <a:lum bright="-20000" contrast="40000"/>
            <a:extLst>
              <a:ext uri="{28A0092B-C50C-407E-A947-70E740481C1C}">
                <a14:useLocalDpi xmlns:a14="http://schemas.microsoft.com/office/drawing/2010/main" val="0"/>
              </a:ext>
            </a:extLst>
          </a:blip>
          <a:srcRect/>
          <a:stretch>
            <a:fillRect/>
          </a:stretch>
        </p:blipFill>
        <p:spPr bwMode="auto">
          <a:xfrm>
            <a:off x="869455" y="4437112"/>
            <a:ext cx="974204" cy="57153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11"/>
          <p:cNvPicPr>
            <a:picLocks noChangeAspect="1" noChangeArrowheads="1"/>
          </p:cNvPicPr>
          <p:nvPr/>
        </p:nvPicPr>
        <p:blipFill>
          <a:blip r:embed="rId15">
            <a:lum bright="-20000" contrast="40000"/>
            <a:extLst>
              <a:ext uri="{28A0092B-C50C-407E-A947-70E740481C1C}">
                <a14:useLocalDpi xmlns:a14="http://schemas.microsoft.com/office/drawing/2010/main" val="0"/>
              </a:ext>
            </a:extLst>
          </a:blip>
          <a:srcRect/>
          <a:stretch>
            <a:fillRect/>
          </a:stretch>
        </p:blipFill>
        <p:spPr bwMode="auto">
          <a:xfrm>
            <a:off x="869455" y="5229200"/>
            <a:ext cx="2562457" cy="61074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114"/>
          <p:cNvPicPr>
            <a:picLocks noChangeAspect="1" noChangeArrowheads="1"/>
          </p:cNvPicPr>
          <p:nvPr/>
        </p:nvPicPr>
        <p:blipFill>
          <a:blip r:embed="rId16">
            <a:lum bright="-20000" contrast="40000"/>
            <a:extLst>
              <a:ext uri="{28A0092B-C50C-407E-A947-70E740481C1C}">
                <a14:useLocalDpi xmlns:a14="http://schemas.microsoft.com/office/drawing/2010/main" val="0"/>
              </a:ext>
            </a:extLst>
          </a:blip>
          <a:srcRect/>
          <a:stretch>
            <a:fillRect/>
          </a:stretch>
        </p:blipFill>
        <p:spPr bwMode="auto">
          <a:xfrm>
            <a:off x="1079187" y="6035575"/>
            <a:ext cx="1069560" cy="3442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6"/>
          <p:cNvSpPr>
            <a:spLocks noChangeArrowheads="1"/>
          </p:cNvSpPr>
          <p:nvPr/>
        </p:nvSpPr>
        <p:spPr bwMode="auto">
          <a:xfrm>
            <a:off x="24712" y="1457325"/>
            <a:ext cx="51521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The separation of the spheres is </a:t>
            </a:r>
            <a:r>
              <a:rPr kumimoji="0" lang="en-US" sz="16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2a = 0.026 m</a:t>
            </a:r>
            <a:r>
              <a:rPr kumimoji="0" lang="en-US"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From Coulomb</a:t>
            </a:r>
            <a:r>
              <a:rPr kumimoji="0" lang="en-US" sz="16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en-US"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 law (Eq. 1.1),  the magnitude of the electric force is</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7"/>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8"/>
          <p:cNvSpPr>
            <a:spLocks noChangeArrowheads="1"/>
          </p:cNvSpPr>
          <p:nvPr/>
        </p:nvSpPr>
        <p:spPr bwMode="auto">
          <a:xfrm>
            <a:off x="0" y="1152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3" name="Rectangle 19"/>
              <p:cNvSpPr>
                <a:spLocks noChangeArrowheads="1"/>
              </p:cNvSpPr>
              <p:nvPr/>
            </p:nvSpPr>
            <p:spPr bwMode="auto">
              <a:xfrm>
                <a:off x="0" y="3054079"/>
                <a:ext cx="9036496" cy="12003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and </a:t>
                </a:r>
                <a14:m>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Calibri" pitchFamily="34" charset="0"/>
                        <a:cs typeface="Times New Roman" pitchFamily="18" charset="0"/>
                      </a:rPr>
                      <m:t>𝑞</m:t>
                    </m:r>
                  </m:oMath>
                </a14:m>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is the magnitude of the charge on each sphere. (Note that the term  )</a:t>
                </a:r>
                <a:r>
                  <a:rPr lang="en-US" sz="2000" dirty="0">
                    <a:latin typeface="Times New Roman" pitchFamily="18" charset="0"/>
                    <a:ea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arises here because the charge is the same on both spheres.)  This equation can be solved for              to give</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mc:Choice>
        <mc:Fallback xmlns="">
          <p:sp>
            <p:nvSpPr>
              <p:cNvPr id="13" name="Rectangle 19"/>
              <p:cNvSpPr>
                <a:spLocks noRot="1" noChangeAspect="1" noMove="1" noResize="1" noEditPoints="1" noAdjustHandles="1" noChangeArrowheads="1" noChangeShapeType="1" noTextEdit="1"/>
              </p:cNvSpPr>
              <p:nvPr/>
            </p:nvSpPr>
            <p:spPr bwMode="auto">
              <a:xfrm>
                <a:off x="0" y="3054079"/>
                <a:ext cx="9036496" cy="1200329"/>
              </a:xfrm>
              <a:prstGeom prst="rect">
                <a:avLst/>
              </a:prstGeom>
              <a:blipFill rotWithShape="1">
                <a:blip r:embed="rId17"/>
                <a:stretch>
                  <a:fillRect l="-675" r="-3509" b="-862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ar-IQ">
                    <a:noFill/>
                  </a:rPr>
                  <a:t> </a:t>
                </a:r>
              </a:p>
            </p:txBody>
          </p:sp>
        </mc:Fallback>
      </mc:AlternateContent>
      <p:sp>
        <p:nvSpPr>
          <p:cNvPr id="14" name="Rectangle 20"/>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3781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30" name="Picture 109"/>
          <p:cNvPicPr>
            <a:picLocks noChangeAspect="1" noChangeArrowheads="1"/>
          </p:cNvPicPr>
          <p:nvPr/>
        </p:nvPicPr>
        <p:blipFill>
          <a:blip r:embed="rId13">
            <a:lum bright="-20000" contrast="40000"/>
            <a:extLst>
              <a:ext uri="{28A0092B-C50C-407E-A947-70E740481C1C}">
                <a14:useLocalDpi xmlns:a14="http://schemas.microsoft.com/office/drawing/2010/main" val="0"/>
              </a:ext>
            </a:extLst>
          </a:blip>
          <a:srcRect/>
          <a:stretch>
            <a:fillRect/>
          </a:stretch>
        </p:blipFill>
        <p:spPr bwMode="auto">
          <a:xfrm>
            <a:off x="251519" y="4364414"/>
            <a:ext cx="617936" cy="64423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13"/>
          <p:cNvPicPr>
            <a:picLocks noChangeAspect="1" noChangeArrowheads="1"/>
          </p:cNvPicPr>
          <p:nvPr/>
        </p:nvPicPr>
        <p:blipFill>
          <a:blip r:embed="rId18">
            <a:lum bright="-20000" contrast="40000"/>
            <a:extLst>
              <a:ext uri="{28A0092B-C50C-407E-A947-70E740481C1C}">
                <a14:useLocalDpi xmlns:a14="http://schemas.microsoft.com/office/drawing/2010/main" val="0"/>
              </a:ext>
            </a:extLst>
          </a:blip>
          <a:srcRect/>
          <a:stretch>
            <a:fillRect/>
          </a:stretch>
        </p:blipFill>
        <p:spPr bwMode="auto">
          <a:xfrm>
            <a:off x="320438" y="6021288"/>
            <a:ext cx="613318" cy="3728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9"/>
          <p:cNvPicPr>
            <a:picLocks noChangeAspect="1" noChangeArrowheads="1"/>
          </p:cNvPicPr>
          <p:nvPr/>
        </p:nvPicPr>
        <p:blipFill>
          <a:blip r:embed="rId13">
            <a:lum bright="-20000" contrast="40000"/>
            <a:extLst>
              <a:ext uri="{28A0092B-C50C-407E-A947-70E740481C1C}">
                <a14:useLocalDpi xmlns:a14="http://schemas.microsoft.com/office/drawing/2010/main" val="0"/>
              </a:ext>
            </a:extLst>
          </a:blip>
          <a:srcRect/>
          <a:stretch>
            <a:fillRect/>
          </a:stretch>
        </p:blipFill>
        <p:spPr bwMode="auto">
          <a:xfrm>
            <a:off x="8337660" y="3429000"/>
            <a:ext cx="626828" cy="54559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p:nvPr/>
        </p:nvPicPr>
        <p:blipFill>
          <a:blip r:embed="rId19">
            <a:extLst>
              <a:ext uri="{28A0092B-C50C-407E-A947-70E740481C1C}">
                <a14:useLocalDpi xmlns:a14="http://schemas.microsoft.com/office/drawing/2010/main" val="0"/>
              </a:ext>
            </a:extLst>
          </a:blip>
          <a:srcRect/>
          <a:stretch>
            <a:fillRect/>
          </a:stretch>
        </p:blipFill>
        <p:spPr bwMode="auto">
          <a:xfrm>
            <a:off x="6948264" y="861939"/>
            <a:ext cx="2016224" cy="2232248"/>
          </a:xfrm>
          <a:prstGeom prst="rect">
            <a:avLst/>
          </a:prstGeom>
          <a:noFill/>
          <a:ln>
            <a:noFill/>
          </a:ln>
        </p:spPr>
      </p:pic>
      <p:pic>
        <p:nvPicPr>
          <p:cNvPr id="34" name="Picture 106"/>
          <p:cNvPicPr>
            <a:picLocks noChangeAspect="1" noChangeArrowheads="1"/>
          </p:cNvPicPr>
          <p:nvPr/>
        </p:nvPicPr>
        <p:blipFill>
          <a:blip r:embed="rId10">
            <a:lum bright="-20000" contrast="40000"/>
            <a:extLst>
              <a:ext uri="{28A0092B-C50C-407E-A947-70E740481C1C}">
                <a14:useLocalDpi xmlns:a14="http://schemas.microsoft.com/office/drawing/2010/main" val="0"/>
              </a:ext>
            </a:extLst>
          </a:blip>
          <a:srcRect/>
          <a:stretch>
            <a:fillRect/>
          </a:stretch>
        </p:blipFill>
        <p:spPr bwMode="auto">
          <a:xfrm>
            <a:off x="5675701" y="1152525"/>
            <a:ext cx="1095375" cy="457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3469924" y="5304341"/>
                <a:ext cx="1906740" cy="372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m:t>
                      </m:r>
                      <m:r>
                        <a:rPr lang="en-US" b="0" i="1" dirty="0" smtClean="0">
                          <a:latin typeface="Cambria Math"/>
                        </a:rPr>
                        <m:t>1</m:t>
                      </m:r>
                      <m:r>
                        <a:rPr lang="en-US" b="0" i="1" dirty="0" smtClean="0">
                          <a:latin typeface="Cambria Math"/>
                        </a:rPr>
                        <m:t>.</m:t>
                      </m:r>
                      <m:r>
                        <a:rPr lang="en-US" b="0" i="1" dirty="0" smtClean="0">
                          <a:latin typeface="Cambria Math"/>
                        </a:rPr>
                        <m:t>96</m:t>
                      </m:r>
                      <m:r>
                        <a:rPr lang="en-US" b="0" i="1" dirty="0" smtClean="0">
                          <a:latin typeface="Cambria Math"/>
                          <a:ea typeface="Cambria Math"/>
                        </a:rPr>
                        <m:t>×</m:t>
                      </m:r>
                      <m:sSup>
                        <m:sSupPr>
                          <m:ctrlPr>
                            <a:rPr lang="en-US" b="0" i="1" dirty="0" smtClean="0">
                              <a:latin typeface="Cambria Math" panose="02040503050406030204" pitchFamily="18" charset="0"/>
                              <a:ea typeface="Cambria Math"/>
                            </a:rPr>
                          </m:ctrlPr>
                        </m:sSupPr>
                        <m:e>
                          <m:r>
                            <a:rPr lang="en-US" b="0" i="1" dirty="0" smtClean="0">
                              <a:latin typeface="Cambria Math"/>
                              <a:ea typeface="Cambria Math"/>
                            </a:rPr>
                            <m:t>10</m:t>
                          </m:r>
                        </m:e>
                        <m:sup>
                          <m:r>
                            <a:rPr lang="en-US" b="0" i="1" dirty="0" smtClean="0">
                              <a:latin typeface="Cambria Math"/>
                              <a:ea typeface="Cambria Math"/>
                            </a:rPr>
                            <m:t>−</m:t>
                          </m:r>
                          <m:r>
                            <a:rPr lang="en-US" b="0" i="1" dirty="0" smtClean="0">
                              <a:latin typeface="Cambria Math"/>
                              <a:ea typeface="Cambria Math"/>
                            </a:rPr>
                            <m:t>15</m:t>
                          </m:r>
                        </m:sup>
                      </m:sSup>
                      <m:r>
                        <a:rPr lang="en-US" i="1" dirty="0" smtClean="0">
                          <a:latin typeface="Cambria Math"/>
                        </a:rPr>
                        <m:t>𝐶</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469924" y="5304341"/>
                <a:ext cx="1906740" cy="372410"/>
              </a:xfrm>
              <a:prstGeom prst="rect">
                <a:avLst/>
              </a:prstGeom>
              <a:blipFill rotWithShape="1">
                <a:blip r:embed="rId2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8872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49"/>
                                        </p:tgtEl>
                                        <p:attrNameLst>
                                          <p:attrName>style.visibility</p:attrName>
                                        </p:attrNameLst>
                                      </p:cBhvr>
                                      <p:to>
                                        <p:strVal val="visible"/>
                                      </p:to>
                                    </p:set>
                                    <p:anim calcmode="lin" valueType="num">
                                      <p:cBhvr additive="base">
                                        <p:cTn id="31" dur="500" fill="hold"/>
                                        <p:tgtEl>
                                          <p:spTgt spid="2049"/>
                                        </p:tgtEl>
                                        <p:attrNameLst>
                                          <p:attrName>ppt_x</p:attrName>
                                        </p:attrNameLst>
                                      </p:cBhvr>
                                      <p:tavLst>
                                        <p:tav tm="0">
                                          <p:val>
                                            <p:strVal val="#ppt_x"/>
                                          </p:val>
                                        </p:tav>
                                        <p:tav tm="100000">
                                          <p:val>
                                            <p:strVal val="#ppt_x"/>
                                          </p:val>
                                        </p:tav>
                                      </p:tavLst>
                                    </p:anim>
                                    <p:anim calcmode="lin" valueType="num">
                                      <p:cBhvr additive="base">
                                        <p:cTn id="32"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63"/>
                                        </p:tgtEl>
                                        <p:attrNameLst>
                                          <p:attrName>style.visibility</p:attrName>
                                        </p:attrNameLst>
                                      </p:cBhvr>
                                      <p:to>
                                        <p:strVal val="visible"/>
                                      </p:to>
                                    </p:set>
                                    <p:anim calcmode="lin" valueType="num">
                                      <p:cBhvr additive="base">
                                        <p:cTn id="43" dur="500" fill="hold"/>
                                        <p:tgtEl>
                                          <p:spTgt spid="2063"/>
                                        </p:tgtEl>
                                        <p:attrNameLst>
                                          <p:attrName>ppt_x</p:attrName>
                                        </p:attrNameLst>
                                      </p:cBhvr>
                                      <p:tavLst>
                                        <p:tav tm="0">
                                          <p:val>
                                            <p:strVal val="#ppt_x"/>
                                          </p:val>
                                        </p:tav>
                                        <p:tav tm="100000">
                                          <p:val>
                                            <p:strVal val="#ppt_x"/>
                                          </p:val>
                                        </p:tav>
                                      </p:tavLst>
                                    </p:anim>
                                    <p:anim calcmode="lin" valueType="num">
                                      <p:cBhvr additive="base">
                                        <p:cTn id="44" dur="500" fill="hold"/>
                                        <p:tgtEl>
                                          <p:spTgt spid="206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62"/>
                                        </p:tgtEl>
                                        <p:attrNameLst>
                                          <p:attrName>style.visibility</p:attrName>
                                        </p:attrNameLst>
                                      </p:cBhvr>
                                      <p:to>
                                        <p:strVal val="visible"/>
                                      </p:to>
                                    </p:set>
                                    <p:anim calcmode="lin" valueType="num">
                                      <p:cBhvr additive="base">
                                        <p:cTn id="49" dur="500" fill="hold"/>
                                        <p:tgtEl>
                                          <p:spTgt spid="2062"/>
                                        </p:tgtEl>
                                        <p:attrNameLst>
                                          <p:attrName>ppt_x</p:attrName>
                                        </p:attrNameLst>
                                      </p:cBhvr>
                                      <p:tavLst>
                                        <p:tav tm="0">
                                          <p:val>
                                            <p:strVal val="#ppt_x"/>
                                          </p:val>
                                        </p:tav>
                                        <p:tav tm="100000">
                                          <p:val>
                                            <p:strVal val="#ppt_x"/>
                                          </p:val>
                                        </p:tav>
                                      </p:tavLst>
                                    </p:anim>
                                    <p:anim calcmode="lin" valueType="num">
                                      <p:cBhvr additive="base">
                                        <p:cTn id="50"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61"/>
                                        </p:tgtEl>
                                        <p:attrNameLst>
                                          <p:attrName>style.visibility</p:attrName>
                                        </p:attrNameLst>
                                      </p:cBhvr>
                                      <p:to>
                                        <p:strVal val="visible"/>
                                      </p:to>
                                    </p:set>
                                    <p:anim calcmode="lin" valueType="num">
                                      <p:cBhvr additive="base">
                                        <p:cTn id="55" dur="500" fill="hold"/>
                                        <p:tgtEl>
                                          <p:spTgt spid="2061"/>
                                        </p:tgtEl>
                                        <p:attrNameLst>
                                          <p:attrName>ppt_x</p:attrName>
                                        </p:attrNameLst>
                                      </p:cBhvr>
                                      <p:tavLst>
                                        <p:tav tm="0">
                                          <p:val>
                                            <p:strVal val="#ppt_x"/>
                                          </p:val>
                                        </p:tav>
                                        <p:tav tm="100000">
                                          <p:val>
                                            <p:strVal val="#ppt_x"/>
                                          </p:val>
                                        </p:tav>
                                      </p:tavLst>
                                    </p:anim>
                                    <p:anim calcmode="lin" valueType="num">
                                      <p:cBhvr additive="base">
                                        <p:cTn id="56" dur="500" fill="hold"/>
                                        <p:tgtEl>
                                          <p:spTgt spid="206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059"/>
                                        </p:tgtEl>
                                        <p:attrNameLst>
                                          <p:attrName>style.visibility</p:attrName>
                                        </p:attrNameLst>
                                      </p:cBhvr>
                                      <p:to>
                                        <p:strVal val="visible"/>
                                      </p:to>
                                    </p:set>
                                    <p:anim calcmode="lin" valueType="num">
                                      <p:cBhvr additive="base">
                                        <p:cTn id="79" dur="500" fill="hold"/>
                                        <p:tgtEl>
                                          <p:spTgt spid="2059"/>
                                        </p:tgtEl>
                                        <p:attrNameLst>
                                          <p:attrName>ppt_x</p:attrName>
                                        </p:attrNameLst>
                                      </p:cBhvr>
                                      <p:tavLst>
                                        <p:tav tm="0">
                                          <p:val>
                                            <p:strVal val="#ppt_x"/>
                                          </p:val>
                                        </p:tav>
                                        <p:tav tm="100000">
                                          <p:val>
                                            <p:strVal val="#ppt_x"/>
                                          </p:val>
                                        </p:tav>
                                      </p:tavLst>
                                    </p:anim>
                                    <p:anim calcmode="lin" valueType="num">
                                      <p:cBhvr additive="base">
                                        <p:cTn id="80" dur="500" fill="hold"/>
                                        <p:tgtEl>
                                          <p:spTgt spid="205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060"/>
                                        </p:tgtEl>
                                        <p:attrNameLst>
                                          <p:attrName>style.visibility</p:attrName>
                                        </p:attrNameLst>
                                      </p:cBhvr>
                                      <p:to>
                                        <p:strVal val="visible"/>
                                      </p:to>
                                    </p:set>
                                    <p:anim calcmode="lin" valueType="num">
                                      <p:cBhvr additive="base">
                                        <p:cTn id="85" dur="500" fill="hold"/>
                                        <p:tgtEl>
                                          <p:spTgt spid="2060"/>
                                        </p:tgtEl>
                                        <p:attrNameLst>
                                          <p:attrName>ppt_x</p:attrName>
                                        </p:attrNameLst>
                                      </p:cBhvr>
                                      <p:tavLst>
                                        <p:tav tm="0">
                                          <p:val>
                                            <p:strVal val="#ppt_x"/>
                                          </p:val>
                                        </p:tav>
                                        <p:tav tm="100000">
                                          <p:val>
                                            <p:strVal val="#ppt_x"/>
                                          </p:val>
                                        </p:tav>
                                      </p:tavLst>
                                    </p:anim>
                                    <p:anim calcmode="lin" valueType="num">
                                      <p:cBhvr additive="base">
                                        <p:cTn id="86"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058"/>
                                        </p:tgtEl>
                                        <p:attrNameLst>
                                          <p:attrName>style.visibility</p:attrName>
                                        </p:attrNameLst>
                                      </p:cBhvr>
                                      <p:to>
                                        <p:strVal val="visible"/>
                                      </p:to>
                                    </p:set>
                                    <p:anim calcmode="lin" valueType="num">
                                      <p:cBhvr additive="base">
                                        <p:cTn id="91" dur="500" fill="hold"/>
                                        <p:tgtEl>
                                          <p:spTgt spid="2058"/>
                                        </p:tgtEl>
                                        <p:attrNameLst>
                                          <p:attrName>ppt_x</p:attrName>
                                        </p:attrNameLst>
                                      </p:cBhvr>
                                      <p:tavLst>
                                        <p:tav tm="0">
                                          <p:val>
                                            <p:strVal val="#ppt_x"/>
                                          </p:val>
                                        </p:tav>
                                        <p:tav tm="100000">
                                          <p:val>
                                            <p:strVal val="#ppt_x"/>
                                          </p:val>
                                        </p:tav>
                                      </p:tavLst>
                                    </p:anim>
                                    <p:anim calcmode="lin" valueType="num">
                                      <p:cBhvr additive="base">
                                        <p:cTn id="92"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055"/>
                                        </p:tgtEl>
                                        <p:attrNameLst>
                                          <p:attrName>style.visibility</p:attrName>
                                        </p:attrNameLst>
                                      </p:cBhvr>
                                      <p:to>
                                        <p:strVal val="visible"/>
                                      </p:to>
                                    </p:set>
                                    <p:anim calcmode="lin" valueType="num">
                                      <p:cBhvr additive="base">
                                        <p:cTn id="103" dur="500" fill="hold"/>
                                        <p:tgtEl>
                                          <p:spTgt spid="2055"/>
                                        </p:tgtEl>
                                        <p:attrNameLst>
                                          <p:attrName>ppt_x</p:attrName>
                                        </p:attrNameLst>
                                      </p:cBhvr>
                                      <p:tavLst>
                                        <p:tav tm="0">
                                          <p:val>
                                            <p:strVal val="#ppt_x"/>
                                          </p:val>
                                        </p:tav>
                                        <p:tav tm="100000">
                                          <p:val>
                                            <p:strVal val="#ppt_x"/>
                                          </p:val>
                                        </p:tav>
                                      </p:tavLst>
                                    </p:anim>
                                    <p:anim calcmode="lin" valueType="num">
                                      <p:cBhvr additive="base">
                                        <p:cTn id="104"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17616</TotalTime>
  <Words>1375</Words>
  <Application>Microsoft Office PowerPoint</Application>
  <PresentationFormat>On-screen Show (4:3)</PresentationFormat>
  <Paragraphs>74</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Cambria Math</vt:lpstr>
      <vt:lpstr>NewBaskerville-Roman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2O11</dc:creator>
  <cp:lastModifiedBy>Adam 3ZO</cp:lastModifiedBy>
  <cp:revision>378</cp:revision>
  <cp:lastPrinted>2016-11-27T08:02:46Z</cp:lastPrinted>
  <dcterms:created xsi:type="dcterms:W3CDTF">2016-09-04T06:07:22Z</dcterms:created>
  <dcterms:modified xsi:type="dcterms:W3CDTF">2020-06-18T12:50:51Z</dcterms:modified>
</cp:coreProperties>
</file>