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68" r:id="rId2"/>
    <p:sldId id="269" r:id="rId3"/>
    <p:sldId id="272" r:id="rId4"/>
    <p:sldId id="308" r:id="rId5"/>
    <p:sldId id="309" r:id="rId6"/>
    <p:sldId id="310" r:id="rId7"/>
    <p:sldId id="311" r:id="rId8"/>
    <p:sldId id="274" r:id="rId9"/>
    <p:sldId id="275" r:id="rId10"/>
    <p:sldId id="276"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napVertSplitter="1" vertBarState="minimized" horzBarState="maximized">
    <p:restoredLeft sz="15620"/>
    <p:restoredTop sz="89698" autoAdjust="0"/>
  </p:normalViewPr>
  <p:slideViewPr>
    <p:cSldViewPr>
      <p:cViewPr varScale="1">
        <p:scale>
          <a:sx n="72" d="100"/>
          <a:sy n="72" d="100"/>
        </p:scale>
        <p:origin x="1752" y="78"/>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42ED146-8EC4-4DCB-A444-40A835489F95}" type="datetimeFigureOut">
              <a:rPr lang="en-US" smtClean="0"/>
              <a:t>6/18/2020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A8B24B3-8312-4E41-956C-67AC509ACB61}" type="slidenum">
              <a:rPr lang="en-US" smtClean="0"/>
              <a:t>‹#›</a:t>
            </a:fld>
            <a:endParaRPr lang="en-US"/>
          </a:p>
        </p:txBody>
      </p:sp>
    </p:spTree>
    <p:extLst>
      <p:ext uri="{BB962C8B-B14F-4D97-AF65-F5344CB8AC3E}">
        <p14:creationId xmlns:p14="http://schemas.microsoft.com/office/powerpoint/2010/main" val="19540333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A2B8EAA7-A845-4046-A6EA-6C857F4D263E}" type="datetimeFigureOut">
              <a:rPr lang="en-US" smtClean="0"/>
              <a:t>6/18/2020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D14976-CB0F-4125-8258-C9E8D1671E0C}" type="slidenum">
              <a:rPr lang="en-US" smtClean="0"/>
              <a:t>‹#›</a:t>
            </a:fld>
            <a:endParaRPr lang="en-US"/>
          </a:p>
        </p:txBody>
      </p:sp>
    </p:spTree>
    <p:extLst>
      <p:ext uri="{BB962C8B-B14F-4D97-AF65-F5344CB8AC3E}">
        <p14:creationId xmlns:p14="http://schemas.microsoft.com/office/powerpoint/2010/main" val="10224515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2B8EAA7-A845-4046-A6EA-6C857F4D263E}" type="datetimeFigureOut">
              <a:rPr lang="en-US" smtClean="0"/>
              <a:t>6/18/2020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D14976-CB0F-4125-8258-C9E8D1671E0C}" type="slidenum">
              <a:rPr lang="en-US" smtClean="0"/>
              <a:t>‹#›</a:t>
            </a:fld>
            <a:endParaRPr lang="en-US"/>
          </a:p>
        </p:txBody>
      </p:sp>
    </p:spTree>
    <p:extLst>
      <p:ext uri="{BB962C8B-B14F-4D97-AF65-F5344CB8AC3E}">
        <p14:creationId xmlns:p14="http://schemas.microsoft.com/office/powerpoint/2010/main" val="35191004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2B8EAA7-A845-4046-A6EA-6C857F4D263E}" type="datetimeFigureOut">
              <a:rPr lang="en-US" smtClean="0"/>
              <a:t>6/18/2020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D14976-CB0F-4125-8258-C9E8D1671E0C}" type="slidenum">
              <a:rPr lang="en-US" smtClean="0"/>
              <a:t>‹#›</a:t>
            </a:fld>
            <a:endParaRPr lang="en-US"/>
          </a:p>
        </p:txBody>
      </p:sp>
    </p:spTree>
    <p:extLst>
      <p:ext uri="{BB962C8B-B14F-4D97-AF65-F5344CB8AC3E}">
        <p14:creationId xmlns:p14="http://schemas.microsoft.com/office/powerpoint/2010/main" val="33294714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2B8EAA7-A845-4046-A6EA-6C857F4D263E}" type="datetimeFigureOut">
              <a:rPr lang="en-US" smtClean="0"/>
              <a:t>6/18/2020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D14976-CB0F-4125-8258-C9E8D1671E0C}" type="slidenum">
              <a:rPr lang="en-US" smtClean="0"/>
              <a:t>‹#›</a:t>
            </a:fld>
            <a:endParaRPr lang="en-US"/>
          </a:p>
        </p:txBody>
      </p:sp>
    </p:spTree>
    <p:extLst>
      <p:ext uri="{BB962C8B-B14F-4D97-AF65-F5344CB8AC3E}">
        <p14:creationId xmlns:p14="http://schemas.microsoft.com/office/powerpoint/2010/main" val="27312256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2B8EAA7-A845-4046-A6EA-6C857F4D263E}" type="datetimeFigureOut">
              <a:rPr lang="en-US" smtClean="0"/>
              <a:t>6/18/2020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D14976-CB0F-4125-8258-C9E8D1671E0C}" type="slidenum">
              <a:rPr lang="en-US" smtClean="0"/>
              <a:t>‹#›</a:t>
            </a:fld>
            <a:endParaRPr lang="en-US"/>
          </a:p>
        </p:txBody>
      </p:sp>
    </p:spTree>
    <p:extLst>
      <p:ext uri="{BB962C8B-B14F-4D97-AF65-F5344CB8AC3E}">
        <p14:creationId xmlns:p14="http://schemas.microsoft.com/office/powerpoint/2010/main" val="213067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A2B8EAA7-A845-4046-A6EA-6C857F4D263E}" type="datetimeFigureOut">
              <a:rPr lang="en-US" smtClean="0"/>
              <a:t>6/18/2020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4D14976-CB0F-4125-8258-C9E8D1671E0C}" type="slidenum">
              <a:rPr lang="en-US" smtClean="0"/>
              <a:t>‹#›</a:t>
            </a:fld>
            <a:endParaRPr lang="en-US"/>
          </a:p>
        </p:txBody>
      </p:sp>
    </p:spTree>
    <p:extLst>
      <p:ext uri="{BB962C8B-B14F-4D97-AF65-F5344CB8AC3E}">
        <p14:creationId xmlns:p14="http://schemas.microsoft.com/office/powerpoint/2010/main" val="29518890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A2B8EAA7-A845-4046-A6EA-6C857F4D263E}" type="datetimeFigureOut">
              <a:rPr lang="en-US" smtClean="0"/>
              <a:t>6/18/2020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4D14976-CB0F-4125-8258-C9E8D1671E0C}" type="slidenum">
              <a:rPr lang="en-US" smtClean="0"/>
              <a:t>‹#›</a:t>
            </a:fld>
            <a:endParaRPr lang="en-US"/>
          </a:p>
        </p:txBody>
      </p:sp>
    </p:spTree>
    <p:extLst>
      <p:ext uri="{BB962C8B-B14F-4D97-AF65-F5344CB8AC3E}">
        <p14:creationId xmlns:p14="http://schemas.microsoft.com/office/powerpoint/2010/main" val="37732325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2B8EAA7-A845-4046-A6EA-6C857F4D263E}" type="datetimeFigureOut">
              <a:rPr lang="en-US" smtClean="0"/>
              <a:t>6/18/2020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4D14976-CB0F-4125-8258-C9E8D1671E0C}" type="slidenum">
              <a:rPr lang="en-US" smtClean="0"/>
              <a:t>‹#›</a:t>
            </a:fld>
            <a:endParaRPr lang="en-US"/>
          </a:p>
        </p:txBody>
      </p:sp>
    </p:spTree>
    <p:extLst>
      <p:ext uri="{BB962C8B-B14F-4D97-AF65-F5344CB8AC3E}">
        <p14:creationId xmlns:p14="http://schemas.microsoft.com/office/powerpoint/2010/main" val="6368580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2B8EAA7-A845-4046-A6EA-6C857F4D263E}" type="datetimeFigureOut">
              <a:rPr lang="en-US" smtClean="0"/>
              <a:t>6/18/2020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4D14976-CB0F-4125-8258-C9E8D1671E0C}" type="slidenum">
              <a:rPr lang="en-US" smtClean="0"/>
              <a:t>‹#›</a:t>
            </a:fld>
            <a:endParaRPr lang="en-US"/>
          </a:p>
        </p:txBody>
      </p:sp>
    </p:spTree>
    <p:extLst>
      <p:ext uri="{BB962C8B-B14F-4D97-AF65-F5344CB8AC3E}">
        <p14:creationId xmlns:p14="http://schemas.microsoft.com/office/powerpoint/2010/main" val="12837861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2B8EAA7-A845-4046-A6EA-6C857F4D263E}" type="datetimeFigureOut">
              <a:rPr lang="en-US" smtClean="0"/>
              <a:t>6/18/2020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4D14976-CB0F-4125-8258-C9E8D1671E0C}" type="slidenum">
              <a:rPr lang="en-US" smtClean="0"/>
              <a:t>‹#›</a:t>
            </a:fld>
            <a:endParaRPr lang="en-US"/>
          </a:p>
        </p:txBody>
      </p:sp>
    </p:spTree>
    <p:extLst>
      <p:ext uri="{BB962C8B-B14F-4D97-AF65-F5344CB8AC3E}">
        <p14:creationId xmlns:p14="http://schemas.microsoft.com/office/powerpoint/2010/main" val="18209758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2B8EAA7-A845-4046-A6EA-6C857F4D263E}" type="datetimeFigureOut">
              <a:rPr lang="en-US" smtClean="0"/>
              <a:t>6/18/2020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4D14976-CB0F-4125-8258-C9E8D1671E0C}" type="slidenum">
              <a:rPr lang="en-US" smtClean="0"/>
              <a:t>‹#›</a:t>
            </a:fld>
            <a:endParaRPr lang="en-US"/>
          </a:p>
        </p:txBody>
      </p:sp>
    </p:spTree>
    <p:extLst>
      <p:ext uri="{BB962C8B-B14F-4D97-AF65-F5344CB8AC3E}">
        <p14:creationId xmlns:p14="http://schemas.microsoft.com/office/powerpoint/2010/main" val="35619125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B8EAA7-A845-4046-A6EA-6C857F4D263E}" type="datetimeFigureOut">
              <a:rPr lang="en-US" smtClean="0"/>
              <a:t>6/18/2020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4D14976-CB0F-4125-8258-C9E8D1671E0C}" type="slidenum">
              <a:rPr lang="en-US" smtClean="0"/>
              <a:t>‹#›</a:t>
            </a:fld>
            <a:endParaRPr lang="en-US"/>
          </a:p>
        </p:txBody>
      </p:sp>
    </p:spTree>
    <p:extLst>
      <p:ext uri="{BB962C8B-B14F-4D97-AF65-F5344CB8AC3E}">
        <p14:creationId xmlns:p14="http://schemas.microsoft.com/office/powerpoint/2010/main" val="22780574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8" Type="http://schemas.openxmlformats.org/officeDocument/2006/relationships/image" Target="../media/image6.png"/><Relationship Id="rId3" Type="http://schemas.openxmlformats.org/officeDocument/2006/relationships/image" Target="../media/image31.png"/><Relationship Id="rId21" Type="http://schemas.microsoft.com/office/2007/relationships/hdphoto" Target="../media/hdphoto3.wdp"/><Relationship Id="rId17" Type="http://schemas.microsoft.com/office/2007/relationships/hdphoto" Target="../media/hdphoto1.wdp"/><Relationship Id="rId2" Type="http://schemas.openxmlformats.org/officeDocument/2006/relationships/image" Target="../media/image1.emf"/><Relationship Id="rId16" Type="http://schemas.openxmlformats.org/officeDocument/2006/relationships/image" Target="../media/image5.png"/><Relationship Id="rId20" Type="http://schemas.openxmlformats.org/officeDocument/2006/relationships/image" Target="../media/image7.png"/><Relationship Id="rId1" Type="http://schemas.openxmlformats.org/officeDocument/2006/relationships/slideLayout" Target="../slideLayouts/slideLayout7.xml"/><Relationship Id="rId5" Type="http://schemas.openxmlformats.org/officeDocument/2006/relationships/image" Target="../media/image3.emf"/><Relationship Id="rId15" Type="http://schemas.openxmlformats.org/officeDocument/2006/relationships/image" Target="../media/image4.emf"/><Relationship Id="rId19" Type="http://schemas.microsoft.com/office/2007/relationships/hdphoto" Target="../media/hdphoto2.wdp"/><Relationship Id="rId4" Type="http://schemas.openxmlformats.org/officeDocument/2006/relationships/image" Target="../media/image2.emf"/><Relationship Id="rId14" Type="http://schemas.openxmlformats.org/officeDocument/2006/relationships/image" Target="../media/image260.png"/></Relationships>
</file>

<file path=ppt/slides/_rels/slide10.xml.rels><?xml version="1.0" encoding="UTF-8" standalone="yes"?>
<Relationships xmlns="http://schemas.openxmlformats.org/package/2006/relationships"><Relationship Id="rId3" Type="http://schemas.openxmlformats.org/officeDocument/2006/relationships/image" Target="../media/image720.png"/><Relationship Id="rId2" Type="http://schemas.openxmlformats.org/officeDocument/2006/relationships/image" Target="../media/image710.png"/><Relationship Id="rId1" Type="http://schemas.openxmlformats.org/officeDocument/2006/relationships/slideLayout" Target="../slideLayouts/slideLayout7.xml"/><Relationship Id="rId5" Type="http://schemas.openxmlformats.org/officeDocument/2006/relationships/image" Target="../media/image740.png"/><Relationship Id="rId4" Type="http://schemas.openxmlformats.org/officeDocument/2006/relationships/image" Target="../media/image730.png"/></Relationships>
</file>

<file path=ppt/slides/_rels/slide2.xml.rels><?xml version="1.0" encoding="UTF-8" standalone="yes"?>
<Relationships xmlns="http://schemas.openxmlformats.org/package/2006/relationships"><Relationship Id="rId8" Type="http://schemas.openxmlformats.org/officeDocument/2006/relationships/image" Target="../media/image13.emf"/><Relationship Id="rId3" Type="http://schemas.openxmlformats.org/officeDocument/2006/relationships/image" Target="../media/image8.emf"/><Relationship Id="rId7" Type="http://schemas.openxmlformats.org/officeDocument/2006/relationships/image" Target="../media/image12.emf"/><Relationship Id="rId12" Type="http://schemas.openxmlformats.org/officeDocument/2006/relationships/image" Target="../media/image580.png"/><Relationship Id="rId2" Type="http://schemas.openxmlformats.org/officeDocument/2006/relationships/image" Target="../media/image490.png"/><Relationship Id="rId1" Type="http://schemas.openxmlformats.org/officeDocument/2006/relationships/slideLayout" Target="../slideLayouts/slideLayout7.xml"/><Relationship Id="rId6" Type="http://schemas.openxmlformats.org/officeDocument/2006/relationships/image" Target="../media/image11.emf"/><Relationship Id="rId11" Type="http://schemas.openxmlformats.org/officeDocument/2006/relationships/image" Target="../media/image15.emf"/><Relationship Id="rId5" Type="http://schemas.openxmlformats.org/officeDocument/2006/relationships/image" Target="../media/image10.emf"/><Relationship Id="rId10" Type="http://schemas.openxmlformats.org/officeDocument/2006/relationships/image" Target="../media/image14.emf"/><Relationship Id="rId4" Type="http://schemas.openxmlformats.org/officeDocument/2006/relationships/image" Target="../media/image9.emf"/><Relationship Id="rId9" Type="http://schemas.openxmlformats.org/officeDocument/2006/relationships/image" Target="../media/image460.png"/></Relationships>
</file>

<file path=ppt/slides/_rels/slide3.xml.rels><?xml version="1.0" encoding="UTF-8" standalone="yes"?>
<Relationships xmlns="http://schemas.openxmlformats.org/package/2006/relationships"><Relationship Id="rId13" Type="http://schemas.openxmlformats.org/officeDocument/2006/relationships/image" Target="../media/image16.emf"/><Relationship Id="rId12" Type="http://schemas.openxmlformats.org/officeDocument/2006/relationships/image" Target="../media/image268.png"/><Relationship Id="rId2" Type="http://schemas.openxmlformats.org/officeDocument/2006/relationships/image" Target="../media/image71.png"/><Relationship Id="rId1" Type="http://schemas.openxmlformats.org/officeDocument/2006/relationships/slideLayout" Target="../slideLayouts/slideLayout7.xml"/><Relationship Id="rId15" Type="http://schemas.openxmlformats.org/officeDocument/2006/relationships/image" Target="../media/image600.png"/><Relationship Id="rId14" Type="http://schemas.openxmlformats.org/officeDocument/2006/relationships/image" Target="../media/image73.png"/></Relationships>
</file>

<file path=ppt/slides/_rels/slide4.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70.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76.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79.png"/><Relationship Id="rId2" Type="http://schemas.openxmlformats.org/officeDocument/2006/relationships/image" Target="../media/image19.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78.png"/><Relationship Id="rId2" Type="http://schemas.openxmlformats.org/officeDocument/2006/relationships/image" Target="../media/image20.png"/><Relationship Id="rId1" Type="http://schemas.openxmlformats.org/officeDocument/2006/relationships/slideLayout" Target="../slideLayouts/slideLayout7.xml"/><Relationship Id="rId4" Type="http://schemas.openxmlformats.org/officeDocument/2006/relationships/image" Target="../media/image82.png"/></Relationships>
</file>

<file path=ppt/slides/_rels/slide8.xml.rels><?xml version="1.0" encoding="UTF-8" standalone="yes"?>
<Relationships xmlns="http://schemas.openxmlformats.org/package/2006/relationships"><Relationship Id="rId3" Type="http://schemas.openxmlformats.org/officeDocument/2006/relationships/image" Target="../media/image22.emf"/><Relationship Id="rId2" Type="http://schemas.openxmlformats.org/officeDocument/2006/relationships/image" Target="../media/image21.emf"/><Relationship Id="rId1" Type="http://schemas.openxmlformats.org/officeDocument/2006/relationships/slideLayout" Target="../slideLayouts/slideLayout7.xml"/><Relationship Id="rId6" Type="http://schemas.openxmlformats.org/officeDocument/2006/relationships/image" Target="../media/image87.png"/><Relationship Id="rId5" Type="http://schemas.openxmlformats.org/officeDocument/2006/relationships/image" Target="../media/image24.emf"/><Relationship Id="rId4" Type="http://schemas.openxmlformats.org/officeDocument/2006/relationships/image" Target="../media/image23.emf"/></Relationships>
</file>

<file path=ppt/slides/_rels/slide9.xml.rels><?xml version="1.0" encoding="UTF-8" standalone="yes"?>
<Relationships xmlns="http://schemas.openxmlformats.org/package/2006/relationships"><Relationship Id="rId3" Type="http://schemas.openxmlformats.org/officeDocument/2006/relationships/image" Target="../media/image21.emf"/><Relationship Id="rId2" Type="http://schemas.openxmlformats.org/officeDocument/2006/relationships/image" Target="../media/image88.png"/><Relationship Id="rId1" Type="http://schemas.openxmlformats.org/officeDocument/2006/relationships/slideLayout" Target="../slideLayouts/slideLayout7.xml"/><Relationship Id="rId5" Type="http://schemas.openxmlformats.org/officeDocument/2006/relationships/image" Target="../media/image83.png"/><Relationship Id="rId4" Type="http://schemas.openxmlformats.org/officeDocument/2006/relationships/image" Target="../media/image89.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p:nvPr/>
        </p:nvPicPr>
        <p:blipFill>
          <a:blip r:embed="rId2">
            <a:lum bright="-20000" contrast="40000"/>
            <a:extLst>
              <a:ext uri="{28A0092B-C50C-407E-A947-70E740481C1C}">
                <a14:useLocalDpi xmlns:a14="http://schemas.microsoft.com/office/drawing/2010/main" val="0"/>
              </a:ext>
            </a:extLst>
          </a:blip>
          <a:srcRect/>
          <a:stretch>
            <a:fillRect/>
          </a:stretch>
        </p:blipFill>
        <p:spPr bwMode="auto">
          <a:xfrm>
            <a:off x="269756" y="955920"/>
            <a:ext cx="2664296" cy="888171"/>
          </a:xfrm>
          <a:prstGeom prst="rect">
            <a:avLst/>
          </a:prstGeom>
          <a:noFill/>
          <a:ln>
            <a:noFill/>
          </a:ln>
        </p:spPr>
      </p:pic>
      <mc:AlternateContent xmlns:mc="http://schemas.openxmlformats.org/markup-compatibility/2006" xmlns:a14="http://schemas.microsoft.com/office/drawing/2010/main">
        <mc:Choice Requires="a14">
          <p:sp>
            <p:nvSpPr>
              <p:cNvPr id="3" name="Rectangle 2"/>
              <p:cNvSpPr/>
              <p:nvPr/>
            </p:nvSpPr>
            <p:spPr>
              <a:xfrm>
                <a:off x="26665" y="44624"/>
                <a:ext cx="5400601" cy="745677"/>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r>
                  <a:rPr lang="en-US" dirty="0"/>
                  <a:t>The magnitude of the force </a:t>
                </a:r>
                <a14:m>
                  <m:oMath xmlns:m="http://schemas.openxmlformats.org/officeDocument/2006/math">
                    <m:r>
                      <a:rPr lang="en-US" b="1" i="1" dirty="0" smtClean="0">
                        <a:latin typeface="Cambria Math"/>
                      </a:rPr>
                      <m:t>𝑭</m:t>
                    </m:r>
                    <m:r>
                      <a:rPr lang="en-US" b="1" i="1" baseline="-25000" dirty="0">
                        <a:latin typeface="Cambria Math"/>
                      </a:rPr>
                      <m:t>𝟏𝟑</m:t>
                    </m:r>
                  </m:oMath>
                </a14:m>
                <a:r>
                  <a:rPr lang="en-US" b="1" dirty="0"/>
                  <a:t> </a:t>
                </a:r>
                <a:r>
                  <a:rPr lang="en-US" dirty="0"/>
                  <a:t>exerted by </a:t>
                </a:r>
                <a:r>
                  <a:rPr lang="en-US" i="1" dirty="0"/>
                  <a:t>q</a:t>
                </a:r>
                <a:r>
                  <a:rPr lang="en-US" baseline="-25000" dirty="0"/>
                  <a:t>1</a:t>
                </a:r>
                <a:r>
                  <a:rPr lang="en-US" dirty="0"/>
                  <a:t> on </a:t>
                </a:r>
                <a:r>
                  <a:rPr lang="en-US" i="1" dirty="0"/>
                  <a:t>q</a:t>
                </a:r>
                <a:r>
                  <a:rPr lang="en-US" baseline="-25000" dirty="0"/>
                  <a:t>3</a:t>
                </a:r>
                <a:r>
                  <a:rPr lang="en-US" dirty="0"/>
                  <a:t> is</a:t>
                </a:r>
              </a:p>
            </p:txBody>
          </p:sp>
        </mc:Choice>
        <mc:Fallback xmlns="">
          <p:sp>
            <p:nvSpPr>
              <p:cNvPr id="3" name="Rectangle 2"/>
              <p:cNvSpPr>
                <a:spLocks noRot="1" noChangeAspect="1" noMove="1" noResize="1" noEditPoints="1" noAdjustHandles="1" noChangeArrowheads="1" noChangeShapeType="1" noTextEdit="1"/>
              </p:cNvSpPr>
              <p:nvPr/>
            </p:nvSpPr>
            <p:spPr>
              <a:xfrm>
                <a:off x="26665" y="44624"/>
                <a:ext cx="5400601" cy="745677"/>
              </a:xfrm>
              <a:prstGeom prst="rect">
                <a:avLst/>
              </a:prstGeom>
              <a:blipFill rotWithShape="1">
                <a:blip r:embed="rId3"/>
                <a:stretch>
                  <a:fillRect l="-674"/>
                </a:stretch>
              </a:blipFill>
            </p:spPr>
            <p:txBody>
              <a:bodyPr/>
              <a:lstStyle/>
              <a:p>
                <a:r>
                  <a:rPr lang="en-US">
                    <a:noFill/>
                  </a:rPr>
                  <a:t> </a:t>
                </a:r>
              </a:p>
            </p:txBody>
          </p:sp>
        </mc:Fallback>
      </mc:AlternateContent>
      <p:pic>
        <p:nvPicPr>
          <p:cNvPr id="4" name="Picture 3"/>
          <p:cNvPicPr/>
          <p:nvPr/>
        </p:nvPicPr>
        <p:blipFill>
          <a:blip r:embed="rId4">
            <a:lum bright="-20000" contrast="40000"/>
            <a:extLst>
              <a:ext uri="{28A0092B-C50C-407E-A947-70E740481C1C}">
                <a14:useLocalDpi xmlns:a14="http://schemas.microsoft.com/office/drawing/2010/main" val="0"/>
              </a:ext>
            </a:extLst>
          </a:blip>
          <a:srcRect/>
          <a:stretch>
            <a:fillRect/>
          </a:stretch>
        </p:blipFill>
        <p:spPr bwMode="auto">
          <a:xfrm>
            <a:off x="2627784" y="939139"/>
            <a:ext cx="5391194" cy="792088"/>
          </a:xfrm>
          <a:prstGeom prst="rect">
            <a:avLst/>
          </a:prstGeom>
          <a:noFill/>
          <a:ln>
            <a:noFill/>
          </a:ln>
        </p:spPr>
      </p:pic>
      <p:pic>
        <p:nvPicPr>
          <p:cNvPr id="5" name="Picture 4"/>
          <p:cNvPicPr/>
          <p:nvPr/>
        </p:nvPicPr>
        <p:blipFill>
          <a:blip r:embed="rId5">
            <a:lum bright="-20000" contrast="40000"/>
            <a:extLst>
              <a:ext uri="{28A0092B-C50C-407E-A947-70E740481C1C}">
                <a14:useLocalDpi xmlns:a14="http://schemas.microsoft.com/office/drawing/2010/main" val="0"/>
              </a:ext>
            </a:extLst>
          </a:blip>
          <a:srcRect/>
          <a:stretch>
            <a:fillRect/>
          </a:stretch>
        </p:blipFill>
        <p:spPr bwMode="auto">
          <a:xfrm>
            <a:off x="8172400" y="1106566"/>
            <a:ext cx="864096" cy="586877"/>
          </a:xfrm>
          <a:prstGeom prst="rect">
            <a:avLst/>
          </a:prstGeom>
          <a:noFill/>
          <a:ln>
            <a:noFill/>
          </a:ln>
        </p:spPr>
      </p:pic>
      <mc:AlternateContent xmlns:mc="http://schemas.openxmlformats.org/markup-compatibility/2006" xmlns:a14="http://schemas.microsoft.com/office/drawing/2010/main">
        <mc:Choice Requires="a14">
          <p:sp>
            <p:nvSpPr>
              <p:cNvPr id="6" name="Rectangle 5"/>
              <p:cNvSpPr/>
              <p:nvPr/>
            </p:nvSpPr>
            <p:spPr>
              <a:xfrm>
                <a:off x="36829" y="2060848"/>
                <a:ext cx="9009831" cy="2016224"/>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r>
                  <a:rPr lang="en-US" dirty="0"/>
                  <a:t>The repulsive force </a:t>
                </a:r>
                <a14:m>
                  <m:oMath xmlns:m="http://schemas.openxmlformats.org/officeDocument/2006/math">
                    <m:sSub>
                      <m:sSubPr>
                        <m:ctrlPr>
                          <a:rPr lang="en-US" b="1" i="1">
                            <a:latin typeface="Cambria Math" panose="02040503050406030204" pitchFamily="18" charset="0"/>
                          </a:rPr>
                        </m:ctrlPr>
                      </m:sSubPr>
                      <m:e>
                        <m:r>
                          <a:rPr lang="en-US" b="1" i="1">
                            <a:latin typeface="Cambria Math"/>
                          </a:rPr>
                          <m:t>𝑭</m:t>
                        </m:r>
                      </m:e>
                      <m:sub>
                        <m:r>
                          <a:rPr lang="en-US" b="1" i="1">
                            <a:latin typeface="Cambria Math"/>
                          </a:rPr>
                          <m:t>𝟏𝟑</m:t>
                        </m:r>
                      </m:sub>
                    </m:sSub>
                  </m:oMath>
                </a14:m>
                <a:r>
                  <a:rPr lang="en-US" b="1" dirty="0"/>
                  <a:t> </a:t>
                </a:r>
                <a:r>
                  <a:rPr lang="en-US" dirty="0"/>
                  <a:t>makes an angle of 45° with the </a:t>
                </a:r>
                <a14:m>
                  <m:oMath xmlns:m="http://schemas.openxmlformats.org/officeDocument/2006/math">
                    <m:r>
                      <a:rPr lang="en-US" i="1">
                        <a:latin typeface="Cambria Math"/>
                      </a:rPr>
                      <m:t>𝑥</m:t>
                    </m:r>
                    <m:r>
                      <a:rPr lang="en-US" i="1">
                        <a:latin typeface="Cambria Math"/>
                      </a:rPr>
                      <m:t> </m:t>
                    </m:r>
                    <m:r>
                      <a:rPr lang="en-US" i="1">
                        <a:latin typeface="Cambria Math"/>
                      </a:rPr>
                      <m:t>𝑎𝑥𝑖𝑠</m:t>
                    </m:r>
                  </m:oMath>
                </a14:m>
                <a:r>
                  <a:rPr lang="en-US" dirty="0"/>
                  <a:t>. Therefore, the</a:t>
                </a:r>
                <a14:m>
                  <m:oMath xmlns:m="http://schemas.openxmlformats.org/officeDocument/2006/math">
                    <m:r>
                      <a:rPr lang="en-US" i="1">
                        <a:latin typeface="Cambria Math"/>
                      </a:rPr>
                      <m:t> </m:t>
                    </m:r>
                    <m:r>
                      <a:rPr lang="en-US" i="1">
                        <a:latin typeface="Cambria Math"/>
                      </a:rPr>
                      <m:t>𝑥</m:t>
                    </m:r>
                  </m:oMath>
                </a14:m>
                <a:r>
                  <a:rPr lang="en-US" i="1" dirty="0"/>
                  <a:t> </a:t>
                </a:r>
                <a:r>
                  <a:rPr lang="en-US" dirty="0"/>
                  <a:t>and </a:t>
                </a:r>
                <a:r>
                  <a:rPr lang="en-US" i="1" dirty="0"/>
                  <a:t>y </a:t>
                </a:r>
                <a:r>
                  <a:rPr lang="en-US" dirty="0"/>
                  <a:t>components of </a:t>
                </a:r>
                <a14:m>
                  <m:oMath xmlns:m="http://schemas.openxmlformats.org/officeDocument/2006/math">
                    <m:sSub>
                      <m:sSubPr>
                        <m:ctrlPr>
                          <a:rPr lang="en-US" b="1" i="1">
                            <a:latin typeface="Cambria Math" panose="02040503050406030204" pitchFamily="18" charset="0"/>
                          </a:rPr>
                        </m:ctrlPr>
                      </m:sSubPr>
                      <m:e>
                        <m:r>
                          <a:rPr lang="en-US" b="1" i="1">
                            <a:latin typeface="Cambria Math"/>
                          </a:rPr>
                          <m:t>𝑭</m:t>
                        </m:r>
                      </m:e>
                      <m:sub>
                        <m:r>
                          <a:rPr lang="en-US" b="1" i="1">
                            <a:latin typeface="Cambria Math"/>
                          </a:rPr>
                          <m:t>𝟏𝟑</m:t>
                        </m:r>
                      </m:sub>
                    </m:sSub>
                  </m:oMath>
                </a14:m>
                <a:r>
                  <a:rPr lang="en-US" dirty="0"/>
                  <a:t> are equal, with magnitude given by    </a:t>
                </a:r>
                <a14:m>
                  <m:oMath xmlns:m="http://schemas.openxmlformats.org/officeDocument/2006/math">
                    <m:sSub>
                      <m:sSubPr>
                        <m:ctrlPr>
                          <a:rPr lang="en-US" b="1" i="1">
                            <a:latin typeface="Cambria Math" panose="02040503050406030204" pitchFamily="18" charset="0"/>
                          </a:rPr>
                        </m:ctrlPr>
                      </m:sSubPr>
                      <m:e>
                        <m:r>
                          <a:rPr lang="en-US" b="1" i="1">
                            <a:latin typeface="Cambria Math"/>
                          </a:rPr>
                          <m:t>𝑭</m:t>
                        </m:r>
                      </m:e>
                      <m:sub>
                        <m:r>
                          <a:rPr lang="en-US" b="1" i="1">
                            <a:latin typeface="Cambria Math"/>
                          </a:rPr>
                          <m:t>𝟏𝟑</m:t>
                        </m:r>
                      </m:sub>
                    </m:sSub>
                    <m:r>
                      <a:rPr lang="en-US" b="1" i="1">
                        <a:latin typeface="Cambria Math"/>
                      </a:rPr>
                      <m:t> </m:t>
                    </m:r>
                    <m:r>
                      <a:rPr lang="en-US" b="1" i="1">
                        <a:latin typeface="Cambria Math"/>
                      </a:rPr>
                      <m:t>𝒄𝒐𝒔</m:t>
                    </m:r>
                    <m:r>
                      <a:rPr lang="en-US" b="1" i="1">
                        <a:latin typeface="Cambria Math"/>
                      </a:rPr>
                      <m:t> </m:t>
                    </m:r>
                    <m:r>
                      <a:rPr lang="en-US" b="1" i="1">
                        <a:latin typeface="Cambria Math"/>
                      </a:rPr>
                      <m:t>𝟒𝟓</m:t>
                    </m:r>
                    <m:r>
                      <a:rPr lang="en-US" b="1" i="1">
                        <a:latin typeface="Cambria Math"/>
                      </a:rPr>
                      <m:t>°= </m:t>
                    </m:r>
                    <m:r>
                      <a:rPr lang="en-US" b="1" i="1">
                        <a:latin typeface="Cambria Math"/>
                      </a:rPr>
                      <m:t>𝟕</m:t>
                    </m:r>
                    <m:r>
                      <a:rPr lang="en-US" b="1" i="1">
                        <a:latin typeface="Cambria Math"/>
                      </a:rPr>
                      <m:t>.</m:t>
                    </m:r>
                    <m:r>
                      <a:rPr lang="en-US" b="1" i="1">
                        <a:latin typeface="Cambria Math"/>
                      </a:rPr>
                      <m:t>𝟗</m:t>
                    </m:r>
                    <m:r>
                      <a:rPr lang="en-US" b="1" i="1">
                        <a:latin typeface="Cambria Math"/>
                      </a:rPr>
                      <m:t> </m:t>
                    </m:r>
                    <m:r>
                      <a:rPr lang="en-US" b="1" i="1">
                        <a:latin typeface="Cambria Math"/>
                      </a:rPr>
                      <m:t>𝑵</m:t>
                    </m:r>
                    <m:r>
                      <a:rPr lang="en-US" b="1" i="1">
                        <a:latin typeface="Cambria Math"/>
                      </a:rPr>
                      <m:t>.</m:t>
                    </m:r>
                  </m:oMath>
                </a14:m>
                <a:endParaRPr lang="en-US" b="1" dirty="0"/>
              </a:p>
              <a:p>
                <a:endParaRPr lang="en-US" dirty="0"/>
              </a:p>
              <a:p>
                <a:r>
                  <a:rPr lang="en-US" dirty="0"/>
                  <a:t>Combining </a:t>
                </a:r>
                <a14:m>
                  <m:oMath xmlns:m="http://schemas.openxmlformats.org/officeDocument/2006/math">
                    <m:sSub>
                      <m:sSubPr>
                        <m:ctrlPr>
                          <a:rPr lang="en-US" b="1" i="1">
                            <a:latin typeface="Cambria Math" panose="02040503050406030204" pitchFamily="18" charset="0"/>
                          </a:rPr>
                        </m:ctrlPr>
                      </m:sSubPr>
                      <m:e>
                        <m:r>
                          <a:rPr lang="en-US" b="1" i="1">
                            <a:latin typeface="Cambria Math"/>
                          </a:rPr>
                          <m:t>𝑭</m:t>
                        </m:r>
                      </m:e>
                      <m:sub>
                        <m:r>
                          <a:rPr lang="en-US" b="1" i="1">
                            <a:latin typeface="Cambria Math"/>
                          </a:rPr>
                          <m:t>𝟏𝟑</m:t>
                        </m:r>
                      </m:sub>
                    </m:sSub>
                    <m:r>
                      <a:rPr lang="en-US" b="1" i="1">
                        <a:latin typeface="Cambria Math"/>
                      </a:rPr>
                      <m:t> </m:t>
                    </m:r>
                    <m:r>
                      <a:rPr lang="en-US" b="0" i="1">
                        <a:latin typeface="Cambria Math"/>
                      </a:rPr>
                      <m:t>𝑤𝑖𝑡</m:t>
                    </m:r>
                    <m:r>
                      <a:rPr lang="en-US" b="0" i="1">
                        <a:latin typeface="Cambria Math"/>
                      </a:rPr>
                      <m:t>h</m:t>
                    </m:r>
                    <m:r>
                      <a:rPr lang="en-US" b="1" i="1">
                        <a:latin typeface="Cambria Math"/>
                      </a:rPr>
                      <m:t> </m:t>
                    </m:r>
                    <m:sSub>
                      <m:sSubPr>
                        <m:ctrlPr>
                          <a:rPr lang="en-US" b="1" i="1">
                            <a:latin typeface="Cambria Math" panose="02040503050406030204" pitchFamily="18" charset="0"/>
                          </a:rPr>
                        </m:ctrlPr>
                      </m:sSubPr>
                      <m:e>
                        <m:r>
                          <a:rPr lang="en-US" b="1" i="1">
                            <a:latin typeface="Cambria Math"/>
                          </a:rPr>
                          <m:t>𝑭</m:t>
                        </m:r>
                      </m:e>
                      <m:sub>
                        <m:r>
                          <a:rPr lang="en-US" b="1" i="1">
                            <a:latin typeface="Cambria Math"/>
                          </a:rPr>
                          <m:t>𝟐𝟑</m:t>
                        </m:r>
                      </m:sub>
                    </m:sSub>
                  </m:oMath>
                </a14:m>
                <a:r>
                  <a:rPr lang="en-US" dirty="0"/>
                  <a:t> by the rules of vector addition, we arrive at the </a:t>
                </a:r>
                <a14:m>
                  <m:oMath xmlns:m="http://schemas.openxmlformats.org/officeDocument/2006/math">
                    <m:r>
                      <a:rPr lang="en-US" i="1">
                        <a:latin typeface="Cambria Math"/>
                      </a:rPr>
                      <m:t>𝑥</m:t>
                    </m:r>
                    <m:r>
                      <a:rPr lang="en-US" i="1">
                        <a:latin typeface="Cambria Math"/>
                      </a:rPr>
                      <m:t> </m:t>
                    </m:r>
                    <m:r>
                      <a:rPr lang="en-US" i="1">
                        <a:latin typeface="Cambria Math"/>
                      </a:rPr>
                      <m:t>𝑎𝑛𝑑</m:t>
                    </m:r>
                    <m:r>
                      <a:rPr lang="en-US" i="1">
                        <a:latin typeface="Cambria Math"/>
                      </a:rPr>
                      <m:t> </m:t>
                    </m:r>
                    <m:r>
                      <a:rPr lang="en-US" i="1">
                        <a:latin typeface="Cambria Math"/>
                      </a:rPr>
                      <m:t>𝑦</m:t>
                    </m:r>
                    <m:r>
                      <a:rPr lang="en-US" i="1">
                        <a:latin typeface="Cambria Math"/>
                      </a:rPr>
                      <m:t> </m:t>
                    </m:r>
                  </m:oMath>
                </a14:m>
                <a:r>
                  <a:rPr lang="en-US" dirty="0"/>
                  <a:t>components of the resultant force acting on </a:t>
                </a:r>
                <a14:m>
                  <m:oMath xmlns:m="http://schemas.openxmlformats.org/officeDocument/2006/math">
                    <m:sSub>
                      <m:sSubPr>
                        <m:ctrlPr>
                          <a:rPr lang="en-US" i="1">
                            <a:latin typeface="Cambria Math" panose="02040503050406030204" pitchFamily="18" charset="0"/>
                          </a:rPr>
                        </m:ctrlPr>
                      </m:sSubPr>
                      <m:e>
                        <m:r>
                          <a:rPr lang="en-US" i="1">
                            <a:latin typeface="Cambria Math"/>
                          </a:rPr>
                          <m:t>𝑞</m:t>
                        </m:r>
                      </m:e>
                      <m:sub>
                        <m:r>
                          <a:rPr lang="en-US" i="1">
                            <a:latin typeface="Cambria Math"/>
                          </a:rPr>
                          <m:t>3</m:t>
                        </m:r>
                      </m:sub>
                    </m:sSub>
                  </m:oMath>
                </a14:m>
                <a:r>
                  <a:rPr lang="en-US" dirty="0"/>
                  <a:t>:</a:t>
                </a:r>
              </a:p>
            </p:txBody>
          </p:sp>
        </mc:Choice>
        <mc:Fallback xmlns="">
          <p:sp>
            <p:nvSpPr>
              <p:cNvPr id="6" name="Rectangle 5"/>
              <p:cNvSpPr>
                <a:spLocks noRot="1" noChangeAspect="1" noMove="1" noResize="1" noEditPoints="1" noAdjustHandles="1" noChangeArrowheads="1" noChangeShapeType="1" noTextEdit="1"/>
              </p:cNvSpPr>
              <p:nvPr/>
            </p:nvSpPr>
            <p:spPr>
              <a:xfrm>
                <a:off x="36829" y="2060848"/>
                <a:ext cx="9009831" cy="2016224"/>
              </a:xfrm>
              <a:prstGeom prst="rect">
                <a:avLst/>
              </a:prstGeom>
              <a:blipFill rotWithShape="1">
                <a:blip r:embed="rId14"/>
                <a:stretch>
                  <a:fillRect l="-405" r="-472"/>
                </a:stretch>
              </a:blipFill>
            </p:spPr>
            <p:txBody>
              <a:bodyPr/>
              <a:lstStyle/>
              <a:p>
                <a:r>
                  <a:rPr lang="en-US">
                    <a:noFill/>
                  </a:rPr>
                  <a:t> </a:t>
                </a:r>
              </a:p>
            </p:txBody>
          </p:sp>
        </mc:Fallback>
      </mc:AlternateContent>
      <p:pic>
        <p:nvPicPr>
          <p:cNvPr id="7" name="Picture 6"/>
          <p:cNvPicPr/>
          <p:nvPr/>
        </p:nvPicPr>
        <p:blipFill>
          <a:blip r:embed="rId15">
            <a:lum bright="-20000" contrast="40000"/>
            <a:extLst>
              <a:ext uri="{28A0092B-C50C-407E-A947-70E740481C1C}">
                <a14:useLocalDpi xmlns:a14="http://schemas.microsoft.com/office/drawing/2010/main" val="0"/>
              </a:ext>
            </a:extLst>
          </a:blip>
          <a:srcRect/>
          <a:stretch>
            <a:fillRect/>
          </a:stretch>
        </p:blipFill>
        <p:spPr bwMode="auto">
          <a:xfrm>
            <a:off x="420461" y="5345832"/>
            <a:ext cx="5450162" cy="1512168"/>
          </a:xfrm>
          <a:prstGeom prst="rect">
            <a:avLst/>
          </a:prstGeom>
          <a:noFill/>
          <a:ln>
            <a:noFill/>
          </a:ln>
        </p:spPr>
      </p:pic>
      <p:pic>
        <p:nvPicPr>
          <p:cNvPr id="8" name="Picture 5"/>
          <p:cNvPicPr>
            <a:picLocks noChangeAspect="1" noChangeArrowheads="1"/>
          </p:cNvPicPr>
          <p:nvPr/>
        </p:nvPicPr>
        <p:blipFill>
          <a:blip r:embed="rId16">
            <a:extLst>
              <a:ext uri="{BEBA8EAE-BF5A-486C-A8C5-ECC9F3942E4B}">
                <a14:imgProps xmlns:a14="http://schemas.microsoft.com/office/drawing/2010/main">
                  <a14:imgLayer r:embed="rId17">
                    <a14:imgEffect>
                      <a14:brightnessContrast bright="-20000" contrast="20000"/>
                    </a14:imgEffect>
                  </a14:imgLayer>
                </a14:imgProps>
              </a:ext>
              <a:ext uri="{28A0092B-C50C-407E-A947-70E740481C1C}">
                <a14:useLocalDpi xmlns:a14="http://schemas.microsoft.com/office/drawing/2010/main" val="0"/>
              </a:ext>
            </a:extLst>
          </a:blip>
          <a:srcRect/>
          <a:stretch>
            <a:fillRect/>
          </a:stretch>
        </p:blipFill>
        <p:spPr bwMode="auto">
          <a:xfrm>
            <a:off x="6306473" y="4209989"/>
            <a:ext cx="2730023" cy="23264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121" name="Picture 1"/>
          <p:cNvPicPr>
            <a:picLocks noChangeAspect="1" noChangeArrowheads="1"/>
          </p:cNvPicPr>
          <p:nvPr/>
        </p:nvPicPr>
        <p:blipFill>
          <a:blip r:embed="rId18">
            <a:extLst>
              <a:ext uri="{BEBA8EAE-BF5A-486C-A8C5-ECC9F3942E4B}">
                <a14:imgProps xmlns:a14="http://schemas.microsoft.com/office/drawing/2010/main">
                  <a14:imgLayer r:embed="rId19">
                    <a14:imgEffect>
                      <a14:brightnessContrast bright="-20000" contrast="40000"/>
                    </a14:imgEffect>
                  </a14:imgLayer>
                </a14:imgProps>
              </a:ext>
              <a:ext uri="{28A0092B-C50C-407E-A947-70E740481C1C}">
                <a14:useLocalDpi xmlns:a14="http://schemas.microsoft.com/office/drawing/2010/main" val="0"/>
              </a:ext>
            </a:extLst>
          </a:blip>
          <a:srcRect/>
          <a:stretch>
            <a:fillRect/>
          </a:stretch>
        </p:blipFill>
        <p:spPr bwMode="auto">
          <a:xfrm>
            <a:off x="420460" y="4293096"/>
            <a:ext cx="5450163" cy="4375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122" name="Picture 2"/>
          <p:cNvPicPr>
            <a:picLocks noChangeAspect="1" noChangeArrowheads="1"/>
          </p:cNvPicPr>
          <p:nvPr/>
        </p:nvPicPr>
        <p:blipFill>
          <a:blip r:embed="rId20">
            <a:extLst>
              <a:ext uri="{BEBA8EAE-BF5A-486C-A8C5-ECC9F3942E4B}">
                <a14:imgProps xmlns:a14="http://schemas.microsoft.com/office/drawing/2010/main">
                  <a14:imgLayer r:embed="rId21">
                    <a14:imgEffect>
                      <a14:brightnessContrast bright="-20000" contrast="40000"/>
                    </a14:imgEffect>
                  </a14:imgLayer>
                </a14:imgProps>
              </a:ext>
              <a:ext uri="{28A0092B-C50C-407E-A947-70E740481C1C}">
                <a14:useLocalDpi xmlns:a14="http://schemas.microsoft.com/office/drawing/2010/main" val="0"/>
              </a:ext>
            </a:extLst>
          </a:blip>
          <a:srcRect/>
          <a:stretch>
            <a:fillRect/>
          </a:stretch>
        </p:blipFill>
        <p:spPr bwMode="auto">
          <a:xfrm>
            <a:off x="420460" y="4851995"/>
            <a:ext cx="5006806" cy="3772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980506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nodeType="clickEffect">
                                  <p:stCondLst>
                                    <p:cond delay="0"/>
                                  </p:stCondLst>
                                  <p:childTnLst>
                                    <p:set>
                                      <p:cBhvr>
                                        <p:cTn id="13" dur="1" fill="hold">
                                          <p:stCondLst>
                                            <p:cond delay="0"/>
                                          </p:stCondLst>
                                        </p:cTn>
                                        <p:tgtEl>
                                          <p:spTgt spid="8"/>
                                        </p:tgtEl>
                                        <p:attrNameLst>
                                          <p:attrName>style.visibility</p:attrName>
                                        </p:attrNameLst>
                                      </p:cBhvr>
                                      <p:to>
                                        <p:strVal val="visible"/>
                                      </p:to>
                                    </p:set>
                                    <p:anim calcmode="lin" valueType="num">
                                      <p:cBhvr additive="base">
                                        <p:cTn id="14" dur="500" fill="hold"/>
                                        <p:tgtEl>
                                          <p:spTgt spid="8"/>
                                        </p:tgtEl>
                                        <p:attrNameLst>
                                          <p:attrName>ppt_x</p:attrName>
                                        </p:attrNameLst>
                                      </p:cBhvr>
                                      <p:tavLst>
                                        <p:tav tm="0">
                                          <p:val>
                                            <p:strVal val="#ppt_x"/>
                                          </p:val>
                                        </p:tav>
                                        <p:tav tm="100000">
                                          <p:val>
                                            <p:strVal val="#ppt_x"/>
                                          </p:val>
                                        </p:tav>
                                      </p:tavLst>
                                    </p:anim>
                                    <p:anim calcmode="lin" valueType="num">
                                      <p:cBhvr additive="base">
                                        <p:cTn id="15"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nodeType="clickEffect">
                                  <p:stCondLst>
                                    <p:cond delay="0"/>
                                  </p:stCondLst>
                                  <p:childTnLst>
                                    <p:set>
                                      <p:cBhvr>
                                        <p:cTn id="19" dur="1" fill="hold">
                                          <p:stCondLst>
                                            <p:cond delay="0"/>
                                          </p:stCondLst>
                                        </p:cTn>
                                        <p:tgtEl>
                                          <p:spTgt spid="2"/>
                                        </p:tgtEl>
                                        <p:attrNameLst>
                                          <p:attrName>style.visibility</p:attrName>
                                        </p:attrNameLst>
                                      </p:cBhvr>
                                      <p:to>
                                        <p:strVal val="visible"/>
                                      </p:to>
                                    </p:set>
                                    <p:anim calcmode="lin" valueType="num">
                                      <p:cBhvr additive="base">
                                        <p:cTn id="20" dur="500" fill="hold"/>
                                        <p:tgtEl>
                                          <p:spTgt spid="2"/>
                                        </p:tgtEl>
                                        <p:attrNameLst>
                                          <p:attrName>ppt_x</p:attrName>
                                        </p:attrNameLst>
                                      </p:cBhvr>
                                      <p:tavLst>
                                        <p:tav tm="0">
                                          <p:val>
                                            <p:strVal val="#ppt_x"/>
                                          </p:val>
                                        </p:tav>
                                        <p:tav tm="100000">
                                          <p:val>
                                            <p:strVal val="#ppt_x"/>
                                          </p:val>
                                        </p:tav>
                                      </p:tavLst>
                                    </p:anim>
                                    <p:anim calcmode="lin" valueType="num">
                                      <p:cBhvr additive="base">
                                        <p:cTn id="21"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nodeType="clickEffect">
                                  <p:stCondLst>
                                    <p:cond delay="0"/>
                                  </p:stCondLst>
                                  <p:childTnLst>
                                    <p:set>
                                      <p:cBhvr>
                                        <p:cTn id="25" dur="1" fill="hold">
                                          <p:stCondLst>
                                            <p:cond delay="0"/>
                                          </p:stCondLst>
                                        </p:cTn>
                                        <p:tgtEl>
                                          <p:spTgt spid="4"/>
                                        </p:tgtEl>
                                        <p:attrNameLst>
                                          <p:attrName>style.visibility</p:attrName>
                                        </p:attrNameLst>
                                      </p:cBhvr>
                                      <p:to>
                                        <p:strVal val="visible"/>
                                      </p:to>
                                    </p:set>
                                    <p:anim calcmode="lin" valueType="num">
                                      <p:cBhvr additive="base">
                                        <p:cTn id="26" dur="500" fill="hold"/>
                                        <p:tgtEl>
                                          <p:spTgt spid="4"/>
                                        </p:tgtEl>
                                        <p:attrNameLst>
                                          <p:attrName>ppt_x</p:attrName>
                                        </p:attrNameLst>
                                      </p:cBhvr>
                                      <p:tavLst>
                                        <p:tav tm="0">
                                          <p:val>
                                            <p:strVal val="#ppt_x"/>
                                          </p:val>
                                        </p:tav>
                                        <p:tav tm="100000">
                                          <p:val>
                                            <p:strVal val="#ppt_x"/>
                                          </p:val>
                                        </p:tav>
                                      </p:tavLst>
                                    </p:anim>
                                    <p:anim calcmode="lin" valueType="num">
                                      <p:cBhvr additive="base">
                                        <p:cTn id="27"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nodeType="clickEffect">
                                  <p:stCondLst>
                                    <p:cond delay="0"/>
                                  </p:stCondLst>
                                  <p:childTnLst>
                                    <p:set>
                                      <p:cBhvr>
                                        <p:cTn id="31" dur="1" fill="hold">
                                          <p:stCondLst>
                                            <p:cond delay="0"/>
                                          </p:stCondLst>
                                        </p:cTn>
                                        <p:tgtEl>
                                          <p:spTgt spid="5"/>
                                        </p:tgtEl>
                                        <p:attrNameLst>
                                          <p:attrName>style.visibility</p:attrName>
                                        </p:attrNameLst>
                                      </p:cBhvr>
                                      <p:to>
                                        <p:strVal val="visible"/>
                                      </p:to>
                                    </p:set>
                                    <p:anim calcmode="lin" valueType="num">
                                      <p:cBhvr additive="base">
                                        <p:cTn id="32" dur="500" fill="hold"/>
                                        <p:tgtEl>
                                          <p:spTgt spid="5"/>
                                        </p:tgtEl>
                                        <p:attrNameLst>
                                          <p:attrName>ppt_x</p:attrName>
                                        </p:attrNameLst>
                                      </p:cBhvr>
                                      <p:tavLst>
                                        <p:tav tm="0">
                                          <p:val>
                                            <p:strVal val="#ppt_x"/>
                                          </p:val>
                                        </p:tav>
                                        <p:tav tm="100000">
                                          <p:val>
                                            <p:strVal val="#ppt_x"/>
                                          </p:val>
                                        </p:tav>
                                      </p:tavLst>
                                    </p:anim>
                                    <p:anim calcmode="lin" valueType="num">
                                      <p:cBhvr additive="base">
                                        <p:cTn id="33"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grpId="0" nodeType="clickEffect">
                                  <p:stCondLst>
                                    <p:cond delay="0"/>
                                  </p:stCondLst>
                                  <p:childTnLst>
                                    <p:set>
                                      <p:cBhvr>
                                        <p:cTn id="37" dur="1" fill="hold">
                                          <p:stCondLst>
                                            <p:cond delay="0"/>
                                          </p:stCondLst>
                                        </p:cTn>
                                        <p:tgtEl>
                                          <p:spTgt spid="6"/>
                                        </p:tgtEl>
                                        <p:attrNameLst>
                                          <p:attrName>style.visibility</p:attrName>
                                        </p:attrNameLst>
                                      </p:cBhvr>
                                      <p:to>
                                        <p:strVal val="visible"/>
                                      </p:to>
                                    </p:set>
                                    <p:animEffect transition="in" filter="fade">
                                      <p:cBhvr>
                                        <p:cTn id="38" dur="500"/>
                                        <p:tgtEl>
                                          <p:spTgt spid="6"/>
                                        </p:tgtEl>
                                      </p:cBhvr>
                                    </p:animEffect>
                                  </p:childTnLst>
                                </p:cTn>
                              </p:par>
                            </p:childTnLst>
                          </p:cTn>
                        </p:par>
                      </p:childTnLst>
                    </p:cTn>
                  </p:par>
                  <p:par>
                    <p:cTn id="39" fill="hold">
                      <p:stCondLst>
                        <p:cond delay="indefinite"/>
                      </p:stCondLst>
                      <p:childTnLst>
                        <p:par>
                          <p:cTn id="40" fill="hold">
                            <p:stCondLst>
                              <p:cond delay="0"/>
                            </p:stCondLst>
                            <p:childTnLst>
                              <p:par>
                                <p:cTn id="41" presetID="10" presetClass="entr" presetSubtype="0" fill="hold" nodeType="clickEffect">
                                  <p:stCondLst>
                                    <p:cond delay="0"/>
                                  </p:stCondLst>
                                  <p:childTnLst>
                                    <p:set>
                                      <p:cBhvr>
                                        <p:cTn id="42" dur="1" fill="hold">
                                          <p:stCondLst>
                                            <p:cond delay="0"/>
                                          </p:stCondLst>
                                        </p:cTn>
                                        <p:tgtEl>
                                          <p:spTgt spid="5121"/>
                                        </p:tgtEl>
                                        <p:attrNameLst>
                                          <p:attrName>style.visibility</p:attrName>
                                        </p:attrNameLst>
                                      </p:cBhvr>
                                      <p:to>
                                        <p:strVal val="visible"/>
                                      </p:to>
                                    </p:set>
                                    <p:animEffect transition="in" filter="fade">
                                      <p:cBhvr>
                                        <p:cTn id="43" dur="500"/>
                                        <p:tgtEl>
                                          <p:spTgt spid="5121"/>
                                        </p:tgtEl>
                                      </p:cBhvr>
                                    </p:animEffect>
                                  </p:childTnLst>
                                </p:cTn>
                              </p:par>
                            </p:childTnLst>
                          </p:cTn>
                        </p:par>
                      </p:childTnLst>
                    </p:cTn>
                  </p:par>
                  <p:par>
                    <p:cTn id="44" fill="hold">
                      <p:stCondLst>
                        <p:cond delay="indefinite"/>
                      </p:stCondLst>
                      <p:childTnLst>
                        <p:par>
                          <p:cTn id="45" fill="hold">
                            <p:stCondLst>
                              <p:cond delay="0"/>
                            </p:stCondLst>
                            <p:childTnLst>
                              <p:par>
                                <p:cTn id="46" presetID="2" presetClass="entr" presetSubtype="4" fill="hold" nodeType="clickEffect">
                                  <p:stCondLst>
                                    <p:cond delay="0"/>
                                  </p:stCondLst>
                                  <p:childTnLst>
                                    <p:set>
                                      <p:cBhvr>
                                        <p:cTn id="47" dur="1" fill="hold">
                                          <p:stCondLst>
                                            <p:cond delay="0"/>
                                          </p:stCondLst>
                                        </p:cTn>
                                        <p:tgtEl>
                                          <p:spTgt spid="5122"/>
                                        </p:tgtEl>
                                        <p:attrNameLst>
                                          <p:attrName>style.visibility</p:attrName>
                                        </p:attrNameLst>
                                      </p:cBhvr>
                                      <p:to>
                                        <p:strVal val="visible"/>
                                      </p:to>
                                    </p:set>
                                    <p:anim calcmode="lin" valueType="num">
                                      <p:cBhvr additive="base">
                                        <p:cTn id="48" dur="500" fill="hold"/>
                                        <p:tgtEl>
                                          <p:spTgt spid="5122"/>
                                        </p:tgtEl>
                                        <p:attrNameLst>
                                          <p:attrName>ppt_x</p:attrName>
                                        </p:attrNameLst>
                                      </p:cBhvr>
                                      <p:tavLst>
                                        <p:tav tm="0">
                                          <p:val>
                                            <p:strVal val="#ppt_x"/>
                                          </p:val>
                                        </p:tav>
                                        <p:tav tm="100000">
                                          <p:val>
                                            <p:strVal val="#ppt_x"/>
                                          </p:val>
                                        </p:tav>
                                      </p:tavLst>
                                    </p:anim>
                                    <p:anim calcmode="lin" valueType="num">
                                      <p:cBhvr additive="base">
                                        <p:cTn id="49" dur="500" fill="hold"/>
                                        <p:tgtEl>
                                          <p:spTgt spid="5122"/>
                                        </p:tgtEl>
                                        <p:attrNameLst>
                                          <p:attrName>ppt_y</p:attrName>
                                        </p:attrNameLst>
                                      </p:cBhvr>
                                      <p:tavLst>
                                        <p:tav tm="0">
                                          <p:val>
                                            <p:strVal val="1+#ppt_h/2"/>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2" presetClass="entr" presetSubtype="4" fill="hold" nodeType="clickEffect">
                                  <p:stCondLst>
                                    <p:cond delay="0"/>
                                  </p:stCondLst>
                                  <p:childTnLst>
                                    <p:set>
                                      <p:cBhvr>
                                        <p:cTn id="53" dur="1" fill="hold">
                                          <p:stCondLst>
                                            <p:cond delay="0"/>
                                          </p:stCondLst>
                                        </p:cTn>
                                        <p:tgtEl>
                                          <p:spTgt spid="7"/>
                                        </p:tgtEl>
                                        <p:attrNameLst>
                                          <p:attrName>style.visibility</p:attrName>
                                        </p:attrNameLst>
                                      </p:cBhvr>
                                      <p:to>
                                        <p:strVal val="visible"/>
                                      </p:to>
                                    </p:set>
                                    <p:anim calcmode="lin" valueType="num">
                                      <p:cBhvr additive="base">
                                        <p:cTn id="54" dur="500" fill="hold"/>
                                        <p:tgtEl>
                                          <p:spTgt spid="7"/>
                                        </p:tgtEl>
                                        <p:attrNameLst>
                                          <p:attrName>ppt_x</p:attrName>
                                        </p:attrNameLst>
                                      </p:cBhvr>
                                      <p:tavLst>
                                        <p:tav tm="0">
                                          <p:val>
                                            <p:strVal val="#ppt_x"/>
                                          </p:val>
                                        </p:tav>
                                        <p:tav tm="100000">
                                          <p:val>
                                            <p:strVal val="#ppt_x"/>
                                          </p:val>
                                        </p:tav>
                                      </p:tavLst>
                                    </p:anim>
                                    <p:anim calcmode="lin" valueType="num">
                                      <p:cBhvr additive="base">
                                        <p:cTn id="55"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6"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Rectangle 1"/>
              <p:cNvSpPr/>
              <p:nvPr/>
            </p:nvSpPr>
            <p:spPr>
              <a:xfrm>
                <a:off x="0" y="33789"/>
                <a:ext cx="9144000" cy="646331"/>
              </a:xfrm>
              <a:prstGeom prst="rect">
                <a:avLst/>
              </a:prstGeom>
            </p:spPr>
            <p:style>
              <a:lnRef idx="1">
                <a:schemeClr val="accent5"/>
              </a:lnRef>
              <a:fillRef idx="2">
                <a:schemeClr val="accent5"/>
              </a:fillRef>
              <a:effectRef idx="1">
                <a:schemeClr val="accent5"/>
              </a:effectRef>
              <a:fontRef idx="minor">
                <a:schemeClr val="dk1"/>
              </a:fontRef>
            </p:style>
            <p:txBody>
              <a:bodyPr wrap="square">
                <a:spAutoFit/>
              </a:bodyPr>
              <a:lstStyle/>
              <a:p>
                <a:r>
                  <a:rPr lang="en-US" dirty="0"/>
                  <a:t>at any point </a:t>
                </a:r>
                <a14:m>
                  <m:oMath xmlns:m="http://schemas.openxmlformats.org/officeDocument/2006/math">
                    <m:r>
                      <a:rPr lang="en-US" b="1" i="1" dirty="0" smtClean="0">
                        <a:latin typeface="Cambria Math"/>
                      </a:rPr>
                      <m:t>𝑷</m:t>
                    </m:r>
                  </m:oMath>
                </a14:m>
                <a:r>
                  <a:rPr lang="en-US" dirty="0"/>
                  <a:t>, the total electric field due to a group of source charges equals the </a:t>
                </a:r>
                <a:r>
                  <a:rPr lang="en-US" u="sng" dirty="0"/>
                  <a:t>vector sum</a:t>
                </a:r>
                <a:r>
                  <a:rPr lang="en-US" dirty="0"/>
                  <a:t> of the electric fields of </a:t>
                </a:r>
                <a:r>
                  <a:rPr lang="en-US" u="sng" dirty="0"/>
                  <a:t>all the charges</a:t>
                </a:r>
                <a:r>
                  <a:rPr lang="en-US" dirty="0"/>
                  <a:t>.</a:t>
                </a:r>
              </a:p>
            </p:txBody>
          </p:sp>
        </mc:Choice>
        <mc:Fallback xmlns="">
          <p:sp>
            <p:nvSpPr>
              <p:cNvPr id="2" name="Rectangle 1"/>
              <p:cNvSpPr>
                <a:spLocks noRot="1" noChangeAspect="1" noMove="1" noResize="1" noEditPoints="1" noAdjustHandles="1" noChangeArrowheads="1" noChangeShapeType="1" noTextEdit="1"/>
              </p:cNvSpPr>
              <p:nvPr/>
            </p:nvSpPr>
            <p:spPr>
              <a:xfrm>
                <a:off x="0" y="33789"/>
                <a:ext cx="9144000" cy="646331"/>
              </a:xfrm>
              <a:prstGeom prst="rect">
                <a:avLst/>
              </a:prstGeom>
              <a:blipFill rotWithShape="1">
                <a:blip r:embed="rId2"/>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 name="Rectangle 2"/>
              <p:cNvSpPr/>
              <p:nvPr/>
            </p:nvSpPr>
            <p:spPr>
              <a:xfrm>
                <a:off x="0" y="1413406"/>
                <a:ext cx="9144000" cy="646331"/>
              </a:xfrm>
              <a:prstGeom prst="rect">
                <a:avLst/>
              </a:prstGeom>
            </p:spPr>
            <p:style>
              <a:lnRef idx="1">
                <a:schemeClr val="accent4"/>
              </a:lnRef>
              <a:fillRef idx="2">
                <a:schemeClr val="accent4"/>
              </a:fillRef>
              <a:effectRef idx="1">
                <a:schemeClr val="accent4"/>
              </a:effectRef>
              <a:fontRef idx="minor">
                <a:schemeClr val="dk1"/>
              </a:fontRef>
            </p:style>
            <p:txBody>
              <a:bodyPr wrap="square">
                <a:spAutoFit/>
              </a:bodyPr>
              <a:lstStyle/>
              <a:p>
                <a:r>
                  <a:rPr lang="en-US" u="sng" dirty="0"/>
                  <a:t>Thus, the electric field at point </a:t>
                </a:r>
                <a14:m>
                  <m:oMath xmlns:m="http://schemas.openxmlformats.org/officeDocument/2006/math">
                    <m:r>
                      <a:rPr lang="en-US" b="1" i="1" dirty="0">
                        <a:latin typeface="Cambria Math"/>
                      </a:rPr>
                      <m:t>𝑷</m:t>
                    </m:r>
                  </m:oMath>
                </a14:m>
                <a:r>
                  <a:rPr lang="en-US" i="1" u="sng" dirty="0"/>
                  <a:t> </a:t>
                </a:r>
                <a:r>
                  <a:rPr lang="en-US" u="sng" dirty="0"/>
                  <a:t>due to a group of source charges can be expressed as the vector sum</a:t>
                </a:r>
              </a:p>
            </p:txBody>
          </p:sp>
        </mc:Choice>
        <mc:Fallback xmlns="">
          <p:sp>
            <p:nvSpPr>
              <p:cNvPr id="3" name="Rectangle 2"/>
              <p:cNvSpPr>
                <a:spLocks noRot="1" noChangeAspect="1" noMove="1" noResize="1" noEditPoints="1" noAdjustHandles="1" noChangeArrowheads="1" noChangeShapeType="1" noTextEdit="1"/>
              </p:cNvSpPr>
              <p:nvPr/>
            </p:nvSpPr>
            <p:spPr>
              <a:xfrm>
                <a:off x="0" y="1413406"/>
                <a:ext cx="9144000" cy="646331"/>
              </a:xfrm>
              <a:prstGeom prst="rect">
                <a:avLst/>
              </a:prstGeom>
              <a:blipFill rotWithShape="1">
                <a:blip r:embed="rId3"/>
                <a:stretch>
                  <a:fillRect/>
                </a:stretch>
              </a:blipFill>
            </p:spPr>
            <p:txBody>
              <a:bodyPr/>
              <a:lstStyle/>
              <a:p>
                <a:r>
                  <a:rPr lang="en-US">
                    <a:noFill/>
                  </a:rPr>
                  <a:t> </a:t>
                </a:r>
              </a:p>
            </p:txBody>
          </p:sp>
        </mc:Fallback>
      </mc:AlternateContent>
      <p:sp>
        <p:nvSpPr>
          <p:cNvPr id="4" name="Rectangle 3"/>
          <p:cNvSpPr/>
          <p:nvPr/>
        </p:nvSpPr>
        <p:spPr>
          <a:xfrm>
            <a:off x="1259632" y="2204864"/>
            <a:ext cx="5670376" cy="369332"/>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r>
              <a:rPr lang="en-US" b="1" dirty="0"/>
              <a:t>Electric field due to a finite number of point charges</a:t>
            </a:r>
            <a:r>
              <a:rPr lang="en-US" dirty="0"/>
              <a:t> </a:t>
            </a:r>
          </a:p>
        </p:txBody>
      </p:sp>
      <mc:AlternateContent xmlns:mc="http://schemas.openxmlformats.org/markup-compatibility/2006" xmlns:a14="http://schemas.microsoft.com/office/drawing/2010/main">
        <mc:Choice Requires="a14">
          <p:sp>
            <p:nvSpPr>
              <p:cNvPr id="5" name="Rectangle 4"/>
              <p:cNvSpPr/>
              <p:nvPr/>
            </p:nvSpPr>
            <p:spPr>
              <a:xfrm>
                <a:off x="6300192" y="2604660"/>
                <a:ext cx="2396889" cy="668324"/>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14:m>
                  <m:oMath xmlns:m="http://schemas.openxmlformats.org/officeDocument/2006/math">
                    <m:r>
                      <a:rPr lang="en-US" sz="2400" b="1" i="1">
                        <a:latin typeface="Cambria Math"/>
                      </a:rPr>
                      <m:t>𝑬</m:t>
                    </m:r>
                    <m:r>
                      <a:rPr lang="en-US" sz="2400" i="1">
                        <a:latin typeface="Cambria Math"/>
                      </a:rPr>
                      <m:t>=</m:t>
                    </m:r>
                    <m:sSub>
                      <m:sSubPr>
                        <m:ctrlPr>
                          <a:rPr lang="en-US" sz="2400" i="1">
                            <a:latin typeface="Cambria Math" panose="02040503050406030204" pitchFamily="18" charset="0"/>
                          </a:rPr>
                        </m:ctrlPr>
                      </m:sSubPr>
                      <m:e>
                        <m:r>
                          <a:rPr lang="en-US" sz="2400" i="1">
                            <a:latin typeface="Cambria Math"/>
                          </a:rPr>
                          <m:t>𝑘</m:t>
                        </m:r>
                      </m:e>
                      <m:sub>
                        <m:r>
                          <a:rPr lang="en-US" sz="2400" i="1">
                            <a:latin typeface="Cambria Math"/>
                          </a:rPr>
                          <m:t>𝑒</m:t>
                        </m:r>
                      </m:sub>
                    </m:sSub>
                    <m:nary>
                      <m:naryPr>
                        <m:chr m:val="∑"/>
                        <m:limLoc m:val="undOvr"/>
                        <m:supHide m:val="on"/>
                        <m:ctrlPr>
                          <a:rPr lang="en-US" sz="2400" i="1">
                            <a:latin typeface="Cambria Math" panose="02040503050406030204" pitchFamily="18" charset="0"/>
                          </a:rPr>
                        </m:ctrlPr>
                      </m:naryPr>
                      <m:sub>
                        <m:r>
                          <a:rPr lang="en-US" sz="2400" i="1">
                            <a:latin typeface="Cambria Math"/>
                          </a:rPr>
                          <m:t>𝑖</m:t>
                        </m:r>
                        <m:r>
                          <a:rPr lang="en-US" sz="2400" i="1">
                            <a:latin typeface="Cambria Math"/>
                          </a:rPr>
                          <m:t>  </m:t>
                        </m:r>
                      </m:sub>
                      <m:sup/>
                      <m:e>
                        <m:f>
                          <m:fPr>
                            <m:ctrlPr>
                              <a:rPr lang="en-US" sz="2400" i="1">
                                <a:latin typeface="Cambria Math" panose="02040503050406030204" pitchFamily="18" charset="0"/>
                              </a:rPr>
                            </m:ctrlPr>
                          </m:fPr>
                          <m:num>
                            <m:sSub>
                              <m:sSubPr>
                                <m:ctrlPr>
                                  <a:rPr lang="en-US" sz="2400" i="1">
                                    <a:latin typeface="Cambria Math" panose="02040503050406030204" pitchFamily="18" charset="0"/>
                                  </a:rPr>
                                </m:ctrlPr>
                              </m:sSubPr>
                              <m:e>
                                <m:r>
                                  <a:rPr lang="en-US" sz="2400" i="1">
                                    <a:latin typeface="Cambria Math"/>
                                  </a:rPr>
                                  <m:t>𝑞</m:t>
                                </m:r>
                              </m:e>
                              <m:sub>
                                <m:r>
                                  <a:rPr lang="en-US" sz="2400" i="1">
                                    <a:latin typeface="Cambria Math"/>
                                  </a:rPr>
                                  <m:t>𝑖</m:t>
                                </m:r>
                              </m:sub>
                            </m:sSub>
                          </m:num>
                          <m:den>
                            <m:sSubSup>
                              <m:sSubSupPr>
                                <m:ctrlPr>
                                  <a:rPr lang="en-US" sz="2400" i="1">
                                    <a:latin typeface="Cambria Math" panose="02040503050406030204" pitchFamily="18" charset="0"/>
                                  </a:rPr>
                                </m:ctrlPr>
                              </m:sSubSupPr>
                              <m:e>
                                <m:r>
                                  <a:rPr lang="en-US" sz="2400" i="1">
                                    <a:latin typeface="Cambria Math"/>
                                  </a:rPr>
                                  <m:t>𝑟</m:t>
                                </m:r>
                              </m:e>
                              <m:sub>
                                <m:r>
                                  <a:rPr lang="en-US" sz="2400" i="1">
                                    <a:latin typeface="Cambria Math"/>
                                  </a:rPr>
                                  <m:t>𝑖</m:t>
                                </m:r>
                              </m:sub>
                              <m:sup>
                                <m:r>
                                  <a:rPr lang="en-US" sz="2400" i="1">
                                    <a:latin typeface="Cambria Math"/>
                                  </a:rPr>
                                  <m:t>2</m:t>
                                </m:r>
                              </m:sup>
                            </m:sSubSup>
                          </m:den>
                        </m:f>
                      </m:e>
                    </m:nary>
                    <m:sSub>
                      <m:sSubPr>
                        <m:ctrlPr>
                          <a:rPr lang="en-US" sz="2400" b="1" i="1">
                            <a:latin typeface="Cambria Math" panose="02040503050406030204" pitchFamily="18" charset="0"/>
                          </a:rPr>
                        </m:ctrlPr>
                      </m:sSubPr>
                      <m:e>
                        <m:acc>
                          <m:accPr>
                            <m:chr m:val="̂"/>
                            <m:ctrlPr>
                              <a:rPr lang="en-US" sz="2400" b="1" i="1">
                                <a:latin typeface="Cambria Math" panose="02040503050406030204" pitchFamily="18" charset="0"/>
                              </a:rPr>
                            </m:ctrlPr>
                          </m:accPr>
                          <m:e>
                            <m:r>
                              <a:rPr lang="en-US" sz="2400" b="1" i="1">
                                <a:latin typeface="Cambria Math"/>
                              </a:rPr>
                              <m:t>𝒓</m:t>
                            </m:r>
                          </m:e>
                        </m:acc>
                      </m:e>
                      <m:sub>
                        <m:r>
                          <a:rPr lang="en-US" sz="2400" b="1" i="1">
                            <a:latin typeface="Cambria Math"/>
                          </a:rPr>
                          <m:t>𝒊</m:t>
                        </m:r>
                      </m:sub>
                    </m:sSub>
                  </m:oMath>
                </a14:m>
                <a:r>
                  <a:rPr lang="en-US" sz="2400" dirty="0"/>
                  <a:t> </a:t>
                </a:r>
              </a:p>
            </p:txBody>
          </p:sp>
        </mc:Choice>
        <mc:Fallback xmlns="">
          <p:sp>
            <p:nvSpPr>
              <p:cNvPr id="5" name="Rectangle 4"/>
              <p:cNvSpPr>
                <a:spLocks noRot="1" noChangeAspect="1" noMove="1" noResize="1" noEditPoints="1" noAdjustHandles="1" noChangeArrowheads="1" noChangeShapeType="1" noTextEdit="1"/>
              </p:cNvSpPr>
              <p:nvPr/>
            </p:nvSpPr>
            <p:spPr>
              <a:xfrm>
                <a:off x="6300192" y="2604660"/>
                <a:ext cx="2396889" cy="668324"/>
              </a:xfrm>
              <a:prstGeom prst="rect">
                <a:avLst/>
              </a:prstGeom>
              <a:blipFill rotWithShape="1">
                <a:blip r:embed="rId4"/>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6" name="Rectangle 5"/>
              <p:cNvSpPr/>
              <p:nvPr/>
            </p:nvSpPr>
            <p:spPr>
              <a:xfrm>
                <a:off x="0" y="3479088"/>
                <a:ext cx="9144000" cy="669992"/>
              </a:xfrm>
              <a:prstGeom prst="rect">
                <a:avLst/>
              </a:prstGeom>
            </p:spPr>
            <p:style>
              <a:lnRef idx="1">
                <a:schemeClr val="accent5"/>
              </a:lnRef>
              <a:fillRef idx="2">
                <a:schemeClr val="accent5"/>
              </a:fillRef>
              <a:effectRef idx="1">
                <a:schemeClr val="accent5"/>
              </a:effectRef>
              <a:fontRef idx="minor">
                <a:schemeClr val="dk1"/>
              </a:fontRef>
            </p:style>
            <p:txBody>
              <a:bodyPr wrap="square">
                <a:spAutoFit/>
              </a:bodyPr>
              <a:lstStyle/>
              <a:p>
                <a:r>
                  <a:rPr lang="en-US" dirty="0"/>
                  <a:t>Where  </a:t>
                </a:r>
                <a14:m>
                  <m:oMath xmlns:m="http://schemas.openxmlformats.org/officeDocument/2006/math">
                    <m:acc>
                      <m:accPr>
                        <m:chr m:val="́"/>
                        <m:ctrlPr>
                          <a:rPr lang="en-US" b="1" i="1">
                            <a:latin typeface="Cambria Math" panose="02040503050406030204" pitchFamily="18" charset="0"/>
                          </a:rPr>
                        </m:ctrlPr>
                      </m:accPr>
                      <m:e>
                        <m:sSub>
                          <m:sSubPr>
                            <m:ctrlPr>
                              <a:rPr lang="en-US" b="1" i="1">
                                <a:latin typeface="Cambria Math" panose="02040503050406030204" pitchFamily="18" charset="0"/>
                              </a:rPr>
                            </m:ctrlPr>
                          </m:sSubPr>
                          <m:e>
                            <m:r>
                              <a:rPr lang="en-US" b="1" i="1">
                                <a:latin typeface="Cambria Math"/>
                              </a:rPr>
                              <m:t>𝒓</m:t>
                            </m:r>
                          </m:e>
                          <m:sub>
                            <m:acc>
                              <m:accPr>
                                <m:chr m:val="̇"/>
                                <m:ctrlPr>
                                  <a:rPr lang="en-US" b="1" i="1">
                                    <a:latin typeface="Cambria Math" panose="02040503050406030204" pitchFamily="18" charset="0"/>
                                  </a:rPr>
                                </m:ctrlPr>
                              </m:accPr>
                              <m:e>
                                <m:r>
                                  <a:rPr lang="en-US" b="1" i="1">
                                    <a:latin typeface="Cambria Math"/>
                                  </a:rPr>
                                  <m:t>𝒊</m:t>
                                </m:r>
                              </m:e>
                            </m:acc>
                          </m:sub>
                        </m:sSub>
                      </m:e>
                    </m:acc>
                    <m:r>
                      <a:rPr lang="en-US" b="1" i="1">
                        <a:latin typeface="Cambria Math"/>
                      </a:rPr>
                      <m:t> </m:t>
                    </m:r>
                    <m:r>
                      <a:rPr lang="en-US" i="1">
                        <a:latin typeface="Cambria Math"/>
                      </a:rPr>
                      <m:t> </m:t>
                    </m:r>
                  </m:oMath>
                </a14:m>
                <a:r>
                  <a:rPr lang="en-US" dirty="0"/>
                  <a:t>is the distance from the </a:t>
                </a:r>
                <a14:m>
                  <m:oMath xmlns:m="http://schemas.openxmlformats.org/officeDocument/2006/math">
                    <m:sSup>
                      <m:sSupPr>
                        <m:ctrlPr>
                          <a:rPr lang="en-US" i="1" smtClean="0">
                            <a:latin typeface="Cambria Math" panose="02040503050406030204" pitchFamily="18" charset="0"/>
                          </a:rPr>
                        </m:ctrlPr>
                      </m:sSupPr>
                      <m:e>
                        <m:r>
                          <a:rPr lang="en-US" i="1">
                            <a:latin typeface="Cambria Math"/>
                          </a:rPr>
                          <m:t>𝑖</m:t>
                        </m:r>
                      </m:e>
                      <m:sup>
                        <m:r>
                          <a:rPr lang="en-US" i="1" dirty="0">
                            <a:latin typeface="Cambria Math"/>
                          </a:rPr>
                          <m:t>𝑡</m:t>
                        </m:r>
                        <m:r>
                          <a:rPr lang="en-US" i="1" dirty="0">
                            <a:latin typeface="Cambria Math"/>
                          </a:rPr>
                          <m:t>h</m:t>
                        </m:r>
                      </m:sup>
                    </m:sSup>
                  </m:oMath>
                </a14:m>
                <a:r>
                  <a:rPr lang="en-US" dirty="0"/>
                  <a:t> source charge </a:t>
                </a:r>
                <a:r>
                  <a:rPr lang="en-US" b="1" i="1" dirty="0"/>
                  <a:t>q</a:t>
                </a:r>
                <a:r>
                  <a:rPr lang="en-US" b="1" i="1" baseline="-25000" dirty="0"/>
                  <a:t>i</a:t>
                </a:r>
                <a:r>
                  <a:rPr lang="en-US" i="1" dirty="0"/>
                  <a:t> </a:t>
                </a:r>
                <a:r>
                  <a:rPr lang="en-US" dirty="0"/>
                  <a:t>to the point </a:t>
                </a:r>
                <a:r>
                  <a:rPr lang="en-US" b="1" i="1" dirty="0"/>
                  <a:t>P </a:t>
                </a:r>
                <a:r>
                  <a:rPr lang="en-US" dirty="0"/>
                  <a:t>and  </a:t>
                </a:r>
                <a14:m>
                  <m:oMath xmlns:m="http://schemas.openxmlformats.org/officeDocument/2006/math">
                    <m:acc>
                      <m:accPr>
                        <m:chr m:val="́"/>
                        <m:ctrlPr>
                          <a:rPr lang="en-US" b="1" i="1">
                            <a:latin typeface="Cambria Math" panose="02040503050406030204" pitchFamily="18" charset="0"/>
                          </a:rPr>
                        </m:ctrlPr>
                      </m:accPr>
                      <m:e>
                        <m:sSub>
                          <m:sSubPr>
                            <m:ctrlPr>
                              <a:rPr lang="en-US" b="1" i="1">
                                <a:latin typeface="Cambria Math" panose="02040503050406030204" pitchFamily="18" charset="0"/>
                              </a:rPr>
                            </m:ctrlPr>
                          </m:sSubPr>
                          <m:e>
                            <m:r>
                              <a:rPr lang="en-US" b="1" i="1">
                                <a:latin typeface="Cambria Math"/>
                              </a:rPr>
                              <m:t>𝒓</m:t>
                            </m:r>
                          </m:e>
                          <m:sub>
                            <m:acc>
                              <m:accPr>
                                <m:chr m:val="̇"/>
                                <m:ctrlPr>
                                  <a:rPr lang="en-US" b="1" i="1">
                                    <a:latin typeface="Cambria Math" panose="02040503050406030204" pitchFamily="18" charset="0"/>
                                  </a:rPr>
                                </m:ctrlPr>
                              </m:accPr>
                              <m:e>
                                <m:r>
                                  <a:rPr lang="en-US" b="1" i="1">
                                    <a:latin typeface="Cambria Math"/>
                                  </a:rPr>
                                  <m:t>𝒊</m:t>
                                </m:r>
                              </m:e>
                            </m:acc>
                          </m:sub>
                        </m:sSub>
                      </m:e>
                    </m:acc>
                    <m:r>
                      <a:rPr lang="en-US" i="1">
                        <a:latin typeface="Cambria Math"/>
                      </a:rPr>
                      <m:t>  </m:t>
                    </m:r>
                  </m:oMath>
                </a14:m>
                <a:r>
                  <a:rPr lang="en-US" dirty="0"/>
                  <a:t>is a unit vector directed from</a:t>
                </a:r>
                <a:r>
                  <a:rPr lang="en-US" b="1" dirty="0"/>
                  <a:t> </a:t>
                </a:r>
                <a14:m>
                  <m:oMath xmlns:m="http://schemas.openxmlformats.org/officeDocument/2006/math">
                    <m:sSub>
                      <m:sSubPr>
                        <m:ctrlPr>
                          <a:rPr lang="en-US" b="1" i="1">
                            <a:latin typeface="Cambria Math" panose="02040503050406030204" pitchFamily="18" charset="0"/>
                          </a:rPr>
                        </m:ctrlPr>
                      </m:sSubPr>
                      <m:e>
                        <m:r>
                          <a:rPr lang="en-US" b="1" i="1">
                            <a:latin typeface="Cambria Math"/>
                          </a:rPr>
                          <m:t>𝒒</m:t>
                        </m:r>
                      </m:e>
                      <m:sub>
                        <m:r>
                          <a:rPr lang="en-US" b="1" i="1">
                            <a:latin typeface="Cambria Math"/>
                          </a:rPr>
                          <m:t>𝒊</m:t>
                        </m:r>
                      </m:sub>
                    </m:sSub>
                    <m:r>
                      <a:rPr lang="en-US" i="1">
                        <a:latin typeface="Cambria Math"/>
                      </a:rPr>
                      <m:t> </m:t>
                    </m:r>
                  </m:oMath>
                </a14:m>
                <a:r>
                  <a:rPr lang="en-US" dirty="0"/>
                  <a:t>toward </a:t>
                </a:r>
                <a:r>
                  <a:rPr lang="en-US" b="1" i="1" dirty="0"/>
                  <a:t>P</a:t>
                </a:r>
                <a:r>
                  <a:rPr lang="en-US" b="1" dirty="0"/>
                  <a:t>.</a:t>
                </a:r>
                <a:endParaRPr lang="en-US" dirty="0"/>
              </a:p>
            </p:txBody>
          </p:sp>
        </mc:Choice>
        <mc:Fallback xmlns="">
          <p:sp>
            <p:nvSpPr>
              <p:cNvPr id="6" name="Rectangle 5"/>
              <p:cNvSpPr>
                <a:spLocks noRot="1" noChangeAspect="1" noMove="1" noResize="1" noEditPoints="1" noAdjustHandles="1" noChangeArrowheads="1" noChangeShapeType="1" noTextEdit="1"/>
              </p:cNvSpPr>
              <p:nvPr/>
            </p:nvSpPr>
            <p:spPr>
              <a:xfrm>
                <a:off x="0" y="3479088"/>
                <a:ext cx="9144000" cy="669992"/>
              </a:xfrm>
              <a:prstGeom prst="rect">
                <a:avLst/>
              </a:prstGeom>
              <a:blipFill rotWithShape="1">
                <a:blip r:embed="rId5"/>
                <a:stretch>
                  <a:fillRect/>
                </a:stretch>
              </a:blipFill>
            </p:spPr>
            <p:txBody>
              <a:bodyPr/>
              <a:lstStyle/>
              <a:p>
                <a:r>
                  <a:rPr lang="en-US">
                    <a:noFill/>
                  </a:rPr>
                  <a:t> </a:t>
                </a:r>
              </a:p>
            </p:txBody>
          </p:sp>
        </mc:Fallback>
      </mc:AlternateContent>
      <p:sp>
        <p:nvSpPr>
          <p:cNvPr id="7" name="Rectangle 6"/>
          <p:cNvSpPr/>
          <p:nvPr/>
        </p:nvSpPr>
        <p:spPr>
          <a:xfrm>
            <a:off x="0" y="692696"/>
            <a:ext cx="9144000" cy="646331"/>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r>
              <a:rPr lang="en-US" dirty="0"/>
              <a:t>                                                                This superposition principle applied to fields follows directly from the superposition property of electric forces.</a:t>
            </a:r>
          </a:p>
        </p:txBody>
      </p:sp>
    </p:spTree>
    <p:extLst>
      <p:ext uri="{BB962C8B-B14F-4D97-AF65-F5344CB8AC3E}">
        <p14:creationId xmlns:p14="http://schemas.microsoft.com/office/powerpoint/2010/main" val="23435158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7"/>
                                        </p:tgtEl>
                                        <p:attrNameLst>
                                          <p:attrName>style.visibility</p:attrName>
                                        </p:attrNameLst>
                                      </p:cBhvr>
                                      <p:to>
                                        <p:strVal val="visible"/>
                                      </p:to>
                                    </p:set>
                                    <p:anim calcmode="lin" valueType="num">
                                      <p:cBhvr additive="base">
                                        <p:cTn id="14" dur="500" fill="hold"/>
                                        <p:tgtEl>
                                          <p:spTgt spid="7"/>
                                        </p:tgtEl>
                                        <p:attrNameLst>
                                          <p:attrName>ppt_x</p:attrName>
                                        </p:attrNameLst>
                                      </p:cBhvr>
                                      <p:tavLst>
                                        <p:tav tm="0">
                                          <p:val>
                                            <p:strVal val="#ppt_x"/>
                                          </p:val>
                                        </p:tav>
                                        <p:tav tm="100000">
                                          <p:val>
                                            <p:strVal val="#ppt_x"/>
                                          </p:val>
                                        </p:tav>
                                      </p:tavLst>
                                    </p:anim>
                                    <p:anim calcmode="lin" valueType="num">
                                      <p:cBhvr additive="base">
                                        <p:cTn id="15"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3"/>
                                        </p:tgtEl>
                                        <p:attrNameLst>
                                          <p:attrName>style.visibility</p:attrName>
                                        </p:attrNameLst>
                                      </p:cBhvr>
                                      <p:to>
                                        <p:strVal val="visible"/>
                                      </p:to>
                                    </p:set>
                                    <p:animEffect transition="in" filter="fade">
                                      <p:cBhvr>
                                        <p:cTn id="20" dur="500"/>
                                        <p:tgtEl>
                                          <p:spTgt spid="3"/>
                                        </p:tgtEl>
                                      </p:cBhvr>
                                    </p:animEffect>
                                  </p:childTnLst>
                                </p:cTn>
                              </p:par>
                            </p:childTnLst>
                          </p:cTn>
                        </p:par>
                      </p:childTnLst>
                    </p:cTn>
                  </p:par>
                  <p:par>
                    <p:cTn id="21" fill="hold">
                      <p:stCondLst>
                        <p:cond delay="indefinite"/>
                      </p:stCondLst>
                      <p:childTnLst>
                        <p:par>
                          <p:cTn id="22" fill="hold">
                            <p:stCondLst>
                              <p:cond delay="0"/>
                            </p:stCondLst>
                            <p:childTnLst>
                              <p:par>
                                <p:cTn id="23" presetID="21" presetClass="entr" presetSubtype="1" fill="hold" grpId="0" nodeType="clickEffect">
                                  <p:stCondLst>
                                    <p:cond delay="0"/>
                                  </p:stCondLst>
                                  <p:childTnLst>
                                    <p:set>
                                      <p:cBhvr>
                                        <p:cTn id="24" dur="1" fill="hold">
                                          <p:stCondLst>
                                            <p:cond delay="0"/>
                                          </p:stCondLst>
                                        </p:cTn>
                                        <p:tgtEl>
                                          <p:spTgt spid="4"/>
                                        </p:tgtEl>
                                        <p:attrNameLst>
                                          <p:attrName>style.visibility</p:attrName>
                                        </p:attrNameLst>
                                      </p:cBhvr>
                                      <p:to>
                                        <p:strVal val="visible"/>
                                      </p:to>
                                    </p:set>
                                    <p:animEffect transition="in" filter="wheel(1)">
                                      <p:cBhvr>
                                        <p:cTn id="25" dur="2000"/>
                                        <p:tgtEl>
                                          <p:spTgt spid="4"/>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4" fill="hold" grpId="0" nodeType="clickEffect">
                                  <p:stCondLst>
                                    <p:cond delay="0"/>
                                  </p:stCondLst>
                                  <p:childTnLst>
                                    <p:set>
                                      <p:cBhvr>
                                        <p:cTn id="29" dur="1" fill="hold">
                                          <p:stCondLst>
                                            <p:cond delay="0"/>
                                          </p:stCondLst>
                                        </p:cTn>
                                        <p:tgtEl>
                                          <p:spTgt spid="5"/>
                                        </p:tgtEl>
                                        <p:attrNameLst>
                                          <p:attrName>style.visibility</p:attrName>
                                        </p:attrNameLst>
                                      </p:cBhvr>
                                      <p:to>
                                        <p:strVal val="visible"/>
                                      </p:to>
                                    </p:set>
                                    <p:animEffect transition="in" filter="wipe(down)">
                                      <p:cBhvr>
                                        <p:cTn id="30" dur="500"/>
                                        <p:tgtEl>
                                          <p:spTgt spid="5"/>
                                        </p:tgtEl>
                                      </p:cBhvr>
                                    </p:animEffect>
                                  </p:childTnLst>
                                </p:cTn>
                              </p:par>
                            </p:childTnLst>
                          </p:cTn>
                        </p:par>
                      </p:childTnLst>
                    </p:cTn>
                  </p:par>
                  <p:par>
                    <p:cTn id="31" fill="hold">
                      <p:stCondLst>
                        <p:cond delay="indefinite"/>
                      </p:stCondLst>
                      <p:childTnLst>
                        <p:par>
                          <p:cTn id="32" fill="hold">
                            <p:stCondLst>
                              <p:cond delay="0"/>
                            </p:stCondLst>
                            <p:childTnLst>
                              <p:par>
                                <p:cTn id="33" presetID="6" presetClass="entr" presetSubtype="16" fill="hold" grpId="0" nodeType="clickEffect">
                                  <p:stCondLst>
                                    <p:cond delay="0"/>
                                  </p:stCondLst>
                                  <p:childTnLst>
                                    <p:set>
                                      <p:cBhvr>
                                        <p:cTn id="34" dur="1" fill="hold">
                                          <p:stCondLst>
                                            <p:cond delay="0"/>
                                          </p:stCondLst>
                                        </p:cTn>
                                        <p:tgtEl>
                                          <p:spTgt spid="6"/>
                                        </p:tgtEl>
                                        <p:attrNameLst>
                                          <p:attrName>style.visibility</p:attrName>
                                        </p:attrNameLst>
                                      </p:cBhvr>
                                      <p:to>
                                        <p:strVal val="visible"/>
                                      </p:to>
                                    </p:set>
                                    <p:animEffect transition="in" filter="circle(in)">
                                      <p:cBhvr>
                                        <p:cTn id="35"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animBg="1"/>
      <p:bldP spid="6" grpId="0" animBg="1"/>
      <p:bldP spid="7"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Rectangle 35"/>
          <p:cNvSpPr/>
          <p:nvPr/>
        </p:nvSpPr>
        <p:spPr>
          <a:xfrm>
            <a:off x="1619672" y="24165"/>
            <a:ext cx="5042098" cy="369332"/>
          </a:xfrm>
          <a:prstGeom prst="rect">
            <a:avLst/>
          </a:prstGeom>
        </p:spPr>
        <p:style>
          <a:lnRef idx="1">
            <a:schemeClr val="accent2"/>
          </a:lnRef>
          <a:fillRef idx="2">
            <a:schemeClr val="accent2"/>
          </a:fillRef>
          <a:effectRef idx="1">
            <a:schemeClr val="accent2"/>
          </a:effectRef>
          <a:fontRef idx="minor">
            <a:schemeClr val="dk1"/>
          </a:fontRef>
        </p:style>
        <p:txBody>
          <a:bodyPr wrap="square">
            <a:spAutoFit/>
          </a:bodyPr>
          <a:lstStyle/>
          <a:p>
            <a:r>
              <a:rPr lang="en-US" dirty="0"/>
              <a:t>Example 1.3 </a:t>
            </a:r>
            <a:r>
              <a:rPr lang="en-US" b="1" dirty="0"/>
              <a:t>Where Is the Resultant Force Zero?</a:t>
            </a:r>
            <a:endParaRPr lang="en-US" dirty="0"/>
          </a:p>
        </p:txBody>
      </p:sp>
      <mc:AlternateContent xmlns:mc="http://schemas.openxmlformats.org/markup-compatibility/2006" xmlns:a14="http://schemas.microsoft.com/office/drawing/2010/main">
        <mc:Choice Requires="a14">
          <p:sp>
            <p:nvSpPr>
              <p:cNvPr id="37" name="Rectangle 36"/>
              <p:cNvSpPr/>
              <p:nvPr/>
            </p:nvSpPr>
            <p:spPr>
              <a:xfrm>
                <a:off x="0" y="393497"/>
                <a:ext cx="9144000" cy="923330"/>
              </a:xfrm>
              <a:prstGeom prst="rect">
                <a:avLst/>
              </a:prstGeom>
            </p:spPr>
            <p:style>
              <a:lnRef idx="1">
                <a:schemeClr val="accent5"/>
              </a:lnRef>
              <a:fillRef idx="2">
                <a:schemeClr val="accent5"/>
              </a:fillRef>
              <a:effectRef idx="1">
                <a:schemeClr val="accent5"/>
              </a:effectRef>
              <a:fontRef idx="minor">
                <a:schemeClr val="dk1"/>
              </a:fontRef>
            </p:style>
            <p:txBody>
              <a:bodyPr wrap="square">
                <a:spAutoFit/>
              </a:bodyPr>
              <a:lstStyle/>
              <a:p>
                <a:r>
                  <a:rPr lang="en-US" dirty="0"/>
                  <a:t>Three point charges lie along the </a:t>
                </a:r>
                <a14:m>
                  <m:oMath xmlns:m="http://schemas.openxmlformats.org/officeDocument/2006/math">
                    <m:r>
                      <a:rPr lang="en-US" i="1" dirty="0" smtClean="0">
                        <a:latin typeface="Cambria Math"/>
                      </a:rPr>
                      <m:t>𝑥</m:t>
                    </m:r>
                  </m:oMath>
                </a14:m>
                <a:r>
                  <a:rPr lang="en-US" i="1" dirty="0"/>
                  <a:t> </a:t>
                </a:r>
                <a:r>
                  <a:rPr lang="en-US" dirty="0"/>
                  <a:t>axis as shown in Figure 1.9. The positive charge </a:t>
                </a:r>
                <a14:m>
                  <m:oMath xmlns:m="http://schemas.openxmlformats.org/officeDocument/2006/math">
                    <m:sSub>
                      <m:sSubPr>
                        <m:ctrlPr>
                          <a:rPr lang="en-US" i="1">
                            <a:latin typeface="Cambria Math" panose="02040503050406030204" pitchFamily="18" charset="0"/>
                          </a:rPr>
                        </m:ctrlPr>
                      </m:sSubPr>
                      <m:e>
                        <m:r>
                          <a:rPr lang="en-US" i="1">
                            <a:latin typeface="Cambria Math"/>
                          </a:rPr>
                          <m:t>𝑞</m:t>
                        </m:r>
                      </m:e>
                      <m:sub>
                        <m:r>
                          <a:rPr lang="en-US" i="1">
                            <a:latin typeface="Cambria Math"/>
                          </a:rPr>
                          <m:t>1</m:t>
                        </m:r>
                      </m:sub>
                    </m:sSub>
                    <m:r>
                      <a:rPr lang="en-US" i="1">
                        <a:latin typeface="Cambria Math"/>
                      </a:rPr>
                      <m:t>=</m:t>
                    </m:r>
                    <m:r>
                      <a:rPr lang="en-US" i="1">
                        <a:latin typeface="Cambria Math"/>
                      </a:rPr>
                      <m:t>15</m:t>
                    </m:r>
                    <m:r>
                      <a:rPr lang="en-US" i="1">
                        <a:latin typeface="Cambria Math"/>
                      </a:rPr>
                      <m:t>.</m:t>
                    </m:r>
                    <m:r>
                      <a:rPr lang="en-US" i="1">
                        <a:latin typeface="Cambria Math"/>
                      </a:rPr>
                      <m:t>0</m:t>
                    </m:r>
                    <m:r>
                      <a:rPr lang="en-US" i="1">
                        <a:latin typeface="Cambria Math"/>
                      </a:rPr>
                      <m:t> </m:t>
                    </m:r>
                    <m:r>
                      <a:rPr lang="en-US" i="1">
                        <a:latin typeface="Cambria Math"/>
                      </a:rPr>
                      <m:t>𝜇</m:t>
                    </m:r>
                    <m:r>
                      <a:rPr lang="en-US" i="1">
                        <a:latin typeface="Cambria Math"/>
                      </a:rPr>
                      <m:t>𝐶</m:t>
                    </m:r>
                  </m:oMath>
                </a14:m>
                <a:r>
                  <a:rPr lang="en-US" dirty="0"/>
                  <a:t> is at</a:t>
                </a:r>
                <a14:m>
                  <m:oMath xmlns:m="http://schemas.openxmlformats.org/officeDocument/2006/math">
                    <m:r>
                      <a:rPr lang="en-US" i="1">
                        <a:latin typeface="Cambria Math"/>
                      </a:rPr>
                      <m:t> </m:t>
                    </m:r>
                    <m:r>
                      <a:rPr lang="en-US" i="1">
                        <a:latin typeface="Cambria Math"/>
                      </a:rPr>
                      <m:t>𝑥</m:t>
                    </m:r>
                    <m:r>
                      <a:rPr lang="en-US" i="1">
                        <a:latin typeface="Cambria Math"/>
                      </a:rPr>
                      <m:t>= </m:t>
                    </m:r>
                    <m:r>
                      <a:rPr lang="en-US" i="1">
                        <a:latin typeface="Cambria Math"/>
                      </a:rPr>
                      <m:t>2</m:t>
                    </m:r>
                    <m:r>
                      <a:rPr lang="en-US" i="1">
                        <a:latin typeface="Cambria Math"/>
                      </a:rPr>
                      <m:t>.</m:t>
                    </m:r>
                    <m:r>
                      <a:rPr lang="en-US" i="1">
                        <a:latin typeface="Cambria Math"/>
                      </a:rPr>
                      <m:t>00</m:t>
                    </m:r>
                    <m:r>
                      <a:rPr lang="en-US" i="1">
                        <a:latin typeface="Cambria Math"/>
                      </a:rPr>
                      <m:t> </m:t>
                    </m:r>
                    <m:r>
                      <a:rPr lang="en-US" i="1">
                        <a:latin typeface="Cambria Math"/>
                      </a:rPr>
                      <m:t>𝑚</m:t>
                    </m:r>
                  </m:oMath>
                </a14:m>
                <a:r>
                  <a:rPr lang="en-US" dirty="0"/>
                  <a:t>, the positive charge </a:t>
                </a:r>
                <a14:m>
                  <m:oMath xmlns:m="http://schemas.openxmlformats.org/officeDocument/2006/math">
                    <m:sSub>
                      <m:sSubPr>
                        <m:ctrlPr>
                          <a:rPr lang="en-US" i="1">
                            <a:latin typeface="Cambria Math" panose="02040503050406030204" pitchFamily="18" charset="0"/>
                          </a:rPr>
                        </m:ctrlPr>
                      </m:sSubPr>
                      <m:e>
                        <m:r>
                          <a:rPr lang="en-US" i="1">
                            <a:latin typeface="Cambria Math"/>
                          </a:rPr>
                          <m:t>𝑞</m:t>
                        </m:r>
                      </m:e>
                      <m:sub>
                        <m:r>
                          <a:rPr lang="en-US" i="1">
                            <a:latin typeface="Cambria Math"/>
                          </a:rPr>
                          <m:t>2</m:t>
                        </m:r>
                      </m:sub>
                    </m:sSub>
                    <m:r>
                      <a:rPr lang="en-US" i="1">
                        <a:latin typeface="Cambria Math"/>
                      </a:rPr>
                      <m:t>=</m:t>
                    </m:r>
                    <m:r>
                      <a:rPr lang="en-US" i="1">
                        <a:latin typeface="Cambria Math"/>
                      </a:rPr>
                      <m:t>6</m:t>
                    </m:r>
                    <m:r>
                      <a:rPr lang="en-US" i="1">
                        <a:latin typeface="Cambria Math"/>
                      </a:rPr>
                      <m:t>.</m:t>
                    </m:r>
                    <m:r>
                      <a:rPr lang="en-US" i="1">
                        <a:latin typeface="Cambria Math"/>
                      </a:rPr>
                      <m:t>00</m:t>
                    </m:r>
                    <m:r>
                      <a:rPr lang="en-US" i="1">
                        <a:latin typeface="Cambria Math"/>
                      </a:rPr>
                      <m:t> </m:t>
                    </m:r>
                    <m:r>
                      <a:rPr lang="en-US" i="1">
                        <a:latin typeface="Cambria Math"/>
                      </a:rPr>
                      <m:t>𝜇</m:t>
                    </m:r>
                    <m:r>
                      <a:rPr lang="en-US" i="1">
                        <a:latin typeface="Cambria Math"/>
                      </a:rPr>
                      <m:t>𝐶</m:t>
                    </m:r>
                  </m:oMath>
                </a14:m>
                <a:r>
                  <a:rPr lang="en-US" dirty="0"/>
                  <a:t> is at the origin, and the resultant force acting on </a:t>
                </a:r>
                <a14:m>
                  <m:oMath xmlns:m="http://schemas.openxmlformats.org/officeDocument/2006/math">
                    <m:sSub>
                      <m:sSubPr>
                        <m:ctrlPr>
                          <a:rPr lang="en-US" i="1" dirty="0" smtClean="0">
                            <a:latin typeface="Cambria Math" panose="02040503050406030204" pitchFamily="18" charset="0"/>
                          </a:rPr>
                        </m:ctrlPr>
                      </m:sSubPr>
                      <m:e>
                        <m:r>
                          <a:rPr lang="en-US" b="0" i="1" dirty="0" smtClean="0">
                            <a:latin typeface="Cambria Math"/>
                          </a:rPr>
                          <m:t>𝑞</m:t>
                        </m:r>
                      </m:e>
                      <m:sub>
                        <m:r>
                          <a:rPr lang="en-US" b="0" i="1" dirty="0" smtClean="0">
                            <a:latin typeface="Cambria Math"/>
                          </a:rPr>
                          <m:t>3</m:t>
                        </m:r>
                      </m:sub>
                    </m:sSub>
                  </m:oMath>
                </a14:m>
                <a:r>
                  <a:rPr lang="en-US" dirty="0"/>
                  <a:t> is zero. What is the  </a:t>
                </a:r>
                <a14:m>
                  <m:oMath xmlns:m="http://schemas.openxmlformats.org/officeDocument/2006/math">
                    <m:r>
                      <a:rPr lang="en-US" i="1" dirty="0" smtClean="0">
                        <a:latin typeface="Cambria Math"/>
                      </a:rPr>
                      <m:t>𝑥</m:t>
                    </m:r>
                    <m:r>
                      <a:rPr lang="en-US" i="1" dirty="0" smtClean="0">
                        <a:latin typeface="Cambria Math"/>
                      </a:rPr>
                      <m:t> −</m:t>
                    </m:r>
                  </m:oMath>
                </a14:m>
                <a:r>
                  <a:rPr lang="en-US" dirty="0"/>
                  <a:t> coordinate of </a:t>
                </a:r>
                <a14:m>
                  <m:oMath xmlns:m="http://schemas.openxmlformats.org/officeDocument/2006/math">
                    <m:sSub>
                      <m:sSubPr>
                        <m:ctrlPr>
                          <a:rPr lang="en-US" i="1">
                            <a:latin typeface="Cambria Math" panose="02040503050406030204" pitchFamily="18" charset="0"/>
                          </a:rPr>
                        </m:ctrlPr>
                      </m:sSubPr>
                      <m:e>
                        <m:r>
                          <a:rPr lang="en-US" i="1">
                            <a:latin typeface="Cambria Math"/>
                          </a:rPr>
                          <m:t>𝑞</m:t>
                        </m:r>
                      </m:e>
                      <m:sub>
                        <m:r>
                          <a:rPr lang="en-US" i="1">
                            <a:latin typeface="Cambria Math"/>
                          </a:rPr>
                          <m:t>3</m:t>
                        </m:r>
                      </m:sub>
                    </m:sSub>
                  </m:oMath>
                </a14:m>
                <a:r>
                  <a:rPr lang="en-US" dirty="0"/>
                  <a:t>?</a:t>
                </a:r>
              </a:p>
            </p:txBody>
          </p:sp>
        </mc:Choice>
        <mc:Fallback xmlns="">
          <p:sp>
            <p:nvSpPr>
              <p:cNvPr id="37" name="Rectangle 36"/>
              <p:cNvSpPr>
                <a:spLocks noRot="1" noChangeAspect="1" noMove="1" noResize="1" noEditPoints="1" noAdjustHandles="1" noChangeArrowheads="1" noChangeShapeType="1" noTextEdit="1"/>
              </p:cNvSpPr>
              <p:nvPr/>
            </p:nvSpPr>
            <p:spPr>
              <a:xfrm>
                <a:off x="0" y="393497"/>
                <a:ext cx="9144000" cy="923330"/>
              </a:xfrm>
              <a:prstGeom prst="rect">
                <a:avLst/>
              </a:prstGeom>
              <a:blipFill rotWithShape="1">
                <a:blip r:embed="rId2"/>
                <a:stretch>
                  <a:fillRect/>
                </a:stretch>
              </a:blipFill>
            </p:spPr>
            <p:txBody>
              <a:bodyPr/>
              <a:lstStyle/>
              <a:p>
                <a:r>
                  <a:rPr lang="en-US">
                    <a:noFill/>
                  </a:rPr>
                  <a:t> </a:t>
                </a:r>
              </a:p>
            </p:txBody>
          </p:sp>
        </mc:Fallback>
      </mc:AlternateContent>
      <p:pic>
        <p:nvPicPr>
          <p:cNvPr id="38" name="Picture 37"/>
          <p:cNvPicPr/>
          <p:nvPr/>
        </p:nvPicPr>
        <p:blipFill>
          <a:blip r:embed="rId3">
            <a:extLst>
              <a:ext uri="{28A0092B-C50C-407E-A947-70E740481C1C}">
                <a14:useLocalDpi xmlns:a14="http://schemas.microsoft.com/office/drawing/2010/main" val="0"/>
              </a:ext>
            </a:extLst>
          </a:blip>
          <a:srcRect/>
          <a:stretch>
            <a:fillRect/>
          </a:stretch>
        </p:blipFill>
        <p:spPr bwMode="auto">
          <a:xfrm>
            <a:off x="5436096" y="1628800"/>
            <a:ext cx="3420234" cy="2016224"/>
          </a:xfrm>
          <a:prstGeom prst="rect">
            <a:avLst/>
          </a:prstGeom>
          <a:noFill/>
          <a:ln>
            <a:noFill/>
          </a:ln>
        </p:spPr>
      </p:pic>
      <p:sp>
        <p:nvSpPr>
          <p:cNvPr id="39" name="Rectangle 38"/>
          <p:cNvSpPr/>
          <p:nvPr/>
        </p:nvSpPr>
        <p:spPr>
          <a:xfrm>
            <a:off x="5292080" y="3645024"/>
            <a:ext cx="3744416" cy="1446550"/>
          </a:xfrm>
          <a:prstGeom prst="rect">
            <a:avLst/>
          </a:prstGeom>
        </p:spPr>
        <p:txBody>
          <a:bodyPr wrap="square">
            <a:spAutoFit/>
          </a:bodyPr>
          <a:lstStyle/>
          <a:p>
            <a:pPr algn="just"/>
            <a:r>
              <a:rPr lang="en-US" b="1" dirty="0"/>
              <a:t>    </a:t>
            </a:r>
            <a:r>
              <a:rPr lang="en-US" sz="1400" b="1" dirty="0"/>
              <a:t>Figure 1.9 </a:t>
            </a:r>
            <a:r>
              <a:rPr lang="en-US" sz="1400" dirty="0"/>
              <a:t>(Example 1.3) Three point charges are placed along the </a:t>
            </a:r>
            <a:r>
              <a:rPr lang="en-US" sz="1400" i="1" dirty="0"/>
              <a:t>x </a:t>
            </a:r>
            <a:r>
              <a:rPr lang="en-US" sz="1400" dirty="0"/>
              <a:t>axis. If the resultant force acting on </a:t>
            </a:r>
            <a:r>
              <a:rPr lang="en-US" sz="1400" i="1" dirty="0"/>
              <a:t>q</a:t>
            </a:r>
            <a:r>
              <a:rPr lang="en-US" sz="1400" baseline="-25000" dirty="0"/>
              <a:t>3</a:t>
            </a:r>
            <a:r>
              <a:rPr lang="en-US" sz="1400" dirty="0"/>
              <a:t> is zero, then the force </a:t>
            </a:r>
            <a:r>
              <a:rPr lang="en-US" sz="1400" b="1" dirty="0"/>
              <a:t>F</a:t>
            </a:r>
            <a:r>
              <a:rPr lang="en-US" sz="1400" baseline="-25000" dirty="0"/>
              <a:t>13</a:t>
            </a:r>
            <a:r>
              <a:rPr lang="en-US" sz="1400" dirty="0"/>
              <a:t> exerted by </a:t>
            </a:r>
            <a:r>
              <a:rPr lang="en-US" sz="1400" i="1" dirty="0"/>
              <a:t>q</a:t>
            </a:r>
            <a:r>
              <a:rPr lang="en-US" sz="1400" baseline="-25000" dirty="0"/>
              <a:t>1 </a:t>
            </a:r>
            <a:r>
              <a:rPr lang="en-US" sz="1400" dirty="0"/>
              <a:t>on </a:t>
            </a:r>
            <a:r>
              <a:rPr lang="en-US" sz="1400" i="1" dirty="0"/>
              <a:t>q</a:t>
            </a:r>
            <a:r>
              <a:rPr lang="en-US" sz="1400" baseline="-25000" dirty="0"/>
              <a:t>3 </a:t>
            </a:r>
            <a:r>
              <a:rPr lang="en-US" sz="1400" dirty="0"/>
              <a:t>must be equal in magnitude and opposite in direction to the force </a:t>
            </a:r>
            <a:r>
              <a:rPr lang="en-US" sz="1400" b="1" dirty="0"/>
              <a:t>F</a:t>
            </a:r>
            <a:r>
              <a:rPr lang="en-US" sz="1400" baseline="-25000" dirty="0"/>
              <a:t>23</a:t>
            </a:r>
            <a:r>
              <a:rPr lang="en-US" sz="1400" dirty="0"/>
              <a:t> exerted by </a:t>
            </a:r>
            <a:r>
              <a:rPr lang="en-US" sz="1400" i="1" dirty="0"/>
              <a:t>q</a:t>
            </a:r>
            <a:r>
              <a:rPr lang="en-US" sz="1400" baseline="-25000" dirty="0"/>
              <a:t>2 </a:t>
            </a:r>
            <a:r>
              <a:rPr lang="en-US" sz="1400" dirty="0"/>
              <a:t>on </a:t>
            </a:r>
            <a:r>
              <a:rPr lang="en-US" sz="1400" i="1" dirty="0"/>
              <a:t>q</a:t>
            </a:r>
            <a:r>
              <a:rPr lang="en-US" sz="1400" baseline="-25000" dirty="0"/>
              <a:t>3</a:t>
            </a:r>
            <a:r>
              <a:rPr lang="en-US" sz="1400" dirty="0"/>
              <a:t>.</a:t>
            </a:r>
          </a:p>
        </p:txBody>
      </p:sp>
      <p:sp>
        <p:nvSpPr>
          <p:cNvPr id="40" name="Rectangle 2"/>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41" name="Rectangle 4"/>
          <p:cNvSpPr>
            <a:spLocks noChangeArrowheads="1"/>
          </p:cNvSpPr>
          <p:nvPr/>
        </p:nvSpPr>
        <p:spPr bwMode="auto">
          <a:xfrm>
            <a:off x="107504" y="1467361"/>
            <a:ext cx="5616624" cy="11079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Solution </a:t>
            </a:r>
            <a:r>
              <a:rPr kumimoji="0" lang="en-US" sz="1600"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Because </a:t>
            </a:r>
            <a:r>
              <a:rPr kumimoji="0" lang="en-US" sz="1600" b="1" i="1"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q</a:t>
            </a:r>
            <a:r>
              <a:rPr kumimoji="0" lang="en-US" sz="1600" b="1" i="0" u="none" strike="noStrike" cap="none" normalizeH="0" baseline="-30000" dirty="0">
                <a:ln>
                  <a:noFill/>
                </a:ln>
                <a:solidFill>
                  <a:schemeClr val="tx1"/>
                </a:solidFill>
                <a:effectLst/>
                <a:latin typeface="Times New Roman" pitchFamily="18" charset="0"/>
                <a:ea typeface="Calibri" pitchFamily="34" charset="0"/>
                <a:cs typeface="Times New Roman" pitchFamily="18" charset="0"/>
              </a:rPr>
              <a:t>3</a:t>
            </a:r>
            <a:r>
              <a:rPr kumimoji="0" lang="en-US" sz="1600" b="1"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 </a:t>
            </a:r>
            <a:r>
              <a:rPr kumimoji="0" lang="en-US" sz="1600"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is negative and </a:t>
            </a:r>
            <a:r>
              <a:rPr kumimoji="0" lang="en-US" sz="1600" b="1" i="1"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q</a:t>
            </a:r>
            <a:r>
              <a:rPr kumimoji="0" lang="en-US" sz="1600" b="1" i="0" u="none" strike="noStrike" cap="none" normalizeH="0" baseline="-30000" dirty="0">
                <a:ln>
                  <a:noFill/>
                </a:ln>
                <a:solidFill>
                  <a:schemeClr val="tx1"/>
                </a:solidFill>
                <a:effectLst/>
                <a:latin typeface="Times New Roman" pitchFamily="18" charset="0"/>
                <a:ea typeface="Calibri" pitchFamily="34" charset="0"/>
                <a:cs typeface="Times New Roman" pitchFamily="18" charset="0"/>
              </a:rPr>
              <a:t>1</a:t>
            </a:r>
            <a:r>
              <a:rPr kumimoji="0" lang="en-US" sz="1600"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 and </a:t>
            </a:r>
            <a:r>
              <a:rPr kumimoji="0" lang="en-US" sz="1600" b="1" i="1"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q</a:t>
            </a:r>
            <a:r>
              <a:rPr kumimoji="0" lang="en-US" sz="1600" b="1" i="0" u="none" strike="noStrike" cap="none" normalizeH="0" baseline="-30000" dirty="0">
                <a:ln>
                  <a:noFill/>
                </a:ln>
                <a:solidFill>
                  <a:schemeClr val="tx1"/>
                </a:solidFill>
                <a:effectLst/>
                <a:latin typeface="Times New Roman" pitchFamily="18" charset="0"/>
                <a:ea typeface="Calibri" pitchFamily="34" charset="0"/>
                <a:cs typeface="Times New Roman" pitchFamily="18" charset="0"/>
              </a:rPr>
              <a:t>2</a:t>
            </a:r>
            <a:r>
              <a:rPr kumimoji="0" lang="en-US" sz="1600"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 are positive, the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forces </a:t>
            </a:r>
            <a:r>
              <a:rPr kumimoji="0" lang="en-US" sz="1600" b="1"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F</a:t>
            </a:r>
            <a:r>
              <a:rPr kumimoji="0" lang="en-US" sz="1600" b="1" i="0" u="none" strike="noStrike" cap="none" normalizeH="0" baseline="-30000" dirty="0">
                <a:ln>
                  <a:noFill/>
                </a:ln>
                <a:solidFill>
                  <a:schemeClr val="tx1"/>
                </a:solidFill>
                <a:effectLst/>
                <a:latin typeface="Times New Roman" pitchFamily="18" charset="0"/>
                <a:ea typeface="Calibri" pitchFamily="34" charset="0"/>
                <a:cs typeface="Times New Roman" pitchFamily="18" charset="0"/>
              </a:rPr>
              <a:t>13</a:t>
            </a:r>
            <a:r>
              <a:rPr kumimoji="0" lang="en-US" sz="1600"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 and </a:t>
            </a:r>
            <a:r>
              <a:rPr kumimoji="0" lang="en-US" sz="1600" b="1"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F</a:t>
            </a:r>
            <a:r>
              <a:rPr kumimoji="0" lang="en-US" sz="1600" b="1" i="0" u="none" strike="noStrike" cap="none" normalizeH="0" baseline="-30000" dirty="0">
                <a:ln>
                  <a:noFill/>
                </a:ln>
                <a:solidFill>
                  <a:schemeClr val="tx1"/>
                </a:solidFill>
                <a:effectLst/>
                <a:latin typeface="Times New Roman" pitchFamily="18" charset="0"/>
                <a:ea typeface="Calibri" pitchFamily="34" charset="0"/>
                <a:cs typeface="Times New Roman" pitchFamily="18" charset="0"/>
              </a:rPr>
              <a:t>23</a:t>
            </a:r>
            <a:r>
              <a:rPr kumimoji="0" lang="en-US" sz="1600"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 are both attractive, as indicated in Figure 1.9.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From Coulomb</a:t>
            </a:r>
            <a:r>
              <a:rPr kumimoji="0" lang="en-US" sz="1600" b="0" i="0" u="none" strike="noStrike" cap="none" normalizeH="0" baseline="0" dirty="0">
                <a:ln>
                  <a:noFill/>
                </a:ln>
                <a:solidFill>
                  <a:schemeClr val="tx1"/>
                </a:solidFill>
                <a:effectLst/>
                <a:latin typeface="Calibri"/>
                <a:ea typeface="Calibri" pitchFamily="34" charset="0"/>
                <a:cs typeface="Times New Roman" pitchFamily="18" charset="0"/>
              </a:rPr>
              <a:t>’</a:t>
            </a:r>
            <a:r>
              <a:rPr kumimoji="0" lang="en-US" sz="1600"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s law, </a:t>
            </a:r>
            <a:r>
              <a:rPr kumimoji="0" lang="en-US" sz="1600" b="1"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F</a:t>
            </a:r>
            <a:r>
              <a:rPr kumimoji="0" lang="en-US" sz="1600" b="1" i="0" u="none" strike="noStrike" cap="none" normalizeH="0" baseline="-30000" dirty="0">
                <a:ln>
                  <a:noFill/>
                </a:ln>
                <a:solidFill>
                  <a:schemeClr val="tx1"/>
                </a:solidFill>
                <a:effectLst/>
                <a:latin typeface="Times New Roman" pitchFamily="18" charset="0"/>
                <a:ea typeface="Calibri" pitchFamily="34" charset="0"/>
                <a:cs typeface="Times New Roman" pitchFamily="18" charset="0"/>
              </a:rPr>
              <a:t>13</a:t>
            </a:r>
            <a:r>
              <a:rPr kumimoji="0" lang="en-US" sz="1600"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 and </a:t>
            </a:r>
            <a:r>
              <a:rPr kumimoji="0" lang="en-US" sz="1600" b="1"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F</a:t>
            </a:r>
            <a:r>
              <a:rPr kumimoji="0" lang="en-US" sz="1600" b="1" i="0" u="none" strike="noStrike" cap="none" normalizeH="0" baseline="-30000" dirty="0">
                <a:ln>
                  <a:noFill/>
                </a:ln>
                <a:solidFill>
                  <a:schemeClr val="tx1"/>
                </a:solidFill>
                <a:effectLst/>
                <a:latin typeface="Times New Roman" pitchFamily="18" charset="0"/>
                <a:ea typeface="Calibri" pitchFamily="34" charset="0"/>
                <a:cs typeface="Times New Roman" pitchFamily="18" charset="0"/>
              </a:rPr>
              <a:t>23</a:t>
            </a:r>
            <a:r>
              <a:rPr kumimoji="0" lang="en-US" sz="1600"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 have magnitudes</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Arial" pitchFamily="34" charset="0"/>
              <a:cs typeface="Arial" pitchFamily="34" charset="0"/>
            </a:endParaRPr>
          </a:p>
        </p:txBody>
      </p:sp>
      <p:pic>
        <p:nvPicPr>
          <p:cNvPr id="42" name="Picture 41"/>
          <p:cNvPicPr/>
          <p:nvPr/>
        </p:nvPicPr>
        <p:blipFill>
          <a:blip r:embed="rId4">
            <a:lum bright="-20000" contrast="40000"/>
            <a:extLst>
              <a:ext uri="{28A0092B-C50C-407E-A947-70E740481C1C}">
                <a14:useLocalDpi xmlns:a14="http://schemas.microsoft.com/office/drawing/2010/main" val="0"/>
              </a:ext>
            </a:extLst>
          </a:blip>
          <a:srcRect/>
          <a:stretch>
            <a:fillRect/>
          </a:stretch>
        </p:blipFill>
        <p:spPr bwMode="auto">
          <a:xfrm>
            <a:off x="179512" y="2348880"/>
            <a:ext cx="2124236" cy="717421"/>
          </a:xfrm>
          <a:prstGeom prst="rect">
            <a:avLst/>
          </a:prstGeom>
          <a:noFill/>
          <a:ln>
            <a:noFill/>
          </a:ln>
        </p:spPr>
      </p:pic>
      <p:pic>
        <p:nvPicPr>
          <p:cNvPr id="43" name="Picture 42"/>
          <p:cNvPicPr/>
          <p:nvPr/>
        </p:nvPicPr>
        <p:blipFill>
          <a:blip r:embed="rId5">
            <a:lum bright="-20000" contrast="40000"/>
            <a:extLst>
              <a:ext uri="{28A0092B-C50C-407E-A947-70E740481C1C}">
                <a14:useLocalDpi xmlns:a14="http://schemas.microsoft.com/office/drawing/2010/main" val="0"/>
              </a:ext>
            </a:extLst>
          </a:blip>
          <a:srcRect/>
          <a:stretch>
            <a:fillRect/>
          </a:stretch>
        </p:blipFill>
        <p:spPr bwMode="auto">
          <a:xfrm>
            <a:off x="2695682" y="2348880"/>
            <a:ext cx="2020334" cy="702117"/>
          </a:xfrm>
          <a:prstGeom prst="rect">
            <a:avLst/>
          </a:prstGeom>
          <a:noFill/>
          <a:ln>
            <a:noFill/>
          </a:ln>
        </p:spPr>
      </p:pic>
      <p:sp>
        <p:nvSpPr>
          <p:cNvPr id="44" name="Rectangle 43"/>
          <p:cNvSpPr/>
          <p:nvPr/>
        </p:nvSpPr>
        <p:spPr>
          <a:xfrm>
            <a:off x="234820" y="2947045"/>
            <a:ext cx="4841235" cy="1159678"/>
          </a:xfrm>
          <a:prstGeom prst="rect">
            <a:avLst/>
          </a:prstGeom>
          <a:ln>
            <a:solidFill>
              <a:schemeClr val="bg1"/>
            </a:solidFill>
          </a:ln>
        </p:spPr>
        <p:style>
          <a:lnRef idx="2">
            <a:schemeClr val="accent1"/>
          </a:lnRef>
          <a:fillRef idx="1">
            <a:schemeClr val="lt1"/>
          </a:fillRef>
          <a:effectRef idx="0">
            <a:schemeClr val="accent1"/>
          </a:effectRef>
          <a:fontRef idx="minor">
            <a:schemeClr val="dk1"/>
          </a:fontRef>
        </p:style>
        <p:txBody>
          <a:bodyPr rtlCol="0" anchor="ctr"/>
          <a:lstStyle/>
          <a:p>
            <a:pPr algn="just"/>
            <a:r>
              <a:rPr lang="en-US" sz="1600" dirty="0"/>
              <a:t>For the resultant force on </a:t>
            </a:r>
            <a:r>
              <a:rPr lang="en-US" sz="1600" b="1" i="1" dirty="0"/>
              <a:t>q</a:t>
            </a:r>
            <a:r>
              <a:rPr lang="en-US" sz="1600" b="1" baseline="-25000" dirty="0"/>
              <a:t>3</a:t>
            </a:r>
            <a:r>
              <a:rPr lang="en-US" sz="1600" dirty="0"/>
              <a:t> to be zero, </a:t>
            </a:r>
            <a:r>
              <a:rPr lang="en-US" sz="1600" b="1" dirty="0"/>
              <a:t>F</a:t>
            </a:r>
            <a:r>
              <a:rPr lang="en-US" sz="1600" b="1" baseline="-25000" dirty="0"/>
              <a:t>23</a:t>
            </a:r>
            <a:r>
              <a:rPr lang="en-US" sz="1600" dirty="0"/>
              <a:t> must be equal in magnitude and opposite in direction to </a:t>
            </a:r>
            <a:r>
              <a:rPr lang="en-US" sz="1600" b="1" dirty="0"/>
              <a:t>F</a:t>
            </a:r>
            <a:r>
              <a:rPr lang="en-US" sz="1600" b="1" baseline="-25000" dirty="0"/>
              <a:t>13</a:t>
            </a:r>
            <a:r>
              <a:rPr lang="en-US" sz="1600" dirty="0"/>
              <a:t>. Setting the magnitudes of the two forces equal, we have</a:t>
            </a:r>
          </a:p>
        </p:txBody>
      </p:sp>
      <p:pic>
        <p:nvPicPr>
          <p:cNvPr id="45" name="Picture 44"/>
          <p:cNvPicPr/>
          <p:nvPr/>
        </p:nvPicPr>
        <p:blipFill>
          <a:blip r:embed="rId6">
            <a:lum bright="-20000" contrast="40000"/>
            <a:extLst>
              <a:ext uri="{28A0092B-C50C-407E-A947-70E740481C1C}">
                <a14:useLocalDpi xmlns:a14="http://schemas.microsoft.com/office/drawing/2010/main" val="0"/>
              </a:ext>
            </a:extLst>
          </a:blip>
          <a:srcRect/>
          <a:stretch>
            <a:fillRect/>
          </a:stretch>
        </p:blipFill>
        <p:spPr bwMode="auto">
          <a:xfrm>
            <a:off x="107504" y="3933056"/>
            <a:ext cx="2460862" cy="583614"/>
          </a:xfrm>
          <a:prstGeom prst="rect">
            <a:avLst/>
          </a:prstGeom>
          <a:noFill/>
          <a:ln>
            <a:noFill/>
          </a:ln>
        </p:spPr>
      </p:pic>
      <p:pic>
        <p:nvPicPr>
          <p:cNvPr id="46" name="Picture 45"/>
          <p:cNvPicPr/>
          <p:nvPr/>
        </p:nvPicPr>
        <p:blipFill>
          <a:blip r:embed="rId7">
            <a:lum bright="-20000" contrast="40000"/>
            <a:extLst>
              <a:ext uri="{28A0092B-C50C-407E-A947-70E740481C1C}">
                <a14:useLocalDpi xmlns:a14="http://schemas.microsoft.com/office/drawing/2010/main" val="0"/>
              </a:ext>
            </a:extLst>
          </a:blip>
          <a:srcRect/>
          <a:stretch>
            <a:fillRect/>
          </a:stretch>
        </p:blipFill>
        <p:spPr bwMode="auto">
          <a:xfrm>
            <a:off x="185299" y="4516670"/>
            <a:ext cx="3955421" cy="569094"/>
          </a:xfrm>
          <a:prstGeom prst="rect">
            <a:avLst/>
          </a:prstGeom>
          <a:noFill/>
          <a:ln>
            <a:noFill/>
          </a:ln>
        </p:spPr>
      </p:pic>
      <p:grpSp>
        <p:nvGrpSpPr>
          <p:cNvPr id="47" name="Group 46"/>
          <p:cNvGrpSpPr/>
          <p:nvPr/>
        </p:nvGrpSpPr>
        <p:grpSpPr>
          <a:xfrm>
            <a:off x="5063057" y="5700374"/>
            <a:ext cx="4033217" cy="871276"/>
            <a:chOff x="158982" y="5775879"/>
            <a:chExt cx="4033217" cy="871276"/>
          </a:xfrm>
        </p:grpSpPr>
        <p:pic>
          <p:nvPicPr>
            <p:cNvPr id="48" name="Picture 72"/>
            <p:cNvPicPr>
              <a:picLocks noChangeAspect="1" noChangeArrowheads="1"/>
            </p:cNvPicPr>
            <p:nvPr/>
          </p:nvPicPr>
          <p:blipFill>
            <a:blip r:embed="rId8">
              <a:duotone>
                <a:prstClr val="black"/>
                <a:schemeClr val="accent3">
                  <a:tint val="45000"/>
                  <a:satMod val="400000"/>
                </a:schemeClr>
              </a:duotone>
              <a:extLst>
                <a:ext uri="{28A0092B-C50C-407E-A947-70E740481C1C}">
                  <a14:useLocalDpi xmlns:a14="http://schemas.microsoft.com/office/drawing/2010/main" val="0"/>
                </a:ext>
              </a:extLst>
            </a:blip>
            <a:srcRect/>
            <a:stretch>
              <a:fillRect/>
            </a:stretch>
          </p:blipFill>
          <p:spPr bwMode="auto">
            <a:xfrm>
              <a:off x="1187624" y="5775879"/>
              <a:ext cx="2310796" cy="317417"/>
            </a:xfrm>
            <a:prstGeom prst="rect">
              <a:avLst/>
            </a:prstGeom>
            <a:noFill/>
            <a:extLst>
              <a:ext uri="{909E8E84-426E-40DD-AFC4-6F175D3DCCD1}">
                <a14:hiddenFill xmlns:a14="http://schemas.microsoft.com/office/drawing/2010/main">
                  <a:solidFill>
                    <a:srgbClr val="FFFFFF"/>
                  </a:solidFill>
                </a14:hiddenFill>
              </a:ext>
            </a:extLst>
          </p:spPr>
        </p:pic>
        <mc:AlternateContent xmlns:mc="http://schemas.openxmlformats.org/markup-compatibility/2006" xmlns:a14="http://schemas.microsoft.com/office/drawing/2010/main">
          <mc:Choice Requires="a14">
            <p:sp>
              <p:nvSpPr>
                <p:cNvPr id="49" name="Rectangle 7"/>
                <p:cNvSpPr>
                  <a:spLocks noChangeArrowheads="1"/>
                </p:cNvSpPr>
                <p:nvPr/>
              </p:nvSpPr>
              <p:spPr bwMode="auto">
                <a:xfrm rot="10800000" flipV="1">
                  <a:off x="158982" y="6123935"/>
                  <a:ext cx="4033217" cy="523220"/>
                </a:xfrm>
                <a:prstGeom prst="rect">
                  <a:avLst/>
                </a:prstGeom>
                <a:ln/>
              </p:spPr>
              <p:style>
                <a:lnRef idx="1">
                  <a:schemeClr val="accent3"/>
                </a:lnRef>
                <a:fillRef idx="2">
                  <a:schemeClr val="accent3"/>
                </a:fillRef>
                <a:effectRef idx="1">
                  <a:schemeClr val="accent3"/>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Calibri" pitchFamily="34" charset="0"/>
                      <a:ea typeface="Calibri" pitchFamily="34" charset="0"/>
                      <a:cs typeface="NewBaskerville-Roman" charset="0"/>
                    </a:rPr>
                    <a:t>root is </a:t>
                  </a:r>
                  <a:r>
                    <a:rPr kumimoji="0" lang="en-US" sz="1400" b="0" i="1" u="none" strike="noStrike" cap="none" normalizeH="0" baseline="0" dirty="0">
                      <a:ln>
                        <a:noFill/>
                      </a:ln>
                      <a:solidFill>
                        <a:schemeClr val="tx1"/>
                      </a:solidFill>
                      <a:effectLst/>
                      <a:latin typeface="Cambria Math" pitchFamily="18" charset="0"/>
                      <a:ea typeface="Calibri" pitchFamily="34" charset="0"/>
                      <a:cs typeface="NewBaskerville-Roman" charset="0"/>
                    </a:rPr>
                    <a:t> </a:t>
                  </a:r>
                  <a14:m>
                    <m:oMath xmlns:m="http://schemas.openxmlformats.org/officeDocument/2006/math">
                      <m:r>
                        <a:rPr kumimoji="0" lang="en-US" sz="1400" b="0" i="1" u="none" strike="noStrike" cap="none" normalizeH="0" baseline="0" dirty="0" smtClean="0">
                          <a:ln>
                            <a:noFill/>
                          </a:ln>
                          <a:solidFill>
                            <a:schemeClr val="tx1"/>
                          </a:solidFill>
                          <a:effectLst/>
                          <a:latin typeface="Cambria Math"/>
                          <a:ea typeface="Calibri" pitchFamily="34" charset="0"/>
                          <a:cs typeface="NewBaskerville-Italic" charset="0"/>
                        </a:rPr>
                        <m:t>𝑥</m:t>
                      </m:r>
                      <m:r>
                        <a:rPr kumimoji="0" lang="en-US" sz="1400" b="0" i="1" u="none" strike="noStrike" cap="none" normalizeH="0" baseline="0" dirty="0" smtClean="0">
                          <a:ln>
                            <a:noFill/>
                          </a:ln>
                          <a:solidFill>
                            <a:schemeClr val="tx1"/>
                          </a:solidFill>
                          <a:effectLst/>
                          <a:latin typeface="Cambria Math"/>
                          <a:ea typeface="Calibri" pitchFamily="34" charset="0"/>
                          <a:cs typeface="MathematicalPi-One" charset="0"/>
                        </a:rPr>
                        <m:t>=</m:t>
                      </m:r>
                      <m:r>
                        <a:rPr kumimoji="0" lang="en-US" sz="1400" b="0" i="1" u="none" strike="noStrike" cap="none" normalizeH="0" baseline="0" dirty="0" smtClean="0">
                          <a:ln>
                            <a:noFill/>
                          </a:ln>
                          <a:solidFill>
                            <a:schemeClr val="tx1"/>
                          </a:solidFill>
                          <a:effectLst/>
                          <a:latin typeface="Cambria Math"/>
                          <a:ea typeface="Times New Roman" pitchFamily="18" charset="0"/>
                          <a:cs typeface="NewBaskerville-Roman" charset="0"/>
                        </a:rPr>
                        <m:t>0</m:t>
                      </m:r>
                      <m:r>
                        <a:rPr kumimoji="0" lang="en-US" sz="1400" b="0" i="1" u="none" strike="noStrike" cap="none" normalizeH="0" baseline="0" dirty="0" smtClean="0">
                          <a:ln>
                            <a:noFill/>
                          </a:ln>
                          <a:solidFill>
                            <a:schemeClr val="tx1"/>
                          </a:solidFill>
                          <a:effectLst/>
                          <a:latin typeface="Cambria Math"/>
                          <a:ea typeface="Times New Roman" pitchFamily="18" charset="0"/>
                          <a:cs typeface="NewBaskerville-Roman" charset="0"/>
                        </a:rPr>
                        <m:t>.</m:t>
                      </m:r>
                      <m:r>
                        <a:rPr kumimoji="0" lang="en-US" sz="1400" b="0" i="1" u="none" strike="noStrike" cap="none" normalizeH="0" baseline="0" dirty="0" smtClean="0">
                          <a:ln>
                            <a:noFill/>
                          </a:ln>
                          <a:solidFill>
                            <a:schemeClr val="tx1"/>
                          </a:solidFill>
                          <a:effectLst/>
                          <a:latin typeface="Cambria Math"/>
                          <a:ea typeface="Times New Roman" pitchFamily="18" charset="0"/>
                          <a:cs typeface="NewBaskerville-Roman" charset="0"/>
                        </a:rPr>
                        <m:t>77</m:t>
                      </m:r>
                    </m:oMath>
                  </a14:m>
                  <a:r>
                    <a:rPr kumimoji="0" lang="en-US" sz="1400" b="0" i="0" u="none" strike="noStrike" cap="none" normalizeH="0" baseline="0" dirty="0">
                      <a:ln>
                        <a:noFill/>
                      </a:ln>
                      <a:solidFill>
                        <a:schemeClr val="tx1"/>
                      </a:solidFill>
                      <a:effectLst/>
                      <a:latin typeface="Calibri" pitchFamily="34" charset="0"/>
                      <a:ea typeface="Calibri" pitchFamily="34" charset="0"/>
                      <a:cs typeface="MathematicalPi-One" charset="0"/>
                    </a:rPr>
                    <a:t>  </a:t>
                  </a:r>
                  <a:r>
                    <a:rPr kumimoji="0" lang="en-US" sz="1400" b="0" i="0" u="none" strike="noStrike" cap="none" normalizeH="0" baseline="0" dirty="0">
                      <a:ln>
                        <a:noFill/>
                      </a:ln>
                      <a:solidFill>
                        <a:schemeClr val="tx1"/>
                      </a:solidFill>
                      <a:effectLst/>
                      <a:latin typeface="Calibri" pitchFamily="34" charset="0"/>
                      <a:ea typeface="Calibri" pitchFamily="34" charset="0"/>
                      <a:cs typeface="NewBaskerville-Roman" charset="0"/>
                    </a:rPr>
                    <a:t>There is also a second root,  </a:t>
                  </a:r>
                  <a14:m>
                    <m:oMath xmlns:m="http://schemas.openxmlformats.org/officeDocument/2006/math">
                      <m:r>
                        <a:rPr kumimoji="0" lang="en-US" sz="1400" b="0" i="1" u="none" strike="noStrike" cap="none" normalizeH="0" baseline="0" dirty="0" smtClean="0">
                          <a:ln>
                            <a:noFill/>
                          </a:ln>
                          <a:solidFill>
                            <a:schemeClr val="tx1"/>
                          </a:solidFill>
                          <a:effectLst/>
                          <a:latin typeface="Cambria Math"/>
                          <a:ea typeface="Calibri" pitchFamily="34" charset="0"/>
                          <a:cs typeface="NewBaskerville-Italic" charset="0"/>
                        </a:rPr>
                        <m:t>𝑥</m:t>
                      </m:r>
                      <m:r>
                        <a:rPr kumimoji="0" lang="en-US" sz="1400" b="0" i="1" u="none" strike="noStrike" cap="none" normalizeH="0" baseline="0" dirty="0" smtClean="0">
                          <a:ln>
                            <a:noFill/>
                          </a:ln>
                          <a:solidFill>
                            <a:schemeClr val="tx1"/>
                          </a:solidFill>
                          <a:effectLst/>
                          <a:latin typeface="Cambria Math"/>
                          <a:ea typeface="Calibri" pitchFamily="34" charset="0"/>
                          <a:cs typeface="MathematicalPi-One" charset="0"/>
                        </a:rPr>
                        <m:t>=</m:t>
                      </m:r>
                      <m:r>
                        <a:rPr kumimoji="0" lang="en-US" sz="1400" b="0" i="1" u="none" strike="noStrike" cap="none" normalizeH="0" baseline="0" dirty="0" smtClean="0">
                          <a:ln>
                            <a:noFill/>
                          </a:ln>
                          <a:solidFill>
                            <a:schemeClr val="tx1"/>
                          </a:solidFill>
                          <a:effectLst/>
                          <a:latin typeface="Cambria Math"/>
                          <a:ea typeface="Calibri" pitchFamily="34" charset="0"/>
                          <a:cs typeface="MathematicalPi-One" charset="0"/>
                        </a:rPr>
                        <m:t>3</m:t>
                      </m:r>
                      <m:r>
                        <a:rPr kumimoji="0" lang="en-US" sz="1400" b="0" i="1" u="none" strike="noStrike" cap="none" normalizeH="0" baseline="0" dirty="0" smtClean="0">
                          <a:ln>
                            <a:noFill/>
                          </a:ln>
                          <a:solidFill>
                            <a:schemeClr val="tx1"/>
                          </a:solidFill>
                          <a:effectLst/>
                          <a:latin typeface="Cambria Math"/>
                          <a:ea typeface="Calibri" pitchFamily="34" charset="0"/>
                          <a:cs typeface="MathematicalPi-One" charset="0"/>
                        </a:rPr>
                        <m:t>.</m:t>
                      </m:r>
                      <m:r>
                        <a:rPr kumimoji="0" lang="en-US" sz="1400" b="0" i="1" u="none" strike="noStrike" cap="none" normalizeH="0" baseline="0" dirty="0" smtClean="0">
                          <a:ln>
                            <a:noFill/>
                          </a:ln>
                          <a:solidFill>
                            <a:schemeClr val="tx1"/>
                          </a:solidFill>
                          <a:effectLst/>
                          <a:latin typeface="Cambria Math"/>
                          <a:ea typeface="Calibri" pitchFamily="34" charset="0"/>
                          <a:cs typeface="MathematicalPi-One" charset="0"/>
                        </a:rPr>
                        <m:t>44</m:t>
                      </m:r>
                      <m:r>
                        <a:rPr kumimoji="0" lang="en-US" sz="1400" b="0" i="1" u="none" strike="noStrike" cap="none" normalizeH="0" baseline="0" dirty="0" smtClean="0">
                          <a:ln>
                            <a:noFill/>
                          </a:ln>
                          <a:solidFill>
                            <a:schemeClr val="tx1"/>
                          </a:solidFill>
                          <a:effectLst/>
                          <a:latin typeface="Cambria Math"/>
                          <a:ea typeface="Calibri" pitchFamily="34" charset="0"/>
                          <a:cs typeface="MathematicalPi-One" charset="0"/>
                        </a:rPr>
                        <m:t> </m:t>
                      </m:r>
                      <m:r>
                        <a:rPr kumimoji="0" lang="en-US" sz="1400" b="0" i="1" u="none" strike="noStrike" cap="none" normalizeH="0" baseline="0" dirty="0" smtClean="0">
                          <a:ln>
                            <a:noFill/>
                          </a:ln>
                          <a:solidFill>
                            <a:schemeClr val="tx1"/>
                          </a:solidFill>
                          <a:effectLst/>
                          <a:latin typeface="Cambria Math"/>
                          <a:ea typeface="Calibri" pitchFamily="34" charset="0"/>
                          <a:cs typeface="MathematicalPi-One" charset="0"/>
                        </a:rPr>
                        <m:t>𝑚</m:t>
                      </m:r>
                    </m:oMath>
                  </a14:m>
                  <a:r>
                    <a:rPr kumimoji="0" lang="en-US" sz="1400" b="0" i="1" u="none" strike="noStrike" cap="none" normalizeH="0" baseline="0" dirty="0">
                      <a:ln>
                        <a:noFill/>
                      </a:ln>
                      <a:solidFill>
                        <a:schemeClr val="tx1"/>
                      </a:solidFill>
                      <a:effectLst/>
                      <a:latin typeface="Cambria Math" pitchFamily="18" charset="0"/>
                      <a:ea typeface="Calibri" pitchFamily="34" charset="0"/>
                      <a:cs typeface="MathematicalPi-One" charset="0"/>
                    </a:rPr>
                    <a:t> </a:t>
                  </a:r>
                  <a:r>
                    <a:rPr kumimoji="0" lang="en-US" sz="1400" b="0" i="0" u="none" strike="noStrike" cap="none" normalizeH="0" baseline="0" dirty="0">
                      <a:ln>
                        <a:noFill/>
                      </a:ln>
                      <a:solidFill>
                        <a:schemeClr val="tx1"/>
                      </a:solidFill>
                      <a:effectLst/>
                      <a:latin typeface="Arial" pitchFamily="34" charset="0"/>
                      <a:ea typeface="Calibri" pitchFamily="34" charset="0"/>
                      <a:cs typeface="NewBaskerville-Roman" charset="0"/>
                    </a:rPr>
                    <a:t>  This is another location at which the </a:t>
                  </a:r>
                  <a:endParaRPr kumimoji="0" lang="en-US" sz="1400" b="0" i="0" u="none" strike="noStrike" cap="none" normalizeH="0" baseline="0" dirty="0">
                    <a:ln>
                      <a:noFill/>
                    </a:ln>
                    <a:solidFill>
                      <a:schemeClr val="tx1"/>
                    </a:solidFill>
                    <a:effectLst/>
                    <a:latin typeface="Arial" pitchFamily="34" charset="0"/>
                    <a:cs typeface="Arial" pitchFamily="34" charset="0"/>
                  </a:endParaRPr>
                </a:p>
              </p:txBody>
            </p:sp>
          </mc:Choice>
          <mc:Fallback xmlns="">
            <p:sp>
              <p:nvSpPr>
                <p:cNvPr id="16" name="Rectangle 7"/>
                <p:cNvSpPr>
                  <a:spLocks noRot="1" noChangeAspect="1" noMove="1" noResize="1" noEditPoints="1" noAdjustHandles="1" noChangeArrowheads="1" noChangeShapeType="1" noTextEdit="1"/>
                </p:cNvSpPr>
                <p:nvPr/>
              </p:nvSpPr>
              <p:spPr bwMode="auto">
                <a:xfrm rot="10800000" flipV="1">
                  <a:off x="158982" y="6123935"/>
                  <a:ext cx="4033217" cy="523220"/>
                </a:xfrm>
                <a:prstGeom prst="rect">
                  <a:avLst/>
                </a:prstGeom>
                <a:blipFill rotWithShape="1">
                  <a:blip r:embed="rId9"/>
                  <a:stretch>
                    <a:fillRect/>
                  </a:stretch>
                </a:blipFill>
                <a:ln/>
              </p:spPr>
              <p:txBody>
                <a:bodyPr/>
                <a:lstStyle/>
                <a:p>
                  <a:r>
                    <a:rPr lang="en-US">
                      <a:noFill/>
                    </a:rPr>
                    <a:t> </a:t>
                  </a:r>
                </a:p>
              </p:txBody>
            </p:sp>
          </mc:Fallback>
        </mc:AlternateContent>
      </p:grpSp>
      <p:pic>
        <p:nvPicPr>
          <p:cNvPr id="50" name="Picture 49"/>
          <p:cNvPicPr/>
          <p:nvPr/>
        </p:nvPicPr>
        <p:blipFill>
          <a:blip r:embed="rId10">
            <a:duotone>
              <a:prstClr val="black"/>
              <a:schemeClr val="accent5">
                <a:tint val="45000"/>
                <a:satMod val="400000"/>
              </a:schemeClr>
            </a:duotone>
            <a:extLst>
              <a:ext uri="{28A0092B-C50C-407E-A947-70E740481C1C}">
                <a14:useLocalDpi xmlns:a14="http://schemas.microsoft.com/office/drawing/2010/main" val="0"/>
              </a:ext>
            </a:extLst>
          </a:blip>
          <a:srcRect/>
          <a:stretch>
            <a:fillRect/>
          </a:stretch>
        </p:blipFill>
        <p:spPr bwMode="auto">
          <a:xfrm>
            <a:off x="107504" y="5091575"/>
            <a:ext cx="2844316" cy="449504"/>
          </a:xfrm>
          <a:prstGeom prst="rect">
            <a:avLst/>
          </a:prstGeom>
          <a:noFill/>
          <a:ln>
            <a:noFill/>
          </a:ln>
        </p:spPr>
      </p:pic>
      <p:pic>
        <p:nvPicPr>
          <p:cNvPr id="51" name="Picture 50"/>
          <p:cNvPicPr/>
          <p:nvPr/>
        </p:nvPicPr>
        <p:blipFill>
          <a:blip r:embed="rId11">
            <a:duotone>
              <a:prstClr val="black"/>
              <a:schemeClr val="accent5">
                <a:tint val="45000"/>
                <a:satMod val="400000"/>
              </a:schemeClr>
            </a:duotone>
            <a:lum bright="-20000" contrast="40000"/>
            <a:extLst>
              <a:ext uri="{28A0092B-C50C-407E-A947-70E740481C1C}">
                <a14:useLocalDpi xmlns:a14="http://schemas.microsoft.com/office/drawing/2010/main" val="0"/>
              </a:ext>
            </a:extLst>
          </a:blip>
          <a:srcRect/>
          <a:stretch>
            <a:fillRect/>
          </a:stretch>
        </p:blipFill>
        <p:spPr bwMode="auto">
          <a:xfrm>
            <a:off x="192542" y="5567848"/>
            <a:ext cx="3515362" cy="351088"/>
          </a:xfrm>
          <a:prstGeom prst="rect">
            <a:avLst/>
          </a:prstGeom>
          <a:noFill/>
          <a:ln>
            <a:noFill/>
          </a:ln>
        </p:spPr>
      </p:pic>
      <mc:AlternateContent xmlns:mc="http://schemas.openxmlformats.org/markup-compatibility/2006" xmlns:a14="http://schemas.microsoft.com/office/drawing/2010/main">
        <mc:Choice Requires="a14">
          <p:sp>
            <p:nvSpPr>
              <p:cNvPr id="52" name="Rectangle 51"/>
              <p:cNvSpPr/>
              <p:nvPr/>
            </p:nvSpPr>
            <p:spPr>
              <a:xfrm>
                <a:off x="107504" y="5873342"/>
                <a:ext cx="4392488" cy="984658"/>
              </a:xfrm>
              <a:prstGeom prst="rect">
                <a:avLst/>
              </a:prstGeom>
              <a:ln/>
            </p:spPr>
            <p:style>
              <a:lnRef idx="1">
                <a:schemeClr val="accent5"/>
              </a:lnRef>
              <a:fillRef idx="2">
                <a:schemeClr val="accent5"/>
              </a:fillRef>
              <a:effectRef idx="1">
                <a:schemeClr val="accent5"/>
              </a:effectRef>
              <a:fontRef idx="minor">
                <a:schemeClr val="dk1"/>
              </a:fontRef>
            </p:style>
            <p:txBody>
              <a:bodyPr rtlCol="0" anchor="ctr"/>
              <a:lstStyle/>
              <a:p>
                <a:pPr lvl="0" fontAlgn="base">
                  <a:spcBef>
                    <a:spcPct val="0"/>
                  </a:spcBef>
                  <a:spcAft>
                    <a:spcPct val="0"/>
                  </a:spcAft>
                </a:pPr>
                <a:r>
                  <a:rPr lang="en-US" sz="1600" dirty="0">
                    <a:solidFill>
                      <a:schemeClr val="tx1"/>
                    </a:solidFill>
                    <a:latin typeface="Calibri" pitchFamily="34" charset="0"/>
                    <a:ea typeface="Calibri" pitchFamily="34" charset="0"/>
                    <a:cs typeface="NewBaskerville-Roman" charset="0"/>
                  </a:rPr>
                  <a:t>This can be reduced to the following quadratic equation: Solving this quadratic equation for </a:t>
                </a:r>
                <a14:m>
                  <m:oMath xmlns:m="http://schemas.openxmlformats.org/officeDocument/2006/math">
                    <m:r>
                      <a:rPr lang="en-US" sz="1600" i="1" dirty="0" smtClean="0">
                        <a:solidFill>
                          <a:schemeClr val="tx1"/>
                        </a:solidFill>
                        <a:latin typeface="Cambria Math"/>
                        <a:ea typeface="Calibri" pitchFamily="34" charset="0"/>
                        <a:cs typeface="NewBaskerville-Italic" charset="0"/>
                      </a:rPr>
                      <m:t>𝑥</m:t>
                    </m:r>
                  </m:oMath>
                </a14:m>
                <a:r>
                  <a:rPr lang="en-US" sz="1600" dirty="0">
                    <a:solidFill>
                      <a:schemeClr val="tx1"/>
                    </a:solidFill>
                    <a:latin typeface="Calibri" pitchFamily="34" charset="0"/>
                    <a:ea typeface="Calibri" pitchFamily="34" charset="0"/>
                    <a:cs typeface="NewBaskerville-Roman" charset="0"/>
                  </a:rPr>
                  <a:t>, we find that the positive</a:t>
                </a:r>
              </a:p>
            </p:txBody>
          </p:sp>
        </mc:Choice>
        <mc:Fallback xmlns="">
          <p:sp>
            <p:nvSpPr>
              <p:cNvPr id="52" name="Rectangle 51"/>
              <p:cNvSpPr>
                <a:spLocks noRot="1" noChangeAspect="1" noMove="1" noResize="1" noEditPoints="1" noAdjustHandles="1" noChangeArrowheads="1" noChangeShapeType="1" noTextEdit="1"/>
              </p:cNvSpPr>
              <p:nvPr/>
            </p:nvSpPr>
            <p:spPr>
              <a:xfrm>
                <a:off x="107504" y="5873342"/>
                <a:ext cx="4392488" cy="984658"/>
              </a:xfrm>
              <a:prstGeom prst="rect">
                <a:avLst/>
              </a:prstGeom>
              <a:blipFill rotWithShape="1">
                <a:blip r:embed="rId12"/>
                <a:stretch>
                  <a:fillRect/>
                </a:stretch>
              </a:blipFill>
              <a:ln/>
            </p:spPr>
            <p:txBody>
              <a:bodyPr/>
              <a:lstStyle/>
              <a:p>
                <a:r>
                  <a:rPr lang="en-US">
                    <a:noFill/>
                  </a:rPr>
                  <a:t> </a:t>
                </a:r>
              </a:p>
            </p:txBody>
          </p:sp>
        </mc:Fallback>
      </mc:AlternateContent>
    </p:spTree>
    <p:extLst>
      <p:ext uri="{BB962C8B-B14F-4D97-AF65-F5344CB8AC3E}">
        <p14:creationId xmlns:p14="http://schemas.microsoft.com/office/powerpoint/2010/main" val="6770087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6"/>
                                        </p:tgtEl>
                                        <p:attrNameLst>
                                          <p:attrName>style.visibility</p:attrName>
                                        </p:attrNameLst>
                                      </p:cBhvr>
                                      <p:to>
                                        <p:strVal val="visible"/>
                                      </p:to>
                                    </p:set>
                                    <p:animEffect transition="in" filter="fade">
                                      <p:cBhvr>
                                        <p:cTn id="7" dur="1000"/>
                                        <p:tgtEl>
                                          <p:spTgt spid="36"/>
                                        </p:tgtEl>
                                      </p:cBhvr>
                                    </p:animEffect>
                                    <p:anim calcmode="lin" valueType="num">
                                      <p:cBhvr>
                                        <p:cTn id="8" dur="1000" fill="hold"/>
                                        <p:tgtEl>
                                          <p:spTgt spid="36"/>
                                        </p:tgtEl>
                                        <p:attrNameLst>
                                          <p:attrName>ppt_x</p:attrName>
                                        </p:attrNameLst>
                                      </p:cBhvr>
                                      <p:tavLst>
                                        <p:tav tm="0">
                                          <p:val>
                                            <p:strVal val="#ppt_x"/>
                                          </p:val>
                                        </p:tav>
                                        <p:tav tm="100000">
                                          <p:val>
                                            <p:strVal val="#ppt_x"/>
                                          </p:val>
                                        </p:tav>
                                      </p:tavLst>
                                    </p:anim>
                                    <p:anim calcmode="lin" valueType="num">
                                      <p:cBhvr>
                                        <p:cTn id="9" dur="1000" fill="hold"/>
                                        <p:tgtEl>
                                          <p:spTgt spid="36"/>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7"/>
                                        </p:tgtEl>
                                        <p:attrNameLst>
                                          <p:attrName>style.visibility</p:attrName>
                                        </p:attrNameLst>
                                      </p:cBhvr>
                                      <p:to>
                                        <p:strVal val="visible"/>
                                      </p:to>
                                    </p:set>
                                    <p:animEffect transition="in" filter="fade">
                                      <p:cBhvr>
                                        <p:cTn id="14" dur="1000"/>
                                        <p:tgtEl>
                                          <p:spTgt spid="37"/>
                                        </p:tgtEl>
                                      </p:cBhvr>
                                    </p:animEffect>
                                    <p:anim calcmode="lin" valueType="num">
                                      <p:cBhvr>
                                        <p:cTn id="15" dur="1000" fill="hold"/>
                                        <p:tgtEl>
                                          <p:spTgt spid="37"/>
                                        </p:tgtEl>
                                        <p:attrNameLst>
                                          <p:attrName>ppt_x</p:attrName>
                                        </p:attrNameLst>
                                      </p:cBhvr>
                                      <p:tavLst>
                                        <p:tav tm="0">
                                          <p:val>
                                            <p:strVal val="#ppt_x"/>
                                          </p:val>
                                        </p:tav>
                                        <p:tav tm="100000">
                                          <p:val>
                                            <p:strVal val="#ppt_x"/>
                                          </p:val>
                                        </p:tav>
                                      </p:tavLst>
                                    </p:anim>
                                    <p:anim calcmode="lin" valueType="num">
                                      <p:cBhvr>
                                        <p:cTn id="16" dur="1000" fill="hold"/>
                                        <p:tgtEl>
                                          <p:spTgt spid="37"/>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8"/>
                                        </p:tgtEl>
                                        <p:attrNameLst>
                                          <p:attrName>style.visibility</p:attrName>
                                        </p:attrNameLst>
                                      </p:cBhvr>
                                      <p:to>
                                        <p:strVal val="visible"/>
                                      </p:to>
                                    </p:set>
                                    <p:animEffect transition="in" filter="fade">
                                      <p:cBhvr>
                                        <p:cTn id="21" dur="1000"/>
                                        <p:tgtEl>
                                          <p:spTgt spid="38"/>
                                        </p:tgtEl>
                                      </p:cBhvr>
                                    </p:animEffect>
                                    <p:anim calcmode="lin" valueType="num">
                                      <p:cBhvr>
                                        <p:cTn id="22" dur="1000" fill="hold"/>
                                        <p:tgtEl>
                                          <p:spTgt spid="38"/>
                                        </p:tgtEl>
                                        <p:attrNameLst>
                                          <p:attrName>ppt_x</p:attrName>
                                        </p:attrNameLst>
                                      </p:cBhvr>
                                      <p:tavLst>
                                        <p:tav tm="0">
                                          <p:val>
                                            <p:strVal val="#ppt_x"/>
                                          </p:val>
                                        </p:tav>
                                        <p:tav tm="100000">
                                          <p:val>
                                            <p:strVal val="#ppt_x"/>
                                          </p:val>
                                        </p:tav>
                                      </p:tavLst>
                                    </p:anim>
                                    <p:anim calcmode="lin" valueType="num">
                                      <p:cBhvr>
                                        <p:cTn id="23" dur="1000" fill="hold"/>
                                        <p:tgtEl>
                                          <p:spTgt spid="38"/>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2" presetClass="entr" presetSubtype="4" fill="hold" grpId="0" nodeType="clickEffect">
                                  <p:stCondLst>
                                    <p:cond delay="0"/>
                                  </p:stCondLst>
                                  <p:childTnLst>
                                    <p:set>
                                      <p:cBhvr>
                                        <p:cTn id="27" dur="1" fill="hold">
                                          <p:stCondLst>
                                            <p:cond delay="0"/>
                                          </p:stCondLst>
                                        </p:cTn>
                                        <p:tgtEl>
                                          <p:spTgt spid="39"/>
                                        </p:tgtEl>
                                        <p:attrNameLst>
                                          <p:attrName>style.visibility</p:attrName>
                                        </p:attrNameLst>
                                      </p:cBhvr>
                                      <p:to>
                                        <p:strVal val="visible"/>
                                      </p:to>
                                    </p:set>
                                    <p:anim calcmode="lin" valueType="num">
                                      <p:cBhvr additive="base">
                                        <p:cTn id="28" dur="500" fill="hold"/>
                                        <p:tgtEl>
                                          <p:spTgt spid="39"/>
                                        </p:tgtEl>
                                        <p:attrNameLst>
                                          <p:attrName>ppt_x</p:attrName>
                                        </p:attrNameLst>
                                      </p:cBhvr>
                                      <p:tavLst>
                                        <p:tav tm="0">
                                          <p:val>
                                            <p:strVal val="#ppt_x"/>
                                          </p:val>
                                        </p:tav>
                                        <p:tav tm="100000">
                                          <p:val>
                                            <p:strVal val="#ppt_x"/>
                                          </p:val>
                                        </p:tav>
                                      </p:tavLst>
                                    </p:anim>
                                    <p:anim calcmode="lin" valueType="num">
                                      <p:cBhvr additive="base">
                                        <p:cTn id="29" dur="500" fill="hold"/>
                                        <p:tgtEl>
                                          <p:spTgt spid="39"/>
                                        </p:tgtEl>
                                        <p:attrNameLst>
                                          <p:attrName>ppt_y</p:attrName>
                                        </p:attrNameLst>
                                      </p:cBhvr>
                                      <p:tavLst>
                                        <p:tav tm="0">
                                          <p:val>
                                            <p:strVal val="1+#ppt_h/2"/>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grpId="0" nodeType="clickEffect">
                                  <p:stCondLst>
                                    <p:cond delay="0"/>
                                  </p:stCondLst>
                                  <p:childTnLst>
                                    <p:set>
                                      <p:cBhvr>
                                        <p:cTn id="33" dur="1" fill="hold">
                                          <p:stCondLst>
                                            <p:cond delay="0"/>
                                          </p:stCondLst>
                                        </p:cTn>
                                        <p:tgtEl>
                                          <p:spTgt spid="41"/>
                                        </p:tgtEl>
                                        <p:attrNameLst>
                                          <p:attrName>style.visibility</p:attrName>
                                        </p:attrNameLst>
                                      </p:cBhvr>
                                      <p:to>
                                        <p:strVal val="visible"/>
                                      </p:to>
                                    </p:set>
                                    <p:animEffect transition="in" filter="fade">
                                      <p:cBhvr>
                                        <p:cTn id="34" dur="500"/>
                                        <p:tgtEl>
                                          <p:spTgt spid="41"/>
                                        </p:tgtEl>
                                      </p:cBhvr>
                                    </p:animEffect>
                                  </p:childTnLst>
                                </p:cTn>
                              </p:par>
                            </p:childTnLst>
                          </p:cTn>
                        </p:par>
                      </p:childTnLst>
                    </p:cTn>
                  </p:par>
                  <p:par>
                    <p:cTn id="35" fill="hold">
                      <p:stCondLst>
                        <p:cond delay="indefinite"/>
                      </p:stCondLst>
                      <p:childTnLst>
                        <p:par>
                          <p:cTn id="36" fill="hold">
                            <p:stCondLst>
                              <p:cond delay="0"/>
                            </p:stCondLst>
                            <p:childTnLst>
                              <p:par>
                                <p:cTn id="37" presetID="42" presetClass="entr" presetSubtype="0" fill="hold" nodeType="clickEffect">
                                  <p:stCondLst>
                                    <p:cond delay="0"/>
                                  </p:stCondLst>
                                  <p:childTnLst>
                                    <p:set>
                                      <p:cBhvr>
                                        <p:cTn id="38" dur="1" fill="hold">
                                          <p:stCondLst>
                                            <p:cond delay="0"/>
                                          </p:stCondLst>
                                        </p:cTn>
                                        <p:tgtEl>
                                          <p:spTgt spid="42"/>
                                        </p:tgtEl>
                                        <p:attrNameLst>
                                          <p:attrName>style.visibility</p:attrName>
                                        </p:attrNameLst>
                                      </p:cBhvr>
                                      <p:to>
                                        <p:strVal val="visible"/>
                                      </p:to>
                                    </p:set>
                                    <p:animEffect transition="in" filter="fade">
                                      <p:cBhvr>
                                        <p:cTn id="39" dur="1000"/>
                                        <p:tgtEl>
                                          <p:spTgt spid="42"/>
                                        </p:tgtEl>
                                      </p:cBhvr>
                                    </p:animEffect>
                                    <p:anim calcmode="lin" valueType="num">
                                      <p:cBhvr>
                                        <p:cTn id="40" dur="1000" fill="hold"/>
                                        <p:tgtEl>
                                          <p:spTgt spid="42"/>
                                        </p:tgtEl>
                                        <p:attrNameLst>
                                          <p:attrName>ppt_x</p:attrName>
                                        </p:attrNameLst>
                                      </p:cBhvr>
                                      <p:tavLst>
                                        <p:tav tm="0">
                                          <p:val>
                                            <p:strVal val="#ppt_x"/>
                                          </p:val>
                                        </p:tav>
                                        <p:tav tm="100000">
                                          <p:val>
                                            <p:strVal val="#ppt_x"/>
                                          </p:val>
                                        </p:tav>
                                      </p:tavLst>
                                    </p:anim>
                                    <p:anim calcmode="lin" valueType="num">
                                      <p:cBhvr>
                                        <p:cTn id="41" dur="1000" fill="hold"/>
                                        <p:tgtEl>
                                          <p:spTgt spid="42"/>
                                        </p:tgtEl>
                                        <p:attrNameLst>
                                          <p:attrName>ppt_y</p:attrName>
                                        </p:attrNameLst>
                                      </p:cBhvr>
                                      <p:tavLst>
                                        <p:tav tm="0">
                                          <p:val>
                                            <p:strVal val="#ppt_y+.1"/>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42" presetClass="entr" presetSubtype="0" fill="hold" nodeType="clickEffect">
                                  <p:stCondLst>
                                    <p:cond delay="0"/>
                                  </p:stCondLst>
                                  <p:childTnLst>
                                    <p:set>
                                      <p:cBhvr>
                                        <p:cTn id="45" dur="1" fill="hold">
                                          <p:stCondLst>
                                            <p:cond delay="0"/>
                                          </p:stCondLst>
                                        </p:cTn>
                                        <p:tgtEl>
                                          <p:spTgt spid="43"/>
                                        </p:tgtEl>
                                        <p:attrNameLst>
                                          <p:attrName>style.visibility</p:attrName>
                                        </p:attrNameLst>
                                      </p:cBhvr>
                                      <p:to>
                                        <p:strVal val="visible"/>
                                      </p:to>
                                    </p:set>
                                    <p:animEffect transition="in" filter="fade">
                                      <p:cBhvr>
                                        <p:cTn id="46" dur="1000"/>
                                        <p:tgtEl>
                                          <p:spTgt spid="43"/>
                                        </p:tgtEl>
                                      </p:cBhvr>
                                    </p:animEffect>
                                    <p:anim calcmode="lin" valueType="num">
                                      <p:cBhvr>
                                        <p:cTn id="47" dur="1000" fill="hold"/>
                                        <p:tgtEl>
                                          <p:spTgt spid="43"/>
                                        </p:tgtEl>
                                        <p:attrNameLst>
                                          <p:attrName>ppt_x</p:attrName>
                                        </p:attrNameLst>
                                      </p:cBhvr>
                                      <p:tavLst>
                                        <p:tav tm="0">
                                          <p:val>
                                            <p:strVal val="#ppt_x"/>
                                          </p:val>
                                        </p:tav>
                                        <p:tav tm="100000">
                                          <p:val>
                                            <p:strVal val="#ppt_x"/>
                                          </p:val>
                                        </p:tav>
                                      </p:tavLst>
                                    </p:anim>
                                    <p:anim calcmode="lin" valueType="num">
                                      <p:cBhvr>
                                        <p:cTn id="48" dur="1000" fill="hold"/>
                                        <p:tgtEl>
                                          <p:spTgt spid="43"/>
                                        </p:tgtEl>
                                        <p:attrNameLst>
                                          <p:attrName>ppt_y</p:attrName>
                                        </p:attrNameLst>
                                      </p:cBhvr>
                                      <p:tavLst>
                                        <p:tav tm="0">
                                          <p:val>
                                            <p:strVal val="#ppt_y+.1"/>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42" presetClass="entr" presetSubtype="0" fill="hold" grpId="0" nodeType="clickEffect">
                                  <p:stCondLst>
                                    <p:cond delay="0"/>
                                  </p:stCondLst>
                                  <p:childTnLst>
                                    <p:set>
                                      <p:cBhvr>
                                        <p:cTn id="52" dur="1" fill="hold">
                                          <p:stCondLst>
                                            <p:cond delay="0"/>
                                          </p:stCondLst>
                                        </p:cTn>
                                        <p:tgtEl>
                                          <p:spTgt spid="44"/>
                                        </p:tgtEl>
                                        <p:attrNameLst>
                                          <p:attrName>style.visibility</p:attrName>
                                        </p:attrNameLst>
                                      </p:cBhvr>
                                      <p:to>
                                        <p:strVal val="visible"/>
                                      </p:to>
                                    </p:set>
                                    <p:animEffect transition="in" filter="fade">
                                      <p:cBhvr>
                                        <p:cTn id="53" dur="1000"/>
                                        <p:tgtEl>
                                          <p:spTgt spid="44"/>
                                        </p:tgtEl>
                                      </p:cBhvr>
                                    </p:animEffect>
                                    <p:anim calcmode="lin" valueType="num">
                                      <p:cBhvr>
                                        <p:cTn id="54" dur="1000" fill="hold"/>
                                        <p:tgtEl>
                                          <p:spTgt spid="44"/>
                                        </p:tgtEl>
                                        <p:attrNameLst>
                                          <p:attrName>ppt_x</p:attrName>
                                        </p:attrNameLst>
                                      </p:cBhvr>
                                      <p:tavLst>
                                        <p:tav tm="0">
                                          <p:val>
                                            <p:strVal val="#ppt_x"/>
                                          </p:val>
                                        </p:tav>
                                        <p:tav tm="100000">
                                          <p:val>
                                            <p:strVal val="#ppt_x"/>
                                          </p:val>
                                        </p:tav>
                                      </p:tavLst>
                                    </p:anim>
                                    <p:anim calcmode="lin" valueType="num">
                                      <p:cBhvr>
                                        <p:cTn id="55" dur="1000" fill="hold"/>
                                        <p:tgtEl>
                                          <p:spTgt spid="44"/>
                                        </p:tgtEl>
                                        <p:attrNameLst>
                                          <p:attrName>ppt_y</p:attrName>
                                        </p:attrNameLst>
                                      </p:cBhvr>
                                      <p:tavLst>
                                        <p:tav tm="0">
                                          <p:val>
                                            <p:strVal val="#ppt_y+.1"/>
                                          </p:val>
                                        </p:tav>
                                        <p:tav tm="100000">
                                          <p:val>
                                            <p:strVal val="#ppt_y"/>
                                          </p:val>
                                        </p:tav>
                                      </p:tavLst>
                                    </p:anim>
                                  </p:childTnLst>
                                </p:cTn>
                              </p:par>
                            </p:childTnLst>
                          </p:cTn>
                        </p:par>
                      </p:childTnLst>
                    </p:cTn>
                  </p:par>
                  <p:par>
                    <p:cTn id="56" fill="hold">
                      <p:stCondLst>
                        <p:cond delay="indefinite"/>
                      </p:stCondLst>
                      <p:childTnLst>
                        <p:par>
                          <p:cTn id="57" fill="hold">
                            <p:stCondLst>
                              <p:cond delay="0"/>
                            </p:stCondLst>
                            <p:childTnLst>
                              <p:par>
                                <p:cTn id="58" presetID="2" presetClass="entr" presetSubtype="4" fill="hold" nodeType="clickEffect">
                                  <p:stCondLst>
                                    <p:cond delay="0"/>
                                  </p:stCondLst>
                                  <p:childTnLst>
                                    <p:set>
                                      <p:cBhvr>
                                        <p:cTn id="59" dur="1" fill="hold">
                                          <p:stCondLst>
                                            <p:cond delay="0"/>
                                          </p:stCondLst>
                                        </p:cTn>
                                        <p:tgtEl>
                                          <p:spTgt spid="45"/>
                                        </p:tgtEl>
                                        <p:attrNameLst>
                                          <p:attrName>style.visibility</p:attrName>
                                        </p:attrNameLst>
                                      </p:cBhvr>
                                      <p:to>
                                        <p:strVal val="visible"/>
                                      </p:to>
                                    </p:set>
                                    <p:anim calcmode="lin" valueType="num">
                                      <p:cBhvr additive="base">
                                        <p:cTn id="60" dur="500" fill="hold"/>
                                        <p:tgtEl>
                                          <p:spTgt spid="45"/>
                                        </p:tgtEl>
                                        <p:attrNameLst>
                                          <p:attrName>ppt_x</p:attrName>
                                        </p:attrNameLst>
                                      </p:cBhvr>
                                      <p:tavLst>
                                        <p:tav tm="0">
                                          <p:val>
                                            <p:strVal val="#ppt_x"/>
                                          </p:val>
                                        </p:tav>
                                        <p:tav tm="100000">
                                          <p:val>
                                            <p:strVal val="#ppt_x"/>
                                          </p:val>
                                        </p:tav>
                                      </p:tavLst>
                                    </p:anim>
                                    <p:anim calcmode="lin" valueType="num">
                                      <p:cBhvr additive="base">
                                        <p:cTn id="61" dur="500" fill="hold"/>
                                        <p:tgtEl>
                                          <p:spTgt spid="45"/>
                                        </p:tgtEl>
                                        <p:attrNameLst>
                                          <p:attrName>ppt_y</p:attrName>
                                        </p:attrNameLst>
                                      </p:cBhvr>
                                      <p:tavLst>
                                        <p:tav tm="0">
                                          <p:val>
                                            <p:strVal val="1+#ppt_h/2"/>
                                          </p:val>
                                        </p:tav>
                                        <p:tav tm="100000">
                                          <p:val>
                                            <p:strVal val="#ppt_y"/>
                                          </p:val>
                                        </p:tav>
                                      </p:tavLst>
                                    </p:anim>
                                  </p:childTnLst>
                                </p:cTn>
                              </p:par>
                            </p:childTnLst>
                          </p:cTn>
                        </p:par>
                      </p:childTnLst>
                    </p:cTn>
                  </p:par>
                  <p:par>
                    <p:cTn id="62" fill="hold">
                      <p:stCondLst>
                        <p:cond delay="indefinite"/>
                      </p:stCondLst>
                      <p:childTnLst>
                        <p:par>
                          <p:cTn id="63" fill="hold">
                            <p:stCondLst>
                              <p:cond delay="0"/>
                            </p:stCondLst>
                            <p:childTnLst>
                              <p:par>
                                <p:cTn id="64" presetID="10" presetClass="entr" presetSubtype="0" fill="hold" nodeType="clickEffect">
                                  <p:stCondLst>
                                    <p:cond delay="0"/>
                                  </p:stCondLst>
                                  <p:childTnLst>
                                    <p:set>
                                      <p:cBhvr>
                                        <p:cTn id="65" dur="1" fill="hold">
                                          <p:stCondLst>
                                            <p:cond delay="0"/>
                                          </p:stCondLst>
                                        </p:cTn>
                                        <p:tgtEl>
                                          <p:spTgt spid="46"/>
                                        </p:tgtEl>
                                        <p:attrNameLst>
                                          <p:attrName>style.visibility</p:attrName>
                                        </p:attrNameLst>
                                      </p:cBhvr>
                                      <p:to>
                                        <p:strVal val="visible"/>
                                      </p:to>
                                    </p:set>
                                    <p:animEffect transition="in" filter="fade">
                                      <p:cBhvr>
                                        <p:cTn id="66" dur="500"/>
                                        <p:tgtEl>
                                          <p:spTgt spid="46"/>
                                        </p:tgtEl>
                                      </p:cBhvr>
                                    </p:animEffect>
                                  </p:childTnLst>
                                </p:cTn>
                              </p:par>
                            </p:childTnLst>
                          </p:cTn>
                        </p:par>
                      </p:childTnLst>
                    </p:cTn>
                  </p:par>
                  <p:par>
                    <p:cTn id="67" fill="hold">
                      <p:stCondLst>
                        <p:cond delay="indefinite"/>
                      </p:stCondLst>
                      <p:childTnLst>
                        <p:par>
                          <p:cTn id="68" fill="hold">
                            <p:stCondLst>
                              <p:cond delay="0"/>
                            </p:stCondLst>
                            <p:childTnLst>
                              <p:par>
                                <p:cTn id="69" presetID="2" presetClass="entr" presetSubtype="4" fill="hold" nodeType="clickEffect">
                                  <p:stCondLst>
                                    <p:cond delay="0"/>
                                  </p:stCondLst>
                                  <p:childTnLst>
                                    <p:set>
                                      <p:cBhvr>
                                        <p:cTn id="70" dur="1" fill="hold">
                                          <p:stCondLst>
                                            <p:cond delay="0"/>
                                          </p:stCondLst>
                                        </p:cTn>
                                        <p:tgtEl>
                                          <p:spTgt spid="50"/>
                                        </p:tgtEl>
                                        <p:attrNameLst>
                                          <p:attrName>style.visibility</p:attrName>
                                        </p:attrNameLst>
                                      </p:cBhvr>
                                      <p:to>
                                        <p:strVal val="visible"/>
                                      </p:to>
                                    </p:set>
                                    <p:anim calcmode="lin" valueType="num">
                                      <p:cBhvr additive="base">
                                        <p:cTn id="71" dur="500" fill="hold"/>
                                        <p:tgtEl>
                                          <p:spTgt spid="50"/>
                                        </p:tgtEl>
                                        <p:attrNameLst>
                                          <p:attrName>ppt_x</p:attrName>
                                        </p:attrNameLst>
                                      </p:cBhvr>
                                      <p:tavLst>
                                        <p:tav tm="0">
                                          <p:val>
                                            <p:strVal val="#ppt_x"/>
                                          </p:val>
                                        </p:tav>
                                        <p:tav tm="100000">
                                          <p:val>
                                            <p:strVal val="#ppt_x"/>
                                          </p:val>
                                        </p:tav>
                                      </p:tavLst>
                                    </p:anim>
                                    <p:anim calcmode="lin" valueType="num">
                                      <p:cBhvr additive="base">
                                        <p:cTn id="72" dur="500" fill="hold"/>
                                        <p:tgtEl>
                                          <p:spTgt spid="50"/>
                                        </p:tgtEl>
                                        <p:attrNameLst>
                                          <p:attrName>ppt_y</p:attrName>
                                        </p:attrNameLst>
                                      </p:cBhvr>
                                      <p:tavLst>
                                        <p:tav tm="0">
                                          <p:val>
                                            <p:strVal val="1+#ppt_h/2"/>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42" presetClass="entr" presetSubtype="0" fill="hold" nodeType="clickEffect">
                                  <p:stCondLst>
                                    <p:cond delay="0"/>
                                  </p:stCondLst>
                                  <p:childTnLst>
                                    <p:set>
                                      <p:cBhvr>
                                        <p:cTn id="76" dur="1" fill="hold">
                                          <p:stCondLst>
                                            <p:cond delay="0"/>
                                          </p:stCondLst>
                                        </p:cTn>
                                        <p:tgtEl>
                                          <p:spTgt spid="51"/>
                                        </p:tgtEl>
                                        <p:attrNameLst>
                                          <p:attrName>style.visibility</p:attrName>
                                        </p:attrNameLst>
                                      </p:cBhvr>
                                      <p:to>
                                        <p:strVal val="visible"/>
                                      </p:to>
                                    </p:set>
                                    <p:animEffect transition="in" filter="fade">
                                      <p:cBhvr>
                                        <p:cTn id="77" dur="1000"/>
                                        <p:tgtEl>
                                          <p:spTgt spid="51"/>
                                        </p:tgtEl>
                                      </p:cBhvr>
                                    </p:animEffect>
                                    <p:anim calcmode="lin" valueType="num">
                                      <p:cBhvr>
                                        <p:cTn id="78" dur="1000" fill="hold"/>
                                        <p:tgtEl>
                                          <p:spTgt spid="51"/>
                                        </p:tgtEl>
                                        <p:attrNameLst>
                                          <p:attrName>ppt_x</p:attrName>
                                        </p:attrNameLst>
                                      </p:cBhvr>
                                      <p:tavLst>
                                        <p:tav tm="0">
                                          <p:val>
                                            <p:strVal val="#ppt_x"/>
                                          </p:val>
                                        </p:tav>
                                        <p:tav tm="100000">
                                          <p:val>
                                            <p:strVal val="#ppt_x"/>
                                          </p:val>
                                        </p:tav>
                                      </p:tavLst>
                                    </p:anim>
                                    <p:anim calcmode="lin" valueType="num">
                                      <p:cBhvr>
                                        <p:cTn id="79" dur="1000" fill="hold"/>
                                        <p:tgtEl>
                                          <p:spTgt spid="51"/>
                                        </p:tgtEl>
                                        <p:attrNameLst>
                                          <p:attrName>ppt_y</p:attrName>
                                        </p:attrNameLst>
                                      </p:cBhvr>
                                      <p:tavLst>
                                        <p:tav tm="0">
                                          <p:val>
                                            <p:strVal val="#ppt_y+.1"/>
                                          </p:val>
                                        </p:tav>
                                        <p:tav tm="100000">
                                          <p:val>
                                            <p:strVal val="#ppt_y"/>
                                          </p:val>
                                        </p:tav>
                                      </p:tavLst>
                                    </p:anim>
                                  </p:childTnLst>
                                </p:cTn>
                              </p:par>
                            </p:childTnLst>
                          </p:cTn>
                        </p:par>
                      </p:childTnLst>
                    </p:cTn>
                  </p:par>
                  <p:par>
                    <p:cTn id="80" fill="hold">
                      <p:stCondLst>
                        <p:cond delay="indefinite"/>
                      </p:stCondLst>
                      <p:childTnLst>
                        <p:par>
                          <p:cTn id="81" fill="hold">
                            <p:stCondLst>
                              <p:cond delay="0"/>
                            </p:stCondLst>
                            <p:childTnLst>
                              <p:par>
                                <p:cTn id="82" presetID="2" presetClass="entr" presetSubtype="4" fill="hold" grpId="0" nodeType="clickEffect">
                                  <p:stCondLst>
                                    <p:cond delay="0"/>
                                  </p:stCondLst>
                                  <p:childTnLst>
                                    <p:set>
                                      <p:cBhvr>
                                        <p:cTn id="83" dur="1" fill="hold">
                                          <p:stCondLst>
                                            <p:cond delay="0"/>
                                          </p:stCondLst>
                                        </p:cTn>
                                        <p:tgtEl>
                                          <p:spTgt spid="52"/>
                                        </p:tgtEl>
                                        <p:attrNameLst>
                                          <p:attrName>style.visibility</p:attrName>
                                        </p:attrNameLst>
                                      </p:cBhvr>
                                      <p:to>
                                        <p:strVal val="visible"/>
                                      </p:to>
                                    </p:set>
                                    <p:anim calcmode="lin" valueType="num">
                                      <p:cBhvr additive="base">
                                        <p:cTn id="84" dur="500" fill="hold"/>
                                        <p:tgtEl>
                                          <p:spTgt spid="52"/>
                                        </p:tgtEl>
                                        <p:attrNameLst>
                                          <p:attrName>ppt_x</p:attrName>
                                        </p:attrNameLst>
                                      </p:cBhvr>
                                      <p:tavLst>
                                        <p:tav tm="0">
                                          <p:val>
                                            <p:strVal val="#ppt_x"/>
                                          </p:val>
                                        </p:tav>
                                        <p:tav tm="100000">
                                          <p:val>
                                            <p:strVal val="#ppt_x"/>
                                          </p:val>
                                        </p:tav>
                                      </p:tavLst>
                                    </p:anim>
                                    <p:anim calcmode="lin" valueType="num">
                                      <p:cBhvr additive="base">
                                        <p:cTn id="85" dur="500" fill="hold"/>
                                        <p:tgtEl>
                                          <p:spTgt spid="52"/>
                                        </p:tgtEl>
                                        <p:attrNameLst>
                                          <p:attrName>ppt_y</p:attrName>
                                        </p:attrNameLst>
                                      </p:cBhvr>
                                      <p:tavLst>
                                        <p:tav tm="0">
                                          <p:val>
                                            <p:strVal val="1+#ppt_h/2"/>
                                          </p:val>
                                        </p:tav>
                                        <p:tav tm="100000">
                                          <p:val>
                                            <p:strVal val="#ppt_y"/>
                                          </p:val>
                                        </p:tav>
                                      </p:tavLst>
                                    </p:anim>
                                  </p:childTnLst>
                                </p:cTn>
                              </p:par>
                            </p:childTnLst>
                          </p:cTn>
                        </p:par>
                      </p:childTnLst>
                    </p:cTn>
                  </p:par>
                  <p:par>
                    <p:cTn id="86" fill="hold">
                      <p:stCondLst>
                        <p:cond delay="indefinite"/>
                      </p:stCondLst>
                      <p:childTnLst>
                        <p:par>
                          <p:cTn id="87" fill="hold">
                            <p:stCondLst>
                              <p:cond delay="0"/>
                            </p:stCondLst>
                            <p:childTnLst>
                              <p:par>
                                <p:cTn id="88" presetID="1" presetClass="entr" presetSubtype="0" fill="hold" nodeType="clickEffect">
                                  <p:stCondLst>
                                    <p:cond delay="0"/>
                                  </p:stCondLst>
                                  <p:childTnLst>
                                    <p:set>
                                      <p:cBhvr>
                                        <p:cTn id="89" dur="1" fill="hold">
                                          <p:stCondLst>
                                            <p:cond delay="0"/>
                                          </p:stCondLst>
                                        </p:cTn>
                                        <p:tgtEl>
                                          <p:spTgt spid="4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animBg="1"/>
      <p:bldP spid="37" grpId="0" animBg="1"/>
      <p:bldP spid="39" grpId="0"/>
      <p:bldP spid="41" grpId="0"/>
      <p:bldP spid="44" grpId="0" animBg="1"/>
      <p:bldP spid="52"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Rectangle 1"/>
              <p:cNvSpPr/>
              <p:nvPr/>
            </p:nvSpPr>
            <p:spPr>
              <a:xfrm>
                <a:off x="3069671" y="2356969"/>
                <a:ext cx="1878815" cy="639983"/>
              </a:xfrm>
              <a:prstGeom prst="rect">
                <a:avLst/>
              </a:prstGeom>
            </p:spPr>
            <p:style>
              <a:lnRef idx="1">
                <a:schemeClr val="dk1"/>
              </a:lnRef>
              <a:fillRef idx="2">
                <a:schemeClr val="dk1"/>
              </a:fillRef>
              <a:effectRef idx="1">
                <a:schemeClr val="dk1"/>
              </a:effectRef>
              <a:fontRef idx="minor">
                <a:schemeClr val="dk1"/>
              </a:fontRef>
            </p:style>
            <p:txBody>
              <a:bodyPr wrap="square">
                <a:spAutoFit/>
              </a:bodyPr>
              <a:lstStyle/>
              <a:p>
                <a14:m>
                  <m:oMath xmlns:m="http://schemas.openxmlformats.org/officeDocument/2006/math">
                    <m:r>
                      <a:rPr lang="en-US" sz="2400" b="1" i="1" smtClean="0">
                        <a:latin typeface="Cambria Math"/>
                      </a:rPr>
                      <m:t>𝒈</m:t>
                    </m:r>
                    <m:r>
                      <a:rPr lang="en-US" sz="2400" i="1" smtClean="0">
                        <a:latin typeface="Cambria Math"/>
                      </a:rPr>
                      <m:t> = </m:t>
                    </m:r>
                    <m:f>
                      <m:fPr>
                        <m:ctrlPr>
                          <a:rPr lang="en-US" sz="2400" i="1" smtClean="0">
                            <a:latin typeface="Cambria Math" panose="02040503050406030204" pitchFamily="18" charset="0"/>
                          </a:rPr>
                        </m:ctrlPr>
                      </m:fPr>
                      <m:num>
                        <m:sSub>
                          <m:sSubPr>
                            <m:ctrlPr>
                              <a:rPr lang="en-US" sz="2400" i="1">
                                <a:latin typeface="Cambria Math" panose="02040503050406030204" pitchFamily="18" charset="0"/>
                              </a:rPr>
                            </m:ctrlPr>
                          </m:sSubPr>
                          <m:e>
                            <m:r>
                              <a:rPr lang="en-US" sz="2400" i="1">
                                <a:latin typeface="Cambria Math"/>
                              </a:rPr>
                              <m:t>𝐹</m:t>
                            </m:r>
                          </m:e>
                          <m:sub>
                            <m:r>
                              <a:rPr lang="en-US" sz="2400" i="1">
                                <a:latin typeface="Cambria Math"/>
                              </a:rPr>
                              <m:t>𝑔</m:t>
                            </m:r>
                          </m:sub>
                        </m:sSub>
                      </m:num>
                      <m:den>
                        <m:r>
                          <a:rPr lang="en-US" sz="2400" i="1">
                            <a:latin typeface="Cambria Math"/>
                          </a:rPr>
                          <m:t>𝑚</m:t>
                        </m:r>
                      </m:den>
                    </m:f>
                  </m:oMath>
                </a14:m>
                <a:r>
                  <a:rPr lang="en-US" sz="2400" dirty="0"/>
                  <a:t>  </a:t>
                </a:r>
              </a:p>
            </p:txBody>
          </p:sp>
        </mc:Choice>
        <mc:Fallback xmlns="">
          <p:sp>
            <p:nvSpPr>
              <p:cNvPr id="2" name="Rectangle 1"/>
              <p:cNvSpPr>
                <a:spLocks noRot="1" noChangeAspect="1" noMove="1" noResize="1" noEditPoints="1" noAdjustHandles="1" noChangeArrowheads="1" noChangeShapeType="1" noTextEdit="1"/>
              </p:cNvSpPr>
              <p:nvPr/>
            </p:nvSpPr>
            <p:spPr>
              <a:xfrm>
                <a:off x="3069671" y="2356969"/>
                <a:ext cx="1878815" cy="639983"/>
              </a:xfrm>
              <a:prstGeom prst="rect">
                <a:avLst/>
              </a:prstGeom>
              <a:blipFill rotWithShape="1">
                <a:blip r:embed="rId2"/>
                <a:stretch>
                  <a:fillRect/>
                </a:stretch>
              </a:blipFill>
            </p:spPr>
            <p:txBody>
              <a:bodyPr/>
              <a:lstStyle/>
              <a:p>
                <a:r>
                  <a:rPr lang="ar-IQ">
                    <a:noFill/>
                  </a:rPr>
                  <a:t> </a:t>
                </a:r>
              </a:p>
            </p:txBody>
          </p:sp>
        </mc:Fallback>
      </mc:AlternateContent>
      <mc:AlternateContent xmlns:mc="http://schemas.openxmlformats.org/markup-compatibility/2006" xmlns:a14="http://schemas.microsoft.com/office/drawing/2010/main">
        <mc:Choice Requires="a14">
          <p:sp>
            <p:nvSpPr>
              <p:cNvPr id="3" name="Rectangle 2"/>
              <p:cNvSpPr/>
              <p:nvPr/>
            </p:nvSpPr>
            <p:spPr>
              <a:xfrm>
                <a:off x="0" y="3847138"/>
                <a:ext cx="8983150" cy="923330"/>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pPr algn="just"/>
                <a:r>
                  <a:rPr lang="en-US" dirty="0">
                    <a:solidFill>
                      <a:schemeClr val="tx1"/>
                    </a:solidFill>
                  </a:rPr>
                  <a:t>When another charged object—the test charge—enters this electric field, an electric force acts on it. As an example, consider Figure 1.11, which shows a small positive test charge </a:t>
                </a:r>
                <a14:m>
                  <m:oMath xmlns:m="http://schemas.openxmlformats.org/officeDocument/2006/math">
                    <m:sSub>
                      <m:sSubPr>
                        <m:ctrlPr>
                          <a:rPr lang="en-US" i="1">
                            <a:solidFill>
                              <a:schemeClr val="tx1"/>
                            </a:solidFill>
                            <a:latin typeface="Cambria Math" panose="02040503050406030204" pitchFamily="18" charset="0"/>
                          </a:rPr>
                        </m:ctrlPr>
                      </m:sSubPr>
                      <m:e>
                        <m:r>
                          <a:rPr lang="en-US" i="1">
                            <a:solidFill>
                              <a:schemeClr val="tx1"/>
                            </a:solidFill>
                            <a:latin typeface="Cambria Math"/>
                          </a:rPr>
                          <m:t>𝑞</m:t>
                        </m:r>
                      </m:e>
                      <m:sub>
                        <m:r>
                          <a:rPr lang="en-US" i="1">
                            <a:solidFill>
                              <a:schemeClr val="tx1"/>
                            </a:solidFill>
                            <a:latin typeface="Cambria Math"/>
                          </a:rPr>
                          <m:t>0</m:t>
                        </m:r>
                      </m:sub>
                    </m:sSub>
                  </m:oMath>
                </a14:m>
                <a:r>
                  <a:rPr lang="en-US" dirty="0">
                    <a:solidFill>
                      <a:schemeClr val="tx1"/>
                    </a:solidFill>
                  </a:rPr>
                  <a:t> placed near a second object carrying a much greater positive charge </a:t>
                </a:r>
                <a:r>
                  <a:rPr lang="en-US" i="1" dirty="0">
                    <a:solidFill>
                      <a:schemeClr val="tx1"/>
                    </a:solidFill>
                  </a:rPr>
                  <a:t>Q</a:t>
                </a:r>
                <a:r>
                  <a:rPr lang="en-US" dirty="0">
                    <a:solidFill>
                      <a:schemeClr val="tx1"/>
                    </a:solidFill>
                  </a:rPr>
                  <a:t>.</a:t>
                </a:r>
                <a:endParaRPr lang="en-US" dirty="0"/>
              </a:p>
            </p:txBody>
          </p:sp>
        </mc:Choice>
        <mc:Fallback xmlns="">
          <p:sp>
            <p:nvSpPr>
              <p:cNvPr id="3" name="Rectangle 2"/>
              <p:cNvSpPr>
                <a:spLocks noRot="1" noChangeAspect="1" noMove="1" noResize="1" noEditPoints="1" noAdjustHandles="1" noChangeArrowheads="1" noChangeShapeType="1" noTextEdit="1"/>
              </p:cNvSpPr>
              <p:nvPr/>
            </p:nvSpPr>
            <p:spPr>
              <a:xfrm>
                <a:off x="0" y="3847138"/>
                <a:ext cx="8983150" cy="923330"/>
              </a:xfrm>
              <a:prstGeom prst="rect">
                <a:avLst/>
              </a:prstGeom>
              <a:blipFill rotWithShape="1">
                <a:blip r:embed="rId12"/>
                <a:stretch>
                  <a:fillRect/>
                </a:stretch>
              </a:blipFill>
            </p:spPr>
            <p:txBody>
              <a:bodyPr/>
              <a:lstStyle/>
              <a:p>
                <a:r>
                  <a:rPr lang="en-US">
                    <a:noFill/>
                  </a:rPr>
                  <a:t> </a:t>
                </a:r>
              </a:p>
            </p:txBody>
          </p:sp>
        </mc:Fallback>
      </mc:AlternateContent>
      <p:pic>
        <p:nvPicPr>
          <p:cNvPr id="4" name="Picture 3"/>
          <p:cNvPicPr/>
          <p:nvPr/>
        </p:nvPicPr>
        <p:blipFill>
          <a:blip r:embed="rId13">
            <a:extLst>
              <a:ext uri="{28A0092B-C50C-407E-A947-70E740481C1C}">
                <a14:useLocalDpi xmlns:a14="http://schemas.microsoft.com/office/drawing/2010/main" val="0"/>
              </a:ext>
            </a:extLst>
          </a:blip>
          <a:srcRect/>
          <a:stretch>
            <a:fillRect/>
          </a:stretch>
        </p:blipFill>
        <p:spPr bwMode="auto">
          <a:xfrm>
            <a:off x="3664390" y="4911084"/>
            <a:ext cx="2415207" cy="1296144"/>
          </a:xfrm>
          <a:prstGeom prst="rect">
            <a:avLst/>
          </a:prstGeom>
          <a:noFill/>
          <a:ln>
            <a:noFill/>
          </a:ln>
        </p:spPr>
      </p:pic>
      <p:sp>
        <p:nvSpPr>
          <p:cNvPr id="5" name="Rectangle 4"/>
          <p:cNvSpPr/>
          <p:nvPr/>
        </p:nvSpPr>
        <p:spPr>
          <a:xfrm>
            <a:off x="0" y="838453"/>
            <a:ext cx="9144000" cy="646331"/>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r>
              <a:rPr lang="en-US" dirty="0">
                <a:solidFill>
                  <a:schemeClr val="tx1">
                    <a:lumMod val="65000"/>
                    <a:lumOff val="35000"/>
                  </a:schemeClr>
                </a:solidFill>
              </a:rPr>
              <a:t>field forces can act through space, producing an effect even when </a:t>
            </a:r>
            <a:r>
              <a:rPr lang="en-US" u="sng" dirty="0">
                <a:solidFill>
                  <a:schemeClr val="tx1">
                    <a:lumMod val="65000"/>
                    <a:lumOff val="35000"/>
                  </a:schemeClr>
                </a:solidFill>
              </a:rPr>
              <a:t>no physical contact </a:t>
            </a:r>
            <a:r>
              <a:rPr lang="en-US" dirty="0">
                <a:solidFill>
                  <a:schemeClr val="tx1">
                    <a:lumMod val="65000"/>
                    <a:lumOff val="35000"/>
                  </a:schemeClr>
                </a:solidFill>
              </a:rPr>
              <a:t>occurs between interacting objects. </a:t>
            </a:r>
          </a:p>
        </p:txBody>
      </p:sp>
      <mc:AlternateContent xmlns:mc="http://schemas.openxmlformats.org/markup-compatibility/2006" xmlns:a14="http://schemas.microsoft.com/office/drawing/2010/main">
        <mc:Choice Requires="a14">
          <p:sp>
            <p:nvSpPr>
              <p:cNvPr id="6" name="Rectangle 5"/>
              <p:cNvSpPr/>
              <p:nvPr/>
            </p:nvSpPr>
            <p:spPr>
              <a:xfrm>
                <a:off x="0" y="1546736"/>
                <a:ext cx="9130613" cy="730136"/>
              </a:xfrm>
              <a:prstGeom prst="rect">
                <a:avLst/>
              </a:prstGeom>
            </p:spPr>
            <p:style>
              <a:lnRef idx="1">
                <a:schemeClr val="accent5"/>
              </a:lnRef>
              <a:fillRef idx="2">
                <a:schemeClr val="accent5"/>
              </a:fillRef>
              <a:effectRef idx="1">
                <a:schemeClr val="accent5"/>
              </a:effectRef>
              <a:fontRef idx="minor">
                <a:schemeClr val="dk1"/>
              </a:fontRef>
            </p:style>
            <p:txBody>
              <a:bodyPr wrap="square">
                <a:spAutoFit/>
              </a:bodyPr>
              <a:lstStyle/>
              <a:p>
                <a:r>
                  <a:rPr lang="en-US" dirty="0">
                    <a:solidFill>
                      <a:srgbClr val="002060"/>
                    </a:solidFill>
                  </a:rPr>
                  <a:t>The gravitational field </a:t>
                </a:r>
                <a14:m>
                  <m:oMath xmlns:m="http://schemas.openxmlformats.org/officeDocument/2006/math">
                    <m:r>
                      <a:rPr lang="en-US" sz="2400" b="1" i="1" dirty="0" smtClean="0">
                        <a:solidFill>
                          <a:srgbClr val="002060"/>
                        </a:solidFill>
                        <a:latin typeface="Cambria Math"/>
                      </a:rPr>
                      <m:t>𝒈</m:t>
                    </m:r>
                  </m:oMath>
                </a14:m>
                <a:r>
                  <a:rPr lang="en-US" dirty="0">
                    <a:solidFill>
                      <a:srgbClr val="002060"/>
                    </a:solidFill>
                  </a:rPr>
                  <a:t> at a point in space equal to the gravitational force </a:t>
                </a:r>
                <a14:m>
                  <m:oMath xmlns:m="http://schemas.openxmlformats.org/officeDocument/2006/math">
                    <m:sSub>
                      <m:sSubPr>
                        <m:ctrlPr>
                          <a:rPr lang="en-US" i="1">
                            <a:solidFill>
                              <a:srgbClr val="002060"/>
                            </a:solidFill>
                            <a:latin typeface="Cambria Math" panose="02040503050406030204" pitchFamily="18" charset="0"/>
                          </a:rPr>
                        </m:ctrlPr>
                      </m:sSubPr>
                      <m:e>
                        <m:r>
                          <a:rPr lang="en-US" i="1">
                            <a:solidFill>
                              <a:srgbClr val="002060"/>
                            </a:solidFill>
                            <a:latin typeface="Cambria Math"/>
                          </a:rPr>
                          <m:t>𝐹</m:t>
                        </m:r>
                      </m:e>
                      <m:sub>
                        <m:r>
                          <a:rPr lang="en-US" i="1">
                            <a:solidFill>
                              <a:srgbClr val="002060"/>
                            </a:solidFill>
                            <a:latin typeface="Cambria Math"/>
                          </a:rPr>
                          <m:t>𝑔</m:t>
                        </m:r>
                      </m:sub>
                    </m:sSub>
                  </m:oMath>
                </a14:m>
                <a:r>
                  <a:rPr lang="en-US" i="1" dirty="0">
                    <a:solidFill>
                      <a:srgbClr val="002060"/>
                    </a:solidFill>
                  </a:rPr>
                  <a:t> </a:t>
                </a:r>
                <a:r>
                  <a:rPr lang="en-US" dirty="0">
                    <a:solidFill>
                      <a:srgbClr val="002060"/>
                    </a:solidFill>
                  </a:rPr>
                  <a:t>acting on a test particle of mass ( </a:t>
                </a:r>
                <a:r>
                  <a:rPr lang="en-US" i="1" dirty="0">
                    <a:solidFill>
                      <a:srgbClr val="002060"/>
                    </a:solidFill>
                  </a:rPr>
                  <a:t>m ) </a:t>
                </a:r>
                <a:r>
                  <a:rPr lang="en-US" dirty="0">
                    <a:solidFill>
                      <a:srgbClr val="002060"/>
                    </a:solidFill>
                  </a:rPr>
                  <a:t>divided by that mass:</a:t>
                </a:r>
              </a:p>
            </p:txBody>
          </p:sp>
        </mc:Choice>
        <mc:Fallback xmlns="">
          <p:sp>
            <p:nvSpPr>
              <p:cNvPr id="6" name="Rectangle 5"/>
              <p:cNvSpPr>
                <a:spLocks noRot="1" noChangeAspect="1" noMove="1" noResize="1" noEditPoints="1" noAdjustHandles="1" noChangeArrowheads="1" noChangeShapeType="1" noTextEdit="1"/>
              </p:cNvSpPr>
              <p:nvPr/>
            </p:nvSpPr>
            <p:spPr>
              <a:xfrm>
                <a:off x="0" y="1546736"/>
                <a:ext cx="9130613" cy="730136"/>
              </a:xfrm>
              <a:prstGeom prst="rect">
                <a:avLst/>
              </a:prstGeom>
              <a:blipFill rotWithShape="1">
                <a:blip r:embed="rId14"/>
                <a:stretch>
                  <a:fillRect/>
                </a:stretch>
              </a:blipFill>
            </p:spPr>
            <p:txBody>
              <a:bodyPr/>
              <a:lstStyle/>
              <a:p>
                <a:r>
                  <a:rPr lang="ar-IQ">
                    <a:noFill/>
                  </a:rPr>
                  <a:t> </a:t>
                </a:r>
              </a:p>
            </p:txBody>
          </p:sp>
        </mc:Fallback>
      </mc:AlternateContent>
      <p:sp>
        <p:nvSpPr>
          <p:cNvPr id="7" name="Rectangle 6"/>
          <p:cNvSpPr/>
          <p:nvPr/>
        </p:nvSpPr>
        <p:spPr>
          <a:xfrm>
            <a:off x="-40717" y="3070701"/>
            <a:ext cx="9130613" cy="646331"/>
          </a:xfrm>
          <a:prstGeom prst="rect">
            <a:avLst/>
          </a:prstGeom>
        </p:spPr>
        <p:style>
          <a:lnRef idx="1">
            <a:schemeClr val="accent4"/>
          </a:lnRef>
          <a:fillRef idx="2">
            <a:schemeClr val="accent4"/>
          </a:fillRef>
          <a:effectRef idx="1">
            <a:schemeClr val="accent4"/>
          </a:effectRef>
          <a:fontRef idx="minor">
            <a:schemeClr val="dk1"/>
          </a:fontRef>
        </p:style>
        <p:txBody>
          <a:bodyPr wrap="square">
            <a:spAutoFit/>
          </a:bodyPr>
          <a:lstStyle/>
          <a:p>
            <a:pPr algn="just"/>
            <a:r>
              <a:rPr lang="en-US" dirty="0"/>
              <a:t>    An electric field is said to exist in the region of space around a charged object—the source</a:t>
            </a:r>
          </a:p>
          <a:p>
            <a:pPr algn="just"/>
            <a:r>
              <a:rPr lang="en-US" dirty="0"/>
              <a:t>charge. </a:t>
            </a:r>
          </a:p>
        </p:txBody>
      </p:sp>
      <p:sp>
        <p:nvSpPr>
          <p:cNvPr id="8" name="Rectangle 7"/>
          <p:cNvSpPr/>
          <p:nvPr/>
        </p:nvSpPr>
        <p:spPr>
          <a:xfrm>
            <a:off x="1903134" y="44624"/>
            <a:ext cx="4176464" cy="720080"/>
          </a:xfrm>
          <a:prstGeom prst="rect">
            <a:avLst/>
          </a:prstGeom>
          <a:solidFill>
            <a:schemeClr val="accent6">
              <a:lumMod val="20000"/>
              <a:lumOff val="80000"/>
            </a:schemeClr>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lang="en-US" sz="2400" b="1" dirty="0"/>
              <a:t>1.4 The Electric Field</a:t>
            </a:r>
          </a:p>
        </p:txBody>
      </p:sp>
      <mc:AlternateContent xmlns:mc="http://schemas.openxmlformats.org/markup-compatibility/2006" xmlns:a14="http://schemas.microsoft.com/office/drawing/2010/main">
        <mc:Choice Requires="a14">
          <p:sp>
            <p:nvSpPr>
              <p:cNvPr id="9" name="Rectangle 8"/>
              <p:cNvSpPr/>
              <p:nvPr/>
            </p:nvSpPr>
            <p:spPr>
              <a:xfrm>
                <a:off x="2473338" y="6207228"/>
                <a:ext cx="4950296" cy="523220"/>
              </a:xfrm>
              <a:prstGeom prst="rect">
                <a:avLst/>
              </a:prstGeom>
            </p:spPr>
            <p:txBody>
              <a:bodyPr wrap="square">
                <a:spAutoFit/>
              </a:bodyPr>
              <a:lstStyle/>
              <a:p>
                <a:r>
                  <a:rPr lang="en-US" sz="1400" dirty="0"/>
                  <a:t>Figure 1.11, which shows a small positive test charge </a:t>
                </a:r>
                <a14:m>
                  <m:oMath xmlns:m="http://schemas.openxmlformats.org/officeDocument/2006/math">
                    <m:sSub>
                      <m:sSubPr>
                        <m:ctrlPr>
                          <a:rPr lang="en-US" sz="1400" i="1">
                            <a:latin typeface="Cambria Math" panose="02040503050406030204" pitchFamily="18" charset="0"/>
                          </a:rPr>
                        </m:ctrlPr>
                      </m:sSubPr>
                      <m:e>
                        <m:r>
                          <a:rPr lang="en-US" sz="1400" i="1">
                            <a:latin typeface="Cambria Math"/>
                          </a:rPr>
                          <m:t>𝑞</m:t>
                        </m:r>
                      </m:e>
                      <m:sub>
                        <m:r>
                          <a:rPr lang="en-US" sz="1400" i="1">
                            <a:latin typeface="Cambria Math"/>
                          </a:rPr>
                          <m:t>0</m:t>
                        </m:r>
                      </m:sub>
                    </m:sSub>
                  </m:oMath>
                </a14:m>
                <a:r>
                  <a:rPr lang="en-US" sz="1400" dirty="0"/>
                  <a:t> placed near a second object carrying a much greater positive charge </a:t>
                </a:r>
                <a:r>
                  <a:rPr lang="en-US" sz="1400" i="1" dirty="0"/>
                  <a:t>Q</a:t>
                </a:r>
                <a:r>
                  <a:rPr lang="en-US" sz="1400" dirty="0"/>
                  <a:t>.</a:t>
                </a:r>
              </a:p>
            </p:txBody>
          </p:sp>
        </mc:Choice>
        <mc:Fallback xmlns="">
          <p:sp>
            <p:nvSpPr>
              <p:cNvPr id="9" name="Rectangle 8"/>
              <p:cNvSpPr>
                <a:spLocks noRot="1" noChangeAspect="1" noMove="1" noResize="1" noEditPoints="1" noAdjustHandles="1" noChangeArrowheads="1" noChangeShapeType="1" noTextEdit="1"/>
              </p:cNvSpPr>
              <p:nvPr/>
            </p:nvSpPr>
            <p:spPr>
              <a:xfrm>
                <a:off x="2473338" y="6207228"/>
                <a:ext cx="4950296" cy="523220"/>
              </a:xfrm>
              <a:prstGeom prst="rect">
                <a:avLst/>
              </a:prstGeom>
              <a:blipFill rotWithShape="1">
                <a:blip r:embed="rId15"/>
                <a:stretch>
                  <a:fillRect l="-369" t="-1163" b="-10465"/>
                </a:stretch>
              </a:blipFill>
            </p:spPr>
            <p:txBody>
              <a:bodyPr/>
              <a:lstStyle/>
              <a:p>
                <a:r>
                  <a:rPr lang="en-US">
                    <a:noFill/>
                  </a:rPr>
                  <a:t> </a:t>
                </a:r>
              </a:p>
            </p:txBody>
          </p:sp>
        </mc:Fallback>
      </mc:AlternateContent>
    </p:spTree>
    <p:extLst>
      <p:ext uri="{BB962C8B-B14F-4D97-AF65-F5344CB8AC3E}">
        <p14:creationId xmlns:p14="http://schemas.microsoft.com/office/powerpoint/2010/main" val="40306859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fade">
                                      <p:cBhvr>
                                        <p:cTn id="13" dur="1000"/>
                                        <p:tgtEl>
                                          <p:spTgt spid="5"/>
                                        </p:tgtEl>
                                      </p:cBhvr>
                                    </p:animEffect>
                                    <p:anim calcmode="lin" valueType="num">
                                      <p:cBhvr>
                                        <p:cTn id="14" dur="1000" fill="hold"/>
                                        <p:tgtEl>
                                          <p:spTgt spid="5"/>
                                        </p:tgtEl>
                                        <p:attrNameLst>
                                          <p:attrName>ppt_x</p:attrName>
                                        </p:attrNameLst>
                                      </p:cBhvr>
                                      <p:tavLst>
                                        <p:tav tm="0">
                                          <p:val>
                                            <p:strVal val="#ppt_x"/>
                                          </p:val>
                                        </p:tav>
                                        <p:tav tm="100000">
                                          <p:val>
                                            <p:strVal val="#ppt_x"/>
                                          </p:val>
                                        </p:tav>
                                      </p:tavLst>
                                    </p:anim>
                                    <p:anim calcmode="lin" valueType="num">
                                      <p:cBhvr>
                                        <p:cTn id="15"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6" presetClass="entr" presetSubtype="0" fill="hold" grpId="0" nodeType="clickEffect">
                                  <p:stCondLst>
                                    <p:cond delay="0"/>
                                  </p:stCondLst>
                                  <p:childTnLst>
                                    <p:set>
                                      <p:cBhvr>
                                        <p:cTn id="19" dur="1" fill="hold">
                                          <p:stCondLst>
                                            <p:cond delay="0"/>
                                          </p:stCondLst>
                                        </p:cTn>
                                        <p:tgtEl>
                                          <p:spTgt spid="6"/>
                                        </p:tgtEl>
                                        <p:attrNameLst>
                                          <p:attrName>style.visibility</p:attrName>
                                        </p:attrNameLst>
                                      </p:cBhvr>
                                      <p:to>
                                        <p:strVal val="visible"/>
                                      </p:to>
                                    </p:set>
                                    <p:animEffect transition="in" filter="wipe(down)">
                                      <p:cBhvr>
                                        <p:cTn id="20" dur="580">
                                          <p:stCondLst>
                                            <p:cond delay="0"/>
                                          </p:stCondLst>
                                        </p:cTn>
                                        <p:tgtEl>
                                          <p:spTgt spid="6"/>
                                        </p:tgtEl>
                                      </p:cBhvr>
                                    </p:animEffect>
                                    <p:anim calcmode="lin" valueType="num">
                                      <p:cBhvr>
                                        <p:cTn id="21" dur="1822" tmFilter="0,0; 0.14,0.36; 0.43,0.73; 0.71,0.91; 1.0,1.0">
                                          <p:stCondLst>
                                            <p:cond delay="0"/>
                                          </p:stCondLst>
                                        </p:cTn>
                                        <p:tgtEl>
                                          <p:spTgt spid="6"/>
                                        </p:tgtEl>
                                        <p:attrNameLst>
                                          <p:attrName>ppt_x</p:attrName>
                                        </p:attrNameLst>
                                      </p:cBhvr>
                                      <p:tavLst>
                                        <p:tav tm="0">
                                          <p:val>
                                            <p:strVal val="#ppt_x-0.25"/>
                                          </p:val>
                                        </p:tav>
                                        <p:tav tm="100000">
                                          <p:val>
                                            <p:strVal val="#ppt_x"/>
                                          </p:val>
                                        </p:tav>
                                      </p:tavLst>
                                    </p:anim>
                                    <p:anim calcmode="lin" valueType="num">
                                      <p:cBhvr>
                                        <p:cTn id="22" dur="664" tmFilter="0.0,0.0; 0.25,0.07; 0.50,0.2; 0.75,0.467; 1.0,1.0">
                                          <p:stCondLst>
                                            <p:cond delay="0"/>
                                          </p:stCondLst>
                                        </p:cTn>
                                        <p:tgtEl>
                                          <p:spTgt spid="6"/>
                                        </p:tgtEl>
                                        <p:attrNameLst>
                                          <p:attrName>ppt_y</p:attrName>
                                        </p:attrNameLst>
                                      </p:cBhvr>
                                      <p:tavLst>
                                        <p:tav tm="0" fmla="#ppt_y-sin(pi*$)/3">
                                          <p:val>
                                            <p:fltVal val="0.5"/>
                                          </p:val>
                                        </p:tav>
                                        <p:tav tm="100000">
                                          <p:val>
                                            <p:fltVal val="1"/>
                                          </p:val>
                                        </p:tav>
                                      </p:tavLst>
                                    </p:anim>
                                    <p:anim calcmode="lin" valueType="num">
                                      <p:cBhvr>
                                        <p:cTn id="23" dur="664" tmFilter="0, 0; 0.125,0.2665; 0.25,0.4; 0.375,0.465; 0.5,0.5;  0.625,0.535; 0.75,0.6; 0.875,0.7335; 1,1">
                                          <p:stCondLst>
                                            <p:cond delay="664"/>
                                          </p:stCondLst>
                                        </p:cTn>
                                        <p:tgtEl>
                                          <p:spTgt spid="6"/>
                                        </p:tgtEl>
                                        <p:attrNameLst>
                                          <p:attrName>ppt_y</p:attrName>
                                        </p:attrNameLst>
                                      </p:cBhvr>
                                      <p:tavLst>
                                        <p:tav tm="0" fmla="#ppt_y-sin(pi*$)/9">
                                          <p:val>
                                            <p:fltVal val="0"/>
                                          </p:val>
                                        </p:tav>
                                        <p:tav tm="100000">
                                          <p:val>
                                            <p:fltVal val="1"/>
                                          </p:val>
                                        </p:tav>
                                      </p:tavLst>
                                    </p:anim>
                                    <p:anim calcmode="lin" valueType="num">
                                      <p:cBhvr>
                                        <p:cTn id="24" dur="332" tmFilter="0, 0; 0.125,0.2665; 0.25,0.4; 0.375,0.465; 0.5,0.5;  0.625,0.535; 0.75,0.6; 0.875,0.7335; 1,1">
                                          <p:stCondLst>
                                            <p:cond delay="1324"/>
                                          </p:stCondLst>
                                        </p:cTn>
                                        <p:tgtEl>
                                          <p:spTgt spid="6"/>
                                        </p:tgtEl>
                                        <p:attrNameLst>
                                          <p:attrName>ppt_y</p:attrName>
                                        </p:attrNameLst>
                                      </p:cBhvr>
                                      <p:tavLst>
                                        <p:tav tm="0" fmla="#ppt_y-sin(pi*$)/27">
                                          <p:val>
                                            <p:fltVal val="0"/>
                                          </p:val>
                                        </p:tav>
                                        <p:tav tm="100000">
                                          <p:val>
                                            <p:fltVal val="1"/>
                                          </p:val>
                                        </p:tav>
                                      </p:tavLst>
                                    </p:anim>
                                    <p:anim calcmode="lin" valueType="num">
                                      <p:cBhvr>
                                        <p:cTn id="25" dur="164" tmFilter="0, 0; 0.125,0.2665; 0.25,0.4; 0.375,0.465; 0.5,0.5;  0.625,0.535; 0.75,0.6; 0.875,0.7335; 1,1">
                                          <p:stCondLst>
                                            <p:cond delay="1656"/>
                                          </p:stCondLst>
                                        </p:cTn>
                                        <p:tgtEl>
                                          <p:spTgt spid="6"/>
                                        </p:tgtEl>
                                        <p:attrNameLst>
                                          <p:attrName>ppt_y</p:attrName>
                                        </p:attrNameLst>
                                      </p:cBhvr>
                                      <p:tavLst>
                                        <p:tav tm="0" fmla="#ppt_y-sin(pi*$)/81">
                                          <p:val>
                                            <p:fltVal val="0"/>
                                          </p:val>
                                        </p:tav>
                                        <p:tav tm="100000">
                                          <p:val>
                                            <p:fltVal val="1"/>
                                          </p:val>
                                        </p:tav>
                                      </p:tavLst>
                                    </p:anim>
                                    <p:animScale>
                                      <p:cBhvr>
                                        <p:cTn id="26" dur="26">
                                          <p:stCondLst>
                                            <p:cond delay="650"/>
                                          </p:stCondLst>
                                        </p:cTn>
                                        <p:tgtEl>
                                          <p:spTgt spid="6"/>
                                        </p:tgtEl>
                                      </p:cBhvr>
                                      <p:to x="100000" y="60000"/>
                                    </p:animScale>
                                    <p:animScale>
                                      <p:cBhvr>
                                        <p:cTn id="27" dur="166" decel="50000">
                                          <p:stCondLst>
                                            <p:cond delay="676"/>
                                          </p:stCondLst>
                                        </p:cTn>
                                        <p:tgtEl>
                                          <p:spTgt spid="6"/>
                                        </p:tgtEl>
                                      </p:cBhvr>
                                      <p:to x="100000" y="100000"/>
                                    </p:animScale>
                                    <p:animScale>
                                      <p:cBhvr>
                                        <p:cTn id="28" dur="26">
                                          <p:stCondLst>
                                            <p:cond delay="1312"/>
                                          </p:stCondLst>
                                        </p:cTn>
                                        <p:tgtEl>
                                          <p:spTgt spid="6"/>
                                        </p:tgtEl>
                                      </p:cBhvr>
                                      <p:to x="100000" y="80000"/>
                                    </p:animScale>
                                    <p:animScale>
                                      <p:cBhvr>
                                        <p:cTn id="29" dur="166" decel="50000">
                                          <p:stCondLst>
                                            <p:cond delay="1338"/>
                                          </p:stCondLst>
                                        </p:cTn>
                                        <p:tgtEl>
                                          <p:spTgt spid="6"/>
                                        </p:tgtEl>
                                      </p:cBhvr>
                                      <p:to x="100000" y="100000"/>
                                    </p:animScale>
                                    <p:animScale>
                                      <p:cBhvr>
                                        <p:cTn id="30" dur="26">
                                          <p:stCondLst>
                                            <p:cond delay="1642"/>
                                          </p:stCondLst>
                                        </p:cTn>
                                        <p:tgtEl>
                                          <p:spTgt spid="6"/>
                                        </p:tgtEl>
                                      </p:cBhvr>
                                      <p:to x="100000" y="90000"/>
                                    </p:animScale>
                                    <p:animScale>
                                      <p:cBhvr>
                                        <p:cTn id="31" dur="166" decel="50000">
                                          <p:stCondLst>
                                            <p:cond delay="1668"/>
                                          </p:stCondLst>
                                        </p:cTn>
                                        <p:tgtEl>
                                          <p:spTgt spid="6"/>
                                        </p:tgtEl>
                                      </p:cBhvr>
                                      <p:to x="100000" y="100000"/>
                                    </p:animScale>
                                    <p:animScale>
                                      <p:cBhvr>
                                        <p:cTn id="32" dur="26">
                                          <p:stCondLst>
                                            <p:cond delay="1808"/>
                                          </p:stCondLst>
                                        </p:cTn>
                                        <p:tgtEl>
                                          <p:spTgt spid="6"/>
                                        </p:tgtEl>
                                      </p:cBhvr>
                                      <p:to x="100000" y="95000"/>
                                    </p:animScale>
                                    <p:animScale>
                                      <p:cBhvr>
                                        <p:cTn id="33" dur="166" decel="50000">
                                          <p:stCondLst>
                                            <p:cond delay="1834"/>
                                          </p:stCondLst>
                                        </p:cTn>
                                        <p:tgtEl>
                                          <p:spTgt spid="6"/>
                                        </p:tgtEl>
                                      </p:cBhvr>
                                      <p:to x="100000" y="100000"/>
                                    </p:animScale>
                                  </p:childTnLst>
                                </p:cTn>
                              </p:par>
                            </p:childTnLst>
                          </p:cTn>
                        </p:par>
                      </p:childTnLst>
                    </p:cTn>
                  </p:par>
                  <p:par>
                    <p:cTn id="34" fill="hold">
                      <p:stCondLst>
                        <p:cond delay="indefinite"/>
                      </p:stCondLst>
                      <p:childTnLst>
                        <p:par>
                          <p:cTn id="35" fill="hold">
                            <p:stCondLst>
                              <p:cond delay="0"/>
                            </p:stCondLst>
                            <p:childTnLst>
                              <p:par>
                                <p:cTn id="36" presetID="26" presetClass="entr" presetSubtype="0" fill="hold" grpId="0" nodeType="clickEffect">
                                  <p:stCondLst>
                                    <p:cond delay="0"/>
                                  </p:stCondLst>
                                  <p:childTnLst>
                                    <p:set>
                                      <p:cBhvr>
                                        <p:cTn id="37" dur="1" fill="hold">
                                          <p:stCondLst>
                                            <p:cond delay="0"/>
                                          </p:stCondLst>
                                        </p:cTn>
                                        <p:tgtEl>
                                          <p:spTgt spid="2"/>
                                        </p:tgtEl>
                                        <p:attrNameLst>
                                          <p:attrName>style.visibility</p:attrName>
                                        </p:attrNameLst>
                                      </p:cBhvr>
                                      <p:to>
                                        <p:strVal val="visible"/>
                                      </p:to>
                                    </p:set>
                                    <p:animEffect transition="in" filter="wipe(down)">
                                      <p:cBhvr>
                                        <p:cTn id="38" dur="580">
                                          <p:stCondLst>
                                            <p:cond delay="0"/>
                                          </p:stCondLst>
                                        </p:cTn>
                                        <p:tgtEl>
                                          <p:spTgt spid="2"/>
                                        </p:tgtEl>
                                      </p:cBhvr>
                                    </p:animEffect>
                                    <p:anim calcmode="lin" valueType="num">
                                      <p:cBhvr>
                                        <p:cTn id="39"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40"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41"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42"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43"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44" dur="26">
                                          <p:stCondLst>
                                            <p:cond delay="650"/>
                                          </p:stCondLst>
                                        </p:cTn>
                                        <p:tgtEl>
                                          <p:spTgt spid="2"/>
                                        </p:tgtEl>
                                      </p:cBhvr>
                                      <p:to x="100000" y="60000"/>
                                    </p:animScale>
                                    <p:animScale>
                                      <p:cBhvr>
                                        <p:cTn id="45" dur="166" decel="50000">
                                          <p:stCondLst>
                                            <p:cond delay="676"/>
                                          </p:stCondLst>
                                        </p:cTn>
                                        <p:tgtEl>
                                          <p:spTgt spid="2"/>
                                        </p:tgtEl>
                                      </p:cBhvr>
                                      <p:to x="100000" y="100000"/>
                                    </p:animScale>
                                    <p:animScale>
                                      <p:cBhvr>
                                        <p:cTn id="46" dur="26">
                                          <p:stCondLst>
                                            <p:cond delay="1312"/>
                                          </p:stCondLst>
                                        </p:cTn>
                                        <p:tgtEl>
                                          <p:spTgt spid="2"/>
                                        </p:tgtEl>
                                      </p:cBhvr>
                                      <p:to x="100000" y="80000"/>
                                    </p:animScale>
                                    <p:animScale>
                                      <p:cBhvr>
                                        <p:cTn id="47" dur="166" decel="50000">
                                          <p:stCondLst>
                                            <p:cond delay="1338"/>
                                          </p:stCondLst>
                                        </p:cTn>
                                        <p:tgtEl>
                                          <p:spTgt spid="2"/>
                                        </p:tgtEl>
                                      </p:cBhvr>
                                      <p:to x="100000" y="100000"/>
                                    </p:animScale>
                                    <p:animScale>
                                      <p:cBhvr>
                                        <p:cTn id="48" dur="26">
                                          <p:stCondLst>
                                            <p:cond delay="1642"/>
                                          </p:stCondLst>
                                        </p:cTn>
                                        <p:tgtEl>
                                          <p:spTgt spid="2"/>
                                        </p:tgtEl>
                                      </p:cBhvr>
                                      <p:to x="100000" y="90000"/>
                                    </p:animScale>
                                    <p:animScale>
                                      <p:cBhvr>
                                        <p:cTn id="49" dur="166" decel="50000">
                                          <p:stCondLst>
                                            <p:cond delay="1668"/>
                                          </p:stCondLst>
                                        </p:cTn>
                                        <p:tgtEl>
                                          <p:spTgt spid="2"/>
                                        </p:tgtEl>
                                      </p:cBhvr>
                                      <p:to x="100000" y="100000"/>
                                    </p:animScale>
                                    <p:animScale>
                                      <p:cBhvr>
                                        <p:cTn id="50" dur="26">
                                          <p:stCondLst>
                                            <p:cond delay="1808"/>
                                          </p:stCondLst>
                                        </p:cTn>
                                        <p:tgtEl>
                                          <p:spTgt spid="2"/>
                                        </p:tgtEl>
                                      </p:cBhvr>
                                      <p:to x="100000" y="95000"/>
                                    </p:animScale>
                                    <p:animScale>
                                      <p:cBhvr>
                                        <p:cTn id="51" dur="166" decel="50000">
                                          <p:stCondLst>
                                            <p:cond delay="1834"/>
                                          </p:stCondLst>
                                        </p:cTn>
                                        <p:tgtEl>
                                          <p:spTgt spid="2"/>
                                        </p:tgtEl>
                                      </p:cBhvr>
                                      <p:to x="100000" y="100000"/>
                                    </p:animScale>
                                  </p:childTnLst>
                                </p:cTn>
                              </p:par>
                            </p:childTnLst>
                          </p:cTn>
                        </p:par>
                      </p:childTnLst>
                    </p:cTn>
                  </p:par>
                  <p:par>
                    <p:cTn id="52" fill="hold">
                      <p:stCondLst>
                        <p:cond delay="indefinite"/>
                      </p:stCondLst>
                      <p:childTnLst>
                        <p:par>
                          <p:cTn id="53" fill="hold">
                            <p:stCondLst>
                              <p:cond delay="0"/>
                            </p:stCondLst>
                            <p:childTnLst>
                              <p:par>
                                <p:cTn id="54" presetID="26" presetClass="entr" presetSubtype="0" fill="hold" grpId="0" nodeType="clickEffect">
                                  <p:stCondLst>
                                    <p:cond delay="0"/>
                                  </p:stCondLst>
                                  <p:childTnLst>
                                    <p:set>
                                      <p:cBhvr>
                                        <p:cTn id="55" dur="1" fill="hold">
                                          <p:stCondLst>
                                            <p:cond delay="0"/>
                                          </p:stCondLst>
                                        </p:cTn>
                                        <p:tgtEl>
                                          <p:spTgt spid="7"/>
                                        </p:tgtEl>
                                        <p:attrNameLst>
                                          <p:attrName>style.visibility</p:attrName>
                                        </p:attrNameLst>
                                      </p:cBhvr>
                                      <p:to>
                                        <p:strVal val="visible"/>
                                      </p:to>
                                    </p:set>
                                    <p:animEffect transition="in" filter="wipe(down)">
                                      <p:cBhvr>
                                        <p:cTn id="56" dur="580">
                                          <p:stCondLst>
                                            <p:cond delay="0"/>
                                          </p:stCondLst>
                                        </p:cTn>
                                        <p:tgtEl>
                                          <p:spTgt spid="7"/>
                                        </p:tgtEl>
                                      </p:cBhvr>
                                    </p:animEffect>
                                    <p:anim calcmode="lin" valueType="num">
                                      <p:cBhvr>
                                        <p:cTn id="57" dur="1822" tmFilter="0,0; 0.14,0.36; 0.43,0.73; 0.71,0.91; 1.0,1.0">
                                          <p:stCondLst>
                                            <p:cond delay="0"/>
                                          </p:stCondLst>
                                        </p:cTn>
                                        <p:tgtEl>
                                          <p:spTgt spid="7"/>
                                        </p:tgtEl>
                                        <p:attrNameLst>
                                          <p:attrName>ppt_x</p:attrName>
                                        </p:attrNameLst>
                                      </p:cBhvr>
                                      <p:tavLst>
                                        <p:tav tm="0">
                                          <p:val>
                                            <p:strVal val="#ppt_x-0.25"/>
                                          </p:val>
                                        </p:tav>
                                        <p:tav tm="100000">
                                          <p:val>
                                            <p:strVal val="#ppt_x"/>
                                          </p:val>
                                        </p:tav>
                                      </p:tavLst>
                                    </p:anim>
                                    <p:anim calcmode="lin" valueType="num">
                                      <p:cBhvr>
                                        <p:cTn id="58" dur="664" tmFilter="0.0,0.0; 0.25,0.07; 0.50,0.2; 0.75,0.467; 1.0,1.0">
                                          <p:stCondLst>
                                            <p:cond delay="0"/>
                                          </p:stCondLst>
                                        </p:cTn>
                                        <p:tgtEl>
                                          <p:spTgt spid="7"/>
                                        </p:tgtEl>
                                        <p:attrNameLst>
                                          <p:attrName>ppt_y</p:attrName>
                                        </p:attrNameLst>
                                      </p:cBhvr>
                                      <p:tavLst>
                                        <p:tav tm="0" fmla="#ppt_y-sin(pi*$)/3">
                                          <p:val>
                                            <p:fltVal val="0.5"/>
                                          </p:val>
                                        </p:tav>
                                        <p:tav tm="100000">
                                          <p:val>
                                            <p:fltVal val="1"/>
                                          </p:val>
                                        </p:tav>
                                      </p:tavLst>
                                    </p:anim>
                                    <p:anim calcmode="lin" valueType="num">
                                      <p:cBhvr>
                                        <p:cTn id="59" dur="664" tmFilter="0, 0; 0.125,0.2665; 0.25,0.4; 0.375,0.465; 0.5,0.5;  0.625,0.535; 0.75,0.6; 0.875,0.7335; 1,1">
                                          <p:stCondLst>
                                            <p:cond delay="664"/>
                                          </p:stCondLst>
                                        </p:cTn>
                                        <p:tgtEl>
                                          <p:spTgt spid="7"/>
                                        </p:tgtEl>
                                        <p:attrNameLst>
                                          <p:attrName>ppt_y</p:attrName>
                                        </p:attrNameLst>
                                      </p:cBhvr>
                                      <p:tavLst>
                                        <p:tav tm="0" fmla="#ppt_y-sin(pi*$)/9">
                                          <p:val>
                                            <p:fltVal val="0"/>
                                          </p:val>
                                        </p:tav>
                                        <p:tav tm="100000">
                                          <p:val>
                                            <p:fltVal val="1"/>
                                          </p:val>
                                        </p:tav>
                                      </p:tavLst>
                                    </p:anim>
                                    <p:anim calcmode="lin" valueType="num">
                                      <p:cBhvr>
                                        <p:cTn id="60" dur="332" tmFilter="0, 0; 0.125,0.2665; 0.25,0.4; 0.375,0.465; 0.5,0.5;  0.625,0.535; 0.75,0.6; 0.875,0.7335; 1,1">
                                          <p:stCondLst>
                                            <p:cond delay="1324"/>
                                          </p:stCondLst>
                                        </p:cTn>
                                        <p:tgtEl>
                                          <p:spTgt spid="7"/>
                                        </p:tgtEl>
                                        <p:attrNameLst>
                                          <p:attrName>ppt_y</p:attrName>
                                        </p:attrNameLst>
                                      </p:cBhvr>
                                      <p:tavLst>
                                        <p:tav tm="0" fmla="#ppt_y-sin(pi*$)/27">
                                          <p:val>
                                            <p:fltVal val="0"/>
                                          </p:val>
                                        </p:tav>
                                        <p:tav tm="100000">
                                          <p:val>
                                            <p:fltVal val="1"/>
                                          </p:val>
                                        </p:tav>
                                      </p:tavLst>
                                    </p:anim>
                                    <p:anim calcmode="lin" valueType="num">
                                      <p:cBhvr>
                                        <p:cTn id="61" dur="164" tmFilter="0, 0; 0.125,0.2665; 0.25,0.4; 0.375,0.465; 0.5,0.5;  0.625,0.535; 0.75,0.6; 0.875,0.7335; 1,1">
                                          <p:stCondLst>
                                            <p:cond delay="1656"/>
                                          </p:stCondLst>
                                        </p:cTn>
                                        <p:tgtEl>
                                          <p:spTgt spid="7"/>
                                        </p:tgtEl>
                                        <p:attrNameLst>
                                          <p:attrName>ppt_y</p:attrName>
                                        </p:attrNameLst>
                                      </p:cBhvr>
                                      <p:tavLst>
                                        <p:tav tm="0" fmla="#ppt_y-sin(pi*$)/81">
                                          <p:val>
                                            <p:fltVal val="0"/>
                                          </p:val>
                                        </p:tav>
                                        <p:tav tm="100000">
                                          <p:val>
                                            <p:fltVal val="1"/>
                                          </p:val>
                                        </p:tav>
                                      </p:tavLst>
                                    </p:anim>
                                    <p:animScale>
                                      <p:cBhvr>
                                        <p:cTn id="62" dur="26">
                                          <p:stCondLst>
                                            <p:cond delay="650"/>
                                          </p:stCondLst>
                                        </p:cTn>
                                        <p:tgtEl>
                                          <p:spTgt spid="7"/>
                                        </p:tgtEl>
                                      </p:cBhvr>
                                      <p:to x="100000" y="60000"/>
                                    </p:animScale>
                                    <p:animScale>
                                      <p:cBhvr>
                                        <p:cTn id="63" dur="166" decel="50000">
                                          <p:stCondLst>
                                            <p:cond delay="676"/>
                                          </p:stCondLst>
                                        </p:cTn>
                                        <p:tgtEl>
                                          <p:spTgt spid="7"/>
                                        </p:tgtEl>
                                      </p:cBhvr>
                                      <p:to x="100000" y="100000"/>
                                    </p:animScale>
                                    <p:animScale>
                                      <p:cBhvr>
                                        <p:cTn id="64" dur="26">
                                          <p:stCondLst>
                                            <p:cond delay="1312"/>
                                          </p:stCondLst>
                                        </p:cTn>
                                        <p:tgtEl>
                                          <p:spTgt spid="7"/>
                                        </p:tgtEl>
                                      </p:cBhvr>
                                      <p:to x="100000" y="80000"/>
                                    </p:animScale>
                                    <p:animScale>
                                      <p:cBhvr>
                                        <p:cTn id="65" dur="166" decel="50000">
                                          <p:stCondLst>
                                            <p:cond delay="1338"/>
                                          </p:stCondLst>
                                        </p:cTn>
                                        <p:tgtEl>
                                          <p:spTgt spid="7"/>
                                        </p:tgtEl>
                                      </p:cBhvr>
                                      <p:to x="100000" y="100000"/>
                                    </p:animScale>
                                    <p:animScale>
                                      <p:cBhvr>
                                        <p:cTn id="66" dur="26">
                                          <p:stCondLst>
                                            <p:cond delay="1642"/>
                                          </p:stCondLst>
                                        </p:cTn>
                                        <p:tgtEl>
                                          <p:spTgt spid="7"/>
                                        </p:tgtEl>
                                      </p:cBhvr>
                                      <p:to x="100000" y="90000"/>
                                    </p:animScale>
                                    <p:animScale>
                                      <p:cBhvr>
                                        <p:cTn id="67" dur="166" decel="50000">
                                          <p:stCondLst>
                                            <p:cond delay="1668"/>
                                          </p:stCondLst>
                                        </p:cTn>
                                        <p:tgtEl>
                                          <p:spTgt spid="7"/>
                                        </p:tgtEl>
                                      </p:cBhvr>
                                      <p:to x="100000" y="100000"/>
                                    </p:animScale>
                                    <p:animScale>
                                      <p:cBhvr>
                                        <p:cTn id="68" dur="26">
                                          <p:stCondLst>
                                            <p:cond delay="1808"/>
                                          </p:stCondLst>
                                        </p:cTn>
                                        <p:tgtEl>
                                          <p:spTgt spid="7"/>
                                        </p:tgtEl>
                                      </p:cBhvr>
                                      <p:to x="100000" y="95000"/>
                                    </p:animScale>
                                    <p:animScale>
                                      <p:cBhvr>
                                        <p:cTn id="69" dur="166" decel="50000">
                                          <p:stCondLst>
                                            <p:cond delay="1834"/>
                                          </p:stCondLst>
                                        </p:cTn>
                                        <p:tgtEl>
                                          <p:spTgt spid="7"/>
                                        </p:tgtEl>
                                      </p:cBhvr>
                                      <p:to x="100000" y="100000"/>
                                    </p:animScale>
                                  </p:childTnLst>
                                </p:cTn>
                              </p:par>
                            </p:childTnLst>
                          </p:cTn>
                        </p:par>
                      </p:childTnLst>
                    </p:cTn>
                  </p:par>
                  <p:par>
                    <p:cTn id="70" fill="hold">
                      <p:stCondLst>
                        <p:cond delay="indefinite"/>
                      </p:stCondLst>
                      <p:childTnLst>
                        <p:par>
                          <p:cTn id="71" fill="hold">
                            <p:stCondLst>
                              <p:cond delay="0"/>
                            </p:stCondLst>
                            <p:childTnLst>
                              <p:par>
                                <p:cTn id="72" presetID="26" presetClass="emph" presetSubtype="0" fill="hold" nodeType="clickEffect">
                                  <p:stCondLst>
                                    <p:cond delay="0"/>
                                  </p:stCondLst>
                                  <p:childTnLst>
                                    <p:animEffect transition="out" filter="fade">
                                      <p:cBhvr>
                                        <p:cTn id="73" dur="500" tmFilter="0, 0; .2, .5; .8, .5; 1, 0"/>
                                        <p:tgtEl>
                                          <p:spTgt spid="4"/>
                                        </p:tgtEl>
                                      </p:cBhvr>
                                    </p:animEffect>
                                    <p:animScale>
                                      <p:cBhvr>
                                        <p:cTn id="74" dur="250" autoRev="1" fill="hold"/>
                                        <p:tgtEl>
                                          <p:spTgt spid="4"/>
                                        </p:tgtEl>
                                      </p:cBhvr>
                                      <p:by x="105000" y="105000"/>
                                    </p:animScale>
                                  </p:childTnLst>
                                </p:cTn>
                              </p:par>
                            </p:childTnLst>
                          </p:cTn>
                        </p:par>
                      </p:childTnLst>
                    </p:cTn>
                  </p:par>
                  <p:par>
                    <p:cTn id="75" fill="hold">
                      <p:stCondLst>
                        <p:cond delay="indefinite"/>
                      </p:stCondLst>
                      <p:childTnLst>
                        <p:par>
                          <p:cTn id="76" fill="hold">
                            <p:stCondLst>
                              <p:cond delay="0"/>
                            </p:stCondLst>
                            <p:childTnLst>
                              <p:par>
                                <p:cTn id="77" presetID="4" presetClass="entr" presetSubtype="16" fill="hold" grpId="0" nodeType="clickEffect">
                                  <p:stCondLst>
                                    <p:cond delay="0"/>
                                  </p:stCondLst>
                                  <p:childTnLst>
                                    <p:set>
                                      <p:cBhvr>
                                        <p:cTn id="78" dur="1" fill="hold">
                                          <p:stCondLst>
                                            <p:cond delay="0"/>
                                          </p:stCondLst>
                                        </p:cTn>
                                        <p:tgtEl>
                                          <p:spTgt spid="3"/>
                                        </p:tgtEl>
                                        <p:attrNameLst>
                                          <p:attrName>style.visibility</p:attrName>
                                        </p:attrNameLst>
                                      </p:cBhvr>
                                      <p:to>
                                        <p:strVal val="visible"/>
                                      </p:to>
                                    </p:set>
                                    <p:animEffect transition="in" filter="box(in)">
                                      <p:cBhvr>
                                        <p:cTn id="79"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5" grpId="0" animBg="1"/>
      <p:bldP spid="6" grpId="0" animBg="1"/>
      <p:bldP spid="7" grpId="0" animBg="1"/>
      <p:bldP spid="8"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Rectangle 1"/>
              <p:cNvSpPr/>
              <p:nvPr/>
            </p:nvSpPr>
            <p:spPr>
              <a:xfrm>
                <a:off x="48809" y="0"/>
                <a:ext cx="8987688" cy="6813376"/>
              </a:xfrm>
              <a:prstGeom prst="rect">
                <a:avLst/>
              </a:prstGeom>
              <a:solidFill>
                <a:sysClr val="window" lastClr="FFFFFF"/>
              </a:solidFill>
              <a:ln w="25400" cap="flat" cmpd="sng" algn="ctr">
                <a:solidFill>
                  <a:sysClr val="window" lastClr="FFFFFF"/>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algn="l" defTabSz="914400" eaLnBrk="1" fontAlgn="auto" latinLnBrk="0" hangingPunct="1">
                  <a:lnSpc>
                    <a:spcPct val="115000"/>
                  </a:lnSpc>
                  <a:spcBef>
                    <a:spcPts val="0"/>
                  </a:spcBef>
                  <a:spcAft>
                    <a:spcPts val="1000"/>
                  </a:spcAft>
                  <a:buClrTx/>
                  <a:buSzTx/>
                  <a:buFontTx/>
                  <a:buNone/>
                  <a:tabLst/>
                  <a:defRPr/>
                </a:pPr>
                <a:r>
                  <a:rPr kumimoji="0" lang="en-US" sz="1400" b="0" i="0" u="none" strike="noStrike" kern="0" cap="none" spc="0" normalizeH="0" baseline="0" noProof="0" dirty="0">
                    <a:ln>
                      <a:noFill/>
                    </a:ln>
                    <a:solidFill>
                      <a:sysClr val="windowText" lastClr="000000"/>
                    </a:solidFill>
                    <a:effectLst/>
                    <a:uLnTx/>
                    <a:uFillTx/>
                    <a:latin typeface="Calibri"/>
                    <a:ea typeface="Calibri"/>
                    <a:cs typeface="Arial"/>
                  </a:rPr>
                  <a:t> </a:t>
                </a:r>
                <a:r>
                  <a:rPr kumimoji="0" lang="en-US" sz="2000" b="1" i="0" u="none" strike="noStrike" kern="0" cap="none" spc="0" normalizeH="0" baseline="0" noProof="0" dirty="0">
                    <a:ln>
                      <a:noFill/>
                    </a:ln>
                    <a:solidFill>
                      <a:srgbClr val="00A9EC"/>
                    </a:solidFill>
                    <a:effectLst/>
                    <a:uLnTx/>
                    <a:uFillTx/>
                    <a:latin typeface="AkzidenzGroteskBE-Bold"/>
                    <a:ea typeface="Calibri"/>
                    <a:cs typeface="AkzidenzGroteskBE-Bold"/>
                  </a:rPr>
                  <a:t>Definition of electric field                              </a:t>
                </a:r>
                <a:r>
                  <a:rPr kumimoji="0" lang="en-US" sz="2000" b="0" i="0" u="none" strike="noStrike" kern="0" cap="none" spc="0" normalizeH="0" baseline="0" noProof="0" dirty="0">
                    <a:ln>
                      <a:noFill/>
                    </a:ln>
                    <a:solidFill>
                      <a:sysClr val="windowText" lastClr="000000"/>
                    </a:solidFill>
                    <a:effectLst/>
                    <a:uLnTx/>
                    <a:uFillTx/>
                    <a:latin typeface="Calibri"/>
                    <a:ea typeface="Calibri"/>
                    <a:cs typeface="Arial"/>
                  </a:rPr>
                  <a:t>         </a:t>
                </a:r>
              </a:p>
              <a:p>
                <a:pPr marL="0" marR="0" lvl="0" indent="0" defTabSz="914400" eaLnBrk="1" fontAlgn="auto" latinLnBrk="0" hangingPunct="1">
                  <a:lnSpc>
                    <a:spcPct val="115000"/>
                  </a:lnSpc>
                  <a:spcBef>
                    <a:spcPts val="0"/>
                  </a:spcBef>
                  <a:spcAft>
                    <a:spcPts val="1000"/>
                  </a:spcAft>
                  <a:buClrTx/>
                  <a:buSzTx/>
                  <a:buFontTx/>
                  <a:buNone/>
                  <a:tabLst/>
                  <a:defRPr/>
                </a:pPr>
                <a:r>
                  <a:rPr kumimoji="0" lang="en-US" sz="2000" b="0" i="0" u="none" strike="noStrike" kern="0" cap="none" spc="0" normalizeH="0" baseline="0" noProof="0" dirty="0">
                    <a:ln>
                      <a:noFill/>
                    </a:ln>
                    <a:solidFill>
                      <a:sysClr val="windowText" lastClr="000000"/>
                    </a:solidFill>
                    <a:effectLst/>
                    <a:highlight>
                      <a:srgbClr val="00FFFF"/>
                    </a:highlight>
                    <a:uLnTx/>
                    <a:uFillTx/>
                    <a:latin typeface="Calibri"/>
                    <a:ea typeface="Calibri"/>
                    <a:cs typeface="Arial"/>
                  </a:rPr>
                  <a:t>The electric field vector </a:t>
                </a:r>
                <a14:m>
                  <m:oMath xmlns:m="http://schemas.openxmlformats.org/officeDocument/2006/math">
                    <m:r>
                      <a:rPr kumimoji="0" lang="en-US" sz="2400" b="1" i="1" u="none" strike="noStrike" kern="0" cap="none" spc="0" normalizeH="0" baseline="0" noProof="0">
                        <a:ln>
                          <a:noFill/>
                        </a:ln>
                        <a:solidFill>
                          <a:sysClr val="windowText" lastClr="000000"/>
                        </a:solidFill>
                        <a:effectLst/>
                        <a:highlight>
                          <a:srgbClr val="00FFFF"/>
                        </a:highlight>
                        <a:uLnTx/>
                        <a:uFillTx/>
                        <a:latin typeface="Cambria Math"/>
                        <a:ea typeface="Calibri"/>
                        <a:cs typeface="Arial"/>
                      </a:rPr>
                      <m:t>𝑬</m:t>
                    </m:r>
                  </m:oMath>
                </a14:m>
                <a:r>
                  <a:rPr kumimoji="0" lang="en-US" sz="2000" b="0" i="0" u="none" strike="noStrike" kern="0" cap="none" spc="0" normalizeH="0" baseline="0" noProof="0" dirty="0">
                    <a:ln>
                      <a:noFill/>
                    </a:ln>
                    <a:solidFill>
                      <a:sysClr val="windowText" lastClr="000000"/>
                    </a:solidFill>
                    <a:effectLst/>
                    <a:highlight>
                      <a:srgbClr val="00FFFF"/>
                    </a:highlight>
                    <a:uLnTx/>
                    <a:uFillTx/>
                    <a:latin typeface="Calibri"/>
                    <a:ea typeface="Calibri"/>
                    <a:cs typeface="Arial"/>
                  </a:rPr>
                  <a:t> at a point in space is defined as    the electric force </a:t>
                </a:r>
                <a14:m>
                  <m:oMath xmlns:m="http://schemas.openxmlformats.org/officeDocument/2006/math">
                    <m:sSub>
                      <m:sSubPr>
                        <m:ctrlPr>
                          <a:rPr kumimoji="0" lang="en-US" sz="2400" b="1" i="1" u="none" strike="noStrike" kern="0" cap="none" spc="0" normalizeH="0" baseline="0" noProof="0">
                            <a:ln>
                              <a:noFill/>
                            </a:ln>
                            <a:solidFill>
                              <a:sysClr val="windowText" lastClr="000000"/>
                            </a:solidFill>
                            <a:effectLst/>
                            <a:highlight>
                              <a:srgbClr val="00FFFF"/>
                            </a:highlight>
                            <a:uLnTx/>
                            <a:uFillTx/>
                            <a:latin typeface="Cambria Math" panose="02040503050406030204" pitchFamily="18" charset="0"/>
                            <a:ea typeface="Calibri"/>
                            <a:cs typeface="Arial"/>
                          </a:rPr>
                        </m:ctrlPr>
                      </m:sSubPr>
                      <m:e>
                        <m:r>
                          <a:rPr kumimoji="0" lang="en-US" sz="2400" b="1" i="1" u="none" strike="noStrike" kern="0" cap="none" spc="0" normalizeH="0" baseline="0" noProof="0">
                            <a:ln>
                              <a:noFill/>
                            </a:ln>
                            <a:solidFill>
                              <a:sysClr val="windowText" lastClr="000000"/>
                            </a:solidFill>
                            <a:effectLst/>
                            <a:highlight>
                              <a:srgbClr val="00FFFF"/>
                            </a:highlight>
                            <a:uLnTx/>
                            <a:uFillTx/>
                            <a:latin typeface="Cambria Math"/>
                            <a:ea typeface="Calibri"/>
                            <a:cs typeface="Arial"/>
                          </a:rPr>
                          <m:t>𝑭</m:t>
                        </m:r>
                      </m:e>
                      <m:sub>
                        <m:r>
                          <a:rPr kumimoji="0" lang="en-US" sz="2400" b="1" i="1" u="none" strike="noStrike" kern="0" cap="none" spc="0" normalizeH="0" baseline="0" noProof="0">
                            <a:ln>
                              <a:noFill/>
                            </a:ln>
                            <a:solidFill>
                              <a:sysClr val="windowText" lastClr="000000"/>
                            </a:solidFill>
                            <a:effectLst/>
                            <a:highlight>
                              <a:srgbClr val="00FFFF"/>
                            </a:highlight>
                            <a:uLnTx/>
                            <a:uFillTx/>
                            <a:latin typeface="Cambria Math"/>
                            <a:ea typeface="Calibri"/>
                            <a:cs typeface="Arial"/>
                          </a:rPr>
                          <m:t>𝒆</m:t>
                        </m:r>
                      </m:sub>
                    </m:sSub>
                  </m:oMath>
                </a14:m>
                <a:r>
                  <a:rPr kumimoji="0" lang="en-US" sz="2000" b="0" i="1" u="none" strike="noStrike" kern="0" cap="none" spc="0" normalizeH="0" baseline="0" noProof="0" dirty="0">
                    <a:ln>
                      <a:noFill/>
                    </a:ln>
                    <a:solidFill>
                      <a:sysClr val="windowText" lastClr="000000"/>
                    </a:solidFill>
                    <a:effectLst/>
                    <a:highlight>
                      <a:srgbClr val="00FFFF"/>
                    </a:highlight>
                    <a:uLnTx/>
                    <a:uFillTx/>
                    <a:latin typeface="Calibri"/>
                    <a:ea typeface="Calibri"/>
                    <a:cs typeface="Arial"/>
                  </a:rPr>
                  <a:t> </a:t>
                </a:r>
                <a:r>
                  <a:rPr kumimoji="0" lang="en-US" sz="2000" b="0" i="0" u="none" strike="noStrike" kern="0" cap="none" spc="0" normalizeH="0" baseline="0" noProof="0" dirty="0">
                    <a:ln>
                      <a:noFill/>
                    </a:ln>
                    <a:solidFill>
                      <a:sysClr val="windowText" lastClr="000000"/>
                    </a:solidFill>
                    <a:effectLst/>
                    <a:highlight>
                      <a:srgbClr val="00FFFF"/>
                    </a:highlight>
                    <a:uLnTx/>
                    <a:uFillTx/>
                    <a:latin typeface="Calibri"/>
                    <a:ea typeface="Calibri"/>
                    <a:cs typeface="Arial"/>
                  </a:rPr>
                  <a:t>acting on a positive test charge  </a:t>
                </a:r>
                <a14:m>
                  <m:oMath xmlns:m="http://schemas.openxmlformats.org/officeDocument/2006/math">
                    <m:r>
                      <a:rPr kumimoji="0" lang="en-US" sz="2400" b="1" i="1" u="none" strike="noStrike" kern="0" cap="none" spc="0" normalizeH="0" baseline="0" noProof="0" smtClean="0">
                        <a:ln>
                          <a:noFill/>
                        </a:ln>
                        <a:solidFill>
                          <a:sysClr val="windowText" lastClr="000000"/>
                        </a:solidFill>
                        <a:effectLst/>
                        <a:highlight>
                          <a:srgbClr val="00FFFF"/>
                        </a:highlight>
                        <a:uLnTx/>
                        <a:uFillTx/>
                        <a:latin typeface="Cambria Math"/>
                        <a:ea typeface="Calibri"/>
                        <a:cs typeface="Arial"/>
                      </a:rPr>
                      <m:t>𝒒</m:t>
                    </m:r>
                    <m:r>
                      <a:rPr kumimoji="0" lang="en-US" sz="2400" b="1" i="1" u="none" strike="noStrike" kern="0" cap="none" spc="0" normalizeH="0" baseline="-25000" noProof="0" smtClean="0">
                        <a:ln>
                          <a:noFill/>
                        </a:ln>
                        <a:solidFill>
                          <a:sysClr val="windowText" lastClr="000000"/>
                        </a:solidFill>
                        <a:effectLst/>
                        <a:highlight>
                          <a:srgbClr val="00FFFF"/>
                        </a:highlight>
                        <a:uLnTx/>
                        <a:uFillTx/>
                        <a:latin typeface="Cambria Math"/>
                        <a:ea typeface="Calibri"/>
                        <a:cs typeface="Arial"/>
                      </a:rPr>
                      <m:t>𝒐</m:t>
                    </m:r>
                  </m:oMath>
                </a14:m>
                <a:r>
                  <a:rPr kumimoji="0" lang="en-US" sz="2000" b="0" i="0" u="none" strike="noStrike" kern="0" cap="none" spc="0" normalizeH="0" baseline="0" noProof="0" dirty="0">
                    <a:ln>
                      <a:noFill/>
                    </a:ln>
                    <a:solidFill>
                      <a:sysClr val="windowText" lastClr="000000"/>
                    </a:solidFill>
                    <a:effectLst/>
                    <a:highlight>
                      <a:srgbClr val="00FFFF"/>
                    </a:highlight>
                    <a:uLnTx/>
                    <a:uFillTx/>
                    <a:latin typeface="Calibri"/>
                    <a:ea typeface="Calibri"/>
                    <a:cs typeface="Arial"/>
                  </a:rPr>
                  <a:t> </a:t>
                </a:r>
                <a:r>
                  <a:rPr kumimoji="0" lang="en-US" sz="2000" b="0" i="0" u="none" strike="noStrike" kern="0" cap="none" spc="0" normalizeH="0" baseline="0" noProof="0" dirty="0">
                    <a:ln>
                      <a:noFill/>
                    </a:ln>
                    <a:solidFill>
                      <a:sysClr val="windowText" lastClr="000000"/>
                    </a:solidFill>
                    <a:effectLst/>
                    <a:highlight>
                      <a:srgbClr val="00FFFF"/>
                    </a:highlight>
                    <a:uLnTx/>
                    <a:uFillTx/>
                    <a:latin typeface="Times New Roman"/>
                    <a:ea typeface="Calibri"/>
                    <a:cs typeface="Arial"/>
                  </a:rPr>
                  <a:t>placed</a:t>
                </a:r>
                <a:r>
                  <a:rPr kumimoji="0" lang="en-US" sz="2000" b="0" i="0" u="none" strike="noStrike" kern="0" cap="none" spc="0" normalizeH="0" baseline="0" noProof="0" dirty="0">
                    <a:ln>
                      <a:noFill/>
                    </a:ln>
                    <a:solidFill>
                      <a:sysClr val="windowText" lastClr="000000"/>
                    </a:solidFill>
                    <a:effectLst/>
                    <a:highlight>
                      <a:srgbClr val="00FFFF"/>
                    </a:highlight>
                    <a:uLnTx/>
                    <a:uFillTx/>
                    <a:latin typeface="Calibri"/>
                    <a:ea typeface="Calibri"/>
                    <a:cs typeface="Arial"/>
                  </a:rPr>
                  <a:t> at that point divided by the test charge:</a:t>
                </a:r>
                <a:r>
                  <a:rPr kumimoji="0" lang="en-US" sz="2000" b="0" i="0" u="none" strike="noStrike" kern="0" cap="none" spc="0" normalizeH="0" baseline="0" noProof="0" dirty="0">
                    <a:ln>
                      <a:noFill/>
                    </a:ln>
                    <a:solidFill>
                      <a:sysClr val="windowText" lastClr="000000"/>
                    </a:solidFill>
                    <a:effectLst/>
                    <a:uLnTx/>
                    <a:uFillTx/>
                    <a:latin typeface="Calibri"/>
                    <a:ea typeface="Calibri"/>
                    <a:cs typeface="Arial"/>
                  </a:rPr>
                  <a:t>  </a:t>
                </a:r>
                <a:r>
                  <a:rPr kumimoji="0" lang="en-US" sz="2000" b="0" i="0" u="none" strike="noStrike" kern="0" cap="none" spc="0" normalizeH="0" noProof="0" dirty="0">
                    <a:ln>
                      <a:noFill/>
                    </a:ln>
                    <a:solidFill>
                      <a:sysClr val="windowText" lastClr="000000"/>
                    </a:solidFill>
                    <a:effectLst/>
                    <a:uLnTx/>
                    <a:uFillTx/>
                    <a:latin typeface="Calibri"/>
                    <a:ea typeface="Calibri"/>
                    <a:cs typeface="Arial"/>
                  </a:rPr>
                  <a:t>               </a:t>
                </a:r>
                <a:r>
                  <a:rPr kumimoji="0" lang="en-US" sz="2000" b="0" i="0" u="none" strike="noStrike" kern="0" cap="none" spc="0" normalizeH="0" baseline="0" noProof="0" dirty="0">
                    <a:ln>
                      <a:noFill/>
                    </a:ln>
                    <a:solidFill>
                      <a:sysClr val="windowText" lastClr="000000"/>
                    </a:solidFill>
                    <a:effectLst/>
                    <a:uLnTx/>
                    <a:uFillTx/>
                    <a:latin typeface="Calibri"/>
                    <a:ea typeface="Calibri"/>
                    <a:cs typeface="Arial"/>
                  </a:rPr>
                  <a:t>  </a:t>
                </a:r>
                <a14:m>
                  <m:oMath xmlns:m="http://schemas.openxmlformats.org/officeDocument/2006/math">
                    <m:r>
                      <a:rPr kumimoji="0" lang="en-US" sz="2000" b="0" i="0" u="none" strike="noStrike" kern="0" cap="none" spc="0" normalizeH="0" baseline="0" noProof="0" smtClean="0">
                        <a:ln>
                          <a:noFill/>
                        </a:ln>
                        <a:solidFill>
                          <a:srgbClr val="FF0000"/>
                        </a:solidFill>
                        <a:effectLst/>
                        <a:uLnTx/>
                        <a:uFillTx/>
                        <a:latin typeface="Cambria Math"/>
                        <a:ea typeface="Calibri"/>
                        <a:cs typeface="Arial"/>
                      </a:rPr>
                      <m:t>   </m:t>
                    </m:r>
                    <m:r>
                      <a:rPr kumimoji="0" lang="en-US" sz="3200" b="0" i="0" u="none" strike="noStrike" kern="0" cap="none" spc="0" normalizeH="0" baseline="0" noProof="0" smtClean="0">
                        <a:ln>
                          <a:noFill/>
                        </a:ln>
                        <a:solidFill>
                          <a:srgbClr val="FF0000"/>
                        </a:solidFill>
                        <a:effectLst/>
                        <a:uLnTx/>
                        <a:uFillTx/>
                        <a:latin typeface="Cambria Math"/>
                        <a:ea typeface="Calibri"/>
                        <a:cs typeface="Arial"/>
                      </a:rPr>
                      <m:t>  </m:t>
                    </m:r>
                    <m:r>
                      <a:rPr kumimoji="0" lang="en-US" sz="3200" b="1" i="1" u="none" strike="noStrike" kern="0" cap="none" spc="0" normalizeH="0" baseline="0" noProof="0" smtClean="0">
                        <a:ln>
                          <a:noFill/>
                        </a:ln>
                        <a:solidFill>
                          <a:srgbClr val="FF0000"/>
                        </a:solidFill>
                        <a:effectLst/>
                        <a:uLnTx/>
                        <a:uFillTx/>
                        <a:latin typeface="Cambria Math"/>
                        <a:ea typeface="Calibri"/>
                        <a:cs typeface="Arial"/>
                      </a:rPr>
                      <m:t>𝑬</m:t>
                    </m:r>
                    <m:r>
                      <a:rPr kumimoji="0" lang="en-US" sz="3200" b="1" i="1" u="none" strike="noStrike" kern="0" cap="none" spc="0" normalizeH="0" baseline="0" noProof="0" smtClean="0">
                        <a:ln>
                          <a:noFill/>
                        </a:ln>
                        <a:solidFill>
                          <a:srgbClr val="FF0000"/>
                        </a:solidFill>
                        <a:effectLst/>
                        <a:uLnTx/>
                        <a:uFillTx/>
                        <a:latin typeface="Cambria Math"/>
                        <a:ea typeface="Calibri"/>
                        <a:cs typeface="Arial"/>
                      </a:rPr>
                      <m:t>=</m:t>
                    </m:r>
                    <m:f>
                      <m:fPr>
                        <m:ctrlPr>
                          <a:rPr kumimoji="0" lang="en-US" sz="3200" b="1" i="1" u="none" strike="noStrike" kern="0" cap="none" spc="0" normalizeH="0" baseline="0" noProof="0">
                            <a:ln>
                              <a:noFill/>
                            </a:ln>
                            <a:solidFill>
                              <a:srgbClr val="FF0000"/>
                            </a:solidFill>
                            <a:effectLst/>
                            <a:uLnTx/>
                            <a:uFillTx/>
                            <a:latin typeface="Cambria Math" panose="02040503050406030204" pitchFamily="18" charset="0"/>
                            <a:ea typeface="Calibri"/>
                            <a:cs typeface="Arial"/>
                          </a:rPr>
                        </m:ctrlPr>
                      </m:fPr>
                      <m:num>
                        <m:sSub>
                          <m:sSubPr>
                            <m:ctrlPr>
                              <a:rPr kumimoji="0" lang="en-US" sz="3200" b="1" i="1" u="none" strike="noStrike" kern="0" cap="none" spc="0" normalizeH="0" baseline="0" noProof="0">
                                <a:ln>
                                  <a:noFill/>
                                </a:ln>
                                <a:solidFill>
                                  <a:srgbClr val="FF0000"/>
                                </a:solidFill>
                                <a:effectLst/>
                                <a:uLnTx/>
                                <a:uFillTx/>
                                <a:latin typeface="Cambria Math" panose="02040503050406030204" pitchFamily="18" charset="0"/>
                                <a:ea typeface="Calibri"/>
                                <a:cs typeface="Arial"/>
                              </a:rPr>
                            </m:ctrlPr>
                          </m:sSubPr>
                          <m:e>
                            <m:r>
                              <a:rPr kumimoji="0" lang="en-US" sz="3200" b="1" i="1" u="none" strike="noStrike" kern="0" cap="none" spc="0" normalizeH="0" baseline="0" noProof="0">
                                <a:ln>
                                  <a:noFill/>
                                </a:ln>
                                <a:solidFill>
                                  <a:srgbClr val="FF0000"/>
                                </a:solidFill>
                                <a:effectLst/>
                                <a:uLnTx/>
                                <a:uFillTx/>
                                <a:latin typeface="Cambria Math"/>
                                <a:ea typeface="Calibri"/>
                                <a:cs typeface="Arial"/>
                              </a:rPr>
                              <m:t>𝑭</m:t>
                            </m:r>
                          </m:e>
                          <m:sub>
                            <m:r>
                              <a:rPr kumimoji="0" lang="en-US" sz="3200" b="1" i="1" u="none" strike="noStrike" kern="0" cap="none" spc="0" normalizeH="0" baseline="0" noProof="0">
                                <a:ln>
                                  <a:noFill/>
                                </a:ln>
                                <a:solidFill>
                                  <a:srgbClr val="FF0000"/>
                                </a:solidFill>
                                <a:effectLst/>
                                <a:uLnTx/>
                                <a:uFillTx/>
                                <a:latin typeface="Cambria Math"/>
                                <a:ea typeface="Calibri"/>
                                <a:cs typeface="Arial"/>
                              </a:rPr>
                              <m:t>𝒆</m:t>
                            </m:r>
                          </m:sub>
                        </m:sSub>
                      </m:num>
                      <m:den>
                        <m:sSub>
                          <m:sSubPr>
                            <m:ctrlPr>
                              <a:rPr kumimoji="0" lang="en-US" sz="3200" b="1" i="1" u="none" strike="noStrike" kern="0" cap="none" spc="0" normalizeH="0" baseline="0" noProof="0">
                                <a:ln>
                                  <a:noFill/>
                                </a:ln>
                                <a:solidFill>
                                  <a:srgbClr val="FF0000"/>
                                </a:solidFill>
                                <a:effectLst/>
                                <a:uLnTx/>
                                <a:uFillTx/>
                                <a:latin typeface="Cambria Math" panose="02040503050406030204" pitchFamily="18" charset="0"/>
                                <a:ea typeface="Calibri"/>
                                <a:cs typeface="Arial"/>
                              </a:rPr>
                            </m:ctrlPr>
                          </m:sSubPr>
                          <m:e>
                            <m:r>
                              <a:rPr kumimoji="0" lang="en-US" sz="3200" b="1" i="1" u="none" strike="noStrike" kern="0" cap="none" spc="0" normalizeH="0" baseline="0" noProof="0">
                                <a:ln>
                                  <a:noFill/>
                                </a:ln>
                                <a:solidFill>
                                  <a:srgbClr val="FF0000"/>
                                </a:solidFill>
                                <a:effectLst/>
                                <a:uLnTx/>
                                <a:uFillTx/>
                                <a:latin typeface="Cambria Math"/>
                                <a:ea typeface="Calibri"/>
                                <a:cs typeface="Arial"/>
                              </a:rPr>
                              <m:t>𝒒</m:t>
                            </m:r>
                          </m:e>
                          <m:sub>
                            <m:r>
                              <a:rPr kumimoji="0" lang="en-US" sz="3200" b="1" i="1" u="none" strike="noStrike" kern="0" cap="none" spc="0" normalizeH="0" baseline="0" noProof="0">
                                <a:ln>
                                  <a:noFill/>
                                </a:ln>
                                <a:solidFill>
                                  <a:srgbClr val="FF0000"/>
                                </a:solidFill>
                                <a:effectLst/>
                                <a:uLnTx/>
                                <a:uFillTx/>
                                <a:latin typeface="Cambria Math"/>
                                <a:ea typeface="Calibri"/>
                                <a:cs typeface="Arial"/>
                              </a:rPr>
                              <m:t>𝟎</m:t>
                            </m:r>
                          </m:sub>
                        </m:sSub>
                      </m:den>
                    </m:f>
                  </m:oMath>
                </a14:m>
                <a:r>
                  <a:rPr kumimoji="0" lang="en-US" sz="2400" b="1" i="0" u="none" strike="noStrike" kern="0" cap="none" spc="0" normalizeH="0" baseline="0" noProof="0" dirty="0">
                    <a:ln>
                      <a:noFill/>
                    </a:ln>
                    <a:solidFill>
                      <a:sysClr val="windowText" lastClr="000000"/>
                    </a:solidFill>
                    <a:effectLst/>
                    <a:uLnTx/>
                    <a:uFillTx/>
                    <a:latin typeface="Calibri"/>
                    <a:ea typeface="Calibri"/>
                    <a:cs typeface="Arial"/>
                  </a:rPr>
                  <a:t>                              (</a:t>
                </a:r>
                <a:r>
                  <a:rPr kumimoji="0" lang="en-US" sz="2400" b="1" i="0" u="none" strike="noStrike" kern="0" cap="none" spc="0" normalizeH="0" baseline="0" noProof="0" dirty="0">
                    <a:ln>
                      <a:noFill/>
                    </a:ln>
                    <a:solidFill>
                      <a:srgbClr val="FF0000"/>
                    </a:solidFill>
                    <a:effectLst/>
                    <a:uLnTx/>
                    <a:uFillTx/>
                    <a:latin typeface="Calibri"/>
                    <a:ea typeface="Calibri"/>
                    <a:cs typeface="Arial"/>
                  </a:rPr>
                  <a:t>1-7)</a:t>
                </a:r>
              </a:p>
              <a:p>
                <a:pPr marL="0" marR="0" lvl="0" indent="0" algn="just" defTabSz="914400" eaLnBrk="1" fontAlgn="auto" latinLnBrk="0" hangingPunct="1">
                  <a:lnSpc>
                    <a:spcPct val="115000"/>
                  </a:lnSpc>
                  <a:spcBef>
                    <a:spcPts val="0"/>
                  </a:spcBef>
                  <a:spcAft>
                    <a:spcPts val="1000"/>
                  </a:spcAft>
                  <a:buClrTx/>
                  <a:buSzTx/>
                  <a:buFontTx/>
                  <a:buNone/>
                  <a:tabLst/>
                  <a:defRPr/>
                </a:pPr>
                <a:r>
                  <a:rPr kumimoji="0" lang="en-US" sz="2000" b="0" i="0" u="none" strike="noStrike" kern="0" cap="none" spc="0" normalizeH="0" baseline="0" noProof="0" dirty="0">
                    <a:ln>
                      <a:noFill/>
                    </a:ln>
                    <a:solidFill>
                      <a:sysClr val="windowText" lastClr="000000"/>
                    </a:solidFill>
                    <a:effectLst/>
                    <a:uLnTx/>
                    <a:uFillTx/>
                    <a:latin typeface="Calibri"/>
                    <a:ea typeface="Calibri"/>
                    <a:cs typeface="Arial"/>
                  </a:rPr>
                  <a:t>  </a:t>
                </a:r>
              </a:p>
              <a:p>
                <a:pPr marL="0" marR="0" lvl="0" indent="0" algn="just" defTabSz="914400" eaLnBrk="1" fontAlgn="auto" latinLnBrk="0" hangingPunct="1">
                  <a:lnSpc>
                    <a:spcPct val="115000"/>
                  </a:lnSpc>
                  <a:spcBef>
                    <a:spcPts val="0"/>
                  </a:spcBef>
                  <a:spcAft>
                    <a:spcPts val="1000"/>
                  </a:spcAft>
                  <a:buClrTx/>
                  <a:buSzTx/>
                  <a:buFontTx/>
                  <a:buNone/>
                  <a:tabLst/>
                  <a:defRPr/>
                </a:pPr>
                <a:r>
                  <a:rPr kumimoji="0" lang="en-US" sz="2000" b="0" i="0" u="none" strike="noStrike" kern="0" cap="none" spc="0" normalizeH="0" baseline="0" noProof="0" dirty="0">
                    <a:ln>
                      <a:noFill/>
                    </a:ln>
                    <a:solidFill>
                      <a:sysClr val="windowText" lastClr="000000"/>
                    </a:solidFill>
                    <a:effectLst/>
                    <a:uLnTx/>
                    <a:uFillTx/>
                    <a:latin typeface="Times New Roman"/>
                    <a:ea typeface="Calibri"/>
                    <a:cs typeface="Arial"/>
                  </a:rPr>
                  <a:t>Note that </a:t>
                </a:r>
                <a:r>
                  <a:rPr kumimoji="0" lang="en-US" sz="2000" b="1" i="1" u="none" strike="noStrike" kern="0" cap="none" spc="0" normalizeH="0" baseline="0" noProof="0" dirty="0">
                    <a:ln>
                      <a:noFill/>
                    </a:ln>
                    <a:solidFill>
                      <a:sysClr val="windowText" lastClr="000000"/>
                    </a:solidFill>
                    <a:effectLst/>
                    <a:uLnTx/>
                    <a:uFillTx/>
                    <a:latin typeface="Times New Roman"/>
                    <a:ea typeface="Calibri"/>
                    <a:cs typeface="Arial"/>
                  </a:rPr>
                  <a:t>E</a:t>
                </a:r>
                <a:r>
                  <a:rPr kumimoji="0" lang="en-US" sz="2000" b="0" i="0" u="none" strike="noStrike" kern="0" cap="none" spc="0" normalizeH="0" baseline="0" noProof="0" dirty="0">
                    <a:ln>
                      <a:noFill/>
                    </a:ln>
                    <a:solidFill>
                      <a:sysClr val="windowText" lastClr="000000"/>
                    </a:solidFill>
                    <a:effectLst/>
                    <a:uLnTx/>
                    <a:uFillTx/>
                    <a:latin typeface="Times New Roman"/>
                    <a:ea typeface="Calibri"/>
                    <a:cs typeface="Arial"/>
                  </a:rPr>
                  <a:t> is the field produced by some charge or charge distribution </a:t>
                </a:r>
                <a:r>
                  <a:rPr kumimoji="0" lang="en-US" sz="2000" b="0" i="1" u="none" strike="noStrike" kern="0" cap="none" spc="0" normalizeH="0" baseline="0" noProof="0" dirty="0">
                    <a:ln>
                      <a:noFill/>
                    </a:ln>
                    <a:solidFill>
                      <a:sysClr val="windowText" lastClr="000000"/>
                    </a:solidFill>
                    <a:effectLst/>
                    <a:uLnTx/>
                    <a:uFillTx/>
                    <a:latin typeface="Times New Roman"/>
                    <a:ea typeface="Calibri"/>
                    <a:cs typeface="Arial"/>
                  </a:rPr>
                  <a:t>separate from </a:t>
                </a:r>
                <a:r>
                  <a:rPr kumimoji="0" lang="en-US" sz="2000" b="0" i="0" u="none" strike="noStrike" kern="0" cap="none" spc="0" normalizeH="0" baseline="0" noProof="0" dirty="0">
                    <a:ln>
                      <a:noFill/>
                    </a:ln>
                    <a:solidFill>
                      <a:sysClr val="windowText" lastClr="000000"/>
                    </a:solidFill>
                    <a:effectLst/>
                    <a:uLnTx/>
                    <a:uFillTx/>
                    <a:latin typeface="Times New Roman"/>
                    <a:ea typeface="Calibri"/>
                    <a:cs typeface="Arial"/>
                  </a:rPr>
                  <a:t>the test charge—it is not the field produced by the test charge itself. </a:t>
                </a:r>
              </a:p>
              <a:p>
                <a:pPr marL="0" marR="0" lvl="0" indent="0" algn="just" defTabSz="914400" eaLnBrk="1" fontAlgn="auto" latinLnBrk="0" hangingPunct="1">
                  <a:lnSpc>
                    <a:spcPct val="115000"/>
                  </a:lnSpc>
                  <a:spcBef>
                    <a:spcPts val="0"/>
                  </a:spcBef>
                  <a:spcAft>
                    <a:spcPts val="1000"/>
                  </a:spcAft>
                  <a:buClrTx/>
                  <a:buSzTx/>
                  <a:buFontTx/>
                  <a:buNone/>
                  <a:tabLst/>
                  <a:defRPr/>
                </a:pPr>
                <a:r>
                  <a:rPr kumimoji="0" lang="en-US" sz="2000" b="0" i="0" u="none" strike="noStrike" kern="0" cap="none" spc="0" normalizeH="0" baseline="0" noProof="0" dirty="0">
                    <a:ln>
                      <a:noFill/>
                    </a:ln>
                    <a:solidFill>
                      <a:sysClr val="windowText" lastClr="000000"/>
                    </a:solidFill>
                    <a:effectLst/>
                    <a:uLnTx/>
                    <a:uFillTx/>
                    <a:latin typeface="Times New Roman"/>
                    <a:ea typeface="Calibri"/>
                    <a:cs typeface="Arial"/>
                  </a:rPr>
                  <a:t>Also, note that the existence of an electric field is a property of its source—the presence of the test charge is not necessary for the field to exist. </a:t>
                </a:r>
              </a:p>
              <a:p>
                <a:pPr marL="0" marR="0" lvl="0" indent="0" algn="just" defTabSz="914400" eaLnBrk="1" fontAlgn="auto" latinLnBrk="0" hangingPunct="1">
                  <a:lnSpc>
                    <a:spcPct val="115000"/>
                  </a:lnSpc>
                  <a:spcBef>
                    <a:spcPts val="0"/>
                  </a:spcBef>
                  <a:spcAft>
                    <a:spcPts val="1000"/>
                  </a:spcAft>
                  <a:buClrTx/>
                  <a:buSzTx/>
                  <a:buFontTx/>
                  <a:buNone/>
                  <a:tabLst/>
                  <a:defRPr/>
                </a:pPr>
                <a:r>
                  <a:rPr kumimoji="0" lang="en-US" sz="2000" b="0" i="0" u="none" strike="noStrike" kern="0" cap="none" spc="0" normalizeH="0" baseline="0" noProof="0" dirty="0">
                    <a:ln>
                      <a:noFill/>
                    </a:ln>
                    <a:solidFill>
                      <a:sysClr val="windowText" lastClr="000000"/>
                    </a:solidFill>
                    <a:effectLst/>
                    <a:uLnTx/>
                    <a:uFillTx/>
                    <a:latin typeface="Times New Roman"/>
                    <a:ea typeface="Calibri"/>
                    <a:cs typeface="Arial"/>
                  </a:rPr>
                  <a:t>The test charge serves as a </a:t>
                </a:r>
                <a:r>
                  <a:rPr kumimoji="0" lang="en-US" sz="2000" b="0" i="1" u="none" strike="noStrike" kern="0" cap="none" spc="0" normalizeH="0" baseline="0" noProof="0" dirty="0">
                    <a:ln>
                      <a:noFill/>
                    </a:ln>
                    <a:solidFill>
                      <a:sysClr val="windowText" lastClr="000000"/>
                    </a:solidFill>
                    <a:effectLst/>
                    <a:uLnTx/>
                    <a:uFillTx/>
                    <a:latin typeface="Times New Roman"/>
                    <a:ea typeface="Calibri"/>
                    <a:cs typeface="Arial"/>
                  </a:rPr>
                  <a:t>detector </a:t>
                </a:r>
                <a:r>
                  <a:rPr kumimoji="0" lang="en-US" sz="2000" b="0" i="0" u="none" strike="noStrike" kern="0" cap="none" spc="0" normalizeH="0" baseline="0" noProof="0" dirty="0">
                    <a:ln>
                      <a:noFill/>
                    </a:ln>
                    <a:solidFill>
                      <a:sysClr val="windowText" lastClr="000000"/>
                    </a:solidFill>
                    <a:effectLst/>
                    <a:uLnTx/>
                    <a:uFillTx/>
                    <a:latin typeface="Times New Roman"/>
                    <a:ea typeface="Calibri"/>
                    <a:cs typeface="Arial"/>
                  </a:rPr>
                  <a:t>of the electric field. Equation 1.7 can be rearranged as  </a:t>
                </a:r>
              </a:p>
              <a:p>
                <a:pPr marL="0" marR="0" lvl="0" indent="0" algn="just" defTabSz="914400" eaLnBrk="1" fontAlgn="auto" latinLnBrk="0" hangingPunct="1">
                  <a:lnSpc>
                    <a:spcPct val="115000"/>
                  </a:lnSpc>
                  <a:spcBef>
                    <a:spcPts val="0"/>
                  </a:spcBef>
                  <a:spcAft>
                    <a:spcPts val="1000"/>
                  </a:spcAft>
                  <a:buClrTx/>
                  <a:buSzTx/>
                  <a:buFontTx/>
                  <a:buNone/>
                  <a:tabLst/>
                  <a:defRPr/>
                </a:pPr>
                <a14:m>
                  <m:oMathPara xmlns:m="http://schemas.openxmlformats.org/officeDocument/2006/math">
                    <m:oMathParaPr>
                      <m:jc m:val="centerGroup"/>
                    </m:oMathParaPr>
                    <m:oMath xmlns:m="http://schemas.openxmlformats.org/officeDocument/2006/math">
                      <m:sSub>
                        <m:sSubPr>
                          <m:ctrlPr>
                            <a:rPr kumimoji="0" lang="en-US" sz="2800" b="0" i="1" u="none" strike="noStrike" kern="0" cap="none" spc="0" normalizeH="0" baseline="0" noProof="0" smtClean="0">
                              <a:ln>
                                <a:noFill/>
                              </a:ln>
                              <a:solidFill>
                                <a:srgbClr val="FF0000"/>
                              </a:solidFill>
                              <a:effectLst/>
                              <a:uLnTx/>
                              <a:uFillTx/>
                              <a:latin typeface="Cambria Math" panose="02040503050406030204" pitchFamily="18" charset="0"/>
                              <a:ea typeface="Calibri"/>
                              <a:cs typeface="Times New Roman"/>
                            </a:rPr>
                          </m:ctrlPr>
                        </m:sSubPr>
                        <m:e>
                          <m:r>
                            <a:rPr kumimoji="0" lang="en-US" sz="2800" b="1" i="1" u="none" strike="noStrike" kern="0" cap="none" spc="0" normalizeH="0" baseline="0" noProof="0">
                              <a:ln>
                                <a:noFill/>
                              </a:ln>
                              <a:solidFill>
                                <a:srgbClr val="FF0000"/>
                              </a:solidFill>
                              <a:effectLst/>
                              <a:uLnTx/>
                              <a:uFillTx/>
                              <a:latin typeface="Cambria Math"/>
                              <a:ea typeface="Calibri"/>
                              <a:cs typeface="Times New Roman"/>
                            </a:rPr>
                            <m:t>𝑭</m:t>
                          </m:r>
                        </m:e>
                        <m:sub>
                          <m:r>
                            <a:rPr kumimoji="0" lang="en-US" sz="2800" b="0" i="1" u="none" strike="noStrike" kern="0" cap="none" spc="0" normalizeH="0" baseline="0" noProof="0">
                              <a:ln>
                                <a:noFill/>
                              </a:ln>
                              <a:solidFill>
                                <a:srgbClr val="FF0000"/>
                              </a:solidFill>
                              <a:effectLst/>
                              <a:uLnTx/>
                              <a:uFillTx/>
                              <a:latin typeface="Cambria Math"/>
                              <a:ea typeface="Calibri"/>
                              <a:cs typeface="Times New Roman"/>
                            </a:rPr>
                            <m:t>𝑒</m:t>
                          </m:r>
                        </m:sub>
                      </m:sSub>
                      <m:r>
                        <a:rPr kumimoji="0" lang="en-US" sz="2800" b="0" i="1" u="none" strike="noStrike" kern="0" cap="none" spc="0" normalizeH="0" baseline="0" noProof="0">
                          <a:ln>
                            <a:noFill/>
                          </a:ln>
                          <a:solidFill>
                            <a:srgbClr val="FF0000"/>
                          </a:solidFill>
                          <a:effectLst/>
                          <a:uLnTx/>
                          <a:uFillTx/>
                          <a:latin typeface="Cambria Math"/>
                          <a:ea typeface="Calibri"/>
                          <a:cs typeface="Times New Roman"/>
                        </a:rPr>
                        <m:t>=</m:t>
                      </m:r>
                      <m:r>
                        <a:rPr kumimoji="0" lang="en-US" sz="2800" b="0" i="1" u="none" strike="noStrike" kern="0" cap="none" spc="0" normalizeH="0" baseline="0" noProof="0">
                          <a:ln>
                            <a:noFill/>
                          </a:ln>
                          <a:solidFill>
                            <a:srgbClr val="FF0000"/>
                          </a:solidFill>
                          <a:effectLst/>
                          <a:uLnTx/>
                          <a:uFillTx/>
                          <a:latin typeface="Cambria Math"/>
                          <a:ea typeface="Calibri"/>
                          <a:cs typeface="Times New Roman"/>
                        </a:rPr>
                        <m:t>𝑞</m:t>
                      </m:r>
                      <m:r>
                        <a:rPr kumimoji="0" lang="en-US" sz="2800" b="1" i="1" u="none" strike="noStrike" kern="0" cap="none" spc="0" normalizeH="0" baseline="0" noProof="0">
                          <a:ln>
                            <a:noFill/>
                          </a:ln>
                          <a:solidFill>
                            <a:srgbClr val="FF0000"/>
                          </a:solidFill>
                          <a:effectLst/>
                          <a:uLnTx/>
                          <a:uFillTx/>
                          <a:latin typeface="Cambria Math"/>
                          <a:ea typeface="Calibri"/>
                          <a:cs typeface="Times New Roman"/>
                        </a:rPr>
                        <m:t>𝑬</m:t>
                      </m:r>
                      <m:r>
                        <a:rPr kumimoji="0" lang="en-US" sz="2800" b="1" i="1" u="none" strike="noStrike" kern="0" cap="none" spc="0" normalizeH="0" baseline="0" noProof="0">
                          <a:ln>
                            <a:noFill/>
                          </a:ln>
                          <a:solidFill>
                            <a:sysClr val="windowText" lastClr="000000"/>
                          </a:solidFill>
                          <a:effectLst/>
                          <a:uLnTx/>
                          <a:uFillTx/>
                          <a:latin typeface="Cambria Math"/>
                          <a:ea typeface="Calibri"/>
                          <a:cs typeface="Times New Roman"/>
                        </a:rPr>
                        <m:t> </m:t>
                      </m:r>
                    </m:oMath>
                  </m:oMathPara>
                </a14:m>
                <a:endParaRPr kumimoji="0" lang="en-US" sz="2800" b="0" i="0" u="none" strike="noStrike" kern="0" cap="none" spc="0" normalizeH="0" baseline="0" noProof="0" dirty="0">
                  <a:ln>
                    <a:noFill/>
                  </a:ln>
                  <a:solidFill>
                    <a:sysClr val="windowText" lastClr="000000"/>
                  </a:solidFill>
                  <a:effectLst/>
                  <a:uLnTx/>
                  <a:uFillTx/>
                  <a:latin typeface="Times New Roman"/>
                  <a:ea typeface="Calibri"/>
                  <a:cs typeface="Arial"/>
                </a:endParaRPr>
              </a:p>
              <a:p>
                <a:pPr lvl="0" algn="just">
                  <a:lnSpc>
                    <a:spcPct val="115000"/>
                  </a:lnSpc>
                  <a:spcAft>
                    <a:spcPts val="1000"/>
                  </a:spcAft>
                </a:pPr>
                <a:r>
                  <a:rPr kumimoji="0" lang="en-US" sz="2000" b="0" i="0" u="none" strike="noStrike" kern="0" cap="none" spc="0" normalizeH="0" baseline="0" noProof="0" dirty="0">
                    <a:ln>
                      <a:noFill/>
                    </a:ln>
                    <a:solidFill>
                      <a:sysClr val="windowText" lastClr="000000"/>
                    </a:solidFill>
                    <a:effectLst/>
                    <a:uLnTx/>
                    <a:uFillTx/>
                    <a:latin typeface="Times New Roman"/>
                    <a:ea typeface="Calibri"/>
                    <a:cs typeface="Arial"/>
                  </a:rPr>
                  <a:t>where we have used the general symbol </a:t>
                </a:r>
                <a:r>
                  <a:rPr kumimoji="0" lang="en-US" sz="2000" b="1" i="1" u="none" strike="noStrike" kern="0" cap="none" spc="0" normalizeH="0" baseline="0" noProof="0" dirty="0">
                    <a:ln>
                      <a:noFill/>
                    </a:ln>
                    <a:solidFill>
                      <a:sysClr val="windowText" lastClr="000000"/>
                    </a:solidFill>
                    <a:effectLst/>
                    <a:uLnTx/>
                    <a:uFillTx/>
                    <a:latin typeface="Times New Roman"/>
                    <a:ea typeface="Calibri"/>
                    <a:cs typeface="Arial"/>
                  </a:rPr>
                  <a:t>q</a:t>
                </a:r>
                <a:r>
                  <a:rPr kumimoji="0" lang="en-US" sz="2000" b="0" i="1" u="none" strike="noStrike" kern="0" cap="none" spc="0" normalizeH="0" baseline="0" noProof="0" dirty="0">
                    <a:ln>
                      <a:noFill/>
                    </a:ln>
                    <a:solidFill>
                      <a:sysClr val="windowText" lastClr="000000"/>
                    </a:solidFill>
                    <a:effectLst/>
                    <a:uLnTx/>
                    <a:uFillTx/>
                    <a:latin typeface="Times New Roman"/>
                    <a:ea typeface="Calibri"/>
                    <a:cs typeface="Arial"/>
                  </a:rPr>
                  <a:t> </a:t>
                </a:r>
                <a:r>
                  <a:rPr kumimoji="0" lang="en-US" sz="2000" b="0" i="0" u="none" strike="noStrike" kern="0" cap="none" spc="0" normalizeH="0" baseline="0" noProof="0" dirty="0">
                    <a:ln>
                      <a:noFill/>
                    </a:ln>
                    <a:solidFill>
                      <a:sysClr val="windowText" lastClr="000000"/>
                    </a:solidFill>
                    <a:effectLst/>
                    <a:uLnTx/>
                    <a:uFillTx/>
                    <a:latin typeface="Times New Roman"/>
                    <a:ea typeface="Calibri"/>
                    <a:cs typeface="Arial"/>
                  </a:rPr>
                  <a:t>for a charge. This equation gives us the force on a charged particle placed in an electric field. If </a:t>
                </a:r>
                <a:r>
                  <a:rPr kumimoji="0" lang="en-US" sz="2000" b="1" i="1" u="none" strike="noStrike" kern="0" cap="none" spc="0" normalizeH="0" baseline="0" noProof="0" dirty="0">
                    <a:ln>
                      <a:noFill/>
                    </a:ln>
                    <a:solidFill>
                      <a:sysClr val="windowText" lastClr="000000"/>
                    </a:solidFill>
                    <a:effectLst/>
                    <a:uLnTx/>
                    <a:uFillTx/>
                    <a:latin typeface="Times New Roman"/>
                    <a:ea typeface="Calibri"/>
                    <a:cs typeface="Arial"/>
                  </a:rPr>
                  <a:t>q</a:t>
                </a:r>
                <a:r>
                  <a:rPr kumimoji="0" lang="en-US" sz="2000" b="0" i="1" u="none" strike="noStrike" kern="0" cap="none" spc="0" normalizeH="0" baseline="0" noProof="0" dirty="0">
                    <a:ln>
                      <a:noFill/>
                    </a:ln>
                    <a:solidFill>
                      <a:sysClr val="windowText" lastClr="000000"/>
                    </a:solidFill>
                    <a:effectLst/>
                    <a:uLnTx/>
                    <a:uFillTx/>
                    <a:latin typeface="Times New Roman"/>
                    <a:ea typeface="Calibri"/>
                    <a:cs typeface="Arial"/>
                  </a:rPr>
                  <a:t> </a:t>
                </a:r>
                <a:r>
                  <a:rPr kumimoji="0" lang="en-US" sz="2000" b="0" i="0" u="none" strike="noStrike" kern="0" cap="none" spc="0" normalizeH="0" baseline="0" noProof="0" dirty="0">
                    <a:ln>
                      <a:noFill/>
                    </a:ln>
                    <a:solidFill>
                      <a:sysClr val="windowText" lastClr="000000"/>
                    </a:solidFill>
                    <a:effectLst/>
                    <a:uLnTx/>
                    <a:uFillTx/>
                    <a:latin typeface="Times New Roman"/>
                    <a:ea typeface="Calibri"/>
                    <a:cs typeface="Arial"/>
                  </a:rPr>
                  <a:t>is positive, the force is in the same </a:t>
                </a:r>
                <a:r>
                  <a:rPr lang="en-US" dirty="0">
                    <a:solidFill>
                      <a:prstClr val="black"/>
                    </a:solidFill>
                  </a:rPr>
                  <a:t>If </a:t>
                </a:r>
                <a14:m>
                  <m:oMath xmlns:m="http://schemas.openxmlformats.org/officeDocument/2006/math">
                    <m:sSub>
                      <m:sSubPr>
                        <m:ctrlPr>
                          <a:rPr lang="en-US" sz="2400" b="1" i="1">
                            <a:solidFill>
                              <a:prstClr val="black"/>
                            </a:solidFill>
                            <a:latin typeface="Cambria Math" panose="02040503050406030204" pitchFamily="18" charset="0"/>
                          </a:rPr>
                        </m:ctrlPr>
                      </m:sSubPr>
                      <m:e>
                        <m:r>
                          <a:rPr lang="en-US" sz="2400" b="1" i="1">
                            <a:solidFill>
                              <a:prstClr val="black"/>
                            </a:solidFill>
                            <a:latin typeface="Cambria Math"/>
                          </a:rPr>
                          <m:t>𝒒</m:t>
                        </m:r>
                      </m:e>
                      <m:sub>
                        <m:r>
                          <a:rPr lang="en-US" sz="2400" b="1" i="1">
                            <a:solidFill>
                              <a:prstClr val="black"/>
                            </a:solidFill>
                            <a:latin typeface="Cambria Math"/>
                          </a:rPr>
                          <m:t> </m:t>
                        </m:r>
                      </m:sub>
                    </m:sSub>
                  </m:oMath>
                </a14:m>
                <a:r>
                  <a:rPr lang="en-US" dirty="0">
                    <a:solidFill>
                      <a:prstClr val="black"/>
                    </a:solidFill>
                  </a:rPr>
                  <a:t>is negative, the force and the field are in opposite directions. </a:t>
                </a:r>
                <a:endParaRPr lang="en-US" dirty="0">
                  <a:solidFill>
                    <a:prstClr val="black"/>
                  </a:solidFill>
                  <a:ea typeface="Calibri"/>
                  <a:cs typeface="Arial"/>
                </a:endParaRPr>
              </a:p>
              <a:p>
                <a:pPr marL="0" marR="0" lvl="0" indent="0" algn="just" defTabSz="914400" eaLnBrk="1" fontAlgn="auto" latinLnBrk="0" hangingPunct="1">
                  <a:lnSpc>
                    <a:spcPct val="115000"/>
                  </a:lnSpc>
                  <a:spcBef>
                    <a:spcPts val="0"/>
                  </a:spcBef>
                  <a:spcAft>
                    <a:spcPts val="1000"/>
                  </a:spcAft>
                  <a:buClrTx/>
                  <a:buSzTx/>
                  <a:buFontTx/>
                  <a:buNone/>
                  <a:tabLst/>
                  <a:defRPr/>
                </a:pPr>
                <a:endParaRPr kumimoji="0" lang="en-US" sz="2000" b="0" i="0" u="none" strike="noStrike" kern="0" cap="none" spc="0" normalizeH="0" baseline="0" noProof="0" dirty="0">
                  <a:ln>
                    <a:noFill/>
                  </a:ln>
                  <a:solidFill>
                    <a:sysClr val="windowText" lastClr="000000"/>
                  </a:solidFill>
                  <a:effectLst/>
                  <a:uLnTx/>
                  <a:uFillTx/>
                  <a:latin typeface="Calibri"/>
                  <a:ea typeface="Calibri"/>
                  <a:cs typeface="Arial"/>
                </a:endParaRPr>
              </a:p>
            </p:txBody>
          </p:sp>
        </mc:Choice>
        <mc:Fallback xmlns="">
          <p:sp>
            <p:nvSpPr>
              <p:cNvPr id="2" name="Rectangle 1"/>
              <p:cNvSpPr>
                <a:spLocks noRot="1" noChangeAspect="1" noMove="1" noResize="1" noEditPoints="1" noAdjustHandles="1" noChangeArrowheads="1" noChangeShapeType="1" noTextEdit="1"/>
              </p:cNvSpPr>
              <p:nvPr/>
            </p:nvSpPr>
            <p:spPr>
              <a:xfrm>
                <a:off x="48809" y="0"/>
                <a:ext cx="8987688" cy="6813376"/>
              </a:xfrm>
              <a:prstGeom prst="rect">
                <a:avLst/>
              </a:prstGeom>
              <a:blipFill rotWithShape="1">
                <a:blip r:embed="rId2"/>
                <a:stretch>
                  <a:fillRect l="-541" t="-4189" r="-609"/>
                </a:stretch>
              </a:blipFill>
              <a:ln w="25400" cap="flat" cmpd="sng" algn="ctr">
                <a:solidFill>
                  <a:sysClr val="window" lastClr="FFFFFF"/>
                </a:solidFill>
                <a:prstDash val="solid"/>
              </a:ln>
              <a:effectLst/>
            </p:spPr>
            <p:txBody>
              <a:bodyPr/>
              <a:lstStyle/>
              <a:p>
                <a:r>
                  <a:rPr lang="ar-IQ">
                    <a:noFill/>
                  </a:rPr>
                  <a:t> </a:t>
                </a:r>
              </a:p>
            </p:txBody>
          </p:sp>
        </mc:Fallback>
      </mc:AlternateContent>
      <p:pic>
        <p:nvPicPr>
          <p:cNvPr id="1126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16216" y="1340768"/>
            <a:ext cx="2037457" cy="10801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416009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Rectangle 1"/>
              <p:cNvSpPr/>
              <p:nvPr/>
            </p:nvSpPr>
            <p:spPr>
              <a:xfrm>
                <a:off x="179512" y="188640"/>
                <a:ext cx="8640960" cy="3394134"/>
              </a:xfrm>
              <a:prstGeom prst="rect">
                <a:avLst/>
              </a:prstGeom>
            </p:spPr>
            <p:txBody>
              <a:bodyPr wrap="square">
                <a:spAutoFit/>
              </a:bodyPr>
              <a:lstStyle/>
              <a:p>
                <a:pPr lvl="0" algn="just">
                  <a:lnSpc>
                    <a:spcPct val="115000"/>
                  </a:lnSpc>
                  <a:spcAft>
                    <a:spcPts val="1000"/>
                  </a:spcAft>
                  <a:defRPr/>
                </a:pPr>
                <a:r>
                  <a:rPr lang="en-US" sz="2000" b="1" kern="0" dirty="0">
                    <a:solidFill>
                      <a:srgbClr val="FF0000"/>
                    </a:solidFill>
                    <a:ea typeface="Calibri"/>
                    <a:cs typeface="Times New Roman"/>
                  </a:rPr>
                  <a:t>Electric Field</a:t>
                </a:r>
                <a:endParaRPr lang="en-US" sz="2000" b="1" kern="0" dirty="0">
                  <a:solidFill>
                    <a:srgbClr val="FF0000"/>
                  </a:solidFill>
                  <a:latin typeface="Cambria Math"/>
                  <a:ea typeface="Calibri"/>
                  <a:cs typeface="Times New Roman"/>
                </a:endParaRPr>
              </a:p>
              <a:p>
                <a:pPr lvl="0" algn="just">
                  <a:lnSpc>
                    <a:spcPct val="115000"/>
                  </a:lnSpc>
                  <a:spcAft>
                    <a:spcPts val="1000"/>
                  </a:spcAft>
                  <a:defRPr/>
                </a:pPr>
                <a14:m>
                  <m:oMathPara xmlns:m="http://schemas.openxmlformats.org/officeDocument/2006/math">
                    <m:oMathParaPr>
                      <m:jc m:val="centerGroup"/>
                    </m:oMathParaPr>
                    <m:oMath xmlns:m="http://schemas.openxmlformats.org/officeDocument/2006/math">
                      <m:sSub>
                        <m:sSubPr>
                          <m:ctrlPr>
                            <a:rPr lang="en-US" sz="2000" i="1" kern="0">
                              <a:solidFill>
                                <a:srgbClr val="FF0000"/>
                              </a:solidFill>
                              <a:latin typeface="Cambria Math" panose="02040503050406030204" pitchFamily="18" charset="0"/>
                              <a:ea typeface="Calibri"/>
                              <a:cs typeface="Times New Roman"/>
                            </a:rPr>
                          </m:ctrlPr>
                        </m:sSubPr>
                        <m:e>
                          <m:r>
                            <a:rPr lang="en-US" sz="2000" b="1" i="1" kern="0">
                              <a:solidFill>
                                <a:srgbClr val="FF0000"/>
                              </a:solidFill>
                              <a:latin typeface="Cambria Math"/>
                              <a:ea typeface="Calibri"/>
                              <a:cs typeface="Times New Roman"/>
                            </a:rPr>
                            <m:t>𝑭</m:t>
                          </m:r>
                        </m:e>
                        <m:sub>
                          <m:r>
                            <a:rPr lang="en-US" sz="2000" i="1" kern="0">
                              <a:solidFill>
                                <a:srgbClr val="FF0000"/>
                              </a:solidFill>
                              <a:latin typeface="Cambria Math"/>
                              <a:ea typeface="Calibri"/>
                              <a:cs typeface="Times New Roman"/>
                            </a:rPr>
                            <m:t>𝑒</m:t>
                          </m:r>
                        </m:sub>
                      </m:sSub>
                      <m:r>
                        <a:rPr lang="en-US" sz="2000" i="1" kern="0">
                          <a:solidFill>
                            <a:srgbClr val="FF0000"/>
                          </a:solidFill>
                          <a:latin typeface="Cambria Math"/>
                          <a:ea typeface="Calibri"/>
                          <a:cs typeface="Times New Roman"/>
                        </a:rPr>
                        <m:t>=</m:t>
                      </m:r>
                      <m:r>
                        <a:rPr lang="en-US" sz="2000" i="1" kern="0">
                          <a:solidFill>
                            <a:srgbClr val="FF0000"/>
                          </a:solidFill>
                          <a:latin typeface="Cambria Math"/>
                          <a:ea typeface="Calibri"/>
                          <a:cs typeface="Times New Roman"/>
                        </a:rPr>
                        <m:t>𝑞</m:t>
                      </m:r>
                      <m:r>
                        <a:rPr lang="en-US" sz="2000" b="1" i="1" kern="0">
                          <a:solidFill>
                            <a:srgbClr val="FF0000"/>
                          </a:solidFill>
                          <a:latin typeface="Cambria Math"/>
                          <a:ea typeface="Calibri"/>
                          <a:cs typeface="Times New Roman"/>
                        </a:rPr>
                        <m:t>𝑬</m:t>
                      </m:r>
                      <m:r>
                        <a:rPr lang="en-US" sz="2000" b="1" i="1" kern="0">
                          <a:solidFill>
                            <a:sysClr val="windowText" lastClr="000000"/>
                          </a:solidFill>
                          <a:latin typeface="Cambria Math"/>
                          <a:ea typeface="Calibri"/>
                          <a:cs typeface="Times New Roman"/>
                        </a:rPr>
                        <m:t> </m:t>
                      </m:r>
                    </m:oMath>
                  </m:oMathPara>
                </a14:m>
                <a:endParaRPr lang="en-US" sz="2000" kern="0" dirty="0">
                  <a:solidFill>
                    <a:sysClr val="windowText" lastClr="000000"/>
                  </a:solidFill>
                  <a:latin typeface="Times New Roman"/>
                  <a:ea typeface="Calibri"/>
                  <a:cs typeface="Arial"/>
                </a:endParaRPr>
              </a:p>
              <a:p>
                <a:r>
                  <a:rPr lang="en-US" dirty="0">
                    <a:latin typeface="Times New Roman"/>
                    <a:ea typeface="Calibri"/>
                  </a:rPr>
                  <a:t>Notice the similarity between Equation 1.8 and the corresponding equation for a particle with mass placed in a gravitational field,</a:t>
                </a:r>
              </a:p>
              <a:p>
                <a:pPr algn="ctr"/>
                <a:r>
                  <a:rPr lang="en-US" dirty="0">
                    <a:latin typeface="Times New Roman"/>
                    <a:ea typeface="Calibri"/>
                  </a:rPr>
                  <a:t> </a:t>
                </a:r>
                <a14:m>
                  <m:oMath xmlns:m="http://schemas.openxmlformats.org/officeDocument/2006/math">
                    <m:sSub>
                      <m:sSubPr>
                        <m:ctrlPr>
                          <a:rPr lang="en-US" sz="2000" b="1" i="1" smtClean="0">
                            <a:solidFill>
                              <a:srgbClr val="FF0000"/>
                            </a:solidFill>
                            <a:effectLst/>
                            <a:latin typeface="Cambria Math" panose="02040503050406030204" pitchFamily="18" charset="0"/>
                            <a:cs typeface="Times New Roman"/>
                          </a:rPr>
                        </m:ctrlPr>
                      </m:sSubPr>
                      <m:e>
                        <m:r>
                          <a:rPr lang="en-US" sz="2000" b="1" i="1">
                            <a:solidFill>
                              <a:srgbClr val="FF0000"/>
                            </a:solidFill>
                            <a:effectLst/>
                            <a:latin typeface="Cambria Math"/>
                            <a:ea typeface="Calibri"/>
                            <a:cs typeface="Times New Roman"/>
                          </a:rPr>
                          <m:t>𝑭</m:t>
                        </m:r>
                      </m:e>
                      <m:sub>
                        <m:r>
                          <a:rPr lang="en-US" sz="2000" b="1" i="1">
                            <a:solidFill>
                              <a:srgbClr val="FF0000"/>
                            </a:solidFill>
                            <a:effectLst/>
                            <a:latin typeface="Cambria Math"/>
                            <a:ea typeface="Calibri"/>
                            <a:cs typeface="Times New Roman"/>
                          </a:rPr>
                          <m:t>𝒈</m:t>
                        </m:r>
                      </m:sub>
                    </m:sSub>
                    <m:r>
                      <a:rPr lang="en-US" sz="2000" b="1" i="1">
                        <a:solidFill>
                          <a:srgbClr val="FF0000"/>
                        </a:solidFill>
                        <a:effectLst/>
                        <a:latin typeface="Cambria Math"/>
                        <a:ea typeface="Calibri"/>
                        <a:cs typeface="Times New Roman"/>
                      </a:rPr>
                      <m:t> = </m:t>
                    </m:r>
                    <m:r>
                      <a:rPr lang="en-US" sz="2000" b="1" i="1">
                        <a:solidFill>
                          <a:srgbClr val="FF0000"/>
                        </a:solidFill>
                        <a:effectLst/>
                        <a:latin typeface="Cambria Math"/>
                        <a:ea typeface="Calibri"/>
                        <a:cs typeface="Times New Roman"/>
                      </a:rPr>
                      <m:t>𝒎𝒈</m:t>
                    </m:r>
                  </m:oMath>
                </a14:m>
                <a:r>
                  <a:rPr lang="en-US" sz="2000" b="1" dirty="0">
                    <a:solidFill>
                      <a:srgbClr val="FF0000"/>
                    </a:solidFill>
                    <a:effectLst/>
                    <a:latin typeface="Times New Roman"/>
                    <a:ea typeface="Calibri"/>
                  </a:rPr>
                  <a:t> </a:t>
                </a:r>
              </a:p>
              <a:p>
                <a:pPr algn="ctr"/>
                <a:endParaRPr lang="en-US" sz="2000" b="1" dirty="0">
                  <a:solidFill>
                    <a:srgbClr val="FF0000"/>
                  </a:solidFill>
                  <a:latin typeface="Times New Roman"/>
                  <a:ea typeface="Calibri"/>
                </a:endParaRPr>
              </a:p>
              <a:p>
                <a:pPr algn="ctr"/>
                <a:endParaRPr lang="en-US" sz="2000" b="1" dirty="0">
                  <a:solidFill>
                    <a:srgbClr val="FF0000"/>
                  </a:solidFill>
                  <a:effectLst/>
                  <a:latin typeface="Times New Roman"/>
                  <a:ea typeface="Calibri"/>
                </a:endParaRPr>
              </a:p>
              <a:p>
                <a:r>
                  <a:rPr lang="en-US" dirty="0">
                    <a:effectLst/>
                    <a:latin typeface="Times New Roman"/>
                    <a:ea typeface="Calibri"/>
                  </a:rPr>
                  <a:t>The vector </a:t>
                </a:r>
                <a:r>
                  <a:rPr lang="en-US" b="1" i="1" dirty="0">
                    <a:solidFill>
                      <a:srgbClr val="FF0000"/>
                    </a:solidFill>
                    <a:effectLst/>
                    <a:latin typeface="Times New Roman"/>
                    <a:ea typeface="Calibri"/>
                  </a:rPr>
                  <a:t>E</a:t>
                </a:r>
                <a:r>
                  <a:rPr lang="en-US" dirty="0">
                    <a:effectLst/>
                    <a:latin typeface="Times New Roman"/>
                    <a:ea typeface="Calibri"/>
                  </a:rPr>
                  <a:t> has the SI units of </a:t>
                </a:r>
                <a:r>
                  <a:rPr lang="en-US" dirty="0" err="1">
                    <a:effectLst/>
                    <a:latin typeface="Times New Roman"/>
                    <a:ea typeface="Calibri"/>
                  </a:rPr>
                  <a:t>newtons</a:t>
                </a:r>
                <a:r>
                  <a:rPr lang="en-US" dirty="0">
                    <a:effectLst/>
                    <a:latin typeface="Times New Roman"/>
                    <a:ea typeface="Calibri"/>
                  </a:rPr>
                  <a:t> per coulomb </a:t>
                </a:r>
                <a14:m>
                  <m:oMath xmlns:m="http://schemas.openxmlformats.org/officeDocument/2006/math">
                    <m:r>
                      <a:rPr lang="en-US" i="1">
                        <a:effectLst/>
                        <a:latin typeface="Cambria Math"/>
                        <a:ea typeface="Calibri"/>
                        <a:cs typeface="Times New Roman"/>
                      </a:rPr>
                      <m:t>(</m:t>
                    </m:r>
                    <m:r>
                      <a:rPr lang="en-US" i="1">
                        <a:effectLst/>
                        <a:latin typeface="Cambria Math"/>
                        <a:ea typeface="Calibri"/>
                        <a:cs typeface="Times New Roman"/>
                      </a:rPr>
                      <m:t>𝑁</m:t>
                    </m:r>
                    <m:r>
                      <a:rPr lang="en-US" i="1">
                        <a:effectLst/>
                        <a:latin typeface="Cambria Math"/>
                        <a:ea typeface="Calibri"/>
                        <a:cs typeface="Times New Roman"/>
                      </a:rPr>
                      <m:t>/</m:t>
                    </m:r>
                    <m:r>
                      <a:rPr lang="en-US" i="1">
                        <a:effectLst/>
                        <a:latin typeface="Cambria Math"/>
                        <a:ea typeface="Calibri"/>
                        <a:cs typeface="Times New Roman"/>
                      </a:rPr>
                      <m:t>𝐶</m:t>
                    </m:r>
                    <m:r>
                      <a:rPr lang="en-US" i="1">
                        <a:effectLst/>
                        <a:latin typeface="Cambria Math"/>
                        <a:ea typeface="Calibri"/>
                        <a:cs typeface="Times New Roman"/>
                      </a:rPr>
                      <m:t>).</m:t>
                    </m:r>
                  </m:oMath>
                </a14:m>
                <a:r>
                  <a:rPr lang="en-US" dirty="0">
                    <a:effectLst/>
                    <a:latin typeface="Times New Roman"/>
                    <a:ea typeface="Calibri"/>
                  </a:rPr>
                  <a:t> The direction of </a:t>
                </a:r>
                <a14:m>
                  <m:oMath xmlns:m="http://schemas.openxmlformats.org/officeDocument/2006/math">
                    <m:r>
                      <a:rPr lang="en-US" b="1" i="1" smtClean="0">
                        <a:solidFill>
                          <a:srgbClr val="FF0000"/>
                        </a:solidFill>
                        <a:effectLst/>
                        <a:latin typeface="Cambria Math"/>
                        <a:ea typeface="Calibri"/>
                        <a:cs typeface="Times New Roman"/>
                      </a:rPr>
                      <m:t>𝑬</m:t>
                    </m:r>
                  </m:oMath>
                </a14:m>
                <a:r>
                  <a:rPr lang="en-US" dirty="0">
                    <a:effectLst/>
                    <a:latin typeface="Times New Roman"/>
                    <a:ea typeface="Calibri"/>
                  </a:rPr>
                  <a:t>, as shown in Figure 1.11, is the direction of the force a positive test charge experiences when placed in the field. </a:t>
                </a:r>
                <a:endParaRPr lang="ar-IQ" dirty="0"/>
              </a:p>
            </p:txBody>
          </p:sp>
        </mc:Choice>
        <mc:Fallback xmlns="">
          <p:sp>
            <p:nvSpPr>
              <p:cNvPr id="2" name="Rectangle 1"/>
              <p:cNvSpPr>
                <a:spLocks noRot="1" noChangeAspect="1" noMove="1" noResize="1" noEditPoints="1" noAdjustHandles="1" noChangeArrowheads="1" noChangeShapeType="1" noTextEdit="1"/>
              </p:cNvSpPr>
              <p:nvPr/>
            </p:nvSpPr>
            <p:spPr>
              <a:xfrm>
                <a:off x="179512" y="188640"/>
                <a:ext cx="8640960" cy="3394134"/>
              </a:xfrm>
              <a:prstGeom prst="rect">
                <a:avLst/>
              </a:prstGeom>
              <a:blipFill rotWithShape="1">
                <a:blip r:embed="rId2"/>
                <a:stretch>
                  <a:fillRect l="-705" t="-180" r="-846" b="-1975"/>
                </a:stretch>
              </a:blipFill>
            </p:spPr>
            <p:txBody>
              <a:bodyPr/>
              <a:lstStyle/>
              <a:p>
                <a:r>
                  <a:rPr lang="ar-IQ">
                    <a:noFill/>
                  </a:rPr>
                  <a:t> </a:t>
                </a:r>
              </a:p>
            </p:txBody>
          </p:sp>
        </mc:Fallback>
      </mc:AlternateContent>
      <p:grpSp>
        <p:nvGrpSpPr>
          <p:cNvPr id="4" name="Group 3"/>
          <p:cNvGrpSpPr/>
          <p:nvPr/>
        </p:nvGrpSpPr>
        <p:grpSpPr>
          <a:xfrm>
            <a:off x="3190305" y="3583166"/>
            <a:ext cx="4045991" cy="3029495"/>
            <a:chOff x="3190305" y="3583166"/>
            <a:chExt cx="4045991" cy="3029495"/>
          </a:xfrm>
        </p:grpSpPr>
        <p:pic>
          <p:nvPicPr>
            <p:cNvPr id="1229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90305" y="3583166"/>
              <a:ext cx="4045991" cy="30294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TextBox 2"/>
            <p:cNvSpPr txBox="1"/>
            <p:nvPr/>
          </p:nvSpPr>
          <p:spPr>
            <a:xfrm>
              <a:off x="4211960" y="5075892"/>
              <a:ext cx="288032" cy="369332"/>
            </a:xfrm>
            <a:prstGeom prst="rect">
              <a:avLst/>
            </a:prstGeom>
            <a:solidFill>
              <a:schemeClr val="bg1"/>
            </a:solidFill>
          </p:spPr>
          <p:txBody>
            <a:bodyPr wrap="square" rtlCol="1">
              <a:spAutoFit/>
            </a:bodyPr>
            <a:lstStyle/>
            <a:p>
              <a:r>
                <a:rPr lang="en-US" b="1" dirty="0"/>
                <a:t>1</a:t>
              </a:r>
              <a:endParaRPr lang="ar-IQ" b="1" dirty="0"/>
            </a:p>
          </p:txBody>
        </p:sp>
      </p:grpSp>
    </p:spTree>
    <p:extLst>
      <p:ext uri="{BB962C8B-B14F-4D97-AF65-F5344CB8AC3E}">
        <p14:creationId xmlns:p14="http://schemas.microsoft.com/office/powerpoint/2010/main" val="2440719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83968" y="3248372"/>
            <a:ext cx="4448175" cy="2628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mc:AlternateContent xmlns:mc="http://schemas.openxmlformats.org/markup-compatibility/2006" xmlns:a14="http://schemas.microsoft.com/office/drawing/2010/main">
        <mc:Choice Requires="a14">
          <p:sp>
            <p:nvSpPr>
              <p:cNvPr id="2" name="Rectangle 1"/>
              <p:cNvSpPr/>
              <p:nvPr/>
            </p:nvSpPr>
            <p:spPr>
              <a:xfrm>
                <a:off x="107504" y="260648"/>
                <a:ext cx="8712968" cy="2253950"/>
              </a:xfrm>
              <a:prstGeom prst="rect">
                <a:avLst/>
              </a:prstGeom>
            </p:spPr>
            <p:txBody>
              <a:bodyPr wrap="square">
                <a:spAutoFit/>
              </a:bodyPr>
              <a:lstStyle/>
              <a:p>
                <a:pPr lvl="0" algn="just">
                  <a:lnSpc>
                    <a:spcPct val="115000"/>
                  </a:lnSpc>
                  <a:spcAft>
                    <a:spcPts val="1000"/>
                  </a:spcAft>
                  <a:defRPr/>
                </a:pPr>
                <a:r>
                  <a:rPr lang="en-US" dirty="0">
                    <a:latin typeface="Times New Roman"/>
                    <a:ea typeface="Calibri"/>
                  </a:rPr>
                  <a:t>We say that an electric field exists at a point if a test charge at that point experiences an electric force. Once the magnitude and direction of the electric field are known at some point, the electric force exerted on </a:t>
                </a:r>
                <a:r>
                  <a:rPr lang="en-US" i="1" dirty="0">
                    <a:latin typeface="Times New Roman"/>
                    <a:ea typeface="Calibri"/>
                  </a:rPr>
                  <a:t>any </a:t>
                </a:r>
                <a:r>
                  <a:rPr lang="en-US" dirty="0">
                    <a:latin typeface="Times New Roman"/>
                    <a:ea typeface="Calibri"/>
                  </a:rPr>
                  <a:t>charged particle placed at that point can be calculated from Equation </a:t>
                </a:r>
              </a:p>
              <a:p>
                <a:pPr lvl="0" algn="just">
                  <a:lnSpc>
                    <a:spcPct val="115000"/>
                  </a:lnSpc>
                  <a:spcAft>
                    <a:spcPts val="1000"/>
                  </a:spcAft>
                  <a:defRPr/>
                </a:pPr>
                <a14:m>
                  <m:oMathPara xmlns:m="http://schemas.openxmlformats.org/officeDocument/2006/math">
                    <m:oMathParaPr>
                      <m:jc m:val="centerGroup"/>
                    </m:oMathParaPr>
                    <m:oMath xmlns:m="http://schemas.openxmlformats.org/officeDocument/2006/math">
                      <m:sSub>
                        <m:sSubPr>
                          <m:ctrlPr>
                            <a:rPr lang="en-US" sz="2000" i="1" kern="0">
                              <a:solidFill>
                                <a:srgbClr val="FF0000"/>
                              </a:solidFill>
                              <a:latin typeface="Cambria Math" panose="02040503050406030204" pitchFamily="18" charset="0"/>
                              <a:ea typeface="Calibri"/>
                              <a:cs typeface="Times New Roman"/>
                            </a:rPr>
                          </m:ctrlPr>
                        </m:sSubPr>
                        <m:e>
                          <m:r>
                            <a:rPr lang="en-US" sz="2000" b="1" i="1" kern="0">
                              <a:solidFill>
                                <a:srgbClr val="FF0000"/>
                              </a:solidFill>
                              <a:latin typeface="Cambria Math"/>
                              <a:ea typeface="Calibri"/>
                              <a:cs typeface="Times New Roman"/>
                            </a:rPr>
                            <m:t>𝑭</m:t>
                          </m:r>
                        </m:e>
                        <m:sub>
                          <m:r>
                            <a:rPr lang="en-US" sz="2000" i="1" kern="0">
                              <a:solidFill>
                                <a:srgbClr val="FF0000"/>
                              </a:solidFill>
                              <a:latin typeface="Cambria Math"/>
                              <a:ea typeface="Calibri"/>
                              <a:cs typeface="Times New Roman"/>
                            </a:rPr>
                            <m:t>𝑒</m:t>
                          </m:r>
                        </m:sub>
                      </m:sSub>
                      <m:r>
                        <a:rPr lang="en-US" sz="2000" i="1" kern="0">
                          <a:solidFill>
                            <a:srgbClr val="FF0000"/>
                          </a:solidFill>
                          <a:latin typeface="Cambria Math"/>
                          <a:ea typeface="Calibri"/>
                          <a:cs typeface="Times New Roman"/>
                        </a:rPr>
                        <m:t>=</m:t>
                      </m:r>
                      <m:r>
                        <a:rPr lang="en-US" sz="2000" i="1" kern="0">
                          <a:solidFill>
                            <a:srgbClr val="FF0000"/>
                          </a:solidFill>
                          <a:latin typeface="Cambria Math"/>
                          <a:ea typeface="Calibri"/>
                          <a:cs typeface="Times New Roman"/>
                        </a:rPr>
                        <m:t>𝑞</m:t>
                      </m:r>
                      <m:r>
                        <a:rPr lang="en-US" sz="2000" b="1" i="1" kern="0">
                          <a:solidFill>
                            <a:srgbClr val="FF0000"/>
                          </a:solidFill>
                          <a:latin typeface="Cambria Math"/>
                          <a:ea typeface="Calibri"/>
                          <a:cs typeface="Times New Roman"/>
                        </a:rPr>
                        <m:t>𝑬</m:t>
                      </m:r>
                      <m:r>
                        <a:rPr lang="en-US" sz="2000" b="1" i="1" kern="0">
                          <a:solidFill>
                            <a:sysClr val="windowText" lastClr="000000"/>
                          </a:solidFill>
                          <a:latin typeface="Cambria Math"/>
                          <a:ea typeface="Calibri"/>
                          <a:cs typeface="Times New Roman"/>
                        </a:rPr>
                        <m:t> </m:t>
                      </m:r>
                    </m:oMath>
                  </m:oMathPara>
                </a14:m>
                <a:endParaRPr lang="en-US" sz="2000" kern="0" dirty="0">
                  <a:solidFill>
                    <a:sysClr val="windowText" lastClr="000000"/>
                  </a:solidFill>
                  <a:latin typeface="Times New Roman"/>
                  <a:ea typeface="Calibri"/>
                  <a:cs typeface="Arial"/>
                </a:endParaRPr>
              </a:p>
              <a:p>
                <a:pPr algn="just"/>
                <a:r>
                  <a:rPr lang="en-US" dirty="0">
                    <a:latin typeface="Times New Roman"/>
                    <a:ea typeface="Calibri"/>
                  </a:rPr>
                  <a:t>The electric field magnitudes for various field sources are given in Table 1.2. </a:t>
                </a:r>
                <a:endParaRPr lang="ar-IQ" dirty="0"/>
              </a:p>
            </p:txBody>
          </p:sp>
        </mc:Choice>
        <mc:Fallback xmlns="">
          <p:sp>
            <p:nvSpPr>
              <p:cNvPr id="2" name="Rectangle 1"/>
              <p:cNvSpPr>
                <a:spLocks noRot="1" noChangeAspect="1" noMove="1" noResize="1" noEditPoints="1" noAdjustHandles="1" noChangeArrowheads="1" noChangeShapeType="1" noTextEdit="1"/>
              </p:cNvSpPr>
              <p:nvPr/>
            </p:nvSpPr>
            <p:spPr>
              <a:xfrm>
                <a:off x="107504" y="260648"/>
                <a:ext cx="8712968" cy="2253950"/>
              </a:xfrm>
              <a:prstGeom prst="rect">
                <a:avLst/>
              </a:prstGeom>
              <a:blipFill rotWithShape="1">
                <a:blip r:embed="rId3"/>
                <a:stretch>
                  <a:fillRect l="-630" t="-542" r="-560" b="-3523"/>
                </a:stretch>
              </a:blipFill>
            </p:spPr>
            <p:txBody>
              <a:bodyPr/>
              <a:lstStyle/>
              <a:p>
                <a:r>
                  <a:rPr lang="ar-IQ">
                    <a:noFill/>
                  </a:rPr>
                  <a:t> </a:t>
                </a:r>
              </a:p>
            </p:txBody>
          </p:sp>
        </mc:Fallback>
      </mc:AlternateContent>
    </p:spTree>
    <p:extLst>
      <p:ext uri="{BB962C8B-B14F-4D97-AF65-F5344CB8AC3E}">
        <p14:creationId xmlns:p14="http://schemas.microsoft.com/office/powerpoint/2010/main" val="30613516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04048" y="2636912"/>
            <a:ext cx="3960440" cy="40644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mc:AlternateContent xmlns:mc="http://schemas.openxmlformats.org/markup-compatibility/2006" xmlns:a14="http://schemas.microsoft.com/office/drawing/2010/main">
        <mc:Choice Requires="a14">
          <p:sp>
            <p:nvSpPr>
              <p:cNvPr id="3" name="Rectangle 2"/>
              <p:cNvSpPr/>
              <p:nvPr/>
            </p:nvSpPr>
            <p:spPr>
              <a:xfrm>
                <a:off x="9128" y="116632"/>
                <a:ext cx="8955360" cy="2435603"/>
              </a:xfrm>
              <a:prstGeom prst="rect">
                <a:avLst/>
              </a:prstGeom>
            </p:spPr>
            <p:txBody>
              <a:bodyPr wrap="square">
                <a:spAutoFit/>
              </a:bodyPr>
              <a:lstStyle/>
              <a:p>
                <a:r>
                  <a:rPr lang="en-US" dirty="0">
                    <a:latin typeface="Times New Roman"/>
                    <a:ea typeface="Calibri"/>
                  </a:rPr>
                  <a:t>When using Equation </a:t>
                </a:r>
                <a14:m>
                  <m:oMath xmlns:m="http://schemas.openxmlformats.org/officeDocument/2006/math">
                    <m:r>
                      <a:rPr lang="en-US" sz="2800" kern="0">
                        <a:solidFill>
                          <a:srgbClr val="FF0000"/>
                        </a:solidFill>
                        <a:latin typeface="Cambria Math"/>
                        <a:ea typeface="Calibri"/>
                        <a:cs typeface="Arial"/>
                      </a:rPr>
                      <m:t> </m:t>
                    </m:r>
                    <m:r>
                      <a:rPr lang="en-US" sz="2800" b="1" i="1" kern="0">
                        <a:solidFill>
                          <a:srgbClr val="FF0000"/>
                        </a:solidFill>
                        <a:latin typeface="Cambria Math"/>
                        <a:ea typeface="Calibri"/>
                        <a:cs typeface="Arial"/>
                      </a:rPr>
                      <m:t>𝑬</m:t>
                    </m:r>
                    <m:r>
                      <a:rPr lang="en-US" sz="2800" b="1" i="1" kern="0">
                        <a:solidFill>
                          <a:srgbClr val="FF0000"/>
                        </a:solidFill>
                        <a:latin typeface="Cambria Math"/>
                        <a:ea typeface="Calibri"/>
                        <a:cs typeface="Arial"/>
                      </a:rPr>
                      <m:t>=</m:t>
                    </m:r>
                    <m:f>
                      <m:fPr>
                        <m:ctrlPr>
                          <a:rPr lang="en-US" sz="2800" b="1" i="1" kern="0">
                            <a:solidFill>
                              <a:srgbClr val="FF0000"/>
                            </a:solidFill>
                            <a:latin typeface="Cambria Math" panose="02040503050406030204" pitchFamily="18" charset="0"/>
                            <a:ea typeface="Calibri"/>
                            <a:cs typeface="Arial"/>
                          </a:rPr>
                        </m:ctrlPr>
                      </m:fPr>
                      <m:num>
                        <m:sSub>
                          <m:sSubPr>
                            <m:ctrlPr>
                              <a:rPr lang="en-US" sz="2800" b="1" i="1" kern="0">
                                <a:solidFill>
                                  <a:srgbClr val="FF0000"/>
                                </a:solidFill>
                                <a:latin typeface="Cambria Math" panose="02040503050406030204" pitchFamily="18" charset="0"/>
                                <a:ea typeface="Calibri"/>
                                <a:cs typeface="Arial"/>
                              </a:rPr>
                            </m:ctrlPr>
                          </m:sSubPr>
                          <m:e>
                            <m:r>
                              <a:rPr lang="en-US" sz="2800" b="1" i="1" kern="0">
                                <a:solidFill>
                                  <a:srgbClr val="FF0000"/>
                                </a:solidFill>
                                <a:latin typeface="Cambria Math"/>
                                <a:ea typeface="Calibri"/>
                                <a:cs typeface="Arial"/>
                              </a:rPr>
                              <m:t>𝑭</m:t>
                            </m:r>
                          </m:e>
                          <m:sub>
                            <m:r>
                              <a:rPr lang="en-US" sz="2800" b="1" i="1" kern="0">
                                <a:solidFill>
                                  <a:srgbClr val="FF0000"/>
                                </a:solidFill>
                                <a:latin typeface="Cambria Math"/>
                                <a:ea typeface="Calibri"/>
                                <a:cs typeface="Arial"/>
                              </a:rPr>
                              <m:t>𝒆</m:t>
                            </m:r>
                          </m:sub>
                        </m:sSub>
                      </m:num>
                      <m:den>
                        <m:sSub>
                          <m:sSubPr>
                            <m:ctrlPr>
                              <a:rPr lang="en-US" sz="2800" b="1" i="1" kern="0">
                                <a:solidFill>
                                  <a:srgbClr val="FF0000"/>
                                </a:solidFill>
                                <a:latin typeface="Cambria Math" panose="02040503050406030204" pitchFamily="18" charset="0"/>
                                <a:ea typeface="Calibri"/>
                                <a:cs typeface="Arial"/>
                              </a:rPr>
                            </m:ctrlPr>
                          </m:sSubPr>
                          <m:e>
                            <m:r>
                              <a:rPr lang="en-US" sz="2800" b="1" i="1" kern="0">
                                <a:solidFill>
                                  <a:srgbClr val="FF0000"/>
                                </a:solidFill>
                                <a:latin typeface="Cambria Math"/>
                                <a:ea typeface="Calibri"/>
                                <a:cs typeface="Arial"/>
                              </a:rPr>
                              <m:t>𝒒</m:t>
                            </m:r>
                          </m:e>
                          <m:sub>
                            <m:r>
                              <a:rPr lang="en-US" sz="2800" b="1" i="1" kern="0">
                                <a:solidFill>
                                  <a:srgbClr val="FF0000"/>
                                </a:solidFill>
                                <a:latin typeface="Cambria Math"/>
                                <a:ea typeface="Calibri"/>
                                <a:cs typeface="Arial"/>
                              </a:rPr>
                              <m:t>𝟎</m:t>
                            </m:r>
                          </m:sub>
                        </m:sSub>
                      </m:den>
                    </m:f>
                  </m:oMath>
                </a14:m>
                <a:endParaRPr lang="en-US" sz="2800" dirty="0">
                  <a:latin typeface="Times New Roman"/>
                  <a:ea typeface="Calibri"/>
                </a:endParaRPr>
              </a:p>
              <a:p>
                <a:r>
                  <a:rPr lang="en-US" dirty="0">
                    <a:latin typeface="Times New Roman"/>
                    <a:ea typeface="Calibri"/>
                  </a:rPr>
                  <a:t>we must assume that the test charge </a:t>
                </a:r>
                <a14:m>
                  <m:oMath xmlns:m="http://schemas.openxmlformats.org/officeDocument/2006/math">
                    <m:sSub>
                      <m:sSubPr>
                        <m:ctrlPr>
                          <a:rPr lang="en-US" i="1">
                            <a:effectLst/>
                            <a:latin typeface="Cambria Math" panose="02040503050406030204" pitchFamily="18" charset="0"/>
                            <a:cs typeface="Times New Roman"/>
                          </a:rPr>
                        </m:ctrlPr>
                      </m:sSubPr>
                      <m:e>
                        <m:r>
                          <a:rPr lang="en-US" i="1">
                            <a:effectLst/>
                            <a:latin typeface="Cambria Math"/>
                            <a:ea typeface="Calibri"/>
                            <a:cs typeface="Times New Roman"/>
                          </a:rPr>
                          <m:t>𝑞</m:t>
                        </m:r>
                      </m:e>
                      <m:sub>
                        <m:r>
                          <a:rPr lang="en-US" i="1">
                            <a:effectLst/>
                            <a:latin typeface="Cambria Math"/>
                            <a:ea typeface="Calibri"/>
                            <a:cs typeface="Times New Roman"/>
                          </a:rPr>
                          <m:t>0</m:t>
                        </m:r>
                      </m:sub>
                    </m:sSub>
                  </m:oMath>
                </a14:m>
                <a:r>
                  <a:rPr lang="en-US" dirty="0">
                    <a:effectLst/>
                    <a:latin typeface="Times New Roman"/>
                    <a:ea typeface="Calibri"/>
                  </a:rPr>
                  <a:t> is small enough that it does not disturb the charge distribution responsible for the electric field. If a vanishingly small test charge </a:t>
                </a:r>
                <a14:m>
                  <m:oMath xmlns:m="http://schemas.openxmlformats.org/officeDocument/2006/math">
                    <m:sSub>
                      <m:sSubPr>
                        <m:ctrlPr>
                          <a:rPr lang="en-US" i="1">
                            <a:effectLst/>
                            <a:latin typeface="Cambria Math" panose="02040503050406030204" pitchFamily="18" charset="0"/>
                            <a:cs typeface="Times New Roman"/>
                          </a:rPr>
                        </m:ctrlPr>
                      </m:sSubPr>
                      <m:e>
                        <m:r>
                          <a:rPr lang="en-US" i="1">
                            <a:effectLst/>
                            <a:latin typeface="Cambria Math"/>
                            <a:ea typeface="Calibri"/>
                            <a:cs typeface="Times New Roman"/>
                          </a:rPr>
                          <m:t>𝑞</m:t>
                        </m:r>
                      </m:e>
                      <m:sub>
                        <m:r>
                          <a:rPr lang="en-US" i="1">
                            <a:effectLst/>
                            <a:latin typeface="Cambria Math"/>
                            <a:ea typeface="Calibri"/>
                            <a:cs typeface="Times New Roman"/>
                          </a:rPr>
                          <m:t>0</m:t>
                        </m:r>
                      </m:sub>
                    </m:sSub>
                    <m:r>
                      <a:rPr lang="en-US" i="1">
                        <a:effectLst/>
                        <a:latin typeface="Cambria Math"/>
                        <a:ea typeface="Calibri"/>
                        <a:cs typeface="Times New Roman"/>
                      </a:rPr>
                      <m:t> </m:t>
                    </m:r>
                  </m:oMath>
                </a14:m>
                <a:r>
                  <a:rPr lang="en-US" dirty="0">
                    <a:effectLst/>
                    <a:latin typeface="Times New Roman"/>
                    <a:ea typeface="Calibri"/>
                  </a:rPr>
                  <a:t>is placed near a uniformly charged metallic sphere, as in Figure 1.12a. </a:t>
                </a:r>
                <a:r>
                  <a:rPr lang="en-US" dirty="0"/>
                  <a:t>the charge on the metallic sphere, which produces the electric field, remains uniformly distributed. If the test charge is great enough (</a:t>
                </a:r>
                <a14:m>
                  <m:oMath xmlns:m="http://schemas.openxmlformats.org/officeDocument/2006/math">
                    <m:sSub>
                      <m:sSubPr>
                        <m:ctrlPr>
                          <a:rPr lang="en-US" i="1">
                            <a:latin typeface="Cambria Math" panose="02040503050406030204" pitchFamily="18" charset="0"/>
                          </a:rPr>
                        </m:ctrlPr>
                      </m:sSubPr>
                      <m:e>
                        <m:r>
                          <a:rPr lang="en-US" i="1">
                            <a:latin typeface="Cambria Math"/>
                          </a:rPr>
                          <m:t>𝑞</m:t>
                        </m:r>
                        <m:r>
                          <a:rPr lang="en-US" i="1" smtClean="0">
                            <a:latin typeface="Cambria Math"/>
                          </a:rPr>
                          <m:t>´</m:t>
                        </m:r>
                      </m:e>
                      <m:sub>
                        <m:r>
                          <a:rPr lang="en-US" i="1">
                            <a:latin typeface="Cambria Math"/>
                          </a:rPr>
                          <m:t>0</m:t>
                        </m:r>
                      </m:sub>
                    </m:sSub>
                    <m:r>
                      <a:rPr lang="en-US" i="1">
                        <a:latin typeface="Cambria Math"/>
                      </a:rPr>
                      <m:t>≫</m:t>
                    </m:r>
                    <m:sSub>
                      <m:sSubPr>
                        <m:ctrlPr>
                          <a:rPr lang="en-US" i="1">
                            <a:latin typeface="Cambria Math" panose="02040503050406030204" pitchFamily="18" charset="0"/>
                          </a:rPr>
                        </m:ctrlPr>
                      </m:sSubPr>
                      <m:e>
                        <m:r>
                          <a:rPr lang="en-US" i="1">
                            <a:latin typeface="Cambria Math"/>
                          </a:rPr>
                          <m:t>𝑞</m:t>
                        </m:r>
                      </m:e>
                      <m:sub>
                        <m:r>
                          <a:rPr lang="en-US" i="1">
                            <a:latin typeface="Cambria Math"/>
                          </a:rPr>
                          <m:t>0</m:t>
                        </m:r>
                      </m:sub>
                    </m:sSub>
                  </m:oMath>
                </a14:m>
                <a:r>
                  <a:rPr lang="en-US" dirty="0"/>
                  <a:t>), as in Figure 1.12b, the charge on the metallic sphere is redistributed and the ratio of the force to the test charge is different: (</a:t>
                </a:r>
                <a14:m>
                  <m:oMath xmlns:m="http://schemas.openxmlformats.org/officeDocument/2006/math">
                    <m:r>
                      <a:rPr lang="en-US" i="1">
                        <a:latin typeface="Cambria Math"/>
                      </a:rPr>
                      <m:t> </m:t>
                    </m:r>
                    <m:sSub>
                      <m:sSubPr>
                        <m:ctrlPr>
                          <a:rPr lang="en-US" i="1">
                            <a:latin typeface="Cambria Math" panose="02040503050406030204" pitchFamily="18" charset="0"/>
                          </a:rPr>
                        </m:ctrlPr>
                      </m:sSubPr>
                      <m:e>
                        <m:acc>
                          <m:accPr>
                            <m:chr m:val="́"/>
                            <m:ctrlPr>
                              <a:rPr lang="en-US" i="1">
                                <a:latin typeface="Cambria Math" panose="02040503050406030204" pitchFamily="18" charset="0"/>
                              </a:rPr>
                            </m:ctrlPr>
                          </m:accPr>
                          <m:e>
                            <m:r>
                              <a:rPr lang="en-US" i="1">
                                <a:latin typeface="Cambria Math"/>
                              </a:rPr>
                              <m:t>𝐹</m:t>
                            </m:r>
                          </m:e>
                        </m:acc>
                      </m:e>
                      <m:sub>
                        <m:r>
                          <a:rPr lang="en-US" i="1">
                            <a:latin typeface="Cambria Math"/>
                          </a:rPr>
                          <m:t>𝑒</m:t>
                        </m:r>
                      </m:sub>
                    </m:sSub>
                    <m:r>
                      <a:rPr lang="en-US" i="1">
                        <a:latin typeface="Cambria Math"/>
                      </a:rPr>
                      <m:t>/</m:t>
                    </m:r>
                    <m:sSub>
                      <m:sSubPr>
                        <m:ctrlPr>
                          <a:rPr lang="en-US" i="1">
                            <a:latin typeface="Cambria Math" panose="02040503050406030204" pitchFamily="18" charset="0"/>
                          </a:rPr>
                        </m:ctrlPr>
                      </m:sSubPr>
                      <m:e>
                        <m:acc>
                          <m:accPr>
                            <m:chr m:val="́"/>
                            <m:ctrlPr>
                              <a:rPr lang="en-US" i="1">
                                <a:latin typeface="Cambria Math" panose="02040503050406030204" pitchFamily="18" charset="0"/>
                              </a:rPr>
                            </m:ctrlPr>
                          </m:accPr>
                          <m:e>
                            <m:r>
                              <a:rPr lang="en-US" i="1">
                                <a:latin typeface="Cambria Math"/>
                              </a:rPr>
                              <m:t>𝑞</m:t>
                            </m:r>
                          </m:e>
                        </m:acc>
                      </m:e>
                      <m:sub>
                        <m:r>
                          <a:rPr lang="en-US" i="1">
                            <a:latin typeface="Cambria Math"/>
                          </a:rPr>
                          <m:t>0</m:t>
                        </m:r>
                      </m:sub>
                    </m:sSub>
                    <m:r>
                      <a:rPr lang="en-US" i="1">
                        <a:latin typeface="Cambria Math"/>
                      </a:rPr>
                      <m:t>≠ </m:t>
                    </m:r>
                    <m:sSub>
                      <m:sSubPr>
                        <m:ctrlPr>
                          <a:rPr lang="en-US" i="1">
                            <a:latin typeface="Cambria Math" panose="02040503050406030204" pitchFamily="18" charset="0"/>
                          </a:rPr>
                        </m:ctrlPr>
                      </m:sSubPr>
                      <m:e>
                        <m:r>
                          <a:rPr lang="en-US" i="1">
                            <a:latin typeface="Cambria Math"/>
                          </a:rPr>
                          <m:t>𝐹</m:t>
                        </m:r>
                      </m:e>
                      <m:sub>
                        <m:r>
                          <a:rPr lang="en-US" i="1">
                            <a:latin typeface="Cambria Math"/>
                          </a:rPr>
                          <m:t>𝑒</m:t>
                        </m:r>
                      </m:sub>
                    </m:sSub>
                    <m:r>
                      <a:rPr lang="en-US" i="1">
                        <a:latin typeface="Cambria Math"/>
                      </a:rPr>
                      <m:t> /</m:t>
                    </m:r>
                    <m:sSub>
                      <m:sSubPr>
                        <m:ctrlPr>
                          <a:rPr lang="en-US" i="1">
                            <a:latin typeface="Cambria Math" panose="02040503050406030204" pitchFamily="18" charset="0"/>
                          </a:rPr>
                        </m:ctrlPr>
                      </m:sSubPr>
                      <m:e>
                        <m:r>
                          <a:rPr lang="en-US" i="1">
                            <a:latin typeface="Cambria Math"/>
                          </a:rPr>
                          <m:t>𝑞</m:t>
                        </m:r>
                      </m:e>
                      <m:sub>
                        <m:r>
                          <a:rPr lang="en-US" i="1">
                            <a:latin typeface="Cambria Math"/>
                          </a:rPr>
                          <m:t>0</m:t>
                        </m:r>
                      </m:sub>
                    </m:sSub>
                  </m:oMath>
                </a14:m>
                <a:r>
                  <a:rPr lang="en-US" dirty="0"/>
                  <a:t>).</a:t>
                </a:r>
                <a:endParaRPr lang="ar-IQ" dirty="0"/>
              </a:p>
            </p:txBody>
          </p:sp>
        </mc:Choice>
        <mc:Fallback xmlns="">
          <p:sp>
            <p:nvSpPr>
              <p:cNvPr id="3" name="Rectangle 2"/>
              <p:cNvSpPr>
                <a:spLocks noRot="1" noChangeAspect="1" noMove="1" noResize="1" noEditPoints="1" noAdjustHandles="1" noChangeArrowheads="1" noChangeShapeType="1" noTextEdit="1"/>
              </p:cNvSpPr>
              <p:nvPr/>
            </p:nvSpPr>
            <p:spPr>
              <a:xfrm>
                <a:off x="9128" y="116632"/>
                <a:ext cx="8955360" cy="2435603"/>
              </a:xfrm>
              <a:prstGeom prst="rect">
                <a:avLst/>
              </a:prstGeom>
              <a:blipFill rotWithShape="1">
                <a:blip r:embed="rId3"/>
                <a:stretch>
                  <a:fillRect l="-544" r="-884" b="-3000"/>
                </a:stretch>
              </a:blipFill>
            </p:spPr>
            <p:txBody>
              <a:bodyPr/>
              <a:lstStyle/>
              <a:p>
                <a:r>
                  <a:rPr lang="ar-IQ">
                    <a:noFill/>
                  </a:rPr>
                  <a:t> </a:t>
                </a:r>
              </a:p>
            </p:txBody>
          </p:sp>
        </mc:Fallback>
      </mc:AlternateContent>
      <mc:AlternateContent xmlns:mc="http://schemas.openxmlformats.org/markup-compatibility/2006" xmlns:a14="http://schemas.microsoft.com/office/drawing/2010/main">
        <mc:Choice Requires="a14">
          <p:sp>
            <p:nvSpPr>
              <p:cNvPr id="2" name="Rectangle 1"/>
              <p:cNvSpPr/>
              <p:nvPr/>
            </p:nvSpPr>
            <p:spPr>
              <a:xfrm>
                <a:off x="72008" y="2828836"/>
                <a:ext cx="4572000" cy="1200329"/>
              </a:xfrm>
              <a:prstGeom prst="rect">
                <a:avLst/>
              </a:prstGeom>
            </p:spPr>
            <p:txBody>
              <a:bodyPr>
                <a:spAutoFit/>
              </a:bodyPr>
              <a:lstStyle/>
              <a:p>
                <a:pPr algn="just"/>
                <a:r>
                  <a:rPr lang="en-US" dirty="0">
                    <a:latin typeface="Times New Roman"/>
                    <a:ea typeface="Calibri"/>
                  </a:rPr>
                  <a:t>That is, because of this redistribution of charge on the metallic sphere, the electric field it sets up is different from the field it sets up in the presence of the much smaller test charge </a:t>
                </a:r>
                <a14:m>
                  <m:oMath xmlns:m="http://schemas.openxmlformats.org/officeDocument/2006/math">
                    <m:sSub>
                      <m:sSubPr>
                        <m:ctrlPr>
                          <a:rPr lang="en-US" i="1">
                            <a:effectLst/>
                            <a:latin typeface="Cambria Math" panose="02040503050406030204" pitchFamily="18" charset="0"/>
                            <a:cs typeface="Times New Roman"/>
                          </a:rPr>
                        </m:ctrlPr>
                      </m:sSubPr>
                      <m:e>
                        <m:r>
                          <a:rPr lang="en-US" i="1">
                            <a:effectLst/>
                            <a:latin typeface="Cambria Math"/>
                            <a:ea typeface="Calibri"/>
                            <a:cs typeface="Times New Roman"/>
                          </a:rPr>
                          <m:t>𝑞</m:t>
                        </m:r>
                      </m:e>
                      <m:sub>
                        <m:r>
                          <a:rPr lang="en-US" i="1">
                            <a:effectLst/>
                            <a:latin typeface="Cambria Math"/>
                            <a:ea typeface="Calibri"/>
                            <a:cs typeface="Times New Roman"/>
                          </a:rPr>
                          <m:t>0</m:t>
                        </m:r>
                      </m:sub>
                    </m:sSub>
                  </m:oMath>
                </a14:m>
                <a:r>
                  <a:rPr lang="en-US" dirty="0">
                    <a:effectLst/>
                    <a:latin typeface="Times New Roman"/>
                    <a:ea typeface="Calibri"/>
                  </a:rPr>
                  <a:t>.</a:t>
                </a:r>
                <a:endParaRPr lang="ar-IQ" dirty="0"/>
              </a:p>
            </p:txBody>
          </p:sp>
        </mc:Choice>
        <mc:Fallback xmlns="">
          <p:sp>
            <p:nvSpPr>
              <p:cNvPr id="2" name="Rectangle 1"/>
              <p:cNvSpPr>
                <a:spLocks noRot="1" noChangeAspect="1" noMove="1" noResize="1" noEditPoints="1" noAdjustHandles="1" noChangeArrowheads="1" noChangeShapeType="1" noTextEdit="1"/>
              </p:cNvSpPr>
              <p:nvPr/>
            </p:nvSpPr>
            <p:spPr>
              <a:xfrm>
                <a:off x="72008" y="2828836"/>
                <a:ext cx="4572000" cy="1200329"/>
              </a:xfrm>
              <a:prstGeom prst="rect">
                <a:avLst/>
              </a:prstGeom>
              <a:blipFill rotWithShape="1">
                <a:blip r:embed="rId4"/>
                <a:stretch>
                  <a:fillRect l="-1200" t="-2538" r="-1067" b="-7107"/>
                </a:stretch>
              </a:blipFill>
            </p:spPr>
            <p:txBody>
              <a:bodyPr/>
              <a:lstStyle/>
              <a:p>
                <a:r>
                  <a:rPr lang="ar-IQ">
                    <a:noFill/>
                  </a:rPr>
                  <a:t> </a:t>
                </a:r>
              </a:p>
            </p:txBody>
          </p:sp>
        </mc:Fallback>
      </mc:AlternateContent>
    </p:spTree>
    <p:extLst>
      <p:ext uri="{BB962C8B-B14F-4D97-AF65-F5344CB8AC3E}">
        <p14:creationId xmlns:p14="http://schemas.microsoft.com/office/powerpoint/2010/main" val="14764125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004048" y="188640"/>
            <a:ext cx="1728192" cy="1306190"/>
          </a:xfrm>
          <a:prstGeom prst="rect">
            <a:avLst/>
          </a:prstGeom>
          <a:noFill/>
          <a:ln>
            <a:noFill/>
          </a:ln>
        </p:spPr>
      </p:pic>
      <p:pic>
        <p:nvPicPr>
          <p:cNvPr id="8" name="Picture 7"/>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360577" y="113386"/>
            <a:ext cx="1675919" cy="1324532"/>
          </a:xfrm>
          <a:prstGeom prst="rect">
            <a:avLst/>
          </a:prstGeom>
          <a:noFill/>
          <a:ln>
            <a:noFill/>
          </a:ln>
        </p:spPr>
      </p:pic>
      <p:pic>
        <p:nvPicPr>
          <p:cNvPr id="9" name="Picture 8"/>
          <p:cNvPicPr/>
          <p:nvPr/>
        </p:nvPicPr>
        <p:blipFill>
          <a:blip r:embed="rId4">
            <a:extLst>
              <a:ext uri="{28A0092B-C50C-407E-A947-70E740481C1C}">
                <a14:useLocalDpi xmlns:a14="http://schemas.microsoft.com/office/drawing/2010/main" val="0"/>
              </a:ext>
            </a:extLst>
          </a:blip>
          <a:srcRect/>
          <a:stretch>
            <a:fillRect/>
          </a:stretch>
        </p:blipFill>
        <p:spPr bwMode="auto">
          <a:xfrm>
            <a:off x="5004048" y="2060848"/>
            <a:ext cx="1728192" cy="1386957"/>
          </a:xfrm>
          <a:prstGeom prst="rect">
            <a:avLst/>
          </a:prstGeom>
          <a:noFill/>
          <a:ln>
            <a:noFill/>
          </a:ln>
        </p:spPr>
      </p:pic>
      <p:pic>
        <p:nvPicPr>
          <p:cNvPr id="10" name="Picture 9"/>
          <p:cNvPicPr/>
          <p:nvPr/>
        </p:nvPicPr>
        <p:blipFill>
          <a:blip r:embed="rId5">
            <a:extLst>
              <a:ext uri="{28A0092B-C50C-407E-A947-70E740481C1C}">
                <a14:useLocalDpi xmlns:a14="http://schemas.microsoft.com/office/drawing/2010/main" val="0"/>
              </a:ext>
            </a:extLst>
          </a:blip>
          <a:srcRect/>
          <a:stretch>
            <a:fillRect/>
          </a:stretch>
        </p:blipFill>
        <p:spPr bwMode="auto">
          <a:xfrm>
            <a:off x="7190425" y="1988840"/>
            <a:ext cx="1846071" cy="1439493"/>
          </a:xfrm>
          <a:prstGeom prst="rect">
            <a:avLst/>
          </a:prstGeom>
          <a:noFill/>
          <a:ln>
            <a:noFill/>
          </a:ln>
        </p:spPr>
      </p:pic>
      <p:sp>
        <p:nvSpPr>
          <p:cNvPr id="2" name="Rectangle 1"/>
          <p:cNvSpPr/>
          <p:nvPr/>
        </p:nvSpPr>
        <p:spPr>
          <a:xfrm>
            <a:off x="0" y="3789040"/>
            <a:ext cx="9036496" cy="729430"/>
          </a:xfrm>
          <a:prstGeom prst="rect">
            <a:avLst/>
          </a:prstGeom>
        </p:spPr>
        <p:style>
          <a:lnRef idx="1">
            <a:schemeClr val="accent5"/>
          </a:lnRef>
          <a:fillRef idx="2">
            <a:schemeClr val="accent5"/>
          </a:fillRef>
          <a:effectRef idx="1">
            <a:schemeClr val="accent5"/>
          </a:effectRef>
          <a:fontRef idx="minor">
            <a:schemeClr val="dk1"/>
          </a:fontRef>
        </p:style>
        <p:txBody>
          <a:bodyPr wrap="square">
            <a:spAutoFit/>
          </a:bodyPr>
          <a:lstStyle/>
          <a:p>
            <a:pPr>
              <a:lnSpc>
                <a:spcPct val="115000"/>
              </a:lnSpc>
            </a:pPr>
            <a:r>
              <a:rPr lang="en-US" b="1" dirty="0">
                <a:latin typeface="Times New Roman"/>
                <a:ea typeface="Calibri"/>
                <a:cs typeface="Arial"/>
              </a:rPr>
              <a:t>Active Figure 1.13 </a:t>
            </a:r>
            <a:r>
              <a:rPr lang="en-US" dirty="0">
                <a:latin typeface="Times New Roman"/>
                <a:ea typeface="Calibri"/>
                <a:cs typeface="Arial"/>
              </a:rPr>
              <a:t>A test charge </a:t>
            </a:r>
            <a:r>
              <a:rPr lang="en-US" b="1" i="1" dirty="0">
                <a:latin typeface="Times New Roman"/>
                <a:ea typeface="Calibri"/>
                <a:cs typeface="Arial"/>
              </a:rPr>
              <a:t>q</a:t>
            </a:r>
            <a:r>
              <a:rPr lang="en-US" b="1" i="1" baseline="-25000" dirty="0">
                <a:latin typeface="Times New Roman"/>
                <a:ea typeface="Calibri"/>
                <a:cs typeface="Arial"/>
              </a:rPr>
              <a:t>0</a:t>
            </a:r>
            <a:r>
              <a:rPr lang="en-US" dirty="0">
                <a:latin typeface="Times New Roman"/>
                <a:ea typeface="Calibri"/>
                <a:cs typeface="Arial"/>
              </a:rPr>
              <a:t> at point </a:t>
            </a:r>
            <a:r>
              <a:rPr lang="en-US" b="1" i="1" dirty="0">
                <a:latin typeface="Times New Roman"/>
                <a:ea typeface="Calibri"/>
                <a:cs typeface="Arial"/>
              </a:rPr>
              <a:t>P</a:t>
            </a:r>
            <a:r>
              <a:rPr lang="en-US" i="1" dirty="0">
                <a:latin typeface="Times New Roman"/>
                <a:ea typeface="Calibri"/>
                <a:cs typeface="Arial"/>
              </a:rPr>
              <a:t> </a:t>
            </a:r>
            <a:r>
              <a:rPr lang="en-US" dirty="0">
                <a:latin typeface="Times New Roman"/>
                <a:ea typeface="Calibri"/>
                <a:cs typeface="Arial"/>
              </a:rPr>
              <a:t>is a distance </a:t>
            </a:r>
            <a:r>
              <a:rPr lang="en-US" i="1">
                <a:latin typeface="Times New Roman"/>
                <a:ea typeface="Calibri"/>
                <a:cs typeface="Arial"/>
              </a:rPr>
              <a:t>r  </a:t>
            </a:r>
            <a:r>
              <a:rPr lang="en-US">
                <a:latin typeface="Times New Roman"/>
                <a:ea typeface="Calibri"/>
                <a:cs typeface="Arial"/>
              </a:rPr>
              <a:t>from </a:t>
            </a:r>
            <a:r>
              <a:rPr lang="en-US" dirty="0">
                <a:latin typeface="Times New Roman"/>
                <a:ea typeface="Calibri"/>
                <a:cs typeface="Arial"/>
              </a:rPr>
              <a:t>a point charge </a:t>
            </a:r>
            <a:r>
              <a:rPr lang="en-US" b="1" i="1" dirty="0">
                <a:latin typeface="Times New Roman"/>
                <a:ea typeface="Calibri"/>
                <a:cs typeface="Arial"/>
              </a:rPr>
              <a:t>q</a:t>
            </a:r>
            <a:r>
              <a:rPr lang="en-US">
                <a:latin typeface="Times New Roman"/>
                <a:ea typeface="Calibri"/>
                <a:cs typeface="Arial"/>
              </a:rPr>
              <a:t>.  </a:t>
            </a:r>
          </a:p>
          <a:p>
            <a:pPr>
              <a:lnSpc>
                <a:spcPct val="115000"/>
              </a:lnSpc>
            </a:pPr>
            <a:r>
              <a:rPr lang="en-US">
                <a:latin typeface="Times New Roman"/>
                <a:ea typeface="Calibri"/>
                <a:cs typeface="Arial"/>
              </a:rPr>
              <a:t> </a:t>
            </a:r>
            <a:r>
              <a:rPr lang="en-US" dirty="0">
                <a:latin typeface="Times New Roman"/>
                <a:ea typeface="Calibri"/>
                <a:cs typeface="Arial"/>
              </a:rPr>
              <a:t>(a) If</a:t>
            </a:r>
            <a:r>
              <a:rPr lang="en-US" b="1" dirty="0">
                <a:latin typeface="Times New Roman"/>
                <a:ea typeface="Calibri"/>
                <a:cs typeface="Arial"/>
              </a:rPr>
              <a:t> </a:t>
            </a:r>
            <a:r>
              <a:rPr lang="en-US" b="1" i="1" dirty="0">
                <a:latin typeface="Times New Roman"/>
                <a:ea typeface="Calibri"/>
                <a:cs typeface="Arial"/>
              </a:rPr>
              <a:t>q</a:t>
            </a:r>
            <a:r>
              <a:rPr lang="en-US" i="1" dirty="0">
                <a:latin typeface="Times New Roman"/>
                <a:ea typeface="Calibri"/>
                <a:cs typeface="Arial"/>
              </a:rPr>
              <a:t> </a:t>
            </a:r>
            <a:r>
              <a:rPr lang="en-US" dirty="0">
                <a:latin typeface="Times New Roman"/>
                <a:ea typeface="Calibri"/>
                <a:cs typeface="Arial"/>
              </a:rPr>
              <a:t>is positive, then the force on the test charge is directed away from </a:t>
            </a:r>
            <a:r>
              <a:rPr lang="en-US" b="1" i="1" dirty="0">
                <a:latin typeface="Times New Roman"/>
                <a:ea typeface="Calibri"/>
                <a:cs typeface="Arial"/>
              </a:rPr>
              <a:t>q</a:t>
            </a:r>
            <a:r>
              <a:rPr lang="en-US" dirty="0">
                <a:latin typeface="Times New Roman"/>
                <a:ea typeface="Calibri"/>
                <a:cs typeface="Arial"/>
              </a:rPr>
              <a:t>.</a:t>
            </a:r>
            <a:endParaRPr lang="en-US" dirty="0">
              <a:ea typeface="Calibri"/>
              <a:cs typeface="Arial"/>
            </a:endParaRPr>
          </a:p>
        </p:txBody>
      </p:sp>
      <p:sp>
        <p:nvSpPr>
          <p:cNvPr id="3" name="Rectangle 2"/>
          <p:cNvSpPr/>
          <p:nvPr/>
        </p:nvSpPr>
        <p:spPr>
          <a:xfrm>
            <a:off x="0" y="4725144"/>
            <a:ext cx="9036496" cy="385362"/>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pPr>
              <a:lnSpc>
                <a:spcPct val="115000"/>
              </a:lnSpc>
              <a:spcAft>
                <a:spcPts val="0"/>
              </a:spcAft>
            </a:pPr>
            <a:r>
              <a:rPr lang="en-US" dirty="0">
                <a:latin typeface="Times New Roman"/>
                <a:ea typeface="Calibri"/>
                <a:cs typeface="Arial"/>
              </a:rPr>
              <a:t>(b) For the positive source charge, the electric field at</a:t>
            </a:r>
            <a:r>
              <a:rPr lang="en-US" b="1" dirty="0">
                <a:latin typeface="Times New Roman"/>
                <a:ea typeface="Calibri"/>
                <a:cs typeface="Arial"/>
              </a:rPr>
              <a:t> </a:t>
            </a:r>
            <a:r>
              <a:rPr lang="en-US" b="1" i="1" dirty="0">
                <a:latin typeface="Times New Roman"/>
                <a:ea typeface="Calibri"/>
                <a:cs typeface="Arial"/>
              </a:rPr>
              <a:t>P</a:t>
            </a:r>
            <a:r>
              <a:rPr lang="en-US" i="1" dirty="0">
                <a:latin typeface="Times New Roman"/>
                <a:ea typeface="Calibri"/>
                <a:cs typeface="Arial"/>
              </a:rPr>
              <a:t>  </a:t>
            </a:r>
            <a:r>
              <a:rPr lang="en-US" dirty="0">
                <a:latin typeface="Times New Roman"/>
                <a:ea typeface="Calibri"/>
                <a:cs typeface="Arial"/>
              </a:rPr>
              <a:t>points radially outward from </a:t>
            </a:r>
            <a:r>
              <a:rPr lang="en-US" b="1" i="1" dirty="0">
                <a:latin typeface="Times New Roman"/>
                <a:ea typeface="Calibri"/>
                <a:cs typeface="Arial"/>
              </a:rPr>
              <a:t>q</a:t>
            </a:r>
            <a:r>
              <a:rPr lang="en-US" dirty="0">
                <a:latin typeface="Times New Roman"/>
                <a:ea typeface="Calibri"/>
                <a:cs typeface="Arial"/>
              </a:rPr>
              <a:t>.</a:t>
            </a:r>
          </a:p>
        </p:txBody>
      </p:sp>
      <p:sp>
        <p:nvSpPr>
          <p:cNvPr id="4" name="Rectangle 3"/>
          <p:cNvSpPr/>
          <p:nvPr/>
        </p:nvSpPr>
        <p:spPr>
          <a:xfrm>
            <a:off x="-1016" y="5332566"/>
            <a:ext cx="9037512" cy="369332"/>
          </a:xfrm>
          <a:prstGeom prst="rect">
            <a:avLst/>
          </a:prstGeom>
        </p:spPr>
        <p:style>
          <a:lnRef idx="1">
            <a:schemeClr val="accent4"/>
          </a:lnRef>
          <a:fillRef idx="2">
            <a:schemeClr val="accent4"/>
          </a:fillRef>
          <a:effectRef idx="1">
            <a:schemeClr val="accent4"/>
          </a:effectRef>
          <a:fontRef idx="minor">
            <a:schemeClr val="dk1"/>
          </a:fontRef>
        </p:style>
        <p:txBody>
          <a:bodyPr wrap="square">
            <a:spAutoFit/>
          </a:bodyPr>
          <a:lstStyle/>
          <a:p>
            <a:r>
              <a:rPr lang="en-US" dirty="0">
                <a:latin typeface="Times New Roman"/>
                <a:ea typeface="Calibri"/>
                <a:cs typeface="Arial"/>
              </a:rPr>
              <a:t>(c) If </a:t>
            </a:r>
            <a:r>
              <a:rPr lang="en-US" b="1" i="1" dirty="0">
                <a:latin typeface="Times New Roman"/>
                <a:ea typeface="Calibri"/>
                <a:cs typeface="Arial"/>
              </a:rPr>
              <a:t>q</a:t>
            </a:r>
            <a:r>
              <a:rPr lang="en-US" i="1" dirty="0">
                <a:latin typeface="Times New Roman"/>
                <a:ea typeface="Calibri"/>
                <a:cs typeface="Arial"/>
              </a:rPr>
              <a:t> </a:t>
            </a:r>
            <a:r>
              <a:rPr lang="en-US" dirty="0">
                <a:latin typeface="Times New Roman"/>
                <a:ea typeface="Calibri"/>
                <a:cs typeface="Arial"/>
              </a:rPr>
              <a:t>is negative, then the force on the test charge is directed toward </a:t>
            </a:r>
            <a:r>
              <a:rPr lang="en-US" b="1" i="1" dirty="0">
                <a:latin typeface="Times New Roman"/>
                <a:ea typeface="Calibri"/>
                <a:cs typeface="Arial"/>
              </a:rPr>
              <a:t>q</a:t>
            </a:r>
            <a:r>
              <a:rPr lang="en-US" dirty="0">
                <a:latin typeface="Times New Roman"/>
                <a:ea typeface="Calibri"/>
                <a:cs typeface="Arial"/>
              </a:rPr>
              <a:t>.</a:t>
            </a:r>
            <a:endParaRPr lang="en-US" dirty="0"/>
          </a:p>
        </p:txBody>
      </p:sp>
      <p:sp>
        <p:nvSpPr>
          <p:cNvPr id="5" name="Rectangle 4"/>
          <p:cNvSpPr/>
          <p:nvPr/>
        </p:nvSpPr>
        <p:spPr>
          <a:xfrm>
            <a:off x="0" y="5939720"/>
            <a:ext cx="9036496" cy="390684"/>
          </a:xfrm>
          <a:prstGeom prst="rect">
            <a:avLst/>
          </a:prstGeom>
        </p:spPr>
        <p:style>
          <a:lnRef idx="1">
            <a:schemeClr val="dk1"/>
          </a:lnRef>
          <a:fillRef idx="2">
            <a:schemeClr val="dk1"/>
          </a:fillRef>
          <a:effectRef idx="1">
            <a:schemeClr val="dk1"/>
          </a:effectRef>
          <a:fontRef idx="minor">
            <a:schemeClr val="dk1"/>
          </a:fontRef>
        </p:style>
        <p:txBody>
          <a:bodyPr wrap="square">
            <a:spAutoFit/>
          </a:bodyPr>
          <a:lstStyle/>
          <a:p>
            <a:pPr>
              <a:lnSpc>
                <a:spcPct val="115000"/>
              </a:lnSpc>
              <a:spcAft>
                <a:spcPts val="0"/>
              </a:spcAft>
            </a:pPr>
            <a:r>
              <a:rPr lang="en-US" dirty="0">
                <a:latin typeface="Times New Roman"/>
                <a:ea typeface="Calibri"/>
                <a:cs typeface="Arial"/>
              </a:rPr>
              <a:t>(d) For the negative source charge, the electric field at </a:t>
            </a:r>
            <a:r>
              <a:rPr lang="en-US" b="1" i="1" dirty="0">
                <a:latin typeface="Times New Roman"/>
                <a:ea typeface="Calibri"/>
                <a:cs typeface="Arial"/>
              </a:rPr>
              <a:t>P</a:t>
            </a:r>
            <a:r>
              <a:rPr lang="en-US" i="1" dirty="0">
                <a:latin typeface="Times New Roman"/>
                <a:ea typeface="Calibri"/>
                <a:cs typeface="Arial"/>
              </a:rPr>
              <a:t>  </a:t>
            </a:r>
            <a:r>
              <a:rPr lang="en-US" dirty="0">
                <a:latin typeface="Times New Roman"/>
                <a:ea typeface="Calibri"/>
                <a:cs typeface="Arial"/>
              </a:rPr>
              <a:t>points radially inward toward </a:t>
            </a:r>
            <a:r>
              <a:rPr lang="en-US" b="1" i="1" dirty="0">
                <a:latin typeface="Times New Roman"/>
                <a:ea typeface="Calibri"/>
                <a:cs typeface="Arial"/>
              </a:rPr>
              <a:t>q</a:t>
            </a:r>
            <a:r>
              <a:rPr lang="en-US" dirty="0">
                <a:latin typeface="Times New Roman"/>
                <a:ea typeface="Calibri"/>
                <a:cs typeface="Arial"/>
              </a:rPr>
              <a:t>.</a:t>
            </a:r>
            <a:endParaRPr lang="en-US" dirty="0">
              <a:ea typeface="Calibri"/>
              <a:cs typeface="Arial"/>
            </a:endParaRPr>
          </a:p>
        </p:txBody>
      </p:sp>
      <mc:AlternateContent xmlns:mc="http://schemas.openxmlformats.org/markup-compatibility/2006" xmlns:a14="http://schemas.microsoft.com/office/drawing/2010/main">
        <mc:Choice Requires="a14">
          <p:sp>
            <p:nvSpPr>
              <p:cNvPr id="11" name="Rectangle 10"/>
              <p:cNvSpPr/>
              <p:nvPr/>
            </p:nvSpPr>
            <p:spPr>
              <a:xfrm>
                <a:off x="107504" y="229895"/>
                <a:ext cx="4896544" cy="1754326"/>
              </a:xfrm>
              <a:prstGeom prst="rect">
                <a:avLst/>
              </a:prstGeom>
            </p:spPr>
            <p:txBody>
              <a:bodyPr wrap="square">
                <a:spAutoFit/>
              </a:bodyPr>
              <a:lstStyle/>
              <a:p>
                <a:r>
                  <a:rPr lang="en-US" dirty="0">
                    <a:latin typeface="Times New Roman"/>
                    <a:ea typeface="Calibri"/>
                  </a:rPr>
                  <a:t>To determine the direction of an electric field, consider a point charge </a:t>
                </a:r>
                <a14:m>
                  <m:oMath xmlns:m="http://schemas.openxmlformats.org/officeDocument/2006/math">
                    <m:r>
                      <a:rPr lang="en-US" i="1">
                        <a:effectLst/>
                        <a:latin typeface="Cambria Math"/>
                        <a:ea typeface="Calibri"/>
                        <a:cs typeface="Times New Roman"/>
                      </a:rPr>
                      <m:t>𝑞</m:t>
                    </m:r>
                  </m:oMath>
                </a14:m>
                <a:r>
                  <a:rPr lang="en-US" i="1" dirty="0">
                    <a:effectLst/>
                    <a:latin typeface="Times New Roman"/>
                    <a:ea typeface="Calibri"/>
                  </a:rPr>
                  <a:t> </a:t>
                </a:r>
                <a:r>
                  <a:rPr lang="en-US" dirty="0">
                    <a:effectLst/>
                    <a:latin typeface="Times New Roman"/>
                    <a:ea typeface="Calibri"/>
                  </a:rPr>
                  <a:t>as a source charge. This charge creates an </a:t>
                </a:r>
                <a:r>
                  <a:rPr lang="en-US" dirty="0">
                    <a:latin typeface="Times New Roman"/>
                    <a:ea typeface="Calibri"/>
                  </a:rPr>
                  <a:t>electric field at all points in space surrounding it. A test charge </a:t>
                </a:r>
                <a14:m>
                  <m:oMath xmlns:m="http://schemas.openxmlformats.org/officeDocument/2006/math">
                    <m:sSub>
                      <m:sSubPr>
                        <m:ctrlPr>
                          <a:rPr lang="en-US" i="1">
                            <a:effectLst/>
                            <a:latin typeface="Cambria Math" panose="02040503050406030204" pitchFamily="18" charset="0"/>
                            <a:cs typeface="Times New Roman"/>
                          </a:rPr>
                        </m:ctrlPr>
                      </m:sSubPr>
                      <m:e>
                        <m:r>
                          <a:rPr lang="en-US" i="1">
                            <a:effectLst/>
                            <a:latin typeface="Cambria Math"/>
                            <a:ea typeface="Calibri"/>
                            <a:cs typeface="Times New Roman"/>
                          </a:rPr>
                          <m:t>𝑞</m:t>
                        </m:r>
                      </m:e>
                      <m:sub>
                        <m:r>
                          <a:rPr lang="en-US" i="1">
                            <a:effectLst/>
                            <a:latin typeface="Cambria Math"/>
                            <a:ea typeface="Calibri"/>
                            <a:cs typeface="Times New Roman"/>
                          </a:rPr>
                          <m:t>0</m:t>
                        </m:r>
                      </m:sub>
                    </m:sSub>
                  </m:oMath>
                </a14:m>
                <a:r>
                  <a:rPr lang="en-US" dirty="0">
                    <a:effectLst/>
                    <a:latin typeface="Times New Roman"/>
                    <a:ea typeface="Calibri"/>
                  </a:rPr>
                  <a:t> is placed at point </a:t>
                </a:r>
                <a:r>
                  <a:rPr lang="en-US" i="1" dirty="0">
                    <a:effectLst/>
                    <a:latin typeface="Times New Roman"/>
                    <a:ea typeface="Calibri"/>
                  </a:rPr>
                  <a:t>P</a:t>
                </a:r>
                <a:r>
                  <a:rPr lang="en-US" dirty="0">
                    <a:effectLst/>
                    <a:latin typeface="Times New Roman"/>
                    <a:ea typeface="Calibri"/>
                  </a:rPr>
                  <a:t>, a distance </a:t>
                </a:r>
                <a:r>
                  <a:rPr lang="en-US" i="1" dirty="0">
                    <a:effectLst/>
                    <a:latin typeface="Times New Roman"/>
                    <a:ea typeface="Calibri"/>
                  </a:rPr>
                  <a:t>r </a:t>
                </a:r>
                <a:r>
                  <a:rPr lang="en-US" dirty="0">
                    <a:effectLst/>
                    <a:latin typeface="Times New Roman"/>
                    <a:ea typeface="Calibri"/>
                  </a:rPr>
                  <a:t>from the source charge, as in Figure 1.13a.</a:t>
                </a:r>
                <a:endParaRPr lang="ar-IQ" dirty="0"/>
              </a:p>
            </p:txBody>
          </p:sp>
        </mc:Choice>
        <mc:Fallback xmlns="">
          <p:sp>
            <p:nvSpPr>
              <p:cNvPr id="11" name="Rectangle 10"/>
              <p:cNvSpPr>
                <a:spLocks noRot="1" noChangeAspect="1" noMove="1" noResize="1" noEditPoints="1" noAdjustHandles="1" noChangeArrowheads="1" noChangeShapeType="1" noTextEdit="1"/>
              </p:cNvSpPr>
              <p:nvPr/>
            </p:nvSpPr>
            <p:spPr>
              <a:xfrm>
                <a:off x="107504" y="229895"/>
                <a:ext cx="4896544" cy="1754326"/>
              </a:xfrm>
              <a:prstGeom prst="rect">
                <a:avLst/>
              </a:prstGeom>
              <a:blipFill rotWithShape="1">
                <a:blip r:embed="rId6"/>
                <a:stretch>
                  <a:fillRect l="-1121" t="-1742" r="-1993" b="-4878"/>
                </a:stretch>
              </a:blipFill>
            </p:spPr>
            <p:txBody>
              <a:bodyPr/>
              <a:lstStyle/>
              <a:p>
                <a:r>
                  <a:rPr lang="ar-IQ">
                    <a:noFill/>
                  </a:rPr>
                  <a:t> </a:t>
                </a:r>
              </a:p>
            </p:txBody>
          </p:sp>
        </mc:Fallback>
      </mc:AlternateContent>
    </p:spTree>
    <p:extLst>
      <p:ext uri="{BB962C8B-B14F-4D97-AF65-F5344CB8AC3E}">
        <p14:creationId xmlns:p14="http://schemas.microsoft.com/office/powerpoint/2010/main" val="30125509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fade">
                                      <p:cBhvr>
                                        <p:cTn id="13" dur="1000"/>
                                        <p:tgtEl>
                                          <p:spTgt spid="2"/>
                                        </p:tgtEl>
                                      </p:cBhvr>
                                    </p:animEffect>
                                    <p:anim calcmode="lin" valueType="num">
                                      <p:cBhvr>
                                        <p:cTn id="14" dur="1000" fill="hold"/>
                                        <p:tgtEl>
                                          <p:spTgt spid="2"/>
                                        </p:tgtEl>
                                        <p:attrNameLst>
                                          <p:attrName>ppt_x</p:attrName>
                                        </p:attrNameLst>
                                      </p:cBhvr>
                                      <p:tavLst>
                                        <p:tav tm="0">
                                          <p:val>
                                            <p:strVal val="#ppt_x"/>
                                          </p:val>
                                        </p:tav>
                                        <p:tav tm="100000">
                                          <p:val>
                                            <p:strVal val="#ppt_x"/>
                                          </p:val>
                                        </p:tav>
                                      </p:tavLst>
                                    </p:anim>
                                    <p:anim calcmode="lin" valueType="num">
                                      <p:cBhvr>
                                        <p:cTn id="15"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nodeType="clickEffect">
                                  <p:stCondLst>
                                    <p:cond delay="0"/>
                                  </p:stCondLst>
                                  <p:childTnLst>
                                    <p:set>
                                      <p:cBhvr>
                                        <p:cTn id="19" dur="1" fill="hold">
                                          <p:stCondLst>
                                            <p:cond delay="0"/>
                                          </p:stCondLst>
                                        </p:cTn>
                                        <p:tgtEl>
                                          <p:spTgt spid="8"/>
                                        </p:tgtEl>
                                        <p:attrNameLst>
                                          <p:attrName>style.visibility</p:attrName>
                                        </p:attrNameLst>
                                      </p:cBhvr>
                                      <p:to>
                                        <p:strVal val="visible"/>
                                      </p:to>
                                    </p:set>
                                    <p:animEffect transition="in" filter="fade">
                                      <p:cBhvr>
                                        <p:cTn id="20" dur="1000"/>
                                        <p:tgtEl>
                                          <p:spTgt spid="8"/>
                                        </p:tgtEl>
                                      </p:cBhvr>
                                    </p:animEffect>
                                    <p:anim calcmode="lin" valueType="num">
                                      <p:cBhvr>
                                        <p:cTn id="21" dur="1000" fill="hold"/>
                                        <p:tgtEl>
                                          <p:spTgt spid="8"/>
                                        </p:tgtEl>
                                        <p:attrNameLst>
                                          <p:attrName>ppt_x</p:attrName>
                                        </p:attrNameLst>
                                      </p:cBhvr>
                                      <p:tavLst>
                                        <p:tav tm="0">
                                          <p:val>
                                            <p:strVal val="#ppt_x"/>
                                          </p:val>
                                        </p:tav>
                                        <p:tav tm="100000">
                                          <p:val>
                                            <p:strVal val="#ppt_x"/>
                                          </p:val>
                                        </p:tav>
                                      </p:tavLst>
                                    </p:anim>
                                    <p:anim calcmode="lin" valueType="num">
                                      <p:cBhvr>
                                        <p:cTn id="22"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3"/>
                                        </p:tgtEl>
                                        <p:attrNameLst>
                                          <p:attrName>style.visibility</p:attrName>
                                        </p:attrNameLst>
                                      </p:cBhvr>
                                      <p:to>
                                        <p:strVal val="visible"/>
                                      </p:to>
                                    </p:set>
                                    <p:animEffect transition="in" filter="fade">
                                      <p:cBhvr>
                                        <p:cTn id="27" dur="1000"/>
                                        <p:tgtEl>
                                          <p:spTgt spid="3"/>
                                        </p:tgtEl>
                                      </p:cBhvr>
                                    </p:animEffect>
                                    <p:anim calcmode="lin" valueType="num">
                                      <p:cBhvr>
                                        <p:cTn id="28" dur="1000" fill="hold"/>
                                        <p:tgtEl>
                                          <p:spTgt spid="3"/>
                                        </p:tgtEl>
                                        <p:attrNameLst>
                                          <p:attrName>ppt_x</p:attrName>
                                        </p:attrNameLst>
                                      </p:cBhvr>
                                      <p:tavLst>
                                        <p:tav tm="0">
                                          <p:val>
                                            <p:strVal val="#ppt_x"/>
                                          </p:val>
                                        </p:tav>
                                        <p:tav tm="100000">
                                          <p:val>
                                            <p:strVal val="#ppt_x"/>
                                          </p:val>
                                        </p:tav>
                                      </p:tavLst>
                                    </p:anim>
                                    <p:anim calcmode="lin" valueType="num">
                                      <p:cBhvr>
                                        <p:cTn id="2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16" presetClass="entr" presetSubtype="21" fill="hold" nodeType="clickEffect">
                                  <p:stCondLst>
                                    <p:cond delay="0"/>
                                  </p:stCondLst>
                                  <p:childTnLst>
                                    <p:set>
                                      <p:cBhvr>
                                        <p:cTn id="33" dur="1" fill="hold">
                                          <p:stCondLst>
                                            <p:cond delay="0"/>
                                          </p:stCondLst>
                                        </p:cTn>
                                        <p:tgtEl>
                                          <p:spTgt spid="9"/>
                                        </p:tgtEl>
                                        <p:attrNameLst>
                                          <p:attrName>style.visibility</p:attrName>
                                        </p:attrNameLst>
                                      </p:cBhvr>
                                      <p:to>
                                        <p:strVal val="visible"/>
                                      </p:to>
                                    </p:set>
                                    <p:animEffect transition="in" filter="barn(inVertical)">
                                      <p:cBhvr>
                                        <p:cTn id="34" dur="500"/>
                                        <p:tgtEl>
                                          <p:spTgt spid="9"/>
                                        </p:tgtEl>
                                      </p:cBhvr>
                                    </p:animEffect>
                                  </p:childTnLst>
                                </p:cTn>
                              </p:par>
                            </p:childTnLst>
                          </p:cTn>
                        </p:par>
                      </p:childTnLst>
                    </p:cTn>
                  </p:par>
                  <p:par>
                    <p:cTn id="35" fill="hold">
                      <p:stCondLst>
                        <p:cond delay="indefinite"/>
                      </p:stCondLst>
                      <p:childTnLst>
                        <p:par>
                          <p:cTn id="36" fill="hold">
                            <p:stCondLst>
                              <p:cond delay="0"/>
                            </p:stCondLst>
                            <p:childTnLst>
                              <p:par>
                                <p:cTn id="37" presetID="42" presetClass="entr" presetSubtype="0" fill="hold" grpId="0" nodeType="clickEffect">
                                  <p:stCondLst>
                                    <p:cond delay="0"/>
                                  </p:stCondLst>
                                  <p:childTnLst>
                                    <p:set>
                                      <p:cBhvr>
                                        <p:cTn id="38" dur="1" fill="hold">
                                          <p:stCondLst>
                                            <p:cond delay="0"/>
                                          </p:stCondLst>
                                        </p:cTn>
                                        <p:tgtEl>
                                          <p:spTgt spid="4"/>
                                        </p:tgtEl>
                                        <p:attrNameLst>
                                          <p:attrName>style.visibility</p:attrName>
                                        </p:attrNameLst>
                                      </p:cBhvr>
                                      <p:to>
                                        <p:strVal val="visible"/>
                                      </p:to>
                                    </p:set>
                                    <p:animEffect transition="in" filter="fade">
                                      <p:cBhvr>
                                        <p:cTn id="39" dur="1000"/>
                                        <p:tgtEl>
                                          <p:spTgt spid="4"/>
                                        </p:tgtEl>
                                      </p:cBhvr>
                                    </p:animEffect>
                                    <p:anim calcmode="lin" valueType="num">
                                      <p:cBhvr>
                                        <p:cTn id="40" dur="1000" fill="hold"/>
                                        <p:tgtEl>
                                          <p:spTgt spid="4"/>
                                        </p:tgtEl>
                                        <p:attrNameLst>
                                          <p:attrName>ppt_x</p:attrName>
                                        </p:attrNameLst>
                                      </p:cBhvr>
                                      <p:tavLst>
                                        <p:tav tm="0">
                                          <p:val>
                                            <p:strVal val="#ppt_x"/>
                                          </p:val>
                                        </p:tav>
                                        <p:tav tm="100000">
                                          <p:val>
                                            <p:strVal val="#ppt_x"/>
                                          </p:val>
                                        </p:tav>
                                      </p:tavLst>
                                    </p:anim>
                                    <p:anim calcmode="lin" valueType="num">
                                      <p:cBhvr>
                                        <p:cTn id="41"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2" presetClass="entr" presetSubtype="4" fill="hold" nodeType="clickEffect">
                                  <p:stCondLst>
                                    <p:cond delay="0"/>
                                  </p:stCondLst>
                                  <p:childTnLst>
                                    <p:set>
                                      <p:cBhvr>
                                        <p:cTn id="45" dur="1" fill="hold">
                                          <p:stCondLst>
                                            <p:cond delay="0"/>
                                          </p:stCondLst>
                                        </p:cTn>
                                        <p:tgtEl>
                                          <p:spTgt spid="10"/>
                                        </p:tgtEl>
                                        <p:attrNameLst>
                                          <p:attrName>style.visibility</p:attrName>
                                        </p:attrNameLst>
                                      </p:cBhvr>
                                      <p:to>
                                        <p:strVal val="visible"/>
                                      </p:to>
                                    </p:set>
                                    <p:anim calcmode="lin" valueType="num">
                                      <p:cBhvr additive="base">
                                        <p:cTn id="46" dur="500" fill="hold"/>
                                        <p:tgtEl>
                                          <p:spTgt spid="10"/>
                                        </p:tgtEl>
                                        <p:attrNameLst>
                                          <p:attrName>ppt_x</p:attrName>
                                        </p:attrNameLst>
                                      </p:cBhvr>
                                      <p:tavLst>
                                        <p:tav tm="0">
                                          <p:val>
                                            <p:strVal val="#ppt_x"/>
                                          </p:val>
                                        </p:tav>
                                        <p:tav tm="100000">
                                          <p:val>
                                            <p:strVal val="#ppt_x"/>
                                          </p:val>
                                        </p:tav>
                                      </p:tavLst>
                                    </p:anim>
                                    <p:anim calcmode="lin" valueType="num">
                                      <p:cBhvr additive="base">
                                        <p:cTn id="47"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16" presetClass="entr" presetSubtype="21" fill="hold" grpId="0" nodeType="clickEffect">
                                  <p:stCondLst>
                                    <p:cond delay="0"/>
                                  </p:stCondLst>
                                  <p:childTnLst>
                                    <p:set>
                                      <p:cBhvr>
                                        <p:cTn id="51" dur="1" fill="hold">
                                          <p:stCondLst>
                                            <p:cond delay="0"/>
                                          </p:stCondLst>
                                        </p:cTn>
                                        <p:tgtEl>
                                          <p:spTgt spid="5"/>
                                        </p:tgtEl>
                                        <p:attrNameLst>
                                          <p:attrName>style.visibility</p:attrName>
                                        </p:attrNameLst>
                                      </p:cBhvr>
                                      <p:to>
                                        <p:strVal val="visible"/>
                                      </p:to>
                                    </p:set>
                                    <p:animEffect transition="in" filter="barn(inVertical)">
                                      <p:cBhvr>
                                        <p:cTn id="5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75795" y="3133777"/>
            <a:ext cx="8749862" cy="1080120"/>
          </a:xfrm>
          <a:prstGeom prst="rect">
            <a:avLst/>
          </a:prstGeom>
          <a:ln>
            <a:solidFill>
              <a:schemeClr val="bg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5000"/>
              </a:lnSpc>
              <a:spcAft>
                <a:spcPts val="1000"/>
              </a:spcAft>
            </a:pPr>
            <a:r>
              <a:rPr lang="en-US" sz="1400" dirty="0">
                <a:effectLst/>
                <a:ea typeface="Calibri"/>
                <a:cs typeface="Arial"/>
              </a:rPr>
              <a:t> </a:t>
            </a:r>
            <a:endParaRPr lang="en-US" sz="1100" dirty="0">
              <a:effectLst/>
              <a:ea typeface="Calibri"/>
              <a:cs typeface="Arial"/>
            </a:endParaRPr>
          </a:p>
        </p:txBody>
      </p:sp>
      <mc:AlternateContent xmlns:mc="http://schemas.openxmlformats.org/markup-compatibility/2006" xmlns:a14="http://schemas.microsoft.com/office/drawing/2010/main">
        <mc:Choice Requires="a14">
          <p:sp>
            <p:nvSpPr>
              <p:cNvPr id="4" name="Rectangle 3"/>
              <p:cNvSpPr/>
              <p:nvPr/>
            </p:nvSpPr>
            <p:spPr>
              <a:xfrm>
                <a:off x="75795" y="188640"/>
                <a:ext cx="8960701" cy="2011897"/>
              </a:xfrm>
              <a:prstGeom prst="rect">
                <a:avLst/>
              </a:prstGeom>
              <a:solidFill>
                <a:schemeClr val="bg1"/>
              </a:solidFill>
            </p:spPr>
            <p:style>
              <a:lnRef idx="1">
                <a:schemeClr val="accent3"/>
              </a:lnRef>
              <a:fillRef idx="2">
                <a:schemeClr val="accent3"/>
              </a:fillRef>
              <a:effectRef idx="1">
                <a:schemeClr val="accent3"/>
              </a:effectRef>
              <a:fontRef idx="minor">
                <a:schemeClr val="dk1"/>
              </a:fontRef>
            </p:style>
            <p:txBody>
              <a:bodyPr wrap="square">
                <a:spAutoFit/>
              </a:bodyPr>
              <a:lstStyle/>
              <a:p>
                <a:r>
                  <a:rPr lang="en-US" dirty="0"/>
                  <a:t>According to Coulomb’s law, the force exerted by </a:t>
                </a:r>
                <a14:m>
                  <m:oMath xmlns:m="http://schemas.openxmlformats.org/officeDocument/2006/math">
                    <m:r>
                      <a:rPr lang="en-US" b="1" i="1">
                        <a:latin typeface="Cambria Math"/>
                      </a:rPr>
                      <m:t>𝒒</m:t>
                    </m:r>
                  </m:oMath>
                </a14:m>
                <a:r>
                  <a:rPr lang="en-US" i="1" dirty="0"/>
                  <a:t> </a:t>
                </a:r>
                <a:r>
                  <a:rPr lang="en-US" dirty="0"/>
                  <a:t>on the test charge is:-</a:t>
                </a:r>
              </a:p>
              <a:p>
                <a:pPr/>
                <a14:m>
                  <m:oMathPara xmlns:m="http://schemas.openxmlformats.org/officeDocument/2006/math">
                    <m:oMathParaPr>
                      <m:jc m:val="centerGroup"/>
                    </m:oMathParaPr>
                    <m:oMath xmlns:m="http://schemas.openxmlformats.org/officeDocument/2006/math">
                      <m:r>
                        <a:rPr lang="en-US" sz="2400" b="1" i="1" smtClean="0">
                          <a:solidFill>
                            <a:srgbClr val="FF0000"/>
                          </a:solidFill>
                          <a:latin typeface="Cambria Math"/>
                          <a:ea typeface="Calibri"/>
                          <a:cs typeface="Times New Roman"/>
                        </a:rPr>
                        <m:t>𝑭</m:t>
                      </m:r>
                      <m:r>
                        <a:rPr lang="en-US" sz="2400" b="1" i="1">
                          <a:solidFill>
                            <a:srgbClr val="FF0000"/>
                          </a:solidFill>
                          <a:effectLst/>
                          <a:latin typeface="Cambria Math"/>
                          <a:ea typeface="Calibri"/>
                          <a:cs typeface="Times New Roman"/>
                        </a:rPr>
                        <m:t>=</m:t>
                      </m:r>
                      <m:sSub>
                        <m:sSubPr>
                          <m:ctrlPr>
                            <a:rPr lang="en-US" sz="2400" b="1" i="1">
                              <a:solidFill>
                                <a:srgbClr val="FF0000"/>
                              </a:solidFill>
                              <a:effectLst/>
                              <a:latin typeface="Cambria Math" panose="02040503050406030204" pitchFamily="18" charset="0"/>
                              <a:cs typeface="Times New Roman"/>
                            </a:rPr>
                          </m:ctrlPr>
                        </m:sSubPr>
                        <m:e>
                          <m:r>
                            <a:rPr lang="en-US" sz="2400" b="1" i="1">
                              <a:solidFill>
                                <a:srgbClr val="FF0000"/>
                              </a:solidFill>
                              <a:effectLst/>
                              <a:latin typeface="Cambria Math"/>
                              <a:ea typeface="Calibri"/>
                              <a:cs typeface="Times New Roman"/>
                            </a:rPr>
                            <m:t>𝒌</m:t>
                          </m:r>
                        </m:e>
                        <m:sub>
                          <m:r>
                            <a:rPr lang="en-US" sz="2400" b="1" i="1">
                              <a:solidFill>
                                <a:srgbClr val="FF0000"/>
                              </a:solidFill>
                              <a:effectLst/>
                              <a:latin typeface="Cambria Math"/>
                              <a:ea typeface="Calibri"/>
                              <a:cs typeface="Times New Roman"/>
                            </a:rPr>
                            <m:t>𝒆</m:t>
                          </m:r>
                        </m:sub>
                      </m:sSub>
                      <m:f>
                        <m:fPr>
                          <m:ctrlPr>
                            <a:rPr lang="en-US" sz="2400" b="1" i="1">
                              <a:solidFill>
                                <a:srgbClr val="FF0000"/>
                              </a:solidFill>
                              <a:effectLst/>
                              <a:latin typeface="Cambria Math" panose="02040503050406030204" pitchFamily="18" charset="0"/>
                              <a:cs typeface="Times New Roman"/>
                            </a:rPr>
                          </m:ctrlPr>
                        </m:fPr>
                        <m:num>
                          <m:r>
                            <a:rPr lang="en-US" sz="2400" b="1" i="1">
                              <a:solidFill>
                                <a:srgbClr val="FF0000"/>
                              </a:solidFill>
                              <a:effectLst/>
                              <a:latin typeface="Cambria Math"/>
                              <a:ea typeface="Calibri"/>
                              <a:cs typeface="Times New Roman"/>
                            </a:rPr>
                            <m:t>𝒒</m:t>
                          </m:r>
                          <m:sSub>
                            <m:sSubPr>
                              <m:ctrlPr>
                                <a:rPr lang="en-US" sz="2400" b="1" i="1">
                                  <a:solidFill>
                                    <a:srgbClr val="FF0000"/>
                                  </a:solidFill>
                                  <a:effectLst/>
                                  <a:latin typeface="Cambria Math" panose="02040503050406030204" pitchFamily="18" charset="0"/>
                                  <a:cs typeface="Times New Roman"/>
                                </a:rPr>
                              </m:ctrlPr>
                            </m:sSubPr>
                            <m:e>
                              <m:r>
                                <a:rPr lang="en-US" sz="2400" b="1" i="1">
                                  <a:solidFill>
                                    <a:srgbClr val="FF0000"/>
                                  </a:solidFill>
                                  <a:effectLst/>
                                  <a:latin typeface="Cambria Math"/>
                                  <a:ea typeface="Calibri"/>
                                  <a:cs typeface="Times New Roman"/>
                                </a:rPr>
                                <m:t>𝒒</m:t>
                              </m:r>
                            </m:e>
                            <m:sub>
                              <m:r>
                                <a:rPr lang="en-US" sz="2400" b="1" i="1">
                                  <a:solidFill>
                                    <a:srgbClr val="FF0000"/>
                                  </a:solidFill>
                                  <a:effectLst/>
                                  <a:latin typeface="Cambria Math"/>
                                  <a:ea typeface="Calibri"/>
                                  <a:cs typeface="Times New Roman"/>
                                </a:rPr>
                                <m:t>𝟎</m:t>
                              </m:r>
                            </m:sub>
                          </m:sSub>
                        </m:num>
                        <m:den>
                          <m:sSup>
                            <m:sSupPr>
                              <m:ctrlPr>
                                <a:rPr lang="en-US" sz="2400" b="1" i="1">
                                  <a:solidFill>
                                    <a:srgbClr val="FF0000"/>
                                  </a:solidFill>
                                  <a:effectLst/>
                                  <a:latin typeface="Cambria Math" panose="02040503050406030204" pitchFamily="18" charset="0"/>
                                  <a:cs typeface="Times New Roman"/>
                                </a:rPr>
                              </m:ctrlPr>
                            </m:sSupPr>
                            <m:e>
                              <m:r>
                                <a:rPr lang="en-US" sz="2400" b="1" i="1">
                                  <a:solidFill>
                                    <a:srgbClr val="FF0000"/>
                                  </a:solidFill>
                                  <a:effectLst/>
                                  <a:latin typeface="Cambria Math"/>
                                  <a:ea typeface="Calibri"/>
                                  <a:cs typeface="Times New Roman"/>
                                </a:rPr>
                                <m:t>𝒓</m:t>
                              </m:r>
                            </m:e>
                            <m:sup>
                              <m:r>
                                <a:rPr lang="en-US" sz="2400" b="1" i="1">
                                  <a:solidFill>
                                    <a:srgbClr val="FF0000"/>
                                  </a:solidFill>
                                  <a:effectLst/>
                                  <a:latin typeface="Cambria Math"/>
                                  <a:ea typeface="Calibri"/>
                                  <a:cs typeface="Times New Roman"/>
                                </a:rPr>
                                <m:t>𝟐</m:t>
                              </m:r>
                            </m:sup>
                          </m:sSup>
                        </m:den>
                      </m:f>
                      <m:acc>
                        <m:accPr>
                          <m:chr m:val="̂"/>
                          <m:ctrlPr>
                            <a:rPr lang="en-US" sz="2400" b="1" i="1">
                              <a:solidFill>
                                <a:srgbClr val="FF0000"/>
                              </a:solidFill>
                              <a:effectLst/>
                              <a:latin typeface="Cambria Math" panose="02040503050406030204" pitchFamily="18" charset="0"/>
                              <a:cs typeface="Times New Roman"/>
                            </a:rPr>
                          </m:ctrlPr>
                        </m:accPr>
                        <m:e>
                          <m:r>
                            <a:rPr lang="en-US" sz="2400" b="1" i="1">
                              <a:solidFill>
                                <a:srgbClr val="FF0000"/>
                              </a:solidFill>
                              <a:effectLst/>
                              <a:latin typeface="Cambria Math"/>
                              <a:ea typeface="Calibri"/>
                              <a:cs typeface="Times New Roman"/>
                            </a:rPr>
                            <m:t>𝒓</m:t>
                          </m:r>
                        </m:e>
                      </m:acc>
                    </m:oMath>
                  </m:oMathPara>
                </a14:m>
                <a:endParaRPr lang="en-US" sz="2400" b="1" dirty="0">
                  <a:solidFill>
                    <a:srgbClr val="FF0000"/>
                  </a:solidFill>
                </a:endParaRPr>
              </a:p>
              <a:p>
                <a:pPr lvl="0"/>
                <a:r>
                  <a:rPr lang="en-US" dirty="0">
                    <a:solidFill>
                      <a:prstClr val="black"/>
                    </a:solidFill>
                  </a:rPr>
                  <a:t>Where  </a:t>
                </a:r>
                <a14:m>
                  <m:oMath xmlns:m="http://schemas.openxmlformats.org/officeDocument/2006/math">
                    <m:acc>
                      <m:accPr>
                        <m:chr m:val="̂"/>
                        <m:ctrlPr>
                          <a:rPr lang="en-US" sz="2400" i="1">
                            <a:solidFill>
                              <a:prstClr val="black"/>
                            </a:solidFill>
                            <a:latin typeface="Cambria Math" panose="02040503050406030204" pitchFamily="18" charset="0"/>
                          </a:rPr>
                        </m:ctrlPr>
                      </m:accPr>
                      <m:e>
                        <m:r>
                          <a:rPr lang="en-US" sz="2400" i="1">
                            <a:solidFill>
                              <a:prstClr val="black"/>
                            </a:solidFill>
                            <a:latin typeface="Cambria Math"/>
                          </a:rPr>
                          <m:t>𝑟</m:t>
                        </m:r>
                      </m:e>
                    </m:acc>
                  </m:oMath>
                </a14:m>
                <a:r>
                  <a:rPr lang="en-US" dirty="0">
                    <a:solidFill>
                      <a:prstClr val="black"/>
                    </a:solidFill>
                  </a:rPr>
                  <a:t>  is a unit vector directed from </a:t>
                </a:r>
                <a14:m>
                  <m:oMath xmlns:m="http://schemas.openxmlformats.org/officeDocument/2006/math">
                    <m:r>
                      <a:rPr lang="en-US" b="1" i="1" dirty="0">
                        <a:solidFill>
                          <a:prstClr val="black"/>
                        </a:solidFill>
                        <a:latin typeface="Cambria Math"/>
                      </a:rPr>
                      <m:t>𝒒</m:t>
                    </m:r>
                  </m:oMath>
                </a14:m>
                <a:r>
                  <a:rPr lang="en-US" i="1" dirty="0">
                    <a:solidFill>
                      <a:prstClr val="black"/>
                    </a:solidFill>
                  </a:rPr>
                  <a:t> </a:t>
                </a:r>
                <a:r>
                  <a:rPr lang="en-US" dirty="0">
                    <a:solidFill>
                      <a:prstClr val="black"/>
                    </a:solidFill>
                  </a:rPr>
                  <a:t>toward </a:t>
                </a:r>
                <a14:m>
                  <m:oMath xmlns:m="http://schemas.openxmlformats.org/officeDocument/2006/math">
                    <m:sSub>
                      <m:sSubPr>
                        <m:ctrlPr>
                          <a:rPr lang="en-US" b="1" i="1">
                            <a:solidFill>
                              <a:prstClr val="black"/>
                            </a:solidFill>
                            <a:latin typeface="Cambria Math" panose="02040503050406030204" pitchFamily="18" charset="0"/>
                          </a:rPr>
                        </m:ctrlPr>
                      </m:sSubPr>
                      <m:e>
                        <m:r>
                          <a:rPr lang="en-US" b="1" i="1">
                            <a:solidFill>
                              <a:prstClr val="black"/>
                            </a:solidFill>
                            <a:latin typeface="Cambria Math"/>
                          </a:rPr>
                          <m:t>𝒒</m:t>
                        </m:r>
                      </m:e>
                      <m:sub>
                        <m:r>
                          <a:rPr lang="en-US" b="1" i="1">
                            <a:solidFill>
                              <a:prstClr val="black"/>
                            </a:solidFill>
                            <a:latin typeface="Cambria Math"/>
                          </a:rPr>
                          <m:t>𝟎</m:t>
                        </m:r>
                      </m:sub>
                    </m:sSub>
                  </m:oMath>
                </a14:m>
                <a:r>
                  <a:rPr lang="en-US" dirty="0">
                    <a:solidFill>
                      <a:prstClr val="black"/>
                    </a:solidFill>
                  </a:rPr>
                  <a:t>. This force in Figure 1.13a is directed away from the source charge </a:t>
                </a:r>
                <a:r>
                  <a:rPr lang="en-US" i="1" dirty="0">
                    <a:solidFill>
                      <a:prstClr val="black"/>
                    </a:solidFill>
                  </a:rPr>
                  <a:t>q</a:t>
                </a:r>
                <a:endParaRPr lang="en-US" dirty="0">
                  <a:solidFill>
                    <a:prstClr val="black"/>
                  </a:solidFill>
                </a:endParaRPr>
              </a:p>
              <a:p>
                <a:endParaRPr lang="en-US" sz="2400" b="1" dirty="0">
                  <a:solidFill>
                    <a:srgbClr val="FF0000"/>
                  </a:solidFill>
                </a:endParaRPr>
              </a:p>
            </p:txBody>
          </p:sp>
        </mc:Choice>
        <mc:Fallback xmlns="">
          <p:sp>
            <p:nvSpPr>
              <p:cNvPr id="4" name="Rectangle 3"/>
              <p:cNvSpPr>
                <a:spLocks noRot="1" noChangeAspect="1" noMove="1" noResize="1" noEditPoints="1" noAdjustHandles="1" noChangeArrowheads="1" noChangeShapeType="1" noTextEdit="1"/>
              </p:cNvSpPr>
              <p:nvPr/>
            </p:nvSpPr>
            <p:spPr>
              <a:xfrm>
                <a:off x="75795" y="188640"/>
                <a:ext cx="8960701" cy="2011897"/>
              </a:xfrm>
              <a:prstGeom prst="rect">
                <a:avLst/>
              </a:prstGeom>
              <a:blipFill rotWithShape="1">
                <a:blip r:embed="rId2"/>
                <a:stretch>
                  <a:fillRect/>
                </a:stretch>
              </a:blipFill>
            </p:spPr>
            <p:txBody>
              <a:bodyPr/>
              <a:lstStyle/>
              <a:p>
                <a:r>
                  <a:rPr lang="ar-IQ">
                    <a:noFill/>
                  </a:rPr>
                  <a:t> </a:t>
                </a:r>
              </a:p>
            </p:txBody>
          </p:sp>
        </mc:Fallback>
      </mc:AlternateContent>
      <p:pic>
        <p:nvPicPr>
          <p:cNvPr id="5" name="Picture 4"/>
          <p:cNvPicPr/>
          <p:nvPr/>
        </p:nvPicPr>
        <p:blipFill>
          <a:blip r:embed="rId3" cstate="print">
            <a:lum bright="-20000" contrast="40000"/>
            <a:extLst>
              <a:ext uri="{28A0092B-C50C-407E-A947-70E740481C1C}">
                <a14:useLocalDpi xmlns:a14="http://schemas.microsoft.com/office/drawing/2010/main" val="0"/>
              </a:ext>
            </a:extLst>
          </a:blip>
          <a:srcRect/>
          <a:stretch>
            <a:fillRect/>
          </a:stretch>
        </p:blipFill>
        <p:spPr bwMode="auto">
          <a:xfrm>
            <a:off x="6228184" y="2590121"/>
            <a:ext cx="2589192" cy="2423055"/>
          </a:xfrm>
          <a:prstGeom prst="rect">
            <a:avLst/>
          </a:prstGeom>
          <a:noFill/>
          <a:ln>
            <a:noFill/>
          </a:ln>
        </p:spPr>
      </p:pic>
      <mc:AlternateContent xmlns:mc="http://schemas.openxmlformats.org/markup-compatibility/2006" xmlns:a14="http://schemas.microsoft.com/office/drawing/2010/main">
        <mc:Choice Requires="a14">
          <p:sp>
            <p:nvSpPr>
              <p:cNvPr id="12" name="Rectangle 11"/>
              <p:cNvSpPr/>
              <p:nvPr/>
            </p:nvSpPr>
            <p:spPr>
              <a:xfrm>
                <a:off x="77324" y="2737292"/>
                <a:ext cx="6150860" cy="1223540"/>
              </a:xfrm>
              <a:prstGeom prst="rect">
                <a:avLst/>
              </a:prstGeom>
              <a:solidFill>
                <a:schemeClr val="bg1"/>
              </a:solidFill>
            </p:spPr>
            <p:style>
              <a:lnRef idx="1">
                <a:schemeClr val="accent2"/>
              </a:lnRef>
              <a:fillRef idx="2">
                <a:schemeClr val="accent2"/>
              </a:fillRef>
              <a:effectRef idx="1">
                <a:schemeClr val="accent2"/>
              </a:effectRef>
              <a:fontRef idx="minor">
                <a:schemeClr val="dk1"/>
              </a:fontRef>
            </p:style>
            <p:txBody>
              <a:bodyPr wrap="square">
                <a:spAutoFit/>
              </a:bodyPr>
              <a:lstStyle/>
              <a:p>
                <a:pPr lvl="0"/>
                <a:r>
                  <a:rPr lang="en-US" dirty="0"/>
                  <a:t>Because the electric field at </a:t>
                </a:r>
                <a14:m>
                  <m:oMath xmlns:m="http://schemas.openxmlformats.org/officeDocument/2006/math">
                    <m:r>
                      <a:rPr lang="en-US" b="1" i="1">
                        <a:latin typeface="Cambria Math"/>
                      </a:rPr>
                      <m:t>𝑷</m:t>
                    </m:r>
                  </m:oMath>
                </a14:m>
                <a:r>
                  <a:rPr lang="en-US" dirty="0"/>
                  <a:t>, the position of the test charge, is defined by                                      </a:t>
                </a:r>
                <a14:m>
                  <m:oMath xmlns:m="http://schemas.openxmlformats.org/officeDocument/2006/math">
                    <m:r>
                      <a:rPr lang="en-US" sz="2400" b="1" i="1" smtClean="0">
                        <a:solidFill>
                          <a:srgbClr val="FF0000"/>
                        </a:solidFill>
                        <a:latin typeface="Cambria Math"/>
                      </a:rPr>
                      <m:t>𝑬</m:t>
                    </m:r>
                    <m:r>
                      <a:rPr lang="en-US" sz="2400" b="1" i="1" smtClean="0">
                        <a:solidFill>
                          <a:srgbClr val="FF0000"/>
                        </a:solidFill>
                        <a:latin typeface="Cambria Math"/>
                      </a:rPr>
                      <m:t>=</m:t>
                    </m:r>
                    <m:f>
                      <m:fPr>
                        <m:ctrlPr>
                          <a:rPr lang="en-US" sz="2400" b="1" i="1">
                            <a:solidFill>
                              <a:srgbClr val="FF0000"/>
                            </a:solidFill>
                            <a:latin typeface="Cambria Math" panose="02040503050406030204" pitchFamily="18" charset="0"/>
                          </a:rPr>
                        </m:ctrlPr>
                      </m:fPr>
                      <m:num>
                        <m:sSub>
                          <m:sSubPr>
                            <m:ctrlPr>
                              <a:rPr lang="en-US" sz="2400" b="1" i="1">
                                <a:solidFill>
                                  <a:srgbClr val="FF0000"/>
                                </a:solidFill>
                                <a:latin typeface="Cambria Math" panose="02040503050406030204" pitchFamily="18" charset="0"/>
                              </a:rPr>
                            </m:ctrlPr>
                          </m:sSubPr>
                          <m:e>
                            <m:r>
                              <a:rPr lang="en-US" sz="2400" b="1" i="1">
                                <a:solidFill>
                                  <a:srgbClr val="FF0000"/>
                                </a:solidFill>
                                <a:latin typeface="Cambria Math"/>
                              </a:rPr>
                              <m:t>𝑭</m:t>
                            </m:r>
                          </m:e>
                          <m:sub>
                            <m:r>
                              <a:rPr lang="en-US" sz="2400" b="1" i="1">
                                <a:solidFill>
                                  <a:srgbClr val="FF0000"/>
                                </a:solidFill>
                                <a:latin typeface="Cambria Math"/>
                              </a:rPr>
                              <m:t>𝒆</m:t>
                            </m:r>
                          </m:sub>
                        </m:sSub>
                      </m:num>
                      <m:den>
                        <m:sSub>
                          <m:sSubPr>
                            <m:ctrlPr>
                              <a:rPr lang="en-US" sz="2400" b="1" i="1">
                                <a:solidFill>
                                  <a:srgbClr val="FF0000"/>
                                </a:solidFill>
                                <a:latin typeface="Cambria Math" panose="02040503050406030204" pitchFamily="18" charset="0"/>
                              </a:rPr>
                            </m:ctrlPr>
                          </m:sSubPr>
                          <m:e>
                            <m:r>
                              <a:rPr lang="en-US" sz="2400" b="1" i="1">
                                <a:solidFill>
                                  <a:srgbClr val="FF0000"/>
                                </a:solidFill>
                                <a:latin typeface="Cambria Math"/>
                              </a:rPr>
                              <m:t>𝒒</m:t>
                            </m:r>
                          </m:e>
                          <m:sub>
                            <m:r>
                              <a:rPr lang="en-US" sz="2400" b="1" i="1">
                                <a:solidFill>
                                  <a:srgbClr val="FF0000"/>
                                </a:solidFill>
                                <a:latin typeface="Cambria Math"/>
                              </a:rPr>
                              <m:t>𝟎</m:t>
                            </m:r>
                          </m:sub>
                        </m:sSub>
                      </m:den>
                    </m:f>
                    <m:r>
                      <a:rPr lang="en-US" sz="2400" b="1" i="1">
                        <a:solidFill>
                          <a:srgbClr val="FF0000"/>
                        </a:solidFill>
                        <a:latin typeface="Cambria Math"/>
                      </a:rPr>
                      <m:t> </m:t>
                    </m:r>
                  </m:oMath>
                </a14:m>
                <a:endParaRPr lang="en-US" sz="2400" dirty="0">
                  <a:solidFill>
                    <a:srgbClr val="FF0000"/>
                  </a:solidFill>
                </a:endParaRPr>
              </a:p>
              <a:p>
                <a:endParaRPr lang="en-US" dirty="0"/>
              </a:p>
            </p:txBody>
          </p:sp>
        </mc:Choice>
        <mc:Fallback xmlns="">
          <p:sp>
            <p:nvSpPr>
              <p:cNvPr id="12" name="Rectangle 11"/>
              <p:cNvSpPr>
                <a:spLocks noRot="1" noChangeAspect="1" noMove="1" noResize="1" noEditPoints="1" noAdjustHandles="1" noChangeArrowheads="1" noChangeShapeType="1" noTextEdit="1"/>
              </p:cNvSpPr>
              <p:nvPr/>
            </p:nvSpPr>
            <p:spPr>
              <a:xfrm>
                <a:off x="77324" y="2737292"/>
                <a:ext cx="6150860" cy="1223540"/>
              </a:xfrm>
              <a:prstGeom prst="rect">
                <a:avLst/>
              </a:prstGeom>
              <a:blipFill rotWithShape="1">
                <a:blip r:embed="rId4"/>
                <a:stretch>
                  <a:fillRect/>
                </a:stretch>
              </a:blipFill>
            </p:spPr>
            <p:txBody>
              <a:bodyPr/>
              <a:lstStyle/>
              <a:p>
                <a:r>
                  <a:rPr lang="ar-IQ">
                    <a:noFill/>
                  </a:rPr>
                  <a:t> </a:t>
                </a:r>
              </a:p>
            </p:txBody>
          </p:sp>
        </mc:Fallback>
      </mc:AlternateContent>
      <mc:AlternateContent xmlns:mc="http://schemas.openxmlformats.org/markup-compatibility/2006" xmlns:a14="http://schemas.microsoft.com/office/drawing/2010/main">
        <mc:Choice Requires="a14">
          <p:sp>
            <p:nvSpPr>
              <p:cNvPr id="15" name="Rectangle 14"/>
              <p:cNvSpPr/>
              <p:nvPr/>
            </p:nvSpPr>
            <p:spPr>
              <a:xfrm>
                <a:off x="77324" y="5733256"/>
                <a:ext cx="8748333" cy="861583"/>
              </a:xfrm>
              <a:prstGeom prst="rect">
                <a:avLst/>
              </a:prstGeom>
            </p:spPr>
            <p:style>
              <a:lnRef idx="1">
                <a:schemeClr val="dk1"/>
              </a:lnRef>
              <a:fillRef idx="2">
                <a:schemeClr val="dk1"/>
              </a:fillRef>
              <a:effectRef idx="1">
                <a:schemeClr val="dk1"/>
              </a:effectRef>
              <a:fontRef idx="minor">
                <a:schemeClr val="dk1"/>
              </a:fontRef>
            </p:style>
            <p:txBody>
              <a:bodyPr wrap="square">
                <a:spAutoFit/>
              </a:bodyPr>
              <a:lstStyle/>
              <a:p>
                <a:pPr/>
                <a14:m>
                  <m:oMathPara xmlns:m="http://schemas.openxmlformats.org/officeDocument/2006/math">
                    <m:oMathParaPr>
                      <m:jc m:val="left"/>
                    </m:oMathParaPr>
                    <m:oMath xmlns:m="http://schemas.openxmlformats.org/officeDocument/2006/math">
                      <m:r>
                        <m:rPr>
                          <m:nor/>
                        </m:rPr>
                        <a:rPr lang="en-US" dirty="0" smtClean="0">
                          <a:solidFill>
                            <a:prstClr val="black"/>
                          </a:solidFill>
                        </a:rPr>
                        <m:t>we</m:t>
                      </m:r>
                      <m:r>
                        <m:rPr>
                          <m:nor/>
                        </m:rPr>
                        <a:rPr lang="en-US" dirty="0" smtClean="0">
                          <a:solidFill>
                            <a:prstClr val="black"/>
                          </a:solidFill>
                        </a:rPr>
                        <m:t> </m:t>
                      </m:r>
                      <m:r>
                        <m:rPr>
                          <m:nor/>
                        </m:rPr>
                        <a:rPr lang="en-US" dirty="0" smtClean="0">
                          <a:solidFill>
                            <a:prstClr val="black"/>
                          </a:solidFill>
                        </a:rPr>
                        <m:t>find</m:t>
                      </m:r>
                      <m:r>
                        <m:rPr>
                          <m:nor/>
                        </m:rPr>
                        <a:rPr lang="en-US" dirty="0" smtClean="0">
                          <a:solidFill>
                            <a:prstClr val="black"/>
                          </a:solidFill>
                        </a:rPr>
                        <m:t> </m:t>
                      </m:r>
                      <m:r>
                        <m:rPr>
                          <m:nor/>
                        </m:rPr>
                        <a:rPr lang="en-US" dirty="0" smtClean="0">
                          <a:solidFill>
                            <a:prstClr val="black"/>
                          </a:solidFill>
                        </a:rPr>
                        <m:t>that</m:t>
                      </m:r>
                      <m:r>
                        <m:rPr>
                          <m:nor/>
                        </m:rPr>
                        <a:rPr lang="en-US" dirty="0" smtClean="0">
                          <a:solidFill>
                            <a:prstClr val="black"/>
                          </a:solidFill>
                        </a:rPr>
                        <m:t> </m:t>
                      </m:r>
                      <m:r>
                        <m:rPr>
                          <m:nor/>
                        </m:rPr>
                        <a:rPr lang="en-US" dirty="0" smtClean="0">
                          <a:solidFill>
                            <a:prstClr val="black"/>
                          </a:solidFill>
                        </a:rPr>
                        <m:t>at</m:t>
                      </m:r>
                      <m:r>
                        <m:rPr>
                          <m:nor/>
                        </m:rPr>
                        <a:rPr lang="en-US" dirty="0" smtClean="0">
                          <a:solidFill>
                            <a:prstClr val="black"/>
                          </a:solidFill>
                        </a:rPr>
                        <m:t> </m:t>
                      </m:r>
                      <m:r>
                        <a:rPr lang="en-US" b="1" i="1">
                          <a:solidFill>
                            <a:prstClr val="black"/>
                          </a:solidFill>
                          <a:latin typeface="Cambria Math"/>
                        </a:rPr>
                        <m:t>𝑷</m:t>
                      </m:r>
                      <m:r>
                        <m:rPr>
                          <m:nor/>
                        </m:rPr>
                        <a:rPr lang="en-US" dirty="0">
                          <a:solidFill>
                            <a:prstClr val="black"/>
                          </a:solidFill>
                        </a:rPr>
                        <m:t>, </m:t>
                      </m:r>
                      <m:r>
                        <m:rPr>
                          <m:nor/>
                        </m:rPr>
                        <a:rPr lang="en-US" dirty="0">
                          <a:solidFill>
                            <a:prstClr val="black"/>
                          </a:solidFill>
                        </a:rPr>
                        <m:t>the</m:t>
                      </m:r>
                      <m:r>
                        <m:rPr>
                          <m:nor/>
                        </m:rPr>
                        <a:rPr lang="en-US" dirty="0">
                          <a:solidFill>
                            <a:prstClr val="black"/>
                          </a:solidFill>
                        </a:rPr>
                        <m:t> </m:t>
                      </m:r>
                      <m:r>
                        <m:rPr>
                          <m:nor/>
                        </m:rPr>
                        <a:rPr lang="en-US" dirty="0">
                          <a:solidFill>
                            <a:prstClr val="black"/>
                          </a:solidFill>
                        </a:rPr>
                        <m:t>electric</m:t>
                      </m:r>
                      <m:r>
                        <m:rPr>
                          <m:nor/>
                        </m:rPr>
                        <a:rPr lang="en-US" dirty="0">
                          <a:solidFill>
                            <a:prstClr val="black"/>
                          </a:solidFill>
                        </a:rPr>
                        <m:t> </m:t>
                      </m:r>
                      <m:r>
                        <m:rPr>
                          <m:nor/>
                        </m:rPr>
                        <a:rPr lang="en-US" dirty="0">
                          <a:solidFill>
                            <a:prstClr val="black"/>
                          </a:solidFill>
                        </a:rPr>
                        <m:t>field</m:t>
                      </m:r>
                      <m:r>
                        <m:rPr>
                          <m:nor/>
                        </m:rPr>
                        <a:rPr lang="en-US" dirty="0">
                          <a:solidFill>
                            <a:prstClr val="black"/>
                          </a:solidFill>
                        </a:rPr>
                        <m:t> </m:t>
                      </m:r>
                      <m:r>
                        <m:rPr>
                          <m:nor/>
                        </m:rPr>
                        <a:rPr lang="en-US" dirty="0">
                          <a:solidFill>
                            <a:prstClr val="black"/>
                          </a:solidFill>
                        </a:rPr>
                        <m:t>created</m:t>
                      </m:r>
                      <m:r>
                        <m:rPr>
                          <m:nor/>
                        </m:rPr>
                        <a:rPr lang="en-US" dirty="0">
                          <a:solidFill>
                            <a:prstClr val="black"/>
                          </a:solidFill>
                        </a:rPr>
                        <m:t> </m:t>
                      </m:r>
                      <m:r>
                        <m:rPr>
                          <m:nor/>
                        </m:rPr>
                        <a:rPr lang="en-US" dirty="0">
                          <a:solidFill>
                            <a:prstClr val="black"/>
                          </a:solidFill>
                        </a:rPr>
                        <m:t>by</m:t>
                      </m:r>
                      <m:r>
                        <m:rPr>
                          <m:nor/>
                        </m:rPr>
                        <a:rPr lang="en-US" dirty="0">
                          <a:solidFill>
                            <a:prstClr val="black"/>
                          </a:solidFill>
                        </a:rPr>
                        <m:t> </m:t>
                      </m:r>
                      <m:r>
                        <a:rPr lang="en-US" b="1" i="1">
                          <a:solidFill>
                            <a:prstClr val="black"/>
                          </a:solidFill>
                          <a:latin typeface="Cambria Math"/>
                        </a:rPr>
                        <m:t>𝒒</m:t>
                      </m:r>
                      <m:r>
                        <m:rPr>
                          <m:nor/>
                        </m:rPr>
                        <a:rPr lang="en-US" i="1" dirty="0">
                          <a:solidFill>
                            <a:prstClr val="black"/>
                          </a:solidFill>
                        </a:rPr>
                        <m:t> </m:t>
                      </m:r>
                      <m:r>
                        <m:rPr>
                          <m:nor/>
                        </m:rPr>
                        <a:rPr lang="en-US" dirty="0">
                          <a:solidFill>
                            <a:prstClr val="black"/>
                          </a:solidFill>
                        </a:rPr>
                        <m:t>is</m:t>
                      </m:r>
                    </m:oMath>
                  </m:oMathPara>
                </a14:m>
                <a:endParaRPr lang="en-US" dirty="0">
                  <a:solidFill>
                    <a:prstClr val="black"/>
                  </a:solidFill>
                </a:endParaRPr>
              </a:p>
              <a:p>
                <a:pPr algn="ctr"/>
                <a14:m>
                  <m:oMath xmlns:m="http://schemas.openxmlformats.org/officeDocument/2006/math">
                    <m:r>
                      <a:rPr lang="en-US" sz="2400" b="0" i="1" smtClean="0">
                        <a:solidFill>
                          <a:srgbClr val="FF0000"/>
                        </a:solidFill>
                        <a:latin typeface="Cambria Math"/>
                      </a:rPr>
                      <m:t>𝐸</m:t>
                    </m:r>
                    <m:r>
                      <a:rPr lang="en-US" sz="2400" b="0" i="1" smtClean="0">
                        <a:solidFill>
                          <a:srgbClr val="FF0000"/>
                        </a:solidFill>
                        <a:latin typeface="Cambria Math"/>
                      </a:rPr>
                      <m:t>=</m:t>
                    </m:r>
                    <m:sSub>
                      <m:sSubPr>
                        <m:ctrlPr>
                          <a:rPr lang="en-US" sz="2400" i="1">
                            <a:solidFill>
                              <a:srgbClr val="FF0000"/>
                            </a:solidFill>
                            <a:latin typeface="Cambria Math" panose="02040503050406030204" pitchFamily="18" charset="0"/>
                          </a:rPr>
                        </m:ctrlPr>
                      </m:sSubPr>
                      <m:e>
                        <m:r>
                          <a:rPr lang="en-US" sz="2400" b="0" i="1">
                            <a:solidFill>
                              <a:srgbClr val="FF0000"/>
                            </a:solidFill>
                            <a:latin typeface="Cambria Math"/>
                          </a:rPr>
                          <m:t>𝑘</m:t>
                        </m:r>
                      </m:e>
                      <m:sub>
                        <m:r>
                          <a:rPr lang="en-US" sz="2400" b="0" i="1">
                            <a:solidFill>
                              <a:srgbClr val="FF0000"/>
                            </a:solidFill>
                            <a:latin typeface="Cambria Math"/>
                          </a:rPr>
                          <m:t>𝑒</m:t>
                        </m:r>
                      </m:sub>
                    </m:sSub>
                    <m:f>
                      <m:fPr>
                        <m:ctrlPr>
                          <a:rPr lang="en-US" sz="2400" i="1">
                            <a:solidFill>
                              <a:srgbClr val="FF0000"/>
                            </a:solidFill>
                            <a:latin typeface="Cambria Math" panose="02040503050406030204" pitchFamily="18" charset="0"/>
                          </a:rPr>
                        </m:ctrlPr>
                      </m:fPr>
                      <m:num>
                        <m:r>
                          <a:rPr lang="en-US" sz="2400" b="0" i="1">
                            <a:solidFill>
                              <a:srgbClr val="FF0000"/>
                            </a:solidFill>
                            <a:latin typeface="Cambria Math"/>
                          </a:rPr>
                          <m:t>𝑞</m:t>
                        </m:r>
                      </m:num>
                      <m:den>
                        <m:sSup>
                          <m:sSupPr>
                            <m:ctrlPr>
                              <a:rPr lang="en-US" sz="2400" i="1">
                                <a:solidFill>
                                  <a:srgbClr val="FF0000"/>
                                </a:solidFill>
                                <a:latin typeface="Cambria Math" panose="02040503050406030204" pitchFamily="18" charset="0"/>
                              </a:rPr>
                            </m:ctrlPr>
                          </m:sSupPr>
                          <m:e>
                            <m:r>
                              <a:rPr lang="en-US" sz="2400" b="0" i="1">
                                <a:solidFill>
                                  <a:srgbClr val="FF0000"/>
                                </a:solidFill>
                                <a:latin typeface="Cambria Math"/>
                              </a:rPr>
                              <m:t>𝑟</m:t>
                            </m:r>
                          </m:e>
                          <m:sup>
                            <m:r>
                              <a:rPr lang="en-US" sz="2400" b="0" i="1">
                                <a:solidFill>
                                  <a:srgbClr val="FF0000"/>
                                </a:solidFill>
                                <a:latin typeface="Cambria Math"/>
                              </a:rPr>
                              <m:t>2</m:t>
                            </m:r>
                          </m:sup>
                        </m:sSup>
                      </m:den>
                    </m:f>
                    <m:acc>
                      <m:accPr>
                        <m:chr m:val="̂"/>
                        <m:ctrlPr>
                          <a:rPr lang="en-US" sz="2400" i="1">
                            <a:solidFill>
                              <a:srgbClr val="FF0000"/>
                            </a:solidFill>
                            <a:latin typeface="Cambria Math" panose="02040503050406030204" pitchFamily="18" charset="0"/>
                          </a:rPr>
                        </m:ctrlPr>
                      </m:accPr>
                      <m:e>
                        <m:r>
                          <a:rPr lang="en-US" sz="2400" b="0" i="1">
                            <a:solidFill>
                              <a:srgbClr val="FF0000"/>
                            </a:solidFill>
                            <a:latin typeface="Cambria Math"/>
                          </a:rPr>
                          <m:t>𝑟</m:t>
                        </m:r>
                      </m:e>
                    </m:acc>
                  </m:oMath>
                </a14:m>
                <a:r>
                  <a:rPr lang="en-US" sz="2400" dirty="0">
                    <a:solidFill>
                      <a:srgbClr val="FF0000"/>
                    </a:solidFill>
                  </a:rPr>
                  <a:t>                                  ( 1.9) </a:t>
                </a:r>
              </a:p>
            </p:txBody>
          </p:sp>
        </mc:Choice>
        <mc:Fallback xmlns="">
          <p:sp>
            <p:nvSpPr>
              <p:cNvPr id="15" name="Rectangle 14"/>
              <p:cNvSpPr>
                <a:spLocks noRot="1" noChangeAspect="1" noMove="1" noResize="1" noEditPoints="1" noAdjustHandles="1" noChangeArrowheads="1" noChangeShapeType="1" noTextEdit="1"/>
              </p:cNvSpPr>
              <p:nvPr/>
            </p:nvSpPr>
            <p:spPr>
              <a:xfrm>
                <a:off x="77324" y="5733256"/>
                <a:ext cx="8748333" cy="861583"/>
              </a:xfrm>
              <a:prstGeom prst="rect">
                <a:avLst/>
              </a:prstGeom>
              <a:blipFill rotWithShape="1">
                <a:blip r:embed="rId5"/>
                <a:stretch>
                  <a:fillRect/>
                </a:stretch>
              </a:blipFill>
            </p:spPr>
            <p:txBody>
              <a:bodyPr/>
              <a:lstStyle/>
              <a:p>
                <a:r>
                  <a:rPr lang="ar-IQ">
                    <a:noFill/>
                  </a:rPr>
                  <a:t> </a:t>
                </a:r>
              </a:p>
            </p:txBody>
          </p:sp>
        </mc:Fallback>
      </mc:AlternateContent>
    </p:spTree>
    <p:extLst>
      <p:ext uri="{BB962C8B-B14F-4D97-AF65-F5344CB8AC3E}">
        <p14:creationId xmlns:p14="http://schemas.microsoft.com/office/powerpoint/2010/main" val="9494570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anim calcmode="lin" valueType="num">
                                      <p:cBhvr additive="base">
                                        <p:cTn id="19" dur="500" fill="hold"/>
                                        <p:tgtEl>
                                          <p:spTgt spid="12"/>
                                        </p:tgtEl>
                                        <p:attrNameLst>
                                          <p:attrName>ppt_x</p:attrName>
                                        </p:attrNameLst>
                                      </p:cBhvr>
                                      <p:tavLst>
                                        <p:tav tm="0">
                                          <p:val>
                                            <p:strVal val="#ppt_x"/>
                                          </p:val>
                                        </p:tav>
                                        <p:tav tm="100000">
                                          <p:val>
                                            <p:strVal val="#ppt_x"/>
                                          </p:val>
                                        </p:tav>
                                      </p:tavLst>
                                    </p:anim>
                                    <p:anim calcmode="lin" valueType="num">
                                      <p:cBhvr additive="base">
                                        <p:cTn id="20"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42" presetClass="entr" presetSubtype="0" fill="hold" grpId="0" nodeType="clickEffect">
                                  <p:stCondLst>
                                    <p:cond delay="0"/>
                                  </p:stCondLst>
                                  <p:childTnLst>
                                    <p:set>
                                      <p:cBhvr>
                                        <p:cTn id="24" dur="1" fill="hold">
                                          <p:stCondLst>
                                            <p:cond delay="0"/>
                                          </p:stCondLst>
                                        </p:cTn>
                                        <p:tgtEl>
                                          <p:spTgt spid="15"/>
                                        </p:tgtEl>
                                        <p:attrNameLst>
                                          <p:attrName>style.visibility</p:attrName>
                                        </p:attrNameLst>
                                      </p:cBhvr>
                                      <p:to>
                                        <p:strVal val="visible"/>
                                      </p:to>
                                    </p:set>
                                    <p:animEffect transition="in" filter="fade">
                                      <p:cBhvr>
                                        <p:cTn id="25" dur="1000"/>
                                        <p:tgtEl>
                                          <p:spTgt spid="15"/>
                                        </p:tgtEl>
                                      </p:cBhvr>
                                    </p:animEffect>
                                    <p:anim calcmode="lin" valueType="num">
                                      <p:cBhvr>
                                        <p:cTn id="26" dur="1000" fill="hold"/>
                                        <p:tgtEl>
                                          <p:spTgt spid="15"/>
                                        </p:tgtEl>
                                        <p:attrNameLst>
                                          <p:attrName>ppt_x</p:attrName>
                                        </p:attrNameLst>
                                      </p:cBhvr>
                                      <p:tavLst>
                                        <p:tav tm="0">
                                          <p:val>
                                            <p:strVal val="#ppt_x"/>
                                          </p:val>
                                        </p:tav>
                                        <p:tav tm="100000">
                                          <p:val>
                                            <p:strVal val="#ppt_x"/>
                                          </p:val>
                                        </p:tav>
                                      </p:tavLst>
                                    </p:anim>
                                    <p:anim calcmode="lin" valueType="num">
                                      <p:cBhvr>
                                        <p:cTn id="27" dur="1000" fill="hold"/>
                                        <p:tgtEl>
                                          <p:spTgt spid="1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12" grpId="0" animBg="1"/>
      <p:bldP spid="15"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17615</TotalTime>
  <Words>1312</Words>
  <Application>Microsoft Office PowerPoint</Application>
  <PresentationFormat>On-screen Show (4:3)</PresentationFormat>
  <Paragraphs>62</Paragraphs>
  <Slides>10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AkzidenzGroteskBE-Bold</vt:lpstr>
      <vt:lpstr>Arial</vt:lpstr>
      <vt:lpstr>Calibri</vt:lpstr>
      <vt:lpstr>Cambria Math</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Enjoy My Fine Releases.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DR.Ahmed Saker 2O11</dc:creator>
  <cp:lastModifiedBy>Adam 3ZO</cp:lastModifiedBy>
  <cp:revision>378</cp:revision>
  <cp:lastPrinted>2016-11-27T08:02:46Z</cp:lastPrinted>
  <dcterms:created xsi:type="dcterms:W3CDTF">2016-09-04T06:07:22Z</dcterms:created>
  <dcterms:modified xsi:type="dcterms:W3CDTF">2020-06-18T12:51:42Z</dcterms:modified>
</cp:coreProperties>
</file>