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1" r:id="rId2"/>
    <p:sldId id="302" r:id="rId3"/>
    <p:sldId id="275" r:id="rId4"/>
    <p:sldId id="276" r:id="rId5"/>
    <p:sldId id="313" r:id="rId6"/>
    <p:sldId id="314" r:id="rId7"/>
    <p:sldId id="279" r:id="rId8"/>
    <p:sldId id="325" r:id="rId9"/>
    <p:sldId id="315" r:id="rId10"/>
    <p:sldId id="278" r:id="rId11"/>
    <p:sldId id="280" r:id="rId12"/>
    <p:sldId id="31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89698" autoAdjust="0"/>
  </p:normalViewPr>
  <p:slideViewPr>
    <p:cSldViewPr>
      <p:cViewPr varScale="1">
        <p:scale>
          <a:sx n="72" d="100"/>
          <a:sy n="72" d="100"/>
        </p:scale>
        <p:origin x="17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ED146-8EC4-4DCB-A444-40A835489F95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B24B3-8312-4E41-956C-67AC509AC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33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EAA7-A845-4046-A6EA-6C857F4D263E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4976-CB0F-4125-8258-C9E8D1671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51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EAA7-A845-4046-A6EA-6C857F4D263E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4976-CB0F-4125-8258-C9E8D1671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00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EAA7-A845-4046-A6EA-6C857F4D263E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4976-CB0F-4125-8258-C9E8D1671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7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EAA7-A845-4046-A6EA-6C857F4D263E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4976-CB0F-4125-8258-C9E8D1671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2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EAA7-A845-4046-A6EA-6C857F4D263E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4976-CB0F-4125-8258-C9E8D1671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EAA7-A845-4046-A6EA-6C857F4D263E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4976-CB0F-4125-8258-C9E8D1671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8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EAA7-A845-4046-A6EA-6C857F4D263E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4976-CB0F-4125-8258-C9E8D1671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32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EAA7-A845-4046-A6EA-6C857F4D263E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4976-CB0F-4125-8258-C9E8D1671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58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EAA7-A845-4046-A6EA-6C857F4D263E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4976-CB0F-4125-8258-C9E8D1671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86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EAA7-A845-4046-A6EA-6C857F4D263E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4976-CB0F-4125-8258-C9E8D1671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75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EAA7-A845-4046-A6EA-6C857F4D263E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14976-CB0F-4125-8258-C9E8D1671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12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8EAA7-A845-4046-A6EA-6C857F4D263E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14976-CB0F-4125-8258-C9E8D1671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57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szkaIJAwy4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png"/><Relationship Id="rId4" Type="http://schemas.openxmlformats.org/officeDocument/2006/relationships/image" Target="../media/image8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0.png"/><Relationship Id="rId4" Type="http://schemas.openxmlformats.org/officeDocument/2006/relationships/image" Target="../media/image7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emf"/><Relationship Id="rId18" Type="http://schemas.openxmlformats.org/officeDocument/2006/relationships/image" Target="../media/image961.png"/><Relationship Id="rId3" Type="http://schemas.openxmlformats.org/officeDocument/2006/relationships/image" Target="../media/image4.emf"/><Relationship Id="rId7" Type="http://schemas.openxmlformats.org/officeDocument/2006/relationships/image" Target="../media/image860.png"/><Relationship Id="rId12" Type="http://schemas.openxmlformats.org/officeDocument/2006/relationships/image" Target="../media/image9.emf"/><Relationship Id="rId17" Type="http://schemas.openxmlformats.org/officeDocument/2006/relationships/image" Target="../media/image95.png"/><Relationship Id="rId2" Type="http://schemas.openxmlformats.org/officeDocument/2006/relationships/image" Target="../media/image810.png"/><Relationship Id="rId16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5" Type="http://schemas.openxmlformats.org/officeDocument/2006/relationships/image" Target="../media/image930.png"/><Relationship Id="rId10" Type="http://schemas.openxmlformats.org/officeDocument/2006/relationships/image" Target="../media/image880.png"/><Relationship Id="rId4" Type="http://schemas.openxmlformats.org/officeDocument/2006/relationships/image" Target="../media/image830.png"/><Relationship Id="rId9" Type="http://schemas.microsoft.com/office/2007/relationships/hdphoto" Target="../media/hdphoto1.wdp"/><Relationship Id="rId1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9385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66E39"/>
                </a:solidFill>
                <a:latin typeface="AkzidenzGroteskBE-Cn"/>
              </a:rPr>
              <a:t>Chapter 1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26976"/>
          </a:xfrm>
        </p:spPr>
        <p:txBody>
          <a:bodyPr/>
          <a:lstStyle/>
          <a:p>
            <a:r>
              <a:rPr lang="en-US" sz="4400" dirty="0">
                <a:solidFill>
                  <a:srgbClr val="000000"/>
                </a:solidFill>
                <a:latin typeface="AkzidenzGroteskBE-XBdCn"/>
                <a:ea typeface="+mj-ea"/>
                <a:cs typeface="+mj-cs"/>
              </a:rPr>
              <a:t>Electric Fields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267263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2804" y="188640"/>
                <a:ext cx="8986546" cy="12666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/>
                <a:r>
                  <a:rPr lang="en-US" dirty="0"/>
                  <a:t>The electric field at  </a:t>
                </a:r>
                <a:r>
                  <a:rPr lang="en-US" i="1" dirty="0"/>
                  <a:t>P  </a:t>
                </a:r>
                <a:r>
                  <a:rPr lang="en-US" dirty="0"/>
                  <a:t>due to one charge element carrying charge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∆</m:t>
                    </m:r>
                    <m:r>
                      <a:rPr lang="en-US" i="1">
                        <a:latin typeface="Cambria Math"/>
                      </a:rPr>
                      <m:t>𝑞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is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∆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𝑬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𝒌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𝒆</m:t>
                        </m:r>
                      </m:sub>
                    </m:sSub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∆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𝒒</m:t>
                        </m:r>
                      </m:num>
                      <m:den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𝒓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sup>
                        </m:sSup>
                      </m:den>
                    </m:f>
                    <m:acc>
                      <m:accPr>
                        <m:chr m:val="̂"/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𝒓</m:t>
                        </m:r>
                      </m:e>
                    </m:acc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pPr lvl="0"/>
                <a:r>
                  <a:rPr lang="en-US" dirty="0">
                    <a:solidFill>
                      <a:prstClr val="black"/>
                    </a:solidFill>
                  </a:rPr>
                  <a:t>where </a:t>
                </a:r>
                <a:r>
                  <a:rPr lang="en-US" b="1" i="1" dirty="0">
                    <a:solidFill>
                      <a:prstClr val="black"/>
                    </a:solidFill>
                  </a:rPr>
                  <a:t>r</a:t>
                </a:r>
                <a:r>
                  <a:rPr lang="en-US" i="1" dirty="0">
                    <a:solidFill>
                      <a:prstClr val="black"/>
                    </a:solidFill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</a:rPr>
                  <a:t>is the distance from the charge element  to point </a:t>
                </a:r>
                <a:r>
                  <a:rPr lang="en-US" i="1" dirty="0">
                    <a:solidFill>
                      <a:prstClr val="black"/>
                    </a:solidFill>
                  </a:rPr>
                  <a:t>P </a:t>
                </a:r>
                <a:r>
                  <a:rPr lang="en-US" dirty="0">
                    <a:solidFill>
                      <a:prstClr val="black"/>
                    </a:solidFill>
                  </a:rPr>
                  <a:t>and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is a unit vector directed from the element toward </a:t>
                </a:r>
                <a:r>
                  <a:rPr lang="en-US" i="1" dirty="0">
                    <a:solidFill>
                      <a:prstClr val="black"/>
                    </a:solidFill>
                  </a:rPr>
                  <a:t>P</a:t>
                </a:r>
                <a:r>
                  <a:rPr lang="en-US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4" y="188640"/>
                <a:ext cx="8986546" cy="126662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8321" y="1700808"/>
                <a:ext cx="5963839" cy="428816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The total electric field at </a:t>
                </a:r>
                <a:r>
                  <a:rPr lang="en-US" i="1" dirty="0"/>
                  <a:t>P  </a:t>
                </a:r>
                <a:r>
                  <a:rPr lang="en-US" dirty="0"/>
                  <a:t>due to all elements in the charge distribution is approximately:</a:t>
                </a:r>
                <a:r>
                  <a:rPr lang="en-US" sz="28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𝑬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 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∆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Sup>
                              <m:sSubSupPr>
                                <m:ctrlP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𝒓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prstClr val="black"/>
                    </a:solidFill>
                  </a:rPr>
                  <a:t>where the index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𝑖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refers to the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𝑖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element in </a:t>
                </a:r>
                <a:r>
                  <a:rPr lang="en-US">
                    <a:solidFill>
                      <a:prstClr val="black"/>
                    </a:solidFill>
                  </a:rPr>
                  <a:t>the distribution,</a:t>
                </a:r>
                <a:endParaRPr lang="en-US" dirty="0">
                  <a:solidFill>
                    <a:prstClr val="black"/>
                  </a:solidFill>
                </a:endParaRPr>
              </a:p>
              <a:p>
                <a:pPr lvl="0"/>
                <a:r>
                  <a:rPr lang="en-US" dirty="0">
                    <a:solidFill>
                      <a:prstClr val="black"/>
                    </a:solidFill>
                  </a:rPr>
                  <a:t>Because the charge distribution is modeled as continuous, the total field at </a:t>
                </a:r>
                <a:r>
                  <a:rPr lang="en-US" i="1" dirty="0">
                    <a:solidFill>
                      <a:prstClr val="black"/>
                    </a:solidFill>
                  </a:rPr>
                  <a:t>P </a:t>
                </a:r>
                <a:r>
                  <a:rPr lang="en-US" dirty="0">
                    <a:solidFill>
                      <a:prstClr val="black"/>
                    </a:solidFill>
                  </a:rPr>
                  <a:t>in the limit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prstClr val="black"/>
                        </a:solidFill>
                        <a:latin typeface="Cambria Math"/>
                      </a:rPr>
                      <m:t>∆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𝑞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→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is</a:t>
                </a: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𝑬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𝑘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𝑒</m:t>
                          </m:r>
                        </m:sub>
                      </m:sSub>
                      <m:func>
                        <m:func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→</m:t>
                              </m:r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</m:ctrlPr>
                            </m:naryPr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  </m:t>
                              </m:r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∆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libri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libri"/>
                                          <a:cs typeface="Times New Roman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8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libri"/>
                                          <a:cs typeface="Times New Roman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𝒓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a typeface="Calibri"/>
                  <a:cs typeface="Times New Roman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𝑬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𝒌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𝒆</m:t>
                        </m:r>
                      </m:sub>
                    </m:sSub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𝒅𝒒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en-US" sz="28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acc>
                          <m:accPr>
                            <m:chr m:val="̂"/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𝒓</m:t>
                            </m:r>
                          </m:e>
                        </m:acc>
                      </m:e>
                    </m:nary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ea typeface="Times New Roman"/>
                    <a:cs typeface="Arial"/>
                  </a:rPr>
                  <a:t>              (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𝟏𝟏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ea typeface="Times New Roman"/>
                    <a:cs typeface="Arial"/>
                  </a:rPr>
                  <a:t> )</a:t>
                </a:r>
              </a:p>
              <a:p>
                <a:pPr lvl="0"/>
                <a:r>
                  <a:rPr lang="en-US" dirty="0">
                    <a:solidFill>
                      <a:prstClr val="black"/>
                    </a:solidFill>
                  </a:rPr>
                  <a:t>where the integration is over the entire charge distribution. This is a vector operation and must be treated appropriately.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1" y="1700808"/>
                <a:ext cx="5963839" cy="428816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" descr="23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312" y="1564008"/>
            <a:ext cx="2840038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54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2"/>
              <p:cNvSpPr>
                <a:spLocks noChangeArrowheads="1"/>
              </p:cNvSpPr>
              <p:nvPr/>
            </p:nvSpPr>
            <p:spPr bwMode="auto">
              <a:xfrm>
                <a:off x="30709" y="2852936"/>
                <a:ext cx="9077795" cy="1300549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ea typeface="Calibri" pitchFamily="34" charset="0"/>
                    <a:cs typeface="Times New Roman" pitchFamily="18" charset="0"/>
                  </a:rPr>
                  <a:t>•</a:t>
                </a: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If a charge </a:t>
                </a:r>
                <a:r>
                  <a:rPr kumimoji="0" lang="en-US" sz="16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Q </a:t>
                </a: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is uniformly distributed on a surface of area </a:t>
                </a:r>
                <a:r>
                  <a:rPr kumimoji="0" lang="en-US" sz="1600" b="1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A</a:t>
                </a:r>
                <a:r>
                  <a:rPr kumimoji="0" lang="en-US" sz="16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, the </a:t>
                </a:r>
                <a:r>
                  <a:rPr kumimoji="0" lang="en-US" sz="1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surface charge density</a:t>
                </a: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kumimoji="0" lang="en-US" sz="16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itchFamily="18" charset="0"/>
                    <a:ea typeface="Calibri" pitchFamily="34" charset="0"/>
                    <a:cs typeface="Times New Roman" pitchFamily="18" charset="0"/>
                  </a:rPr>
                  <a:t>σ</a:t>
                </a: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(lowercase Greek sigma) is defined by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1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b="1" dirty="0">
                    <a:solidFill>
                      <a:srgbClr val="00B0F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surface charge density</a:t>
                </a:r>
                <a:r>
                  <a:rPr kumimoji="0" lang="en-US" b="1" i="0" u="none" strike="noStrike" cap="none" normalizeH="0" baseline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Times New Roman" pitchFamily="18" charset="0"/>
                      </a:rPr>
                      <m:t>𝜎</m:t>
                    </m:r>
                    <m:r>
                      <a: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/>
                            <a:ea typeface="Calibri" pitchFamily="34" charset="0"/>
                            <a:cs typeface="Times New Roman" pitchFamily="18" charset="0"/>
                          </a:rPr>
                          <m:t>𝑄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/>
                            <a:ea typeface="Calibri" pitchFamily="34" charset="0"/>
                            <a:cs typeface="Times New Roman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 where </a:t>
                </a:r>
                <a:r>
                  <a:rPr lang="en-US" i="1" dirty="0">
                    <a:latin typeface="Cambria Math" pitchFamily="18" charset="0"/>
                    <a:ea typeface="Calibri" pitchFamily="34" charset="0"/>
                    <a:cs typeface="Times New Roman" pitchFamily="18" charset="0"/>
                  </a:rPr>
                  <a:t>σ</a:t>
                </a:r>
                <a:r>
                  <a:rPr lang="en-US" b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 </a:t>
                </a:r>
                <a:r>
                  <a:rPr lang="en-US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has units of coulombs per </a:t>
                </a: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squire</a:t>
                </a:r>
                <a:r>
                  <a:rPr lang="en-US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meter </a:t>
                </a: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  <a:ea typeface="Calibri" pitchFamily="34" charset="0"/>
                        <a:cs typeface="Times New Roman" pitchFamily="18" charset="0"/>
                      </a:rPr>
                      <m:t>𝐶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  <a:ea typeface="Calibri" pitchFamily="34" charset="0"/>
                        <a:cs typeface="Times New Roman" pitchFamily="18" charset="0"/>
                      </a:rPr>
                      <m:t>/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)</a:t>
                </a:r>
                <a:r>
                  <a:rPr lang="en-US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.</a:t>
                </a:r>
                <a:r>
                  <a:rPr lang="en-US" b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     </a:t>
                </a:r>
                <a:endParaRPr lang="en-US" sz="1000" dirty="0">
                  <a:latin typeface="Arial" pitchFamily="34" charset="0"/>
                  <a:cs typeface="Arial" pitchFamily="34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709" y="2852936"/>
                <a:ext cx="9077795" cy="130054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723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9776" y="188640"/>
            <a:ext cx="8814712" cy="646331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Times New Roman"/>
                <a:ea typeface="Calibri"/>
              </a:rPr>
              <a:t>We illustrate this type of calculation with several examples, in which we assume the charge is uniformly distributed on a line, on a surface, or throughout a volume.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7504" y="980728"/>
            <a:ext cx="8933263" cy="646331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When performing such calculations, it is convenient to use the concept of a </a:t>
            </a:r>
            <a:r>
              <a:rPr lang="en-US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charge density </a:t>
            </a:r>
            <a:r>
              <a:rPr 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along with the following notations: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2869" y="1700808"/>
                <a:ext cx="9055635" cy="108523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ea typeface="Calibri" pitchFamily="34" charset="0"/>
                    <a:cs typeface="Times New Roman" pitchFamily="18" charset="0"/>
                  </a:rPr>
                  <a:t>•</a:t>
                </a:r>
                <a:r>
                  <a:rPr lang="en-US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If a charge </a:t>
                </a:r>
                <a:r>
                  <a:rPr lang="en-US" i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Q  </a:t>
                </a:r>
                <a:r>
                  <a:rPr lang="en-US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is uniformly distributed throughout a volume </a:t>
                </a:r>
                <a:r>
                  <a:rPr lang="en-US" i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V</a:t>
                </a:r>
                <a:r>
                  <a:rPr lang="en-US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, the </a:t>
                </a:r>
                <a:r>
                  <a:rPr lang="en-US" b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volume charge density</a:t>
                </a:r>
                <a:r>
                  <a:rPr lang="en-US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b="1" i="1" dirty="0">
                    <a:latin typeface="Cambria Math" pitchFamily="18" charset="0"/>
                    <a:ea typeface="Calibri" pitchFamily="34" charset="0"/>
                    <a:cs typeface="Times New Roman" pitchFamily="18" charset="0"/>
                  </a:rPr>
                  <a:t>ρ</a:t>
                </a:r>
                <a:r>
                  <a:rPr lang="en-US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is defined by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b="1" dirty="0">
                    <a:solidFill>
                      <a:srgbClr val="00A9EC"/>
                    </a:solidFill>
                    <a:latin typeface="Calibri" pitchFamily="34" charset="0"/>
                    <a:ea typeface="Calibri" pitchFamily="34" charset="0"/>
                    <a:cs typeface="AkzidenzGroteskBE-Bold"/>
                  </a:rPr>
                  <a:t>Volume charge density</a:t>
                </a:r>
                <a:r>
                  <a:rPr lang="en-US" b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  <a:ea typeface="Calibri" pitchFamily="34" charset="0"/>
                        <a:cs typeface="Times New Roman" pitchFamily="18" charset="0"/>
                      </a:rPr>
                      <m:t>𝜌</m:t>
                    </m:r>
                    <m:r>
                      <a:rPr lang="en-US" sz="2000" b="1" i="1" dirty="0">
                        <a:latin typeface="Cambria Math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/>
                            <a:ea typeface="Calibri" pitchFamily="34" charset="0"/>
                            <a:cs typeface="Times New Roman" pitchFamily="18" charset="0"/>
                          </a:rPr>
                          <m:t>𝑄</m:t>
                        </m:r>
                      </m:num>
                      <m:den>
                        <m:r>
                          <a:rPr lang="en-US" sz="2000" i="1" dirty="0" smtClean="0">
                            <a:latin typeface="Cambria Math"/>
                            <a:ea typeface="Calibri" pitchFamily="34" charset="0"/>
                            <a:cs typeface="Times New Roman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sz="2000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  </a:t>
                </a:r>
                <a:r>
                  <a:rPr lang="en-US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where </a:t>
                </a:r>
                <a:r>
                  <a:rPr lang="en-US" i="1" dirty="0">
                    <a:latin typeface="Cambria Math" pitchFamily="18" charset="0"/>
                    <a:ea typeface="Calibri" pitchFamily="34" charset="0"/>
                    <a:cs typeface="Times New Roman" pitchFamily="18" charset="0"/>
                  </a:rPr>
                  <a:t>ρ</a:t>
                </a:r>
                <a:r>
                  <a:rPr lang="en-US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has units of coulombs per cubic meter </a:t>
                </a: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  <a:ea typeface="Calibri" pitchFamily="34" charset="0"/>
                        <a:cs typeface="Times New Roman" pitchFamily="18" charset="0"/>
                      </a:rPr>
                      <m:t>𝐶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  <a:ea typeface="Calibri" pitchFamily="34" charset="0"/>
                        <a:cs typeface="Times New Roman" pitchFamily="18" charset="0"/>
                      </a:rPr>
                      <m:t>/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).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9" y="1700808"/>
                <a:ext cx="9055635" cy="10852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2868" y="4247714"/>
                <a:ext cx="9036987" cy="105349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ea typeface="Calibri" pitchFamily="34" charset="0"/>
                    <a:cs typeface="Times New Roman" pitchFamily="18" charset="0"/>
                  </a:rPr>
                  <a:t>•</a:t>
                </a:r>
                <a:r>
                  <a:rPr lang="en-US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If a charge </a:t>
                </a:r>
                <a:r>
                  <a:rPr lang="en-US" i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Q  </a:t>
                </a:r>
                <a:r>
                  <a:rPr lang="en-US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is uniformly distributed along a line of length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libri" pitchFamily="34" charset="0"/>
                        <a:cs typeface="Times New Roman" pitchFamily="18" charset="0"/>
                      </a:rPr>
                      <m:t>𝓁</m:t>
                    </m:r>
                  </m:oMath>
                </a14:m>
                <a:r>
                  <a:rPr lang="en-US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the linear charge density </a:t>
                </a:r>
                <a:r>
                  <a:rPr lang="en-US" i="1" dirty="0">
                    <a:latin typeface="Cambria Math" pitchFamily="18" charset="0"/>
                    <a:ea typeface="Calibri" pitchFamily="34" charset="0"/>
                    <a:cs typeface="Times New Roman" pitchFamily="18" charset="0"/>
                  </a:rPr>
                  <a:t>λ</a:t>
                </a:r>
                <a:r>
                  <a:rPr lang="en-US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 is defined by</a:t>
                </a:r>
                <a:endParaRPr lang="en-US" sz="1000" dirty="0">
                  <a:latin typeface="Arial" pitchFamily="34" charset="0"/>
                  <a:cs typeface="Arial" pitchFamily="34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 </a:t>
                </a:r>
                <a:r>
                  <a:rPr lang="en-US" b="1" dirty="0">
                    <a:solidFill>
                      <a:srgbClr val="00A9EC"/>
                    </a:solidFill>
                    <a:latin typeface="Calibri" pitchFamily="34" charset="0"/>
                    <a:ea typeface="Calibri" pitchFamily="34" charset="0"/>
                    <a:cs typeface="AkzidenzGroteskBE-Bold"/>
                  </a:rPr>
                  <a:t>Linear charge density</a:t>
                </a:r>
                <a:r>
                  <a:rPr lang="en-US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libri" pitchFamily="34" charset="0"/>
                        <a:cs typeface="Times New Roman" pitchFamily="18" charset="0"/>
                      </a:rPr>
                      <m:t>𝜆</m:t>
                    </m:r>
                    <m:r>
                      <a:rPr lang="en-US" i="1" dirty="0">
                        <a:latin typeface="Cambria Math"/>
                        <a:ea typeface="Calibri" pitchFamily="34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  <a:ea typeface="Calibri" pitchFamily="34" charset="0"/>
                            <a:cs typeface="Times New Roman" pitchFamily="18" charset="0"/>
                          </a:rPr>
                          <m:t>𝑄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  <a:ea typeface="Calibri" pitchFamily="34" charset="0"/>
                            <a:cs typeface="Times New Roman" pitchFamily="18" charset="0"/>
                          </a:rPr>
                          <m:t>𝑙</m:t>
                        </m:r>
                      </m:den>
                    </m:f>
                  </m:oMath>
                </a14:m>
                <a:r>
                  <a:rPr lang="en-US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   where </a:t>
                </a:r>
                <a:r>
                  <a:rPr lang="en-US" i="1" dirty="0">
                    <a:latin typeface="Cambria Math" pitchFamily="18" charset="0"/>
                    <a:ea typeface="Calibri" pitchFamily="34" charset="0"/>
                    <a:cs typeface="Times New Roman" pitchFamily="18" charset="0"/>
                  </a:rPr>
                  <a:t>λ</a:t>
                </a:r>
                <a:r>
                  <a:rPr lang="en-US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has units of coulombs per meter </a:t>
                </a: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(C/m).</a:t>
                </a:r>
                <a:endParaRPr lang="en-US" sz="1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8" y="4247714"/>
                <a:ext cx="9036987" cy="105349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2870" y="5374957"/>
                <a:ext cx="9036986" cy="129266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ea typeface="Calibri" pitchFamily="34" charset="0"/>
                    <a:cs typeface="Times New Roman" pitchFamily="18" charset="0"/>
                  </a:rPr>
                  <a:t>•</a:t>
                </a:r>
                <a:r>
                  <a:rPr lang="en-US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If the charge is non uniformly distributed over a volume, surface, or line, the amounts of charge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libri" pitchFamily="34" charset="0"/>
                        <a:cs typeface="Times New Roman" pitchFamily="18" charset="0"/>
                      </a:rPr>
                      <m:t>𝑑𝑞</m:t>
                    </m:r>
                  </m:oMath>
                </a14:m>
                <a:r>
                  <a:rPr lang="en-US" i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in a small volume, surface, or length element are</a:t>
                </a:r>
                <a:r>
                  <a:rPr lang="en-US" b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 ; </a:t>
                </a: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                    </a:t>
                </a: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0" y="5374957"/>
                <a:ext cx="9036986" cy="129266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/>
          <p:nvPr/>
        </p:nvPicPr>
        <p:blipFill>
          <a:blip r:embed="rId6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107405"/>
            <a:ext cx="4680520" cy="489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784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288032"/>
            <a:ext cx="8748464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61964" y="6372036"/>
            <a:ext cx="552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https://www.youtube.com/watch?v=xszkaIJAwy4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141853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200" dirty="0">
                <a:solidFill>
                  <a:srgbClr val="FF0000"/>
                </a:solidFill>
                <a:latin typeface="AkzidenzGroteskBE-Super"/>
                <a:ea typeface="+mn-ea"/>
                <a:cs typeface="+mn-cs"/>
              </a:rPr>
              <a:t>CHAPTER OUTLINE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0000"/>
                </a:solidFill>
                <a:latin typeface="AkzidenzGroteskBE-MdCn"/>
              </a:rPr>
              <a:t>1.1 </a:t>
            </a:r>
            <a:r>
              <a:rPr lang="en-US" dirty="0">
                <a:solidFill>
                  <a:srgbClr val="000000"/>
                </a:solidFill>
                <a:latin typeface="AkzidenzGroteskBE-LightCn"/>
              </a:rPr>
              <a:t>Properties of Electric Charges</a:t>
            </a:r>
          </a:p>
          <a:p>
            <a:r>
              <a:rPr lang="en-US" dirty="0">
                <a:solidFill>
                  <a:srgbClr val="000000"/>
                </a:solidFill>
                <a:latin typeface="AkzidenzGroteskBE-MdCn"/>
              </a:rPr>
              <a:t>1.2 </a:t>
            </a:r>
            <a:r>
              <a:rPr lang="en-US" dirty="0">
                <a:solidFill>
                  <a:srgbClr val="000000"/>
                </a:solidFill>
                <a:latin typeface="AkzidenzGroteskBE-LightCn"/>
              </a:rPr>
              <a:t>Charging Objects By Induction</a:t>
            </a:r>
          </a:p>
          <a:p>
            <a:r>
              <a:rPr lang="en-US" dirty="0">
                <a:solidFill>
                  <a:srgbClr val="000000"/>
                </a:solidFill>
                <a:latin typeface="AkzidenzGroteskBE-MdCn"/>
              </a:rPr>
              <a:t>1.3 </a:t>
            </a:r>
            <a:r>
              <a:rPr lang="en-US" dirty="0">
                <a:solidFill>
                  <a:srgbClr val="000000"/>
                </a:solidFill>
                <a:latin typeface="AkzidenzGroteskBE-LightCn"/>
              </a:rPr>
              <a:t>Coulomb’s Law</a:t>
            </a:r>
          </a:p>
          <a:p>
            <a:r>
              <a:rPr lang="en-US" dirty="0">
                <a:solidFill>
                  <a:srgbClr val="000000"/>
                </a:solidFill>
                <a:latin typeface="AkzidenzGroteskBE-MdCn"/>
              </a:rPr>
              <a:t>1.4 </a:t>
            </a:r>
            <a:r>
              <a:rPr lang="en-US" dirty="0">
                <a:solidFill>
                  <a:srgbClr val="000000"/>
                </a:solidFill>
                <a:latin typeface="AkzidenzGroteskBE-LightCn"/>
              </a:rPr>
              <a:t>The Electric Field</a:t>
            </a:r>
          </a:p>
          <a:p>
            <a:r>
              <a:rPr lang="en-US" dirty="0">
                <a:solidFill>
                  <a:srgbClr val="000000"/>
                </a:solidFill>
                <a:latin typeface="AkzidenzGroteskBE-MdCn"/>
              </a:rPr>
              <a:t>1.5 </a:t>
            </a:r>
            <a:r>
              <a:rPr lang="en-US" dirty="0">
                <a:solidFill>
                  <a:srgbClr val="000000"/>
                </a:solidFill>
                <a:latin typeface="AkzidenzGroteskBE-LightCn"/>
              </a:rPr>
              <a:t>Electric Field of a Continuous Charge Distribution</a:t>
            </a:r>
          </a:p>
          <a:p>
            <a:r>
              <a:rPr lang="en-US" dirty="0">
                <a:solidFill>
                  <a:srgbClr val="000000"/>
                </a:solidFill>
                <a:latin typeface="AkzidenzGroteskBE-MdCn"/>
              </a:rPr>
              <a:t>1.6 </a:t>
            </a:r>
            <a:r>
              <a:rPr lang="en-US" dirty="0">
                <a:solidFill>
                  <a:srgbClr val="000000"/>
                </a:solidFill>
                <a:latin typeface="AkzidenzGroteskBE-LightCn"/>
              </a:rPr>
              <a:t>Electric Field Lines</a:t>
            </a:r>
          </a:p>
          <a:p>
            <a:r>
              <a:rPr lang="en-US" dirty="0">
                <a:solidFill>
                  <a:srgbClr val="000000"/>
                </a:solidFill>
                <a:latin typeface="AkzidenzGroteskBE-MdCn"/>
              </a:rPr>
              <a:t>1.7 </a:t>
            </a:r>
            <a:r>
              <a:rPr lang="en-US" dirty="0">
                <a:solidFill>
                  <a:srgbClr val="000000"/>
                </a:solidFill>
                <a:latin typeface="AkzidenzGroteskBE-LightCn"/>
              </a:rPr>
              <a:t>Motion of Charged Particles in a Uniform Electric Field</a:t>
            </a:r>
          </a:p>
          <a:p>
            <a:pPr marL="0" indent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869927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795" y="3133777"/>
            <a:ext cx="8749862" cy="10801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ffectLst/>
                <a:ea typeface="Calibri"/>
                <a:cs typeface="Arial"/>
              </a:rPr>
              <a:t> </a:t>
            </a:r>
            <a:endParaRPr lang="en-US" sz="1100" dirty="0">
              <a:effectLst/>
              <a:ea typeface="Calibri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5795" y="188640"/>
                <a:ext cx="8960701" cy="201189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/>
                  <a:t>According to Coulomb’s law, the force exerted by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𝒒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on the test charge is:-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𝑭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𝒌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𝒆</m:t>
                          </m:r>
                        </m:sub>
                      </m:sSub>
                      <m:f>
                        <m:f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𝒒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̂"/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𝒓</m:t>
                          </m:r>
                        </m:e>
                      </m:acc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  <a:p>
                <a:pPr lvl="0"/>
                <a:r>
                  <a:rPr lang="en-US" dirty="0">
                    <a:solidFill>
                      <a:prstClr val="black"/>
                    </a:solidFill>
                  </a:rPr>
                  <a:t>Where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 is a unit vector directed from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prstClr val="black"/>
                        </a:solidFill>
                        <a:latin typeface="Cambria Math"/>
                      </a:rPr>
                      <m:t>𝒒</m:t>
                    </m:r>
                  </m:oMath>
                </a14:m>
                <a:r>
                  <a:rPr lang="en-US" i="1" dirty="0">
                    <a:solidFill>
                      <a:prstClr val="black"/>
                    </a:solidFill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</a:rPr>
                  <a:t>toward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𝒒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. This force in Figure 1.13a is directed away from the source charge </a:t>
                </a:r>
                <a:r>
                  <a:rPr lang="en-US" i="1" dirty="0">
                    <a:solidFill>
                      <a:prstClr val="black"/>
                    </a:solidFill>
                  </a:rPr>
                  <a:t>q</a:t>
                </a:r>
                <a:endParaRPr lang="en-US" dirty="0">
                  <a:solidFill>
                    <a:prstClr val="black"/>
                  </a:solidFill>
                </a:endParaRPr>
              </a:p>
              <a:p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95" y="188640"/>
                <a:ext cx="8960701" cy="20118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590121"/>
            <a:ext cx="2589192" cy="242305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7324" y="2737292"/>
                <a:ext cx="6150860" cy="122354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/>
                <a:r>
                  <a:rPr lang="en-US" dirty="0"/>
                  <a:t>Because the electric field at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𝑷</m:t>
                    </m:r>
                  </m:oMath>
                </a14:m>
                <a:r>
                  <a:rPr lang="en-US" dirty="0"/>
                  <a:t>, the position of the test charge, is defined by                                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𝑬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𝒆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𝒒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24" y="2737292"/>
                <a:ext cx="6150860" cy="12235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7324" y="5733256"/>
                <a:ext cx="8748333" cy="861583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solidFill>
                            <a:prstClr val="black"/>
                          </a:solidFill>
                        </a:rPr>
                        <m:t>we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prstClr val="black"/>
                          </a:solidFill>
                        </a:rPr>
                        <m:t>find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prstClr val="black"/>
                          </a:solidFill>
                        </a:rPr>
                        <m:t>that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prstClr val="black"/>
                          </a:solidFill>
                        </a:rPr>
                        <m:t>at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𝑷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,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the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electric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field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created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by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𝒒</m:t>
                      </m:r>
                      <m:r>
                        <m:rPr>
                          <m:nor/>
                        </m:rPr>
                        <a:rPr lang="en-US" i="1" dirty="0">
                          <a:solidFill>
                            <a:prstClr val="black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is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𝐸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2400" b="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𝑞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b="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                                 ( 1.9) 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24" y="5733256"/>
                <a:ext cx="8748333" cy="8615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945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33789"/>
                <a:ext cx="9144000" cy="646331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/>
                  <a:t>at any point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𝑷</m:t>
                    </m:r>
                  </m:oMath>
                </a14:m>
                <a:r>
                  <a:rPr lang="en-US" dirty="0"/>
                  <a:t>, the total electric field due to a group of source charges equals the </a:t>
                </a:r>
                <a:r>
                  <a:rPr lang="en-US" u="sng" dirty="0"/>
                  <a:t>vector sum</a:t>
                </a:r>
                <a:r>
                  <a:rPr lang="en-US" dirty="0"/>
                  <a:t> of the electric fields of </a:t>
                </a:r>
                <a:r>
                  <a:rPr lang="en-US" u="sng" dirty="0"/>
                  <a:t>all the charges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789"/>
                <a:ext cx="9144000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0" y="1413406"/>
                <a:ext cx="9144000" cy="646331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u="sng" dirty="0"/>
                  <a:t>Thus, the electric field at point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𝑷</m:t>
                    </m:r>
                  </m:oMath>
                </a14:m>
                <a:r>
                  <a:rPr lang="en-US" i="1" u="sng" dirty="0"/>
                  <a:t> </a:t>
                </a:r>
                <a:r>
                  <a:rPr lang="en-US" u="sng" dirty="0"/>
                  <a:t>due to a group of source charges can be expressed as the vector sum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13406"/>
                <a:ext cx="9144000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259632" y="2204864"/>
            <a:ext cx="567037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Electric field due to a finite number of point charges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300192" y="2604660"/>
                <a:ext cx="2396889" cy="66832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𝑬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sub>
                    </m:sSub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  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nary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𝒓</m:t>
                            </m:r>
                          </m:e>
                        </m:acc>
                      </m:e>
                      <m:sub>
                        <m:r>
                          <a:rPr lang="en-US" sz="2400" b="1" i="1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2604660"/>
                <a:ext cx="2396889" cy="6683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0" y="3479088"/>
                <a:ext cx="9144000" cy="66999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/>
                  <a:t>Where  </a:t>
                </a:r>
                <a14:m>
                  <m:oMath xmlns:m="http://schemas.openxmlformats.org/officeDocument/2006/math">
                    <m:acc>
                      <m:accPr>
                        <m:chr m:val="́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𝒓</m:t>
                            </m:r>
                          </m:e>
                          <m:sub>
                            <m:acc>
                              <m:accPr>
                                <m:chr m:val="̇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𝒊</m:t>
                                </m:r>
                              </m:e>
                            </m:acc>
                          </m:sub>
                        </m:sSub>
                      </m:e>
                    </m:acc>
                    <m:r>
                      <a:rPr lang="en-US" b="1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is the distance from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𝑡</m:t>
                        </m:r>
                        <m:r>
                          <a:rPr lang="en-US" i="1" dirty="0">
                            <a:latin typeface="Cambria Math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dirty="0"/>
                  <a:t> source charge </a:t>
                </a:r>
                <a:r>
                  <a:rPr lang="en-US" b="1" i="1" dirty="0"/>
                  <a:t>q</a:t>
                </a:r>
                <a:r>
                  <a:rPr lang="en-US" b="1" i="1" baseline="-25000" dirty="0"/>
                  <a:t>i</a:t>
                </a:r>
                <a:r>
                  <a:rPr lang="en-US" i="1" dirty="0"/>
                  <a:t> </a:t>
                </a:r>
                <a:r>
                  <a:rPr lang="en-US" dirty="0"/>
                  <a:t>to the point </a:t>
                </a:r>
                <a:r>
                  <a:rPr lang="en-US" b="1" i="1" dirty="0"/>
                  <a:t>P </a:t>
                </a:r>
                <a:r>
                  <a:rPr lang="en-US" dirty="0"/>
                  <a:t>and  </a:t>
                </a:r>
                <a14:m>
                  <m:oMath xmlns:m="http://schemas.openxmlformats.org/officeDocument/2006/math">
                    <m:acc>
                      <m:accPr>
                        <m:chr m:val="́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𝒓</m:t>
                            </m:r>
                          </m:e>
                          <m:sub>
                            <m:acc>
                              <m:accPr>
                                <m:chr m:val="̇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𝒊</m:t>
                                </m:r>
                              </m:e>
                            </m:acc>
                          </m:sub>
                        </m:sSub>
                      </m:e>
                    </m:acc>
                    <m:r>
                      <a:rPr lang="en-US" i="1">
                        <a:latin typeface="Cambria Math"/>
                      </a:rPr>
                      <m:t>  </m:t>
                    </m:r>
                  </m:oMath>
                </a14:m>
                <a:r>
                  <a:rPr lang="en-US" dirty="0"/>
                  <a:t>is a unit vector directed from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𝒒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toward </a:t>
                </a:r>
                <a:r>
                  <a:rPr lang="en-US" b="1" i="1" dirty="0"/>
                  <a:t>P</a:t>
                </a:r>
                <a:r>
                  <a:rPr lang="en-US" b="1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79088"/>
                <a:ext cx="9144000" cy="66999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0" y="692696"/>
            <a:ext cx="9144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                                                                This superposition principle applied to fields follows directly from the superposition property of electric forces.</a:t>
            </a:r>
          </a:p>
        </p:txBody>
      </p:sp>
    </p:spTree>
    <p:extLst>
      <p:ext uri="{BB962C8B-B14F-4D97-AF65-F5344CB8AC3E}">
        <p14:creationId xmlns:p14="http://schemas.microsoft.com/office/powerpoint/2010/main" val="234351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88640"/>
            <a:ext cx="8820472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639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892480" cy="648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984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38642" y="700921"/>
                <a:ext cx="1011313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                                                                               , find the electric field </a:t>
                </a:r>
                <a:r>
                  <a:rPr lang="en-US" b="1" dirty="0">
                    <a:solidFill>
                      <a:srgbClr val="0070C0"/>
                    </a:solidFill>
                  </a:rPr>
                  <a:t>E</a:t>
                </a:r>
                <a:r>
                  <a:rPr lang="en-US" dirty="0">
                    <a:solidFill>
                      <a:srgbClr val="0070C0"/>
                    </a:solidFill>
                  </a:rPr>
                  <a:t> at </a:t>
                </a:r>
                <a:r>
                  <a:rPr lang="en-US" i="1" dirty="0">
                    <a:solidFill>
                      <a:srgbClr val="0070C0"/>
                    </a:solidFill>
                  </a:rPr>
                  <a:t>P </a:t>
                </a:r>
                <a:r>
                  <a:rPr lang="en-US" dirty="0">
                    <a:solidFill>
                      <a:srgbClr val="0070C0"/>
                    </a:solidFill>
                  </a:rPr>
                  <a:t>due to the dipole,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where </a:t>
                </a:r>
                <a:r>
                  <a:rPr lang="en-US" i="1" dirty="0">
                    <a:solidFill>
                      <a:srgbClr val="0070C0"/>
                    </a:solidFill>
                  </a:rPr>
                  <a:t>P </a:t>
                </a:r>
                <a:r>
                  <a:rPr lang="en-US" dirty="0">
                    <a:solidFill>
                      <a:srgbClr val="0070C0"/>
                    </a:solidFill>
                  </a:rPr>
                  <a:t>is a  distance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𝑦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≫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i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from the origin.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 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42" y="700921"/>
                <a:ext cx="10113133" cy="923330"/>
              </a:xfrm>
              <a:prstGeom prst="rect">
                <a:avLst/>
              </a:prstGeom>
              <a:blipFill rotWithShape="1">
                <a:blip r:embed="rId2"/>
                <a:stretch>
                  <a:fillRect l="-482" t="-3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/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019637"/>
            <a:ext cx="2088232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4864997" y="4466606"/>
            <a:ext cx="4279003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400" b="1" dirty="0"/>
              <a:t>Figure 1.15 </a:t>
            </a:r>
            <a:r>
              <a:rPr lang="en-US" sz="1400" dirty="0"/>
              <a:t>(Example 1.6) The total electric field </a:t>
            </a:r>
            <a:r>
              <a:rPr lang="en-US" sz="1400" b="1" dirty="0"/>
              <a:t>E  </a:t>
            </a:r>
            <a:r>
              <a:rPr lang="en-US" sz="1400" dirty="0"/>
              <a:t>at </a:t>
            </a:r>
            <a:r>
              <a:rPr lang="en-US" sz="1400" i="1" dirty="0"/>
              <a:t>P </a:t>
            </a:r>
            <a:r>
              <a:rPr lang="en-US" sz="1400" dirty="0"/>
              <a:t>due to two charges of equal magnitude and opposite sign (an electric dipole) equals the vector  sum </a:t>
            </a:r>
            <a:r>
              <a:rPr lang="en-US" sz="1400" b="1" dirty="0"/>
              <a:t>E</a:t>
            </a:r>
            <a:r>
              <a:rPr lang="en-US" sz="1400" dirty="0"/>
              <a:t>1 +</a:t>
            </a:r>
            <a:r>
              <a:rPr lang="en-US" sz="1400" b="1" dirty="0"/>
              <a:t>E</a:t>
            </a:r>
            <a:r>
              <a:rPr lang="en-US" sz="1400" dirty="0"/>
              <a:t>2. The field </a:t>
            </a:r>
            <a:r>
              <a:rPr lang="en-US" sz="1400" b="1" dirty="0"/>
              <a:t>E</a:t>
            </a:r>
            <a:r>
              <a:rPr lang="en-US" sz="1400" dirty="0"/>
              <a:t>1 is due to the positive  charge </a:t>
            </a:r>
            <a:r>
              <a:rPr lang="en-US" sz="1400" i="1" dirty="0"/>
              <a:t>q</a:t>
            </a:r>
            <a:r>
              <a:rPr lang="en-US" sz="1400" dirty="0"/>
              <a:t>, and </a:t>
            </a:r>
            <a:r>
              <a:rPr lang="en-US" sz="1400" b="1" dirty="0"/>
              <a:t>E</a:t>
            </a:r>
            <a:r>
              <a:rPr lang="en-US" sz="1400" dirty="0"/>
              <a:t>2 is the field due to the negative charge -</a:t>
            </a:r>
            <a:r>
              <a:rPr lang="en-US" sz="1400" i="1" dirty="0"/>
              <a:t>q</a:t>
            </a:r>
            <a:r>
              <a:rPr lang="en-US" sz="14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54512" y="1412776"/>
                <a:ext cx="6217688" cy="120032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b="1" dirty="0"/>
                  <a:t>Solution </a:t>
                </a:r>
                <a:r>
                  <a:rPr lang="en-US" dirty="0"/>
                  <a:t>At </a:t>
                </a:r>
                <a:r>
                  <a:rPr lang="en-US" b="1" i="1" dirty="0"/>
                  <a:t>P</a:t>
                </a:r>
                <a:r>
                  <a:rPr lang="en-US" dirty="0"/>
                  <a:t>, the fields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𝑬</m:t>
                    </m:r>
                    <m:r>
                      <a:rPr lang="en-US" b="1" i="1" baseline="-25000" dirty="0">
                        <a:latin typeface="Cambria Math"/>
                      </a:rPr>
                      <m:t>𝟏</m:t>
                    </m:r>
                    <m:r>
                      <a:rPr lang="en-US" b="1" i="1" dirty="0">
                        <a:latin typeface="Cambria Math"/>
                      </a:rPr>
                      <m:t> </m:t>
                    </m:r>
                    <m:r>
                      <a:rPr lang="en-US" b="1" i="1" dirty="0">
                        <a:latin typeface="Cambria Math"/>
                      </a:rPr>
                      <m:t>𝒂𝒏𝒅</m:t>
                    </m:r>
                    <m:r>
                      <a:rPr lang="en-US" b="1" i="1" dirty="0">
                        <a:latin typeface="Cambria Math"/>
                      </a:rPr>
                      <m:t> </m:t>
                    </m:r>
                    <m:r>
                      <a:rPr lang="en-US" b="1" i="1" dirty="0">
                        <a:latin typeface="Cambria Math"/>
                      </a:rPr>
                      <m:t>𝑬</m:t>
                    </m:r>
                    <m:r>
                      <a:rPr lang="en-US" b="1" i="1" baseline="-25000" dirty="0">
                        <a:latin typeface="Cambria Math"/>
                      </a:rPr>
                      <m:t>𝟐</m:t>
                    </m:r>
                    <m:r>
                      <a:rPr lang="en-US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due to the two charges are equal in magnitude because </a:t>
                </a:r>
                <a:r>
                  <a:rPr lang="en-US" i="1" dirty="0"/>
                  <a:t>P </a:t>
                </a:r>
                <a:r>
                  <a:rPr lang="en-US" dirty="0"/>
                  <a:t>is equidistant from the charges. The total field is  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𝑬</m:t>
                    </m:r>
                    <m:r>
                      <a:rPr lang="en-US" b="1" i="1" dirty="0" smtClean="0">
                        <a:latin typeface="Cambria Math"/>
                      </a:rPr>
                      <m:t>= </m:t>
                    </m:r>
                    <m:r>
                      <a:rPr lang="en-US" b="1" i="1" dirty="0" smtClean="0">
                        <a:latin typeface="Cambria Math"/>
                      </a:rPr>
                      <m:t>𝑬</m:t>
                    </m:r>
                    <m:r>
                      <a:rPr lang="en-US" b="1" i="1" baseline="-25000" dirty="0">
                        <a:latin typeface="Cambria Math"/>
                      </a:rPr>
                      <m:t>𝟏</m:t>
                    </m:r>
                    <m:r>
                      <a:rPr lang="en-US" b="1" i="1" dirty="0">
                        <a:latin typeface="Cambria Math"/>
                      </a:rPr>
                      <m:t>+ </m:t>
                    </m:r>
                    <m:r>
                      <a:rPr lang="en-US" b="1" i="1" dirty="0">
                        <a:latin typeface="Cambria Math"/>
                      </a:rPr>
                      <m:t>𝑬</m:t>
                    </m:r>
                    <m:r>
                      <a:rPr lang="en-US" b="1" i="1" baseline="-25000" dirty="0">
                        <a:latin typeface="Cambria Math"/>
                      </a:rPr>
                      <m:t>𝟐</m:t>
                    </m:r>
                    <m:r>
                      <a:rPr lang="en-US" b="1" i="1" baseline="-25000" dirty="0" smtClean="0">
                        <a:latin typeface="Cambria Math"/>
                      </a:rPr>
                      <m:t> </m:t>
                    </m:r>
                    <m:r>
                      <a:rPr lang="en-US" i="1" dirty="0">
                        <a:latin typeface="Cambria Math"/>
                      </a:rPr>
                      <m:t>,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Where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12" y="1412776"/>
                <a:ext cx="6217688" cy="120032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/>
          <p:nvPr/>
        </p:nvPicPr>
        <p:blipFill>
          <a:blip r:embed="rId5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81" y="2647441"/>
            <a:ext cx="1353185" cy="46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6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627" y="2626834"/>
            <a:ext cx="937224" cy="60916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3066" y="4251889"/>
                <a:ext cx="4819918" cy="92333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/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/>
                  <a:t> is parallel to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 −</m:t>
                    </m:r>
                    <m:r>
                      <a:rPr lang="en-US" i="1" dirty="0">
                        <a:latin typeface="Cambria Math"/>
                      </a:rPr>
                      <m:t>𝑎𝑥𝑖𝑠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and has a magnitude equal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  <m:r>
                      <a:rPr lang="en-US" i="1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𝑐𝑜𝑠</m:t>
                    </m:r>
                    <m:r>
                      <a:rPr lang="en-US" i="1">
                        <a:latin typeface="Cambria Math"/>
                      </a:rPr>
                      <m:t>𝜃</m:t>
                    </m:r>
                    <m:r>
                      <a:rPr lang="en-US" i="1">
                        <a:latin typeface="Cambria Math"/>
                      </a:rPr>
                      <m:t>.</m:t>
                    </m:r>
                  </m:oMath>
                </a14:m>
                <a:r>
                  <a:rPr lang="en-US" dirty="0"/>
                  <a:t> From Figure 1.15 we see that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6" y="4251889"/>
                <a:ext cx="4819918" cy="92333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850" y="2647441"/>
            <a:ext cx="1735689" cy="600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47498" y="5222847"/>
                <a:ext cx="4685486" cy="7014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𝒄𝒐𝒔</m:t>
                      </m:r>
                      <m:r>
                        <a:rPr lang="en-US" b="1" i="1">
                          <a:latin typeface="Cambria Math"/>
                        </a:rPr>
                        <m:t>𝜽</m:t>
                      </m:r>
                      <m:r>
                        <a:rPr lang="en-US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𝒓</m:t>
                          </m:r>
                        </m:den>
                      </m:f>
                      <m:r>
                        <a:rPr lang="en-US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98" y="5222847"/>
                <a:ext cx="4685486" cy="7014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/>
          <p:nvPr/>
        </p:nvPicPr>
        <p:blipFill>
          <a:blip r:embed="rId11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8" y="5924257"/>
            <a:ext cx="517868" cy="343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/>
          <p:nvPr/>
        </p:nvPicPr>
        <p:blipFill>
          <a:blip r:embed="rId1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939659"/>
            <a:ext cx="865672" cy="361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/>
          <p:nvPr/>
        </p:nvPicPr>
        <p:blipFill>
          <a:blip r:embed="rId1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640" y="5873151"/>
            <a:ext cx="2447176" cy="494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/>
          <p:nvPr/>
        </p:nvPicPr>
        <p:blipFill>
          <a:blip r:embed="rId14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816" y="5873151"/>
            <a:ext cx="1916312" cy="6751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-25756" y="6367481"/>
                <a:ext cx="9169755" cy="52706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/>
                  <a:t>Because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 ≫ 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, we can neglect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compared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and write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    </m:t>
                    </m:r>
                    <m:r>
                      <a:rPr lang="en-US" b="1" i="1">
                        <a:latin typeface="Cambria Math"/>
                      </a:rPr>
                      <m:t>𝑬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𝒆</m:t>
                        </m:r>
                      </m:sub>
                    </m:sSub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</a:rPr>
                          <m:t>𝒒𝒂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756" y="6367481"/>
                <a:ext cx="9169755" cy="52706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2381725" y="8557"/>
            <a:ext cx="3685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Example 1.6 Electric Field of a Dipole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139" y="433080"/>
            <a:ext cx="3093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An electric dipole is defined as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-72393" y="421569"/>
                <a:ext cx="937345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                                                         </a:t>
                </a:r>
                <a:r>
                  <a:rPr lang="en-US" dirty="0">
                    <a:solidFill>
                      <a:srgbClr val="FF0000"/>
                    </a:solidFill>
                  </a:rPr>
                  <a:t>a positive charge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𝒒</m:t>
                    </m:r>
                  </m:oMath>
                </a14:m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and a negative charge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i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separated by a distance </a:t>
                </a:r>
                <a:r>
                  <a:rPr lang="en-US" b="1" dirty="0">
                    <a:solidFill>
                      <a:srgbClr val="FF0000"/>
                    </a:solidFill>
                  </a:rPr>
                  <a:t>2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a</a:t>
                </a:r>
                <a:r>
                  <a:rPr lang="en-US" dirty="0">
                    <a:solidFill>
                      <a:srgbClr val="FF0000"/>
                    </a:solidFill>
                  </a:rPr>
                  <a:t>. For the dipole shown in Figure 1.15.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2393" y="421569"/>
                <a:ext cx="9373454" cy="646331"/>
              </a:xfrm>
              <a:prstGeom prst="rect">
                <a:avLst/>
              </a:prstGeom>
              <a:blipFill rotWithShape="1">
                <a:blip r:embed="rId16"/>
                <a:stretch>
                  <a:fillRect l="-520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9808" y="3261250"/>
                <a:ext cx="5814393" cy="36933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/>
                  <a:t> The </a:t>
                </a:r>
                <a:r>
                  <a:rPr lang="en-US" i="1" dirty="0"/>
                  <a:t>y </a:t>
                </a:r>
                <a:r>
                  <a:rPr lang="en-US" dirty="0"/>
                  <a:t>components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𝑎𝑛𝑑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cancel each other,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8" y="3261250"/>
                <a:ext cx="5814393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-25755" y="3613666"/>
                <a:ext cx="5859955" cy="64633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/>
                  <a:t>and the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𝑥</m:t>
                    </m:r>
                    <m:r>
                      <a:rPr lang="en-US" i="1" dirty="0">
                        <a:latin typeface="Cambria Math"/>
                      </a:rPr>
                      <m:t>− </m:t>
                    </m:r>
                    <m:r>
                      <a:rPr lang="en-US" i="1" dirty="0">
                        <a:latin typeface="Cambria Math"/>
                      </a:rPr>
                      <m:t>𝑐𝑜𝑚𝑝𝑜𝑛𝑒𝑛𝑡𝑠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are both in the positive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𝑥</m:t>
                    </m:r>
                    <m:r>
                      <a:rPr lang="en-US" i="1" dirty="0">
                        <a:latin typeface="Cambria Math"/>
                      </a:rPr>
                      <m:t>  </m:t>
                    </m:r>
                    <m:r>
                      <a:rPr lang="en-US" i="1" dirty="0">
                        <a:latin typeface="Cambria Math"/>
                      </a:rPr>
                      <m:t>𝑑𝑖𝑟𝑒𝑐𝑡𝑖𝑜𝑛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and have the same magnitude. 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755" y="3613666"/>
                <a:ext cx="5859955" cy="646331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521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  <p:bldP spid="9" grpId="0"/>
      <p:bldP spid="10" grpId="0" animBg="1"/>
      <p:bldP spid="11" grpId="0"/>
      <p:bldP spid="12" grpId="0"/>
      <p:bldP spid="13" grpId="0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967335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H.W/</a:t>
            </a:r>
            <a:r>
              <a:rPr lang="en-US" dirty="0"/>
              <a:t> What is the magnitude of a point charge that would create an electric field of 1.00 N/C at points 1.00 m away?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H.W/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/>
              <a:t>Two particles with equal charge magnitudes 2.0 x 10</a:t>
            </a:r>
            <a:r>
              <a:rPr lang="en-US" baseline="30000" dirty="0"/>
              <a:t>-7</a:t>
            </a:r>
            <a:r>
              <a:rPr lang="en-US" dirty="0"/>
              <a:t> C but opposite signs are held 15 cm apart. What are the magnitude and direction of  the Electric Field E at the point midway between the charges?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54620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88640"/>
            <a:ext cx="6840760" cy="3903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solidFill>
                  <a:srgbClr val="007EA6"/>
                </a:solidFill>
                <a:latin typeface="AkzidenzGroteskBE-Bold"/>
                <a:ea typeface="Calibri"/>
                <a:cs typeface="AkzidenzGroteskBE-Bold"/>
              </a:rPr>
              <a:t>1.5 Electric Field of a Continuous</a:t>
            </a:r>
            <a:r>
              <a:rPr lang="en-US" sz="1400" dirty="0">
                <a:ea typeface="Calibri"/>
                <a:cs typeface="Arial"/>
              </a:rPr>
              <a:t> </a:t>
            </a:r>
            <a:r>
              <a:rPr lang="en-US" b="1" dirty="0">
                <a:solidFill>
                  <a:srgbClr val="007EA6"/>
                </a:solidFill>
                <a:latin typeface="AkzidenzGroteskBE-Bold"/>
                <a:ea typeface="Calibri"/>
                <a:cs typeface="AkzidenzGroteskBE-Bold"/>
              </a:rPr>
              <a:t>Charge Distribution</a:t>
            </a:r>
            <a:endParaRPr lang="en-US" sz="1400" dirty="0">
              <a:ea typeface="Calibri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008" y="655528"/>
            <a:ext cx="9036496" cy="147732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dirty="0"/>
              <a:t>     Very often the distances between charges in a group of charges are much smaller than the distance from the group to some point of interest (for example, a point where the electric field is to be calculated). In such situations, the system of charges can be modeled as </a:t>
            </a:r>
            <a:r>
              <a:rPr lang="en-US" b="1" dirty="0">
                <a:solidFill>
                  <a:srgbClr val="FF0000"/>
                </a:solidFill>
              </a:rPr>
              <a:t>continuous</a:t>
            </a:r>
            <a:r>
              <a:rPr lang="en-US" i="1" dirty="0"/>
              <a:t>.</a:t>
            </a:r>
          </a:p>
          <a:p>
            <a:pPr lvl="0" algn="just"/>
            <a:r>
              <a:rPr lang="en-US" dirty="0">
                <a:solidFill>
                  <a:prstClr val="black"/>
                </a:solidFill>
              </a:rPr>
              <a:t> That is, the system of closely spaced charges is equivalent to a total charge that is continuously distributed </a:t>
            </a:r>
            <a:r>
              <a:rPr lang="en-US" b="1" dirty="0">
                <a:solidFill>
                  <a:prstClr val="black"/>
                </a:solidFill>
              </a:rPr>
              <a:t>along some line</a:t>
            </a:r>
            <a:r>
              <a:rPr lang="en-US" dirty="0">
                <a:solidFill>
                  <a:prstClr val="black"/>
                </a:solidFill>
              </a:rPr>
              <a:t>, over </a:t>
            </a:r>
            <a:r>
              <a:rPr lang="en-US" b="1" dirty="0">
                <a:solidFill>
                  <a:prstClr val="black"/>
                </a:solidFill>
              </a:rPr>
              <a:t>some surface</a:t>
            </a:r>
            <a:r>
              <a:rPr lang="en-US" dirty="0">
                <a:solidFill>
                  <a:prstClr val="black"/>
                </a:solidFill>
              </a:rPr>
              <a:t>, or </a:t>
            </a:r>
            <a:r>
              <a:rPr lang="en-US" b="1" dirty="0">
                <a:solidFill>
                  <a:prstClr val="black"/>
                </a:solidFill>
              </a:rPr>
              <a:t>throughout some volume</a:t>
            </a:r>
            <a:r>
              <a:rPr lang="en-US" dirty="0">
                <a:solidFill>
                  <a:prstClr val="black"/>
                </a:solidFill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79512" y="2276872"/>
                <a:ext cx="6336704" cy="324165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dirty="0">
                    <a:solidFill>
                      <a:srgbClr val="FF0000"/>
                    </a:solidFill>
                  </a:rPr>
                  <a:t>To evaluate the electric field created by a continuous charge distribution, we use the following procedure:</a:t>
                </a:r>
              </a:p>
              <a:p>
                <a:pPr lvl="0"/>
                <a:r>
                  <a:rPr lang="en-US" u="sng" dirty="0">
                    <a:solidFill>
                      <a:prstClr val="black"/>
                    </a:solidFill>
                  </a:rPr>
                  <a:t>first</a:t>
                </a:r>
                <a:r>
                  <a:rPr lang="en-US" dirty="0">
                    <a:solidFill>
                      <a:prstClr val="black"/>
                    </a:solidFill>
                  </a:rPr>
                  <a:t>, we divide the charge distribution into small elements, each of which contains a small charge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prstClr val="black"/>
                        </a:solidFill>
                        <a:latin typeface="Cambria Math"/>
                      </a:rPr>
                      <m:t>∆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, as shown in Figure 1.16.</a:t>
                </a:r>
              </a:p>
              <a:p>
                <a:pPr lvl="0"/>
                <a:r>
                  <a:rPr lang="en-US" u="sng" dirty="0">
                    <a:solidFill>
                      <a:prstClr val="black"/>
                    </a:solidFill>
                  </a:rPr>
                  <a:t>Next</a:t>
                </a:r>
                <a:r>
                  <a:rPr lang="en-US" dirty="0">
                    <a:solidFill>
                      <a:prstClr val="black"/>
                    </a:solidFill>
                  </a:rPr>
                  <a:t>, we use Equation 1.9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/>
                      </a:rPr>
                      <m:t>;  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/>
                      </a:rPr>
                      <m:t>𝐸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𝑞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e>
                    </m:acc>
                  </m:oMath>
                </a14:m>
                <a:endParaRPr lang="en-US" sz="3200" dirty="0">
                  <a:solidFill>
                    <a:prstClr val="black"/>
                  </a:solidFill>
                </a:endParaRPr>
              </a:p>
              <a:p>
                <a:pPr lvl="0"/>
                <a:r>
                  <a:rPr lang="en-US" dirty="0">
                    <a:solidFill>
                      <a:prstClr val="black"/>
                    </a:solidFill>
                  </a:rPr>
                  <a:t>  to calculate the electric field due to one of these elements at a point </a:t>
                </a:r>
                <a:r>
                  <a:rPr lang="en-US" i="1" dirty="0">
                    <a:solidFill>
                      <a:prstClr val="black"/>
                    </a:solidFill>
                  </a:rPr>
                  <a:t>P</a:t>
                </a:r>
                <a:r>
                  <a:rPr lang="en-US" dirty="0">
                    <a:solidFill>
                      <a:prstClr val="black"/>
                    </a:solidFill>
                  </a:rPr>
                  <a:t>.</a:t>
                </a:r>
              </a:p>
              <a:p>
                <a:pPr lvl="0"/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u="sng" dirty="0">
                    <a:solidFill>
                      <a:prstClr val="black"/>
                    </a:solidFill>
                  </a:rPr>
                  <a:t>Finally</a:t>
                </a:r>
                <a:r>
                  <a:rPr lang="en-US" dirty="0">
                    <a:solidFill>
                      <a:prstClr val="black"/>
                    </a:solidFill>
                  </a:rPr>
                  <a:t>, we evaluate the total electric field at </a:t>
                </a:r>
                <a:r>
                  <a:rPr lang="en-US" i="1" dirty="0">
                    <a:solidFill>
                      <a:prstClr val="black"/>
                    </a:solidFill>
                  </a:rPr>
                  <a:t>P </a:t>
                </a:r>
                <a:r>
                  <a:rPr lang="en-US" dirty="0">
                    <a:solidFill>
                      <a:prstClr val="black"/>
                    </a:solidFill>
                  </a:rPr>
                  <a:t>due to the charge distribution by summing the contributions of all the charge elements (that is, by applying the superposition principle).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276872"/>
                <a:ext cx="6336704" cy="3241657"/>
              </a:xfrm>
              <a:prstGeom prst="rect">
                <a:avLst/>
              </a:prstGeom>
              <a:blipFill rotWithShape="1">
                <a:blip r:embed="rId2"/>
                <a:stretch>
                  <a:fillRect l="-769" t="-942" b="-2260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276872"/>
            <a:ext cx="237626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705392" y="5661248"/>
                <a:ext cx="7344816" cy="1047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b="1" dirty="0">
                    <a:latin typeface="Times New Roman"/>
                    <a:ea typeface="Calibri"/>
                    <a:cs typeface="Arial"/>
                  </a:rPr>
                  <a:t>Figure 1-16</a:t>
                </a:r>
                <a:r>
                  <a:rPr lang="en-US" dirty="0">
                    <a:latin typeface="Times New Roman"/>
                    <a:ea typeface="Calibri"/>
                    <a:cs typeface="Arial"/>
                  </a:rPr>
                  <a:t>; The electric field at </a:t>
                </a:r>
                <a:r>
                  <a:rPr lang="en-US" i="1" dirty="0">
                    <a:effectLst/>
                    <a:latin typeface="Times New Roman"/>
                    <a:ea typeface="Calibri"/>
                    <a:cs typeface="Arial"/>
                  </a:rPr>
                  <a:t>P </a:t>
                </a:r>
                <a:r>
                  <a:rPr lang="en-US" dirty="0">
                    <a:effectLst/>
                    <a:latin typeface="Times New Roman"/>
                    <a:ea typeface="Calibri"/>
                    <a:cs typeface="Arial"/>
                  </a:rPr>
                  <a:t>due to a continuous charge distribution is the vector sum of the fields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en-US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∆</m:t>
                    </m:r>
                    <m:r>
                      <a:rPr lang="en-US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𝑬</m:t>
                    </m:r>
                  </m:oMath>
                </a14:m>
                <a:r>
                  <a:rPr lang="en-US" b="1" dirty="0">
                    <a:effectLst/>
                    <a:latin typeface="Times New Roman"/>
                    <a:ea typeface="Calibri"/>
                    <a:cs typeface="Arial"/>
                  </a:rPr>
                  <a:t> </a:t>
                </a:r>
                <a:r>
                  <a:rPr lang="en-US" dirty="0">
                    <a:effectLst/>
                    <a:latin typeface="Times New Roman"/>
                    <a:ea typeface="Calibri"/>
                    <a:cs typeface="Arial"/>
                  </a:rPr>
                  <a:t>due to all the elements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∆</m:t>
                    </m:r>
                    <m:r>
                      <a:rPr lang="en-US" i="1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𝑞</m:t>
                    </m:r>
                  </m:oMath>
                </a14:m>
                <a:r>
                  <a:rPr lang="en-US" i="1" dirty="0">
                    <a:effectLst/>
                    <a:latin typeface="Times New Roman"/>
                    <a:ea typeface="Calibri"/>
                    <a:cs typeface="Arial"/>
                  </a:rPr>
                  <a:t> </a:t>
                </a:r>
                <a:r>
                  <a:rPr lang="en-US" dirty="0">
                    <a:effectLst/>
                    <a:latin typeface="Times New Roman"/>
                    <a:ea typeface="Calibri"/>
                    <a:cs typeface="Arial"/>
                  </a:rPr>
                  <a:t>of the charge distribution.</a:t>
                </a:r>
                <a:endParaRPr lang="en-US" sz="1400" dirty="0">
                  <a:ea typeface="Calibri"/>
                  <a:cs typeface="Arial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392" y="5661248"/>
                <a:ext cx="7344816" cy="1047979"/>
              </a:xfrm>
              <a:prstGeom prst="rect">
                <a:avLst/>
              </a:prstGeom>
              <a:blipFill rotWithShape="1">
                <a:blip r:embed="rId4"/>
                <a:stretch>
                  <a:fillRect l="-747" t="-1163" r="-664" b="-5814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459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17615</TotalTime>
  <Words>1172</Words>
  <Application>Microsoft Office PowerPoint</Application>
  <PresentationFormat>On-screen Show (4:3)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AkzidenzGroteskBE-Bold</vt:lpstr>
      <vt:lpstr>AkzidenzGroteskBE-Cn</vt:lpstr>
      <vt:lpstr>AkzidenzGroteskBE-LightCn</vt:lpstr>
      <vt:lpstr>AkzidenzGroteskBE-MdCn</vt:lpstr>
      <vt:lpstr>AkzidenzGroteskBE-Super</vt:lpstr>
      <vt:lpstr>AkzidenzGroteskBE-XBdCn</vt:lpstr>
      <vt:lpstr>Arial</vt:lpstr>
      <vt:lpstr>Calibri</vt:lpstr>
      <vt:lpstr>Cambria Math</vt:lpstr>
      <vt:lpstr>Times New Roman</vt:lpstr>
      <vt:lpstr>Office Theme</vt:lpstr>
      <vt:lpstr>Chapter 1</vt:lpstr>
      <vt:lpstr>CHAPTER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Enjoy My Fine Releases.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 2O11</dc:creator>
  <cp:lastModifiedBy>Adam 3ZO</cp:lastModifiedBy>
  <cp:revision>378</cp:revision>
  <cp:lastPrinted>2016-11-27T08:02:46Z</cp:lastPrinted>
  <dcterms:created xsi:type="dcterms:W3CDTF">2016-09-04T06:07:22Z</dcterms:created>
  <dcterms:modified xsi:type="dcterms:W3CDTF">2020-06-18T12:47:33Z</dcterms:modified>
</cp:coreProperties>
</file>