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3" r:id="rId4"/>
    <p:sldId id="323" r:id="rId5"/>
    <p:sldId id="317" r:id="rId6"/>
    <p:sldId id="285" r:id="rId7"/>
    <p:sldId id="286" r:id="rId8"/>
    <p:sldId id="284" r:id="rId9"/>
    <p:sldId id="319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89698" autoAdjust="0"/>
  </p:normalViewPr>
  <p:slideViewPr>
    <p:cSldViewPr>
      <p:cViewPr varScale="1">
        <p:scale>
          <a:sx n="72" d="100"/>
          <a:sy n="72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ED146-8EC4-4DCB-A444-40A835489F9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B24B3-8312-4E41-956C-67AC509AC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3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B24B3-8312-4E41-956C-67AC509ACB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5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0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2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5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EAA7-A845-4046-A6EA-6C857F4D263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14976-CB0F-4125-8258-C9E8D167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10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10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8.emf"/><Relationship Id="rId3" Type="http://schemas.openxmlformats.org/officeDocument/2006/relationships/image" Target="../media/image21.emf"/><Relationship Id="rId7" Type="http://schemas.openxmlformats.org/officeDocument/2006/relationships/image" Target="../media/image22.emf"/><Relationship Id="rId12" Type="http://schemas.openxmlformats.org/officeDocument/2006/relationships/image" Target="../media/image27.emf"/><Relationship Id="rId2" Type="http://schemas.openxmlformats.org/officeDocument/2006/relationships/image" Target="../media/image1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0.png"/><Relationship Id="rId11" Type="http://schemas.openxmlformats.org/officeDocument/2006/relationships/image" Target="../media/image26.emf"/><Relationship Id="rId5" Type="http://schemas.openxmlformats.org/officeDocument/2006/relationships/image" Target="../media/image1260.png"/><Relationship Id="rId10" Type="http://schemas.openxmlformats.org/officeDocument/2006/relationships/image" Target="../media/image25.emf"/><Relationship Id="rId4" Type="http://schemas.openxmlformats.org/officeDocument/2006/relationships/image" Target="../media/image1220.png"/><Relationship Id="rId9" Type="http://schemas.openxmlformats.org/officeDocument/2006/relationships/image" Target="../media/image24.emf"/><Relationship Id="rId1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1.png"/><Relationship Id="rId13" Type="http://schemas.openxmlformats.org/officeDocument/2006/relationships/image" Target="../media/image1150.png"/><Relationship Id="rId3" Type="http://schemas.openxmlformats.org/officeDocument/2006/relationships/image" Target="../media/image1130.png"/><Relationship Id="rId7" Type="http://schemas.openxmlformats.org/officeDocument/2006/relationships/image" Target="../media/image1160.png"/><Relationship Id="rId12" Type="http://schemas.openxmlformats.org/officeDocument/2006/relationships/image" Target="../media/image1210.png"/><Relationship Id="rId17" Type="http://schemas.openxmlformats.org/officeDocument/2006/relationships/image" Target="../media/image1250.png"/><Relationship Id="rId2" Type="http://schemas.openxmlformats.org/officeDocument/2006/relationships/image" Target="../media/image1.emf"/><Relationship Id="rId16" Type="http://schemas.openxmlformats.org/officeDocument/2006/relationships/image" Target="../media/image12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0.png"/><Relationship Id="rId11" Type="http://schemas.openxmlformats.org/officeDocument/2006/relationships/image" Target="../media/image1201.png"/><Relationship Id="rId5" Type="http://schemas.openxmlformats.org/officeDocument/2006/relationships/image" Target="../media/image1031.png"/><Relationship Id="rId15" Type="http://schemas.openxmlformats.org/officeDocument/2006/relationships/image" Target="../media/image1230.png"/><Relationship Id="rId10" Type="http://schemas.openxmlformats.org/officeDocument/2006/relationships/image" Target="../media/image1190.png"/><Relationship Id="rId4" Type="http://schemas.openxmlformats.org/officeDocument/2006/relationships/image" Target="../media/image1140.png"/><Relationship Id="rId9" Type="http://schemas.openxmlformats.org/officeDocument/2006/relationships/image" Target="../media/image1180.png"/><Relationship Id="rId14" Type="http://schemas.openxmlformats.org/officeDocument/2006/relationships/image" Target="../media/image12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1q5_d-7y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1q5_d-7y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5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10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7.emf"/><Relationship Id="rId3" Type="http://schemas.openxmlformats.org/officeDocument/2006/relationships/image" Target="../media/image1151.png"/><Relationship Id="rId7" Type="http://schemas.openxmlformats.org/officeDocument/2006/relationships/image" Target="../media/image12.emf"/><Relationship Id="rId12" Type="http://schemas.openxmlformats.org/officeDocument/2006/relationships/image" Target="../media/image11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4" Type="http://schemas.openxmlformats.org/officeDocument/2006/relationships/image" Target="../media/image12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i68CGhgGkx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18015"/>
            <a:ext cx="545435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Example 1.7 </a:t>
            </a:r>
            <a:r>
              <a:rPr lang="en-US" b="1" dirty="0"/>
              <a:t>The Electric Field Due to a Charged Rod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810" y="3664915"/>
            <a:ext cx="8455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Calculate the electric field at a point </a:t>
            </a:r>
            <a:r>
              <a:rPr lang="en-US" i="1" dirty="0"/>
              <a:t>P </a:t>
            </a:r>
            <a:r>
              <a:rPr lang="en-US" dirty="0"/>
              <a:t>that is located along the long axis of the rod and a distance </a:t>
            </a:r>
            <a:r>
              <a:rPr lang="en-US" sz="2400" i="1" dirty="0"/>
              <a:t>a</a:t>
            </a:r>
            <a:r>
              <a:rPr lang="en-US" i="1" dirty="0"/>
              <a:t> </a:t>
            </a:r>
            <a:r>
              <a:rPr lang="en-US" dirty="0"/>
              <a:t>from one end (Fig. 1.17).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" y="4410726"/>
            <a:ext cx="4788024" cy="16897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899063" y="6093296"/>
            <a:ext cx="5151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1.17 </a:t>
            </a:r>
            <a:r>
              <a:rPr lang="en-US" dirty="0"/>
              <a:t>(Example 1.7) The electric field at </a:t>
            </a:r>
            <a:r>
              <a:rPr lang="en-US" b="1" i="1" dirty="0"/>
              <a:t>P</a:t>
            </a:r>
            <a:r>
              <a:rPr lang="en-US" i="1" dirty="0"/>
              <a:t> </a:t>
            </a:r>
            <a:r>
              <a:rPr lang="en-US" dirty="0"/>
              <a:t>due to a uniformly charged rod lying along the </a:t>
            </a:r>
            <a:r>
              <a:rPr lang="en-US" i="1" dirty="0"/>
              <a:t>x </a:t>
            </a:r>
            <a:r>
              <a:rPr lang="en-US" dirty="0"/>
              <a:t>axis.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1810" y="3295583"/>
                <a:ext cx="17660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 rod of length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10" y="3295583"/>
                <a:ext cx="176606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114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943527" y="3309829"/>
                <a:ext cx="46205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has a uniform positive charge per unit length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𝝀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27" y="3309829"/>
                <a:ext cx="462056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1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427997" y="3285062"/>
            <a:ext cx="21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 a total charge </a:t>
            </a:r>
            <a:r>
              <a:rPr lang="en-US" i="1" dirty="0"/>
              <a:t>Q</a:t>
            </a:r>
            <a:r>
              <a:rPr lang="en-US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379" y="4484144"/>
            <a:ext cx="3212257" cy="19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196905" y="467104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Q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379" y="4000144"/>
            <a:ext cx="3212257" cy="48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193286" y="4521934"/>
            <a:ext cx="134603" cy="17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61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663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1.9 </a:t>
            </a:r>
            <a:r>
              <a:rPr lang="en-US" b="1" dirty="0"/>
              <a:t>The Electric Field of a Uniformly Charged Disk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735" y="485964"/>
                <a:ext cx="8856984" cy="92333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  A disk of radius </a:t>
                </a:r>
                <a:r>
                  <a:rPr lang="en-US" i="1" dirty="0"/>
                  <a:t>R </a:t>
                </a:r>
                <a:r>
                  <a:rPr lang="en-US" dirty="0"/>
                  <a:t>has a uniform surface charge density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.  Calculate the electric field at a point </a:t>
                </a:r>
                <a:r>
                  <a:rPr lang="en-US" i="1" dirty="0"/>
                  <a:t>P </a:t>
                </a:r>
                <a:r>
                  <a:rPr lang="en-US" dirty="0"/>
                  <a:t>that lies along the central perpendicular axis of the disk and a distance </a:t>
                </a:r>
                <a:r>
                  <a:rPr lang="en-US" i="1" dirty="0"/>
                  <a:t>x </a:t>
                </a:r>
                <a:r>
                  <a:rPr lang="en-US" dirty="0"/>
                  <a:t>from the center of the disk (Fig. 1.19).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5" y="485964"/>
                <a:ext cx="8856984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36" y="1772816"/>
            <a:ext cx="3073832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2824" y="1411978"/>
            <a:ext cx="604134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b="1" dirty="0"/>
              <a:t>Solution </a:t>
            </a:r>
            <a:r>
              <a:rPr lang="en-US" dirty="0"/>
              <a:t>If we consider the disk as a set of concentric rings, we can use our result from Example 1.8—which gives the field created by a ring of radius </a:t>
            </a:r>
            <a:r>
              <a:rPr lang="en-US" i="1" dirty="0"/>
              <a:t>a</a:t>
            </a:r>
            <a:r>
              <a:rPr lang="en-US" dirty="0"/>
              <a:t>—and sum the contributions of all rings making up the disk. By symmetry, the field at an axial point must be along the central axis.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824" y="2989401"/>
                <a:ext cx="6043010" cy="203132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The ring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𝑎𝑑𝑖𝑢𝑠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𝑤𝑖𝑑𝑡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𝑑𝑟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shown in Figure 1.19 has a surface area equal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𝑑𝑟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  The charge </a:t>
                </a:r>
                <a:r>
                  <a:rPr lang="en-US" i="1" dirty="0" err="1"/>
                  <a:t>dq</a:t>
                </a:r>
                <a:r>
                  <a:rPr lang="en-US" i="1" dirty="0"/>
                  <a:t> </a:t>
                </a:r>
                <a:r>
                  <a:rPr lang="en-US" dirty="0"/>
                  <a:t>on this ring is equal to the area of the ring multiplied by the surface charge density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𝑑𝑞</m:t>
                    </m:r>
                    <m:r>
                      <a:rPr lang="en-US" i="1">
                        <a:latin typeface="Cambria Math"/>
                      </a:rPr>
                      <m:t> = 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𝜋𝜎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𝑑𝑟</m:t>
                    </m:r>
                  </m:oMath>
                </a14:m>
                <a:r>
                  <a:rPr lang="en-US" i="1" dirty="0"/>
                  <a:t>. </a:t>
                </a:r>
                <a:r>
                  <a:rPr lang="en-US" dirty="0"/>
                  <a:t>Using this result in the equation given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 Example 1.8 (with </a:t>
                </a:r>
                <a:r>
                  <a:rPr lang="en-US" i="1" dirty="0"/>
                  <a:t>a </a:t>
                </a:r>
                <a:r>
                  <a:rPr lang="en-US" dirty="0"/>
                  <a:t>replaced by </a:t>
                </a:r>
                <a:r>
                  <a:rPr lang="en-US" i="1" dirty="0"/>
                  <a:t>r</a:t>
                </a:r>
                <a:r>
                  <a:rPr lang="en-US" dirty="0"/>
                  <a:t>), we have for the field due to the ring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4" y="2989401"/>
                <a:ext cx="6043010" cy="2031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85834" y="4005064"/>
            <a:ext cx="2983697" cy="12311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b="1" dirty="0"/>
              <a:t>  </a:t>
            </a:r>
            <a:r>
              <a:rPr lang="en-US" sz="1400" b="1" dirty="0"/>
              <a:t>Figure 1.19 </a:t>
            </a:r>
            <a:r>
              <a:rPr lang="en-US" sz="1400" dirty="0"/>
              <a:t>(Example 1.9) A uniformly charged disk of radius </a:t>
            </a:r>
            <a:r>
              <a:rPr lang="en-US" sz="1400" i="1" dirty="0"/>
              <a:t>R</a:t>
            </a:r>
            <a:r>
              <a:rPr lang="en-US" sz="1400" dirty="0"/>
              <a:t>. The electric field at an axial point </a:t>
            </a:r>
            <a:r>
              <a:rPr lang="en-US" sz="1400" i="1" dirty="0"/>
              <a:t>P </a:t>
            </a:r>
            <a:r>
              <a:rPr lang="en-US" sz="1400" dirty="0"/>
              <a:t>is directed along the central axis, perpendicular to the plane of the disk.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072" y="4685249"/>
                <a:ext cx="6045096" cy="67095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𝑑𝑞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𝑑𝑟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𝜎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2" y="4685249"/>
                <a:ext cx="6045096" cy="67095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5505408"/>
                <a:ext cx="522007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To obtain the total field at </a:t>
                </a:r>
                <a:r>
                  <a:rPr lang="en-US" i="1" dirty="0"/>
                  <a:t>P</a:t>
                </a:r>
                <a:r>
                  <a:rPr lang="en-US" dirty="0"/>
                  <a:t>, we integrate this  expression over the limits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  <m:r>
                      <a:rPr lang="en-US" i="1" dirty="0">
                        <a:latin typeface="Cambria Math"/>
                      </a:rPr>
                      <m:t>  </m:t>
                    </m:r>
                    <m:r>
                      <a:rPr lang="en-US" i="1" dirty="0">
                        <a:latin typeface="Cambria Math"/>
                      </a:rPr>
                      <m:t>𝑡𝑜</m:t>
                    </m:r>
                    <m:r>
                      <a:rPr lang="en-US" i="1" dirty="0">
                        <a:latin typeface="Cambria Math"/>
                      </a:rPr>
                      <m:t>  </m:t>
                    </m:r>
                    <m:r>
                      <a:rPr lang="en-US" i="1" dirty="0"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 = </m:t>
                    </m:r>
                    <m:r>
                      <a:rPr lang="en-US" i="1" dirty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/>
                  <a:t>, noting that </a:t>
                </a:r>
                <a:r>
                  <a:rPr lang="en-US" i="1" dirty="0"/>
                  <a:t>x </a:t>
                </a:r>
                <a:r>
                  <a:rPr lang="en-US" dirty="0"/>
                  <a:t>is a constant.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05408"/>
                <a:ext cx="5220072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935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927" y="5307926"/>
            <a:ext cx="483870" cy="48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797" y="5299671"/>
            <a:ext cx="527685" cy="49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99671"/>
            <a:ext cx="1442085" cy="55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36" y="5830419"/>
            <a:ext cx="756285" cy="47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840072"/>
            <a:ext cx="196977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682" y="6383020"/>
            <a:ext cx="756285" cy="47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036" y="6350831"/>
            <a:ext cx="1556385" cy="606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Group 20"/>
          <p:cNvGrpSpPr/>
          <p:nvPr/>
        </p:nvGrpSpPr>
        <p:grpSpPr>
          <a:xfrm>
            <a:off x="6499395" y="6333869"/>
            <a:ext cx="2674850" cy="650057"/>
            <a:chOff x="5811136" y="6243723"/>
            <a:chExt cx="2674850" cy="650057"/>
          </a:xfrm>
        </p:grpSpPr>
        <p:pic>
          <p:nvPicPr>
            <p:cNvPr id="19" name="Picture 18"/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136" y="6260685"/>
              <a:ext cx="941070" cy="6330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4816" y="6243723"/>
              <a:ext cx="1741170" cy="6419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52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112" y="2147055"/>
            <a:ext cx="4406720" cy="148280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3635771" y="1078065"/>
                <a:ext cx="2324207" cy="362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𝑑𝑞</m:t>
                      </m:r>
                      <m:r>
                        <a:rPr kumimoji="0" lang="en-US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= </m:t>
                      </m:r>
                      <m:r>
                        <a:rPr kumimoji="0" lang="en-US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𝜆</m:t>
                      </m:r>
                      <m:r>
                        <a:rPr kumimoji="0" lang="en-US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 </m:t>
                      </m:r>
                      <m:r>
                        <a:rPr kumimoji="0" lang="en-US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𝑑𝑥</m:t>
                      </m:r>
                      <m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771" y="1078065"/>
                <a:ext cx="2324207" cy="362984"/>
              </a:xfrm>
              <a:prstGeom prst="rect">
                <a:avLst/>
              </a:prstGeom>
              <a:blipFill rotWithShape="1">
                <a:blip r:embed="rId3"/>
                <a:stretch>
                  <a:fillRect b="-16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69208" y="3629864"/>
                <a:ext cx="9291070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Because every other element also  produces a field in the negative </a:t>
                </a:r>
                <a14:m>
                  <m:oMath xmlns:m="http://schemas.openxmlformats.org/officeDocument/2006/math"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𝑥</m:t>
                    </m:r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 −</m:t>
                    </m:r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𝑑𝑖𝑟𝑒𝑐𝑡𝑖𝑜𝑛</m:t>
                    </m:r>
                  </m:oMath>
                </a14:m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, the problem of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summing their contributions 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08" y="3629864"/>
                <a:ext cx="929107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25" t="-3774" b="-150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08" y="1700779"/>
                <a:ext cx="8892480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The field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𝒅𝑬</m:t>
                    </m:r>
                  </m:oMath>
                </a14:m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at </a:t>
                </a:r>
                <a:r>
                  <a:rPr lang="en-US" i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 </a:t>
                </a: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due to this segment is in the negative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i="1" dirty="0">
                    <a:latin typeface="Cambria Math" pitchFamily="18" charset="0"/>
                    <a:ea typeface="Calibri" pitchFamily="34" charset="0"/>
                    <a:cs typeface="Times New Roman" pitchFamily="18" charset="0"/>
                  </a:rPr>
                  <a:t> direction</a:t>
                </a: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(because the source of the field carries a positive charge), and its magnitude is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8" y="1700779"/>
                <a:ext cx="8892480" cy="892552"/>
              </a:xfrm>
              <a:prstGeom prst="rect">
                <a:avLst/>
              </a:prstGeom>
              <a:blipFill rotWithShape="1">
                <a:blip r:embed="rId5"/>
                <a:stretch>
                  <a:fillRect l="-548" t="-4110" r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5656" y="2446049"/>
                <a:ext cx="4312076" cy="8874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n-US" sz="28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𝑑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𝑬</m:t>
                      </m:r>
                      <m:r>
                        <a:rPr lang="en-US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𝑒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𝑑𝑞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𝑒</m:t>
                              </m:r>
                            </m:sub>
                          </m:sSub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libri" pitchFamily="34" charset="0"/>
                                      <a:cs typeface="Times New Roman" pitchFamily="18" charset="0"/>
                                    </a:rPr>
                                    <m:t>𝜆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libri" pitchFamily="34" charset="0"/>
                                      <a:cs typeface="Times New Roman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libri" pitchFamily="34" charset="0"/>
                                      <a:cs typeface="Times New Roman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effectLst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656" y="2446049"/>
                <a:ext cx="4312076" cy="8874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1520" y="4298036"/>
                <a:ext cx="8744940" cy="737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magnitude of the field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due to the segment of charge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𝑑𝑞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𝑖𝑠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𝑑𝑞</m:t>
                    </m:r>
                    <m:r>
                      <a:rPr lang="en-US" sz="2400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 The total field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the vector sum over all segments of the rod.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98036"/>
                <a:ext cx="8744940" cy="737574"/>
              </a:xfrm>
              <a:prstGeom prst="rect">
                <a:avLst/>
              </a:prstGeom>
              <a:blipFill rotWithShape="1">
                <a:blip r:embed="rId7"/>
                <a:stretch>
                  <a:fillRect l="-557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5325" y="5035610"/>
                <a:ext cx="2158411" cy="720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libri"/>
                          <a:cs typeface="Times New Roman"/>
                        </a:rPr>
                        <m:t>𝑬</m:t>
                      </m:r>
                      <m:r>
                        <a:rPr lang="en-US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𝑒</m:t>
                          </m:r>
                        </m:sub>
                      </m:sSub>
                      <m:r>
                        <a:rPr lang="en-US" i="1" dirty="0"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𝜆</m:t>
                      </m:r>
                      <m:nary>
                        <m:nary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𝑙</m:t>
                          </m:r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/>
                                  <a:ea typeface="Calibri" pitchFamily="34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  <a:ea typeface="Calibri" pitchFamily="34" charset="0"/>
                                  <a:cs typeface="Times New Roman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25" y="5035610"/>
                <a:ext cx="2158411" cy="72064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29371" y="5046583"/>
                <a:ext cx="1693412" cy="718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𝑒</m:t>
                          </m:r>
                        </m:sub>
                      </m:sSub>
                      <m:r>
                        <a:rPr lang="en-US" i="1" dirty="0"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𝜆</m:t>
                      </m:r>
                      <m:sSubSup>
                        <m:sSubSup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𝑙</m:t>
                          </m:r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p>
                      </m:sSubSup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371" y="5046583"/>
                <a:ext cx="1693412" cy="7182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437148" y="5221054"/>
                <a:ext cx="5943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𝑒</m:t>
                          </m:r>
                        </m:sub>
                      </m:sSub>
                      <m:r>
                        <a:rPr lang="en-US" i="1" dirty="0">
                          <a:latin typeface="Cambria Math"/>
                          <a:ea typeface="Calibri" pitchFamily="34" charset="0"/>
                          <a:cs typeface="Times New Roman" pitchFamily="18" charset="0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148" y="5221054"/>
                <a:ext cx="59439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031541" y="5023228"/>
                <a:ext cx="140102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𝑙</m:t>
                              </m:r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541" y="5023228"/>
                <a:ext cx="1401025" cy="71468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323727" y="5046583"/>
                <a:ext cx="1289327" cy="657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libri"/>
                              <a:cs typeface="Times New Roman"/>
                            </a:rPr>
                            <m:t>𝑄</m:t>
                          </m:r>
                        </m:num>
                        <m:den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𝑙</m:t>
                              </m:r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i="1" dirty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727" y="5046583"/>
                <a:ext cx="1289327" cy="65748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259632" y="6061938"/>
                <a:ext cx="71642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where we have used the fact that the total charge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</m:t>
                    </m:r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 = 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6061938"/>
                <a:ext cx="7164288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76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15656" y="158687"/>
                <a:ext cx="58316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Let us assume that the rod is lying along the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i="1" dirty="0">
                    <a:latin typeface="Cambria Math" pitchFamily="18" charset="0"/>
                    <a:ea typeface="Calibri" pitchFamily="34" charset="0"/>
                    <a:cs typeface="Times New Roman" pitchFamily="18" charset="0"/>
                  </a:rPr>
                  <a:t>axis</a:t>
                </a: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, 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656" y="158687"/>
                <a:ext cx="58316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836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97875" y="162990"/>
                <a:ext cx="41985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𝒅𝒙</m:t>
                    </m:r>
                  </m:oMath>
                </a14:m>
                <a:r>
                  <a:rPr lang="en-US" i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is the length of one small segment,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875" y="162990"/>
                <a:ext cx="4198585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161" t="-10000" r="-29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630" y="421493"/>
                <a:ext cx="40940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and 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𝑑𝑞</m:t>
                    </m:r>
                  </m:oMath>
                </a14:m>
                <a:r>
                  <a:rPr lang="en-US" i="1" dirty="0">
                    <a:latin typeface="Cambria Math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is the charge on that segment. </a:t>
                </a:r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0" y="421493"/>
                <a:ext cx="4094006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190" t="-9836" r="-298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1234" y="-97229"/>
            <a:ext cx="1506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26141" y="440070"/>
            <a:ext cx="4595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Because the rod has a charge per unit length </a:t>
            </a:r>
            <a:r>
              <a:rPr lang="en-US" i="1" dirty="0">
                <a:latin typeface="Cambria Math" pitchFamily="18" charset="0"/>
                <a:ea typeface="Calibri" pitchFamily="34" charset="0"/>
                <a:cs typeface="Times New Roman" pitchFamily="18" charset="0"/>
              </a:rPr>
              <a:t>λ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1630" y="790825"/>
                <a:ext cx="39080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the charge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𝑑𝑞</m:t>
                    </m:r>
                    <m:r>
                      <a:rPr lang="en-US" i="1" dirty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on the small segment is   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0" y="790825"/>
                <a:ext cx="3908058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24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62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6" grpId="0"/>
      <p:bldP spid="13" grpId="0"/>
      <p:bldP spid="14" grpId="0"/>
      <p:bldP spid="15" grpId="0"/>
      <p:bldP spid="16" grpId="0"/>
      <p:bldP spid="17" grpId="0"/>
      <p:bldP spid="18" grpId="0"/>
      <p:bldP spid="8" grpId="0"/>
      <p:bldP spid="9" grpId="0"/>
      <p:bldP spid="10" grpId="0"/>
      <p:bldP spid="11" grpId="0"/>
      <p:bldP spid="12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520" y="764704"/>
                <a:ext cx="8892480" cy="3767763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What If ? Suppose we move to a point P very far away from the rod. What is the nature of the electric field at such a point?</a:t>
                </a:r>
              </a:p>
              <a:p>
                <a:endParaRPr lang="en-US" dirty="0"/>
              </a:p>
              <a:p>
                <a:r>
                  <a:rPr lang="en-US" b="1" dirty="0"/>
                  <a:t>Answer </a:t>
                </a:r>
                <a:r>
                  <a:rPr lang="en-US" dirty="0"/>
                  <a:t>If </a:t>
                </a:r>
                <a:r>
                  <a:rPr lang="en-US" i="1" dirty="0"/>
                  <a:t>P </a:t>
                </a:r>
                <a:r>
                  <a:rPr lang="en-US" dirty="0"/>
                  <a:t>is far from the rod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 ≫</m:t>
                    </m:r>
                    <m:r>
                      <a:rPr lang="en-US" b="1" i="1">
                        <a:latin typeface="Cambria Math"/>
                      </a:rPr>
                      <m:t>𝓵</m:t>
                    </m:r>
                    <m:r>
                      <a:rPr lang="en-US" b="1" i="1">
                        <a:latin typeface="Cambria Math"/>
                      </a:rPr>
                      <m:t>),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then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𝓵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  <a:r>
                  <a:rPr lang="en-US" dirty="0"/>
                  <a:t> in the denominator of the final expression 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𝑬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can be neglected, and     </a:t>
                </a:r>
              </a:p>
              <a:p>
                <a:r>
                  <a:rPr lang="en-US" b="1" dirty="0"/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r>
                      <a:rPr lang="en-US" b="1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𝑸</m:t>
                    </m:r>
                    <m:r>
                      <a:rPr lang="en-US" b="1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      This is just the form you would expect for a point charge. Therefore, at large values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𝓵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,</m:t>
                    </m:r>
                  </m:oMath>
                </a14:m>
                <a:r>
                  <a:rPr lang="en-US" dirty="0"/>
                  <a:t> the charge distribution appears to be a point charge of magnitude  </a:t>
                </a:r>
                <a:r>
                  <a:rPr lang="en-US" i="1" dirty="0"/>
                  <a:t>Q</a:t>
                </a:r>
                <a:r>
                  <a:rPr lang="en-US" dirty="0"/>
                  <a:t>—we are so far away </a:t>
                </a:r>
              </a:p>
              <a:p>
                <a:endParaRPr lang="en-US" dirty="0"/>
              </a:p>
              <a:p>
                <a:r>
                  <a:rPr lang="en-US" dirty="0"/>
                  <a:t>from the rod that we cannot distinguish that it has a size. The use of the limiting technique         (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𝓁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→</m:t>
                    </m:r>
                    <m:r>
                      <a:rPr lang="en-US" sz="24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) often is a good method for checking a mathematical expression.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8892480" cy="3767763"/>
              </a:xfrm>
              <a:prstGeom prst="rect">
                <a:avLst/>
              </a:prstGeom>
              <a:blipFill rotWithShape="1">
                <a:blip r:embed="rId2"/>
                <a:stretch>
                  <a:fillRect l="-410" t="-482" r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40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738"/>
            <a:ext cx="8892480" cy="507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8484" y="6416601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https://www.youtube.com/watch?v=Ta1q5_d-7yM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378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622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8484" y="6416601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https://www.youtube.com/watch?v=Ta1q5_d-7yM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990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35332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1.8 </a:t>
            </a:r>
            <a:r>
              <a:rPr lang="en-US" b="1" dirty="0"/>
              <a:t>The Electric Field of a Uniform Ring of Charge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9512" y="415320"/>
                <a:ext cx="8856984" cy="9233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         A ring of radius  </a:t>
                </a:r>
                <a:r>
                  <a:rPr lang="en-US" b="1" i="1" dirty="0"/>
                  <a:t>a </a:t>
                </a:r>
                <a:r>
                  <a:rPr lang="en-US" i="1" dirty="0"/>
                  <a:t> </a:t>
                </a:r>
                <a:r>
                  <a:rPr lang="en-US" dirty="0"/>
                  <a:t>carries a uniformly distributed positive total charge </a:t>
                </a:r>
                <a:r>
                  <a:rPr lang="en-US" b="1" dirty="0"/>
                  <a:t>Q .</a:t>
                </a:r>
                <a:r>
                  <a:rPr lang="en-US" dirty="0"/>
                  <a:t> Calculate the electric field due to the ring at a point  </a:t>
                </a:r>
                <a:r>
                  <a:rPr lang="en-US" b="1" i="1" dirty="0"/>
                  <a:t>P</a:t>
                </a:r>
                <a:r>
                  <a:rPr lang="en-US" i="1" dirty="0"/>
                  <a:t>  </a:t>
                </a:r>
                <a:r>
                  <a:rPr lang="en-US" dirty="0"/>
                  <a:t>lying a distance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from its center along the central axis perpendicular to the plane of the ring (Fig. 1.18a).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5320"/>
                <a:ext cx="8856984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24" y="1628800"/>
            <a:ext cx="3266301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48064" y="4365104"/>
            <a:ext cx="388843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1.18 </a:t>
            </a:r>
            <a:r>
              <a:rPr lang="en-US" sz="1400" dirty="0"/>
              <a:t>(Example 1.8) A uniformly charged ring of radius </a:t>
            </a:r>
            <a:r>
              <a:rPr lang="en-US" sz="1400" i="1" dirty="0"/>
              <a:t>a</a:t>
            </a:r>
            <a:r>
              <a:rPr lang="en-US" sz="1400" dirty="0"/>
              <a:t>. (a) The field at </a:t>
            </a:r>
            <a:r>
              <a:rPr lang="en-US" sz="1400" i="1" dirty="0"/>
              <a:t>P </a:t>
            </a:r>
            <a:r>
              <a:rPr lang="en-US" sz="1400" dirty="0"/>
              <a:t>on the </a:t>
            </a:r>
            <a:r>
              <a:rPr lang="en-US" sz="1400" i="1" dirty="0"/>
              <a:t>x </a:t>
            </a:r>
            <a:r>
              <a:rPr lang="en-US" sz="1400" dirty="0"/>
              <a:t>axis due to an element of charge </a:t>
            </a:r>
            <a:r>
              <a:rPr lang="en-US" sz="1400" i="1" dirty="0" err="1"/>
              <a:t>dq</a:t>
            </a:r>
            <a:r>
              <a:rPr lang="en-US" sz="1400" i="1" dirty="0"/>
              <a:t> .</a:t>
            </a:r>
            <a:r>
              <a:rPr lang="en-US" sz="1400" dirty="0"/>
              <a:t> (b) The total electric field at </a:t>
            </a:r>
            <a:r>
              <a:rPr lang="en-US" sz="1400" i="1" dirty="0"/>
              <a:t>P </a:t>
            </a:r>
            <a:r>
              <a:rPr lang="en-US" sz="1400" dirty="0"/>
              <a:t>is along the </a:t>
            </a:r>
            <a:r>
              <a:rPr lang="en-US" sz="1400" i="1" dirty="0"/>
              <a:t>x </a:t>
            </a:r>
            <a:r>
              <a:rPr lang="en-US" sz="1400" dirty="0"/>
              <a:t>axis. The perpendicular component of the field at </a:t>
            </a:r>
            <a:r>
              <a:rPr lang="en-US" sz="1400" i="1" dirty="0"/>
              <a:t>P </a:t>
            </a:r>
            <a:r>
              <a:rPr lang="en-US" sz="1400" dirty="0"/>
              <a:t>due to segment 1 is canceled by the perpendicular component due to segment 2.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9512" y="1412776"/>
                <a:ext cx="5612612" cy="231460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b="1" dirty="0"/>
                  <a:t>Solution </a:t>
                </a:r>
                <a:endParaRPr lang="en-US" dirty="0"/>
              </a:p>
              <a:p>
                <a:r>
                  <a:rPr lang="en-US" dirty="0"/>
                  <a:t>The magnitude of the electric field at </a:t>
                </a:r>
                <a:r>
                  <a:rPr lang="en-US" i="1" dirty="0"/>
                  <a:t>P </a:t>
                </a:r>
                <a:r>
                  <a:rPr lang="en-US" dirty="0"/>
                  <a:t>due to the segment of charge </a:t>
                </a:r>
                <a:r>
                  <a:rPr lang="en-US" i="1" dirty="0" err="1"/>
                  <a:t>dq</a:t>
                </a:r>
                <a:r>
                  <a:rPr lang="en-US" i="1" dirty="0"/>
                  <a:t> </a:t>
                </a:r>
                <a:r>
                  <a:rPr lang="en-US" dirty="0"/>
                  <a:t>is this field has an </a:t>
                </a:r>
                <a:r>
                  <a:rPr lang="en-US" i="1" dirty="0"/>
                  <a:t>x </a:t>
                </a:r>
                <a:r>
                  <a:rPr lang="en-US" dirty="0"/>
                  <a:t>component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𝑑𝐸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𝑐𝑜𝑠</m:t>
                    </m:r>
                    <m:r>
                      <a:rPr lang="en-US" i="1">
                        <a:latin typeface="Cambria Math"/>
                      </a:rPr>
                      <m:t>𝜃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along the </a:t>
                </a:r>
                <a:r>
                  <a:rPr lang="en-US" i="1" dirty="0"/>
                  <a:t>x </a:t>
                </a:r>
                <a:r>
                  <a:rPr lang="en-US" dirty="0"/>
                  <a:t>axis and a component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±</m:t>
                        </m:r>
                      </m:sub>
                    </m:sSub>
                  </m:oMath>
                </a14:m>
                <a:r>
                  <a:rPr lang="en-US" dirty="0"/>
                  <a:t> perpendicular to the </a:t>
                </a:r>
                <a:r>
                  <a:rPr lang="en-US" i="1" dirty="0"/>
                  <a:t>x </a:t>
                </a:r>
                <a:r>
                  <a:rPr lang="en-US" dirty="0"/>
                  <a:t>axis. As we see in Figure 1.18b, however, the resultant field at </a:t>
                </a:r>
                <a:r>
                  <a:rPr lang="en-US" i="1" dirty="0"/>
                  <a:t>P </a:t>
                </a:r>
                <a:r>
                  <a:rPr lang="en-US" dirty="0"/>
                  <a:t>must lie along the </a:t>
                </a:r>
                <a:r>
                  <a:rPr lang="en-US" i="1" dirty="0"/>
                  <a:t>x </a:t>
                </a:r>
                <a:r>
                  <a:rPr lang="en-US" dirty="0"/>
                  <a:t>axis because the perpendicular components of all the various charge segments sum to zero.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12776"/>
                <a:ext cx="5612612" cy="23146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/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27384"/>
            <a:ext cx="4068452" cy="27259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 rot="1595276">
            <a:off x="8511524" y="3343772"/>
            <a:ext cx="918271" cy="390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68308" y="3509210"/>
            <a:ext cx="300375" cy="6822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32818" y="658706"/>
                <a:ext cx="4662264" cy="475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and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=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/</m:t>
                    </m:r>
                    <m:r>
                      <a:rPr lang="en-US" sz="2400" i="1">
                        <a:latin typeface="Cambria Math"/>
                      </a:rPr>
                      <m:t>𝑟</m:t>
                    </m:r>
                  </m:oMath>
                </a14:m>
                <a:r>
                  <a:rPr lang="en-US" sz="2400" dirty="0"/>
                  <a:t>,    </a:t>
                </a:r>
                <a:r>
                  <a:rPr lang="en-US" dirty="0"/>
                  <a:t>we find that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818" y="658706"/>
                <a:ext cx="4662264" cy="475451"/>
              </a:xfrm>
              <a:prstGeom prst="rect">
                <a:avLst/>
              </a:prstGeom>
              <a:blipFill rotWithShape="1">
                <a:blip r:embed="rId3"/>
                <a:stretch>
                  <a:fillRect l="-1176" t="-10256" b="-25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0" y="1196752"/>
            <a:ext cx="780969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81" y="1088740"/>
            <a:ext cx="1671528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6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49307"/>
            <a:ext cx="1570975" cy="984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7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22" y="1088741"/>
            <a:ext cx="2317457" cy="10081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07504" y="2012397"/>
            <a:ext cx="6515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segments of the ring make the same contribution to the field at </a:t>
            </a:r>
            <a:r>
              <a:rPr lang="en-US" i="1" dirty="0"/>
              <a:t>P </a:t>
            </a:r>
            <a:r>
              <a:rPr lang="en-US" dirty="0"/>
              <a:t>because they are all equidistant from this point. Thus, we can integrate to obtain the total field at </a:t>
            </a:r>
            <a:r>
              <a:rPr lang="en-US" i="1" dirty="0"/>
              <a:t>P</a:t>
            </a:r>
            <a:r>
              <a:rPr lang="en-US" dirty="0"/>
              <a:t>:</a:t>
            </a:r>
          </a:p>
        </p:txBody>
      </p:sp>
      <p:pic>
        <p:nvPicPr>
          <p:cNvPr id="9" name="Picture 8"/>
          <p:cNvPicPr/>
          <p:nvPr/>
        </p:nvPicPr>
        <p:blipFill>
          <a:blip r:embed="rId8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2" y="3019051"/>
            <a:ext cx="839855" cy="970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9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81" y="2956132"/>
            <a:ext cx="2078728" cy="1139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10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77" y="4095662"/>
            <a:ext cx="2223973" cy="1042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11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150" y="4396903"/>
            <a:ext cx="2383842" cy="101896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602996" y="5301208"/>
            <a:ext cx="8541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result shows that the field is zero at </a:t>
            </a:r>
            <a:r>
              <a:rPr lang="en-US" i="1" dirty="0"/>
              <a:t>x </a:t>
            </a:r>
            <a:r>
              <a:rPr lang="en-US" dirty="0"/>
              <a:t>= 0. Does this finding surprise you?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0630" y="5805264"/>
                <a:ext cx="88569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What If? Suppose a negative charge is placed at the center of the ring in Figure 1.18 and displaced slightly by a distance        x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≪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 along the x axis. When released, what type of motion does it exhibit?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30" y="5805264"/>
                <a:ext cx="8856983" cy="923330"/>
              </a:xfrm>
              <a:prstGeom prst="rect">
                <a:avLst/>
              </a:prstGeom>
              <a:blipFill rotWithShape="1">
                <a:blip r:embed="rId12"/>
                <a:stretch>
                  <a:fillRect l="-551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/>
          <p:nvPr/>
        </p:nvPicPr>
        <p:blipFill>
          <a:blip r:embed="rId1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65" y="2454772"/>
            <a:ext cx="2903703" cy="26831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4371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That is, the perpendicular component of the field created by any charge element is canceled by the perpendicular component created by an element on the opposite side of the ring.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7504" y="740361"/>
                <a:ext cx="2765757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= 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40361"/>
                <a:ext cx="2765757" cy="379656"/>
              </a:xfrm>
              <a:prstGeom prst="rect">
                <a:avLst/>
              </a:prstGeom>
              <a:blipFill rotWithShape="1">
                <a:blip r:embed="rId14"/>
                <a:stretch>
                  <a:fillRect l="-1987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>
            <a:off x="246774" y="1397726"/>
            <a:ext cx="655366" cy="2050868"/>
          </a:xfrm>
          <a:custGeom>
            <a:avLst/>
            <a:gdLst>
              <a:gd name="connsiteX0" fmla="*/ 53672 w 655366"/>
              <a:gd name="connsiteY0" fmla="*/ 91440 h 2050868"/>
              <a:gd name="connsiteX1" fmla="*/ 14483 w 655366"/>
              <a:gd name="connsiteY1" fmla="*/ 156754 h 2050868"/>
              <a:gd name="connsiteX2" fmla="*/ 27546 w 655366"/>
              <a:gd name="connsiteY2" fmla="*/ 300445 h 2050868"/>
              <a:gd name="connsiteX3" fmla="*/ 53672 w 655366"/>
              <a:gd name="connsiteY3" fmla="*/ 339634 h 2050868"/>
              <a:gd name="connsiteX4" fmla="*/ 132049 w 655366"/>
              <a:gd name="connsiteY4" fmla="*/ 404948 h 2050868"/>
              <a:gd name="connsiteX5" fmla="*/ 262677 w 655366"/>
              <a:gd name="connsiteY5" fmla="*/ 391885 h 2050868"/>
              <a:gd name="connsiteX6" fmla="*/ 536997 w 655366"/>
              <a:gd name="connsiteY6" fmla="*/ 378823 h 2050868"/>
              <a:gd name="connsiteX7" fmla="*/ 628437 w 655366"/>
              <a:gd name="connsiteY7" fmla="*/ 352697 h 2050868"/>
              <a:gd name="connsiteX8" fmla="*/ 654563 w 655366"/>
              <a:gd name="connsiteY8" fmla="*/ 313508 h 2050868"/>
              <a:gd name="connsiteX9" fmla="*/ 641500 w 655366"/>
              <a:gd name="connsiteY9" fmla="*/ 169817 h 2050868"/>
              <a:gd name="connsiteX10" fmla="*/ 589249 w 655366"/>
              <a:gd name="connsiteY10" fmla="*/ 52251 h 2050868"/>
              <a:gd name="connsiteX11" fmla="*/ 550060 w 655366"/>
              <a:gd name="connsiteY11" fmla="*/ 13063 h 2050868"/>
              <a:gd name="connsiteX12" fmla="*/ 510872 w 655366"/>
              <a:gd name="connsiteY12" fmla="*/ 0 h 2050868"/>
              <a:gd name="connsiteX13" fmla="*/ 393306 w 655366"/>
              <a:gd name="connsiteY13" fmla="*/ 13063 h 2050868"/>
              <a:gd name="connsiteX14" fmla="*/ 301866 w 655366"/>
              <a:gd name="connsiteY14" fmla="*/ 39188 h 2050868"/>
              <a:gd name="connsiteX15" fmla="*/ 262677 w 655366"/>
              <a:gd name="connsiteY15" fmla="*/ 117565 h 2050868"/>
              <a:gd name="connsiteX16" fmla="*/ 223489 w 655366"/>
              <a:gd name="connsiteY16" fmla="*/ 143691 h 2050868"/>
              <a:gd name="connsiteX17" fmla="*/ 171237 w 655366"/>
              <a:gd name="connsiteY17" fmla="*/ 130628 h 2050868"/>
              <a:gd name="connsiteX18" fmla="*/ 132049 w 655366"/>
              <a:gd name="connsiteY18" fmla="*/ 117565 h 2050868"/>
              <a:gd name="connsiteX19" fmla="*/ 79797 w 655366"/>
              <a:gd name="connsiteY19" fmla="*/ 130628 h 2050868"/>
              <a:gd name="connsiteX20" fmla="*/ 53672 w 655366"/>
              <a:gd name="connsiteY20" fmla="*/ 169817 h 2050868"/>
              <a:gd name="connsiteX21" fmla="*/ 53672 w 655366"/>
              <a:gd name="connsiteY21" fmla="*/ 496388 h 2050868"/>
              <a:gd name="connsiteX22" fmla="*/ 66735 w 655366"/>
              <a:gd name="connsiteY22" fmla="*/ 587828 h 2050868"/>
              <a:gd name="connsiteX23" fmla="*/ 79797 w 655366"/>
              <a:gd name="connsiteY23" fmla="*/ 1345474 h 2050868"/>
              <a:gd name="connsiteX24" fmla="*/ 66735 w 655366"/>
              <a:gd name="connsiteY24" fmla="*/ 2037805 h 2050868"/>
              <a:gd name="connsiteX25" fmla="*/ 92860 w 655366"/>
              <a:gd name="connsiteY25" fmla="*/ 1985554 h 2050868"/>
              <a:gd name="connsiteX26" fmla="*/ 158175 w 655366"/>
              <a:gd name="connsiteY26" fmla="*/ 1920240 h 2050868"/>
              <a:gd name="connsiteX27" fmla="*/ 171237 w 655366"/>
              <a:gd name="connsiteY27" fmla="*/ 1867988 h 2050868"/>
              <a:gd name="connsiteX28" fmla="*/ 184300 w 655366"/>
              <a:gd name="connsiteY28" fmla="*/ 1907177 h 2050868"/>
              <a:gd name="connsiteX29" fmla="*/ 158175 w 655366"/>
              <a:gd name="connsiteY29" fmla="*/ 1946365 h 2050868"/>
              <a:gd name="connsiteX30" fmla="*/ 118986 w 655366"/>
              <a:gd name="connsiteY30" fmla="*/ 1998617 h 2050868"/>
              <a:gd name="connsiteX31" fmla="*/ 92860 w 655366"/>
              <a:gd name="connsiteY31" fmla="*/ 2037805 h 2050868"/>
              <a:gd name="connsiteX32" fmla="*/ 53672 w 655366"/>
              <a:gd name="connsiteY32" fmla="*/ 2050868 h 2050868"/>
              <a:gd name="connsiteX33" fmla="*/ 1420 w 655366"/>
              <a:gd name="connsiteY33" fmla="*/ 1972491 h 2050868"/>
              <a:gd name="connsiteX34" fmla="*/ 14483 w 655366"/>
              <a:gd name="connsiteY34" fmla="*/ 1933303 h 2050868"/>
              <a:gd name="connsiteX35" fmla="*/ 79797 w 655366"/>
              <a:gd name="connsiteY35" fmla="*/ 1920240 h 2050868"/>
              <a:gd name="connsiteX36" fmla="*/ 158175 w 655366"/>
              <a:gd name="connsiteY36" fmla="*/ 1907177 h 205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5366" h="2050868">
                <a:moveTo>
                  <a:pt x="53672" y="91440"/>
                </a:moveTo>
                <a:cubicBezTo>
                  <a:pt x="40609" y="113211"/>
                  <a:pt x="17632" y="131560"/>
                  <a:pt x="14483" y="156754"/>
                </a:cubicBezTo>
                <a:cubicBezTo>
                  <a:pt x="8518" y="204477"/>
                  <a:pt x="17469" y="253418"/>
                  <a:pt x="27546" y="300445"/>
                </a:cubicBezTo>
                <a:cubicBezTo>
                  <a:pt x="30836" y="315796"/>
                  <a:pt x="43621" y="327573"/>
                  <a:pt x="53672" y="339634"/>
                </a:cubicBezTo>
                <a:cubicBezTo>
                  <a:pt x="85105" y="377354"/>
                  <a:pt x="93514" y="379259"/>
                  <a:pt x="132049" y="404948"/>
                </a:cubicBezTo>
                <a:cubicBezTo>
                  <a:pt x="175592" y="400594"/>
                  <a:pt x="219008" y="394702"/>
                  <a:pt x="262677" y="391885"/>
                </a:cubicBezTo>
                <a:cubicBezTo>
                  <a:pt x="354031" y="385991"/>
                  <a:pt x="445745" y="386123"/>
                  <a:pt x="536997" y="378823"/>
                </a:cubicBezTo>
                <a:cubicBezTo>
                  <a:pt x="558581" y="377096"/>
                  <a:pt x="605983" y="360182"/>
                  <a:pt x="628437" y="352697"/>
                </a:cubicBezTo>
                <a:cubicBezTo>
                  <a:pt x="637146" y="339634"/>
                  <a:pt x="653444" y="329168"/>
                  <a:pt x="654563" y="313508"/>
                </a:cubicBezTo>
                <a:cubicBezTo>
                  <a:pt x="657990" y="265536"/>
                  <a:pt x="649858" y="217180"/>
                  <a:pt x="641500" y="169817"/>
                </a:cubicBezTo>
                <a:cubicBezTo>
                  <a:pt x="633849" y="126459"/>
                  <a:pt x="617289" y="85898"/>
                  <a:pt x="589249" y="52251"/>
                </a:cubicBezTo>
                <a:cubicBezTo>
                  <a:pt x="577422" y="38059"/>
                  <a:pt x="565431" y="23310"/>
                  <a:pt x="550060" y="13063"/>
                </a:cubicBezTo>
                <a:cubicBezTo>
                  <a:pt x="538603" y="5425"/>
                  <a:pt x="523935" y="4354"/>
                  <a:pt x="510872" y="0"/>
                </a:cubicBezTo>
                <a:cubicBezTo>
                  <a:pt x="471683" y="4354"/>
                  <a:pt x="432277" y="7068"/>
                  <a:pt x="393306" y="13063"/>
                </a:cubicBezTo>
                <a:cubicBezTo>
                  <a:pt x="362840" y="17750"/>
                  <a:pt x="331132" y="29433"/>
                  <a:pt x="301866" y="39188"/>
                </a:cubicBezTo>
                <a:cubicBezTo>
                  <a:pt x="291241" y="71062"/>
                  <a:pt x="288001" y="92241"/>
                  <a:pt x="262677" y="117565"/>
                </a:cubicBezTo>
                <a:cubicBezTo>
                  <a:pt x="251576" y="128666"/>
                  <a:pt x="236552" y="134982"/>
                  <a:pt x="223489" y="143691"/>
                </a:cubicBezTo>
                <a:cubicBezTo>
                  <a:pt x="206072" y="139337"/>
                  <a:pt x="188500" y="135560"/>
                  <a:pt x="171237" y="130628"/>
                </a:cubicBezTo>
                <a:cubicBezTo>
                  <a:pt x="157998" y="126845"/>
                  <a:pt x="145818" y="117565"/>
                  <a:pt x="132049" y="117565"/>
                </a:cubicBezTo>
                <a:cubicBezTo>
                  <a:pt x="114096" y="117565"/>
                  <a:pt x="97214" y="126274"/>
                  <a:pt x="79797" y="130628"/>
                </a:cubicBezTo>
                <a:cubicBezTo>
                  <a:pt x="71089" y="143691"/>
                  <a:pt x="60693" y="155775"/>
                  <a:pt x="53672" y="169817"/>
                </a:cubicBezTo>
                <a:cubicBezTo>
                  <a:pt x="8548" y="260066"/>
                  <a:pt x="52073" y="473205"/>
                  <a:pt x="53672" y="496388"/>
                </a:cubicBezTo>
                <a:cubicBezTo>
                  <a:pt x="55790" y="527104"/>
                  <a:pt x="62381" y="557348"/>
                  <a:pt x="66735" y="587828"/>
                </a:cubicBezTo>
                <a:cubicBezTo>
                  <a:pt x="71089" y="840377"/>
                  <a:pt x="79797" y="1092888"/>
                  <a:pt x="79797" y="1345474"/>
                </a:cubicBezTo>
                <a:cubicBezTo>
                  <a:pt x="79797" y="1576292"/>
                  <a:pt x="62025" y="1807035"/>
                  <a:pt x="66735" y="2037805"/>
                </a:cubicBezTo>
                <a:cubicBezTo>
                  <a:pt x="67132" y="2057274"/>
                  <a:pt x="83199" y="2002461"/>
                  <a:pt x="92860" y="1985554"/>
                </a:cubicBezTo>
                <a:cubicBezTo>
                  <a:pt x="119656" y="1938661"/>
                  <a:pt x="113962" y="1949714"/>
                  <a:pt x="158175" y="1920240"/>
                </a:cubicBezTo>
                <a:cubicBezTo>
                  <a:pt x="162529" y="1902823"/>
                  <a:pt x="155179" y="1876017"/>
                  <a:pt x="171237" y="1867988"/>
                </a:cubicBezTo>
                <a:cubicBezTo>
                  <a:pt x="183553" y="1861830"/>
                  <a:pt x="186564" y="1893595"/>
                  <a:pt x="184300" y="1907177"/>
                </a:cubicBezTo>
                <a:cubicBezTo>
                  <a:pt x="181719" y="1922663"/>
                  <a:pt x="167300" y="1933590"/>
                  <a:pt x="158175" y="1946365"/>
                </a:cubicBezTo>
                <a:cubicBezTo>
                  <a:pt x="145521" y="1964081"/>
                  <a:pt x="131641" y="1980901"/>
                  <a:pt x="118986" y="1998617"/>
                </a:cubicBezTo>
                <a:cubicBezTo>
                  <a:pt x="109861" y="2011392"/>
                  <a:pt x="105119" y="2027998"/>
                  <a:pt x="92860" y="2037805"/>
                </a:cubicBezTo>
                <a:cubicBezTo>
                  <a:pt x="82108" y="2046407"/>
                  <a:pt x="66735" y="2046514"/>
                  <a:pt x="53672" y="2050868"/>
                </a:cubicBezTo>
                <a:cubicBezTo>
                  <a:pt x="36255" y="2024742"/>
                  <a:pt x="-8510" y="2002279"/>
                  <a:pt x="1420" y="1972491"/>
                </a:cubicBezTo>
                <a:cubicBezTo>
                  <a:pt x="5774" y="1959428"/>
                  <a:pt x="3026" y="1940941"/>
                  <a:pt x="14483" y="1933303"/>
                </a:cubicBezTo>
                <a:cubicBezTo>
                  <a:pt x="32957" y="1920987"/>
                  <a:pt x="58257" y="1925625"/>
                  <a:pt x="79797" y="1920240"/>
                </a:cubicBezTo>
                <a:cubicBezTo>
                  <a:pt x="148572" y="1903046"/>
                  <a:pt x="88905" y="1907177"/>
                  <a:pt x="158175" y="19071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143858" y="1097280"/>
            <a:ext cx="5460264" cy="3033103"/>
          </a:xfrm>
          <a:custGeom>
            <a:avLst/>
            <a:gdLst>
              <a:gd name="connsiteX0" fmla="*/ 3493456 w 5460264"/>
              <a:gd name="connsiteY0" fmla="*/ 169817 h 3033103"/>
              <a:gd name="connsiteX1" fmla="*/ 3467331 w 5460264"/>
              <a:gd name="connsiteY1" fmla="*/ 248194 h 3033103"/>
              <a:gd name="connsiteX2" fmla="*/ 3467331 w 5460264"/>
              <a:gd name="connsiteY2" fmla="*/ 640080 h 3033103"/>
              <a:gd name="connsiteX3" fmla="*/ 3532645 w 5460264"/>
              <a:gd name="connsiteY3" fmla="*/ 705394 h 3033103"/>
              <a:gd name="connsiteX4" fmla="*/ 3624085 w 5460264"/>
              <a:gd name="connsiteY4" fmla="*/ 783771 h 3033103"/>
              <a:gd name="connsiteX5" fmla="*/ 3702462 w 5460264"/>
              <a:gd name="connsiteY5" fmla="*/ 809897 h 3033103"/>
              <a:gd name="connsiteX6" fmla="*/ 3793902 w 5460264"/>
              <a:gd name="connsiteY6" fmla="*/ 796834 h 3033103"/>
              <a:gd name="connsiteX7" fmla="*/ 4002908 w 5460264"/>
              <a:gd name="connsiteY7" fmla="*/ 836023 h 3033103"/>
              <a:gd name="connsiteX8" fmla="*/ 4068222 w 5460264"/>
              <a:gd name="connsiteY8" fmla="*/ 862149 h 3033103"/>
              <a:gd name="connsiteX9" fmla="*/ 4133536 w 5460264"/>
              <a:gd name="connsiteY9" fmla="*/ 875211 h 3033103"/>
              <a:gd name="connsiteX10" fmla="*/ 4172725 w 5460264"/>
              <a:gd name="connsiteY10" fmla="*/ 888274 h 3033103"/>
              <a:gd name="connsiteX11" fmla="*/ 4264165 w 5460264"/>
              <a:gd name="connsiteY11" fmla="*/ 914400 h 3033103"/>
              <a:gd name="connsiteX12" fmla="*/ 4394793 w 5460264"/>
              <a:gd name="connsiteY12" fmla="*/ 888274 h 3033103"/>
              <a:gd name="connsiteX13" fmla="*/ 4577673 w 5460264"/>
              <a:gd name="connsiteY13" fmla="*/ 862149 h 3033103"/>
              <a:gd name="connsiteX14" fmla="*/ 4616862 w 5460264"/>
              <a:gd name="connsiteY14" fmla="*/ 836023 h 3033103"/>
              <a:gd name="connsiteX15" fmla="*/ 4786679 w 5460264"/>
              <a:gd name="connsiteY15" fmla="*/ 809897 h 3033103"/>
              <a:gd name="connsiteX16" fmla="*/ 4995685 w 5460264"/>
              <a:gd name="connsiteY16" fmla="*/ 783771 h 3033103"/>
              <a:gd name="connsiteX17" fmla="*/ 5047936 w 5460264"/>
              <a:gd name="connsiteY17" fmla="*/ 770709 h 3033103"/>
              <a:gd name="connsiteX18" fmla="*/ 5296131 w 5460264"/>
              <a:gd name="connsiteY18" fmla="*/ 770709 h 3033103"/>
              <a:gd name="connsiteX19" fmla="*/ 5335319 w 5460264"/>
              <a:gd name="connsiteY19" fmla="*/ 757646 h 3033103"/>
              <a:gd name="connsiteX20" fmla="*/ 5374508 w 5460264"/>
              <a:gd name="connsiteY20" fmla="*/ 731520 h 3033103"/>
              <a:gd name="connsiteX21" fmla="*/ 5400633 w 5460264"/>
              <a:gd name="connsiteY21" fmla="*/ 679269 h 3033103"/>
              <a:gd name="connsiteX22" fmla="*/ 5426759 w 5460264"/>
              <a:gd name="connsiteY22" fmla="*/ 600891 h 3033103"/>
              <a:gd name="connsiteX23" fmla="*/ 5439822 w 5460264"/>
              <a:gd name="connsiteY23" fmla="*/ 496389 h 3033103"/>
              <a:gd name="connsiteX24" fmla="*/ 5439822 w 5460264"/>
              <a:gd name="connsiteY24" fmla="*/ 326571 h 3033103"/>
              <a:gd name="connsiteX25" fmla="*/ 5387571 w 5460264"/>
              <a:gd name="connsiteY25" fmla="*/ 300446 h 3033103"/>
              <a:gd name="connsiteX26" fmla="*/ 5243879 w 5460264"/>
              <a:gd name="connsiteY26" fmla="*/ 274320 h 3033103"/>
              <a:gd name="connsiteX27" fmla="*/ 5113251 w 5460264"/>
              <a:gd name="connsiteY27" fmla="*/ 182880 h 3033103"/>
              <a:gd name="connsiteX28" fmla="*/ 5021811 w 5460264"/>
              <a:gd name="connsiteY28" fmla="*/ 104503 h 3033103"/>
              <a:gd name="connsiteX29" fmla="*/ 4956496 w 5460264"/>
              <a:gd name="connsiteY29" fmla="*/ 52251 h 3033103"/>
              <a:gd name="connsiteX30" fmla="*/ 4891182 w 5460264"/>
              <a:gd name="connsiteY30" fmla="*/ 0 h 3033103"/>
              <a:gd name="connsiteX31" fmla="*/ 4799742 w 5460264"/>
              <a:gd name="connsiteY31" fmla="*/ 52251 h 3033103"/>
              <a:gd name="connsiteX32" fmla="*/ 4760553 w 5460264"/>
              <a:gd name="connsiteY32" fmla="*/ 78377 h 3033103"/>
              <a:gd name="connsiteX33" fmla="*/ 4629925 w 5460264"/>
              <a:gd name="connsiteY33" fmla="*/ 117566 h 3033103"/>
              <a:gd name="connsiteX34" fmla="*/ 4590736 w 5460264"/>
              <a:gd name="connsiteY34" fmla="*/ 130629 h 3033103"/>
              <a:gd name="connsiteX35" fmla="*/ 4460108 w 5460264"/>
              <a:gd name="connsiteY35" fmla="*/ 78377 h 3033103"/>
              <a:gd name="connsiteX36" fmla="*/ 4407856 w 5460264"/>
              <a:gd name="connsiteY36" fmla="*/ 65314 h 3033103"/>
              <a:gd name="connsiteX37" fmla="*/ 4368668 w 5460264"/>
              <a:gd name="connsiteY37" fmla="*/ 52251 h 3033103"/>
              <a:gd name="connsiteX38" fmla="*/ 4329479 w 5460264"/>
              <a:gd name="connsiteY38" fmla="*/ 65314 h 3033103"/>
              <a:gd name="connsiteX39" fmla="*/ 4264165 w 5460264"/>
              <a:gd name="connsiteY39" fmla="*/ 91440 h 3033103"/>
              <a:gd name="connsiteX40" fmla="*/ 4002908 w 5460264"/>
              <a:gd name="connsiteY40" fmla="*/ 78377 h 3033103"/>
              <a:gd name="connsiteX41" fmla="*/ 3950656 w 5460264"/>
              <a:gd name="connsiteY41" fmla="*/ 52251 h 3033103"/>
              <a:gd name="connsiteX42" fmla="*/ 3833091 w 5460264"/>
              <a:gd name="connsiteY42" fmla="*/ 91440 h 3033103"/>
              <a:gd name="connsiteX43" fmla="*/ 3728588 w 5460264"/>
              <a:gd name="connsiteY43" fmla="*/ 117566 h 3033103"/>
              <a:gd name="connsiteX44" fmla="*/ 3493456 w 5460264"/>
              <a:gd name="connsiteY44" fmla="*/ 143691 h 3033103"/>
              <a:gd name="connsiteX45" fmla="*/ 3467331 w 5460264"/>
              <a:gd name="connsiteY45" fmla="*/ 404949 h 3033103"/>
              <a:gd name="connsiteX46" fmla="*/ 3441205 w 5460264"/>
              <a:gd name="connsiteY46" fmla="*/ 483326 h 3033103"/>
              <a:gd name="connsiteX47" fmla="*/ 3415079 w 5460264"/>
              <a:gd name="connsiteY47" fmla="*/ 574766 h 3033103"/>
              <a:gd name="connsiteX48" fmla="*/ 3388953 w 5460264"/>
              <a:gd name="connsiteY48" fmla="*/ 783771 h 3033103"/>
              <a:gd name="connsiteX49" fmla="*/ 3362828 w 5460264"/>
              <a:gd name="connsiteY49" fmla="*/ 875211 h 3033103"/>
              <a:gd name="connsiteX50" fmla="*/ 3323639 w 5460264"/>
              <a:gd name="connsiteY50" fmla="*/ 1045029 h 3033103"/>
              <a:gd name="connsiteX51" fmla="*/ 3310576 w 5460264"/>
              <a:gd name="connsiteY51" fmla="*/ 1136469 h 3033103"/>
              <a:gd name="connsiteX52" fmla="*/ 3284451 w 5460264"/>
              <a:gd name="connsiteY52" fmla="*/ 1188720 h 3033103"/>
              <a:gd name="connsiteX53" fmla="*/ 3258325 w 5460264"/>
              <a:gd name="connsiteY53" fmla="*/ 1267097 h 3033103"/>
              <a:gd name="connsiteX54" fmla="*/ 3232199 w 5460264"/>
              <a:gd name="connsiteY54" fmla="*/ 1345474 h 3033103"/>
              <a:gd name="connsiteX55" fmla="*/ 3179948 w 5460264"/>
              <a:gd name="connsiteY55" fmla="*/ 1449977 h 3033103"/>
              <a:gd name="connsiteX56" fmla="*/ 3101571 w 5460264"/>
              <a:gd name="connsiteY56" fmla="*/ 1528354 h 3033103"/>
              <a:gd name="connsiteX57" fmla="*/ 2997068 w 5460264"/>
              <a:gd name="connsiteY57" fmla="*/ 1645920 h 3033103"/>
              <a:gd name="connsiteX58" fmla="*/ 2931753 w 5460264"/>
              <a:gd name="connsiteY58" fmla="*/ 1658983 h 3033103"/>
              <a:gd name="connsiteX59" fmla="*/ 2748873 w 5460264"/>
              <a:gd name="connsiteY59" fmla="*/ 1672046 h 3033103"/>
              <a:gd name="connsiteX60" fmla="*/ 2644371 w 5460264"/>
              <a:gd name="connsiteY60" fmla="*/ 1724297 h 3033103"/>
              <a:gd name="connsiteX61" fmla="*/ 2579056 w 5460264"/>
              <a:gd name="connsiteY61" fmla="*/ 1750423 h 3033103"/>
              <a:gd name="connsiteX62" fmla="*/ 2435365 w 5460264"/>
              <a:gd name="connsiteY62" fmla="*/ 1789611 h 3033103"/>
              <a:gd name="connsiteX63" fmla="*/ 2291673 w 5460264"/>
              <a:gd name="connsiteY63" fmla="*/ 1815737 h 3033103"/>
              <a:gd name="connsiteX64" fmla="*/ 2213296 w 5460264"/>
              <a:gd name="connsiteY64" fmla="*/ 1841863 h 3033103"/>
              <a:gd name="connsiteX65" fmla="*/ 2174108 w 5460264"/>
              <a:gd name="connsiteY65" fmla="*/ 1867989 h 3033103"/>
              <a:gd name="connsiteX66" fmla="*/ 2095731 w 5460264"/>
              <a:gd name="connsiteY66" fmla="*/ 1894114 h 3033103"/>
              <a:gd name="connsiteX67" fmla="*/ 1991228 w 5460264"/>
              <a:gd name="connsiteY67" fmla="*/ 1933303 h 3033103"/>
              <a:gd name="connsiteX68" fmla="*/ 1938976 w 5460264"/>
              <a:gd name="connsiteY68" fmla="*/ 1946366 h 3033103"/>
              <a:gd name="connsiteX69" fmla="*/ 1899788 w 5460264"/>
              <a:gd name="connsiteY69" fmla="*/ 1959429 h 3033103"/>
              <a:gd name="connsiteX70" fmla="*/ 1651593 w 5460264"/>
              <a:gd name="connsiteY70" fmla="*/ 1972491 h 3033103"/>
              <a:gd name="connsiteX71" fmla="*/ 1468713 w 5460264"/>
              <a:gd name="connsiteY71" fmla="*/ 1959429 h 3033103"/>
              <a:gd name="connsiteX72" fmla="*/ 1416462 w 5460264"/>
              <a:gd name="connsiteY72" fmla="*/ 1946366 h 3033103"/>
              <a:gd name="connsiteX73" fmla="*/ 1390336 w 5460264"/>
              <a:gd name="connsiteY73" fmla="*/ 1907177 h 3033103"/>
              <a:gd name="connsiteX74" fmla="*/ 1233582 w 5460264"/>
              <a:gd name="connsiteY74" fmla="*/ 1946366 h 3033103"/>
              <a:gd name="connsiteX75" fmla="*/ 1155205 w 5460264"/>
              <a:gd name="connsiteY75" fmla="*/ 1959429 h 3033103"/>
              <a:gd name="connsiteX76" fmla="*/ 1063765 w 5460264"/>
              <a:gd name="connsiteY76" fmla="*/ 1985554 h 3033103"/>
              <a:gd name="connsiteX77" fmla="*/ 854759 w 5460264"/>
              <a:gd name="connsiteY77" fmla="*/ 2011680 h 3033103"/>
              <a:gd name="connsiteX78" fmla="*/ 789445 w 5460264"/>
              <a:gd name="connsiteY78" fmla="*/ 2024743 h 3033103"/>
              <a:gd name="connsiteX79" fmla="*/ 711068 w 5460264"/>
              <a:gd name="connsiteY79" fmla="*/ 2050869 h 3033103"/>
              <a:gd name="connsiteX80" fmla="*/ 449811 w 5460264"/>
              <a:gd name="connsiteY80" fmla="*/ 2063931 h 3033103"/>
              <a:gd name="connsiteX81" fmla="*/ 371433 w 5460264"/>
              <a:gd name="connsiteY81" fmla="*/ 2142309 h 3033103"/>
              <a:gd name="connsiteX82" fmla="*/ 293056 w 5460264"/>
              <a:gd name="connsiteY82" fmla="*/ 2194560 h 3033103"/>
              <a:gd name="connsiteX83" fmla="*/ 253868 w 5460264"/>
              <a:gd name="connsiteY83" fmla="*/ 2233749 h 3033103"/>
              <a:gd name="connsiteX84" fmla="*/ 175491 w 5460264"/>
              <a:gd name="connsiteY84" fmla="*/ 2286000 h 3033103"/>
              <a:gd name="connsiteX85" fmla="*/ 149365 w 5460264"/>
              <a:gd name="connsiteY85" fmla="*/ 2325189 h 3033103"/>
              <a:gd name="connsiteX86" fmla="*/ 110176 w 5460264"/>
              <a:gd name="connsiteY86" fmla="*/ 2377440 h 3033103"/>
              <a:gd name="connsiteX87" fmla="*/ 97113 w 5460264"/>
              <a:gd name="connsiteY87" fmla="*/ 2416629 h 3033103"/>
              <a:gd name="connsiteX88" fmla="*/ 70988 w 5460264"/>
              <a:gd name="connsiteY88" fmla="*/ 2455817 h 3033103"/>
              <a:gd name="connsiteX89" fmla="*/ 31799 w 5460264"/>
              <a:gd name="connsiteY89" fmla="*/ 2534194 h 3033103"/>
              <a:gd name="connsiteX90" fmla="*/ 31799 w 5460264"/>
              <a:gd name="connsiteY90" fmla="*/ 2978331 h 3033103"/>
              <a:gd name="connsiteX91" fmla="*/ 188553 w 5460264"/>
              <a:gd name="connsiteY91" fmla="*/ 2991394 h 3033103"/>
              <a:gd name="connsiteX92" fmla="*/ 227742 w 5460264"/>
              <a:gd name="connsiteY92" fmla="*/ 3017520 h 3033103"/>
              <a:gd name="connsiteX93" fmla="*/ 423685 w 5460264"/>
              <a:gd name="connsiteY93" fmla="*/ 3017520 h 3033103"/>
              <a:gd name="connsiteX94" fmla="*/ 515125 w 5460264"/>
              <a:gd name="connsiteY94" fmla="*/ 2978331 h 3033103"/>
              <a:gd name="connsiteX95" fmla="*/ 619628 w 5460264"/>
              <a:gd name="connsiteY95" fmla="*/ 2965269 h 3033103"/>
              <a:gd name="connsiteX96" fmla="*/ 867822 w 5460264"/>
              <a:gd name="connsiteY96" fmla="*/ 2978331 h 3033103"/>
              <a:gd name="connsiteX97" fmla="*/ 920073 w 5460264"/>
              <a:gd name="connsiteY97" fmla="*/ 2991394 h 3033103"/>
              <a:gd name="connsiteX98" fmla="*/ 998451 w 5460264"/>
              <a:gd name="connsiteY98" fmla="*/ 3030583 h 3033103"/>
              <a:gd name="connsiteX99" fmla="*/ 1351148 w 5460264"/>
              <a:gd name="connsiteY99" fmla="*/ 3017520 h 3033103"/>
              <a:gd name="connsiteX100" fmla="*/ 1534028 w 5460264"/>
              <a:gd name="connsiteY100" fmla="*/ 2978331 h 3033103"/>
              <a:gd name="connsiteX101" fmla="*/ 1612405 w 5460264"/>
              <a:gd name="connsiteY101" fmla="*/ 2965269 h 3033103"/>
              <a:gd name="connsiteX102" fmla="*/ 1690782 w 5460264"/>
              <a:gd name="connsiteY102" fmla="*/ 2926080 h 3033103"/>
              <a:gd name="connsiteX103" fmla="*/ 1743033 w 5460264"/>
              <a:gd name="connsiteY103" fmla="*/ 2834640 h 3033103"/>
              <a:gd name="connsiteX104" fmla="*/ 1782222 w 5460264"/>
              <a:gd name="connsiteY104" fmla="*/ 2782389 h 3033103"/>
              <a:gd name="connsiteX105" fmla="*/ 1847536 w 5460264"/>
              <a:gd name="connsiteY105" fmla="*/ 2651760 h 3033103"/>
              <a:gd name="connsiteX106" fmla="*/ 1873662 w 5460264"/>
              <a:gd name="connsiteY106" fmla="*/ 2521131 h 3033103"/>
              <a:gd name="connsiteX107" fmla="*/ 1899788 w 5460264"/>
              <a:gd name="connsiteY107" fmla="*/ 2416629 h 3033103"/>
              <a:gd name="connsiteX108" fmla="*/ 1899788 w 5460264"/>
              <a:gd name="connsiteY108" fmla="*/ 2037806 h 3033103"/>
              <a:gd name="connsiteX109" fmla="*/ 1860599 w 5460264"/>
              <a:gd name="connsiteY109" fmla="*/ 2011680 h 3033103"/>
              <a:gd name="connsiteX110" fmla="*/ 1899788 w 5460264"/>
              <a:gd name="connsiteY110" fmla="*/ 1933303 h 3033103"/>
              <a:gd name="connsiteX111" fmla="*/ 1938976 w 5460264"/>
              <a:gd name="connsiteY111" fmla="*/ 1907177 h 3033103"/>
              <a:gd name="connsiteX112" fmla="*/ 1912851 w 5460264"/>
              <a:gd name="connsiteY112" fmla="*/ 1946366 h 3033103"/>
              <a:gd name="connsiteX113" fmla="*/ 1991228 w 5460264"/>
              <a:gd name="connsiteY113" fmla="*/ 1959429 h 3033103"/>
              <a:gd name="connsiteX114" fmla="*/ 1952039 w 5460264"/>
              <a:gd name="connsiteY114" fmla="*/ 1946366 h 303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5460264" h="3033103">
                <a:moveTo>
                  <a:pt x="3493456" y="169817"/>
                </a:moveTo>
                <a:cubicBezTo>
                  <a:pt x="3484748" y="195943"/>
                  <a:pt x="3471858" y="221030"/>
                  <a:pt x="3467331" y="248194"/>
                </a:cubicBezTo>
                <a:cubicBezTo>
                  <a:pt x="3447738" y="365753"/>
                  <a:pt x="3451376" y="528392"/>
                  <a:pt x="3467331" y="640080"/>
                </a:cubicBezTo>
                <a:cubicBezTo>
                  <a:pt x="3472509" y="676330"/>
                  <a:pt x="3510048" y="686563"/>
                  <a:pt x="3532645" y="705394"/>
                </a:cubicBezTo>
                <a:cubicBezTo>
                  <a:pt x="3571868" y="738080"/>
                  <a:pt x="3575156" y="759306"/>
                  <a:pt x="3624085" y="783771"/>
                </a:cubicBezTo>
                <a:cubicBezTo>
                  <a:pt x="3648717" y="796087"/>
                  <a:pt x="3702462" y="809897"/>
                  <a:pt x="3702462" y="809897"/>
                </a:cubicBezTo>
                <a:cubicBezTo>
                  <a:pt x="3732942" y="805543"/>
                  <a:pt x="3763113" y="796834"/>
                  <a:pt x="3793902" y="796834"/>
                </a:cubicBezTo>
                <a:cubicBezTo>
                  <a:pt x="3839442" y="796834"/>
                  <a:pt x="3961099" y="819299"/>
                  <a:pt x="4002908" y="836023"/>
                </a:cubicBezTo>
                <a:cubicBezTo>
                  <a:pt x="4024679" y="844732"/>
                  <a:pt x="4045762" y="855411"/>
                  <a:pt x="4068222" y="862149"/>
                </a:cubicBezTo>
                <a:cubicBezTo>
                  <a:pt x="4089488" y="868529"/>
                  <a:pt x="4111996" y="869826"/>
                  <a:pt x="4133536" y="875211"/>
                </a:cubicBezTo>
                <a:cubicBezTo>
                  <a:pt x="4146895" y="878551"/>
                  <a:pt x="4159485" y="884491"/>
                  <a:pt x="4172725" y="888274"/>
                </a:cubicBezTo>
                <a:cubicBezTo>
                  <a:pt x="4287543" y="921079"/>
                  <a:pt x="4170203" y="883079"/>
                  <a:pt x="4264165" y="914400"/>
                </a:cubicBezTo>
                <a:cubicBezTo>
                  <a:pt x="4323503" y="899565"/>
                  <a:pt x="4326160" y="897425"/>
                  <a:pt x="4394793" y="888274"/>
                </a:cubicBezTo>
                <a:cubicBezTo>
                  <a:pt x="4580980" y="863449"/>
                  <a:pt x="4447480" y="888186"/>
                  <a:pt x="4577673" y="862149"/>
                </a:cubicBezTo>
                <a:cubicBezTo>
                  <a:pt x="4590736" y="853440"/>
                  <a:pt x="4601968" y="840988"/>
                  <a:pt x="4616862" y="836023"/>
                </a:cubicBezTo>
                <a:cubicBezTo>
                  <a:pt x="4629936" y="831665"/>
                  <a:pt x="4780237" y="810702"/>
                  <a:pt x="4786679" y="809897"/>
                </a:cubicBezTo>
                <a:cubicBezTo>
                  <a:pt x="4856501" y="801169"/>
                  <a:pt x="4926389" y="796370"/>
                  <a:pt x="4995685" y="783771"/>
                </a:cubicBezTo>
                <a:cubicBezTo>
                  <a:pt x="5013348" y="780560"/>
                  <a:pt x="5030519" y="775063"/>
                  <a:pt x="5047936" y="770709"/>
                </a:cubicBezTo>
                <a:cubicBezTo>
                  <a:pt x="5156474" y="797841"/>
                  <a:pt x="5108598" y="791545"/>
                  <a:pt x="5296131" y="770709"/>
                </a:cubicBezTo>
                <a:cubicBezTo>
                  <a:pt x="5309816" y="769188"/>
                  <a:pt x="5323003" y="763804"/>
                  <a:pt x="5335319" y="757646"/>
                </a:cubicBezTo>
                <a:cubicBezTo>
                  <a:pt x="5349361" y="750625"/>
                  <a:pt x="5361445" y="740229"/>
                  <a:pt x="5374508" y="731520"/>
                </a:cubicBezTo>
                <a:cubicBezTo>
                  <a:pt x="5383216" y="714103"/>
                  <a:pt x="5393401" y="697349"/>
                  <a:pt x="5400633" y="679269"/>
                </a:cubicBezTo>
                <a:cubicBezTo>
                  <a:pt x="5410861" y="653699"/>
                  <a:pt x="5426759" y="600891"/>
                  <a:pt x="5426759" y="600891"/>
                </a:cubicBezTo>
                <a:cubicBezTo>
                  <a:pt x="5431113" y="566057"/>
                  <a:pt x="5434051" y="531016"/>
                  <a:pt x="5439822" y="496389"/>
                </a:cubicBezTo>
                <a:cubicBezTo>
                  <a:pt x="5451249" y="427830"/>
                  <a:pt x="5479464" y="413784"/>
                  <a:pt x="5439822" y="326571"/>
                </a:cubicBezTo>
                <a:cubicBezTo>
                  <a:pt x="5431764" y="308844"/>
                  <a:pt x="5406386" y="305463"/>
                  <a:pt x="5387571" y="300446"/>
                </a:cubicBezTo>
                <a:cubicBezTo>
                  <a:pt x="5340532" y="287902"/>
                  <a:pt x="5291776" y="283029"/>
                  <a:pt x="5243879" y="274320"/>
                </a:cubicBezTo>
                <a:cubicBezTo>
                  <a:pt x="5193424" y="244047"/>
                  <a:pt x="5155820" y="225449"/>
                  <a:pt x="5113251" y="182880"/>
                </a:cubicBezTo>
                <a:cubicBezTo>
                  <a:pt x="5028463" y="98093"/>
                  <a:pt x="5123869" y="155533"/>
                  <a:pt x="5021811" y="104503"/>
                </a:cubicBezTo>
                <a:cubicBezTo>
                  <a:pt x="4946938" y="-7807"/>
                  <a:pt x="5046634" y="124361"/>
                  <a:pt x="4956496" y="52251"/>
                </a:cubicBezTo>
                <a:cubicBezTo>
                  <a:pt x="4872087" y="-15276"/>
                  <a:pt x="4989686" y="32835"/>
                  <a:pt x="4891182" y="0"/>
                </a:cubicBezTo>
                <a:cubicBezTo>
                  <a:pt x="4764837" y="94760"/>
                  <a:pt x="4899480" y="2383"/>
                  <a:pt x="4799742" y="52251"/>
                </a:cubicBezTo>
                <a:cubicBezTo>
                  <a:pt x="4785700" y="59272"/>
                  <a:pt x="4774900" y="72001"/>
                  <a:pt x="4760553" y="78377"/>
                </a:cubicBezTo>
                <a:cubicBezTo>
                  <a:pt x="4704677" y="103211"/>
                  <a:pt x="4683121" y="102367"/>
                  <a:pt x="4629925" y="117566"/>
                </a:cubicBezTo>
                <a:cubicBezTo>
                  <a:pt x="4616685" y="121349"/>
                  <a:pt x="4603799" y="126275"/>
                  <a:pt x="4590736" y="130629"/>
                </a:cubicBezTo>
                <a:cubicBezTo>
                  <a:pt x="4423874" y="102818"/>
                  <a:pt x="4588629" y="142638"/>
                  <a:pt x="4460108" y="78377"/>
                </a:cubicBezTo>
                <a:cubicBezTo>
                  <a:pt x="4444050" y="70348"/>
                  <a:pt x="4425119" y="70246"/>
                  <a:pt x="4407856" y="65314"/>
                </a:cubicBezTo>
                <a:cubicBezTo>
                  <a:pt x="4394617" y="61531"/>
                  <a:pt x="4381731" y="56605"/>
                  <a:pt x="4368668" y="52251"/>
                </a:cubicBezTo>
                <a:cubicBezTo>
                  <a:pt x="4355605" y="56605"/>
                  <a:pt x="4342372" y="60479"/>
                  <a:pt x="4329479" y="65314"/>
                </a:cubicBezTo>
                <a:cubicBezTo>
                  <a:pt x="4307524" y="73547"/>
                  <a:pt x="4287595" y="90503"/>
                  <a:pt x="4264165" y="91440"/>
                </a:cubicBezTo>
                <a:cubicBezTo>
                  <a:pt x="4177040" y="94925"/>
                  <a:pt x="4089994" y="82731"/>
                  <a:pt x="4002908" y="78377"/>
                </a:cubicBezTo>
                <a:cubicBezTo>
                  <a:pt x="3985491" y="69668"/>
                  <a:pt x="3970010" y="54401"/>
                  <a:pt x="3950656" y="52251"/>
                </a:cubicBezTo>
                <a:cubicBezTo>
                  <a:pt x="3894501" y="46012"/>
                  <a:pt x="3880420" y="75663"/>
                  <a:pt x="3833091" y="91440"/>
                </a:cubicBezTo>
                <a:cubicBezTo>
                  <a:pt x="3799027" y="102795"/>
                  <a:pt x="3764316" y="113993"/>
                  <a:pt x="3728588" y="117566"/>
                </a:cubicBezTo>
                <a:cubicBezTo>
                  <a:pt x="3563028" y="134122"/>
                  <a:pt x="3641381" y="125202"/>
                  <a:pt x="3493456" y="143691"/>
                </a:cubicBezTo>
                <a:cubicBezTo>
                  <a:pt x="3451793" y="268681"/>
                  <a:pt x="3508945" y="85904"/>
                  <a:pt x="3467331" y="404949"/>
                </a:cubicBezTo>
                <a:cubicBezTo>
                  <a:pt x="3463769" y="432257"/>
                  <a:pt x="3449304" y="457005"/>
                  <a:pt x="3441205" y="483326"/>
                </a:cubicBezTo>
                <a:cubicBezTo>
                  <a:pt x="3431882" y="513624"/>
                  <a:pt x="3423788" y="544286"/>
                  <a:pt x="3415079" y="574766"/>
                </a:cubicBezTo>
                <a:cubicBezTo>
                  <a:pt x="3406370" y="644434"/>
                  <a:pt x="3408241" y="716262"/>
                  <a:pt x="3388953" y="783771"/>
                </a:cubicBezTo>
                <a:cubicBezTo>
                  <a:pt x="3380245" y="814251"/>
                  <a:pt x="3369470" y="844215"/>
                  <a:pt x="3362828" y="875211"/>
                </a:cubicBezTo>
                <a:cubicBezTo>
                  <a:pt x="3322132" y="1065128"/>
                  <a:pt x="3380734" y="873744"/>
                  <a:pt x="3323639" y="1045029"/>
                </a:cubicBezTo>
                <a:cubicBezTo>
                  <a:pt x="3319285" y="1075509"/>
                  <a:pt x="3318677" y="1106764"/>
                  <a:pt x="3310576" y="1136469"/>
                </a:cubicBezTo>
                <a:cubicBezTo>
                  <a:pt x="3305452" y="1155256"/>
                  <a:pt x="3291683" y="1170640"/>
                  <a:pt x="3284451" y="1188720"/>
                </a:cubicBezTo>
                <a:cubicBezTo>
                  <a:pt x="3274223" y="1214289"/>
                  <a:pt x="3267034" y="1240971"/>
                  <a:pt x="3258325" y="1267097"/>
                </a:cubicBezTo>
                <a:cubicBezTo>
                  <a:pt x="3249616" y="1293223"/>
                  <a:pt x="3244515" y="1320842"/>
                  <a:pt x="3232199" y="1345474"/>
                </a:cubicBezTo>
                <a:cubicBezTo>
                  <a:pt x="3214782" y="1380308"/>
                  <a:pt x="3207487" y="1422438"/>
                  <a:pt x="3179948" y="1449977"/>
                </a:cubicBezTo>
                <a:cubicBezTo>
                  <a:pt x="3153822" y="1476103"/>
                  <a:pt x="3122066" y="1497612"/>
                  <a:pt x="3101571" y="1528354"/>
                </a:cubicBezTo>
                <a:cubicBezTo>
                  <a:pt x="3069545" y="1576392"/>
                  <a:pt x="3052040" y="1621488"/>
                  <a:pt x="2997068" y="1645920"/>
                </a:cubicBezTo>
                <a:cubicBezTo>
                  <a:pt x="2976779" y="1654937"/>
                  <a:pt x="2953834" y="1656659"/>
                  <a:pt x="2931753" y="1658983"/>
                </a:cubicBezTo>
                <a:cubicBezTo>
                  <a:pt x="2870973" y="1665381"/>
                  <a:pt x="2809833" y="1667692"/>
                  <a:pt x="2748873" y="1672046"/>
                </a:cubicBezTo>
                <a:cubicBezTo>
                  <a:pt x="2660502" y="1701504"/>
                  <a:pt x="2767767" y="1662599"/>
                  <a:pt x="2644371" y="1724297"/>
                </a:cubicBezTo>
                <a:cubicBezTo>
                  <a:pt x="2623398" y="1734784"/>
                  <a:pt x="2601093" y="1742409"/>
                  <a:pt x="2579056" y="1750423"/>
                </a:cubicBezTo>
                <a:cubicBezTo>
                  <a:pt x="2507633" y="1776395"/>
                  <a:pt x="2505095" y="1776933"/>
                  <a:pt x="2435365" y="1789611"/>
                </a:cubicBezTo>
                <a:cubicBezTo>
                  <a:pt x="2405497" y="1795041"/>
                  <a:pt x="2323937" y="1806938"/>
                  <a:pt x="2291673" y="1815737"/>
                </a:cubicBezTo>
                <a:cubicBezTo>
                  <a:pt x="2265104" y="1822983"/>
                  <a:pt x="2213296" y="1841863"/>
                  <a:pt x="2213296" y="1841863"/>
                </a:cubicBezTo>
                <a:cubicBezTo>
                  <a:pt x="2200233" y="1850572"/>
                  <a:pt x="2188454" y="1861613"/>
                  <a:pt x="2174108" y="1867989"/>
                </a:cubicBezTo>
                <a:cubicBezTo>
                  <a:pt x="2148943" y="1879174"/>
                  <a:pt x="2118645" y="1878838"/>
                  <a:pt x="2095731" y="1894114"/>
                </a:cubicBezTo>
                <a:cubicBezTo>
                  <a:pt x="2035215" y="1934458"/>
                  <a:pt x="2075972" y="1914471"/>
                  <a:pt x="1991228" y="1933303"/>
                </a:cubicBezTo>
                <a:cubicBezTo>
                  <a:pt x="1973702" y="1937198"/>
                  <a:pt x="1956239" y="1941434"/>
                  <a:pt x="1938976" y="1946366"/>
                </a:cubicBezTo>
                <a:cubicBezTo>
                  <a:pt x="1925737" y="1950149"/>
                  <a:pt x="1913501" y="1958182"/>
                  <a:pt x="1899788" y="1959429"/>
                </a:cubicBezTo>
                <a:cubicBezTo>
                  <a:pt x="1817282" y="1966929"/>
                  <a:pt x="1734325" y="1968137"/>
                  <a:pt x="1651593" y="1972491"/>
                </a:cubicBezTo>
                <a:cubicBezTo>
                  <a:pt x="1590633" y="1968137"/>
                  <a:pt x="1529455" y="1966178"/>
                  <a:pt x="1468713" y="1959429"/>
                </a:cubicBezTo>
                <a:cubicBezTo>
                  <a:pt x="1450870" y="1957446"/>
                  <a:pt x="1431400" y="1956325"/>
                  <a:pt x="1416462" y="1946366"/>
                </a:cubicBezTo>
                <a:cubicBezTo>
                  <a:pt x="1403399" y="1937657"/>
                  <a:pt x="1399045" y="1920240"/>
                  <a:pt x="1390336" y="1907177"/>
                </a:cubicBezTo>
                <a:cubicBezTo>
                  <a:pt x="1185248" y="1941359"/>
                  <a:pt x="1440590" y="1894613"/>
                  <a:pt x="1233582" y="1946366"/>
                </a:cubicBezTo>
                <a:cubicBezTo>
                  <a:pt x="1207887" y="1952790"/>
                  <a:pt x="1181013" y="1953473"/>
                  <a:pt x="1155205" y="1959429"/>
                </a:cubicBezTo>
                <a:cubicBezTo>
                  <a:pt x="1124317" y="1966557"/>
                  <a:pt x="1094761" y="1978912"/>
                  <a:pt x="1063765" y="1985554"/>
                </a:cubicBezTo>
                <a:cubicBezTo>
                  <a:pt x="1012339" y="1996574"/>
                  <a:pt x="901696" y="2004975"/>
                  <a:pt x="854759" y="2011680"/>
                </a:cubicBezTo>
                <a:cubicBezTo>
                  <a:pt x="832780" y="2014820"/>
                  <a:pt x="810865" y="2018901"/>
                  <a:pt x="789445" y="2024743"/>
                </a:cubicBezTo>
                <a:cubicBezTo>
                  <a:pt x="762876" y="2031989"/>
                  <a:pt x="738573" y="2049494"/>
                  <a:pt x="711068" y="2050869"/>
                </a:cubicBezTo>
                <a:lnTo>
                  <a:pt x="449811" y="2063931"/>
                </a:lnTo>
                <a:cubicBezTo>
                  <a:pt x="322402" y="2148871"/>
                  <a:pt x="517260" y="2012685"/>
                  <a:pt x="371433" y="2142309"/>
                </a:cubicBezTo>
                <a:cubicBezTo>
                  <a:pt x="347965" y="2163169"/>
                  <a:pt x="315258" y="2172357"/>
                  <a:pt x="293056" y="2194560"/>
                </a:cubicBezTo>
                <a:cubicBezTo>
                  <a:pt x="279993" y="2207623"/>
                  <a:pt x="268450" y="2222407"/>
                  <a:pt x="253868" y="2233749"/>
                </a:cubicBezTo>
                <a:cubicBezTo>
                  <a:pt x="229083" y="2253026"/>
                  <a:pt x="175491" y="2286000"/>
                  <a:pt x="175491" y="2286000"/>
                </a:cubicBezTo>
                <a:cubicBezTo>
                  <a:pt x="166782" y="2299063"/>
                  <a:pt x="158490" y="2312414"/>
                  <a:pt x="149365" y="2325189"/>
                </a:cubicBezTo>
                <a:cubicBezTo>
                  <a:pt x="136711" y="2342905"/>
                  <a:pt x="120978" y="2358537"/>
                  <a:pt x="110176" y="2377440"/>
                </a:cubicBezTo>
                <a:cubicBezTo>
                  <a:pt x="103344" y="2389395"/>
                  <a:pt x="103271" y="2404313"/>
                  <a:pt x="97113" y="2416629"/>
                </a:cubicBezTo>
                <a:cubicBezTo>
                  <a:pt x="90092" y="2430671"/>
                  <a:pt x="78009" y="2441775"/>
                  <a:pt x="70988" y="2455817"/>
                </a:cubicBezTo>
                <a:cubicBezTo>
                  <a:pt x="16911" y="2563973"/>
                  <a:pt x="106665" y="2421897"/>
                  <a:pt x="31799" y="2534194"/>
                </a:cubicBezTo>
                <a:cubicBezTo>
                  <a:pt x="8201" y="2675780"/>
                  <a:pt x="-26067" y="2849245"/>
                  <a:pt x="31799" y="2978331"/>
                </a:cubicBezTo>
                <a:cubicBezTo>
                  <a:pt x="53247" y="3026176"/>
                  <a:pt x="136302" y="2987040"/>
                  <a:pt x="188553" y="2991394"/>
                </a:cubicBezTo>
                <a:cubicBezTo>
                  <a:pt x="201616" y="3000103"/>
                  <a:pt x="213700" y="3010499"/>
                  <a:pt x="227742" y="3017520"/>
                </a:cubicBezTo>
                <a:cubicBezTo>
                  <a:pt x="291264" y="3049281"/>
                  <a:pt x="349961" y="3023664"/>
                  <a:pt x="423685" y="3017520"/>
                </a:cubicBezTo>
                <a:cubicBezTo>
                  <a:pt x="449421" y="3004652"/>
                  <a:pt x="484921" y="2983823"/>
                  <a:pt x="515125" y="2978331"/>
                </a:cubicBezTo>
                <a:cubicBezTo>
                  <a:pt x="549664" y="2972051"/>
                  <a:pt x="584794" y="2969623"/>
                  <a:pt x="619628" y="2965269"/>
                </a:cubicBezTo>
                <a:cubicBezTo>
                  <a:pt x="702359" y="2969623"/>
                  <a:pt x="785288" y="2971154"/>
                  <a:pt x="867822" y="2978331"/>
                </a:cubicBezTo>
                <a:cubicBezTo>
                  <a:pt x="885708" y="2979886"/>
                  <a:pt x="903572" y="2984322"/>
                  <a:pt x="920073" y="2991394"/>
                </a:cubicBezTo>
                <a:cubicBezTo>
                  <a:pt x="1097325" y="3067360"/>
                  <a:pt x="833327" y="2975542"/>
                  <a:pt x="998451" y="3030583"/>
                </a:cubicBezTo>
                <a:cubicBezTo>
                  <a:pt x="1116017" y="3026229"/>
                  <a:pt x="1233887" y="3027028"/>
                  <a:pt x="1351148" y="3017520"/>
                </a:cubicBezTo>
                <a:cubicBezTo>
                  <a:pt x="1450293" y="3009481"/>
                  <a:pt x="1458544" y="2993427"/>
                  <a:pt x="1534028" y="2978331"/>
                </a:cubicBezTo>
                <a:cubicBezTo>
                  <a:pt x="1560000" y="2973137"/>
                  <a:pt x="1586279" y="2969623"/>
                  <a:pt x="1612405" y="2965269"/>
                </a:cubicBezTo>
                <a:cubicBezTo>
                  <a:pt x="1638531" y="2952206"/>
                  <a:pt x="1667725" y="2944013"/>
                  <a:pt x="1690782" y="2926080"/>
                </a:cubicBezTo>
                <a:cubicBezTo>
                  <a:pt x="1751674" y="2878719"/>
                  <a:pt x="1714586" y="2884423"/>
                  <a:pt x="1743033" y="2834640"/>
                </a:cubicBezTo>
                <a:cubicBezTo>
                  <a:pt x="1753835" y="2815737"/>
                  <a:pt x="1770145" y="2800504"/>
                  <a:pt x="1782222" y="2782389"/>
                </a:cubicBezTo>
                <a:cubicBezTo>
                  <a:pt x="1808291" y="2743285"/>
                  <a:pt x="1835240" y="2697872"/>
                  <a:pt x="1847536" y="2651760"/>
                </a:cubicBezTo>
                <a:cubicBezTo>
                  <a:pt x="1858978" y="2608854"/>
                  <a:pt x="1862892" y="2564210"/>
                  <a:pt x="1873662" y="2521131"/>
                </a:cubicBezTo>
                <a:lnTo>
                  <a:pt x="1899788" y="2416629"/>
                </a:lnTo>
                <a:cubicBezTo>
                  <a:pt x="1912127" y="2280901"/>
                  <a:pt x="1928300" y="2180365"/>
                  <a:pt x="1899788" y="2037806"/>
                </a:cubicBezTo>
                <a:cubicBezTo>
                  <a:pt x="1896709" y="2022411"/>
                  <a:pt x="1873662" y="2020389"/>
                  <a:pt x="1860599" y="2011680"/>
                </a:cubicBezTo>
                <a:cubicBezTo>
                  <a:pt x="1871224" y="1979806"/>
                  <a:pt x="1874464" y="1958627"/>
                  <a:pt x="1899788" y="1933303"/>
                </a:cubicBezTo>
                <a:cubicBezTo>
                  <a:pt x="1910889" y="1922202"/>
                  <a:pt x="1925913" y="1915886"/>
                  <a:pt x="1938976" y="1907177"/>
                </a:cubicBezTo>
                <a:cubicBezTo>
                  <a:pt x="1930268" y="1920240"/>
                  <a:pt x="1909772" y="1930971"/>
                  <a:pt x="1912851" y="1946366"/>
                </a:cubicBezTo>
                <a:cubicBezTo>
                  <a:pt x="1922347" y="1993844"/>
                  <a:pt x="1973236" y="1965426"/>
                  <a:pt x="1991228" y="1959429"/>
                </a:cubicBezTo>
                <a:cubicBezTo>
                  <a:pt x="1948416" y="1930888"/>
                  <a:pt x="1952039" y="1917603"/>
                  <a:pt x="1952039" y="194636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29" y="908720"/>
            <a:ext cx="1751734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0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96" y="2816838"/>
            <a:ext cx="193504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164640" y="149059"/>
                <a:ext cx="8814721" cy="646331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Low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Answer 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In the expression for the field due to a ring of charge, we let   </a:t>
                </a:r>
                <a14:m>
                  <m:oMath xmlns:m="http://schemas.openxmlformats.org/officeDocument/2006/math"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𝑥</m:t>
                    </m:r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≪</m:t>
                    </m:r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kumimoji="0" lang="en-US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 Math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which results in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Low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640" y="149059"/>
                <a:ext cx="8814721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97257" y="1731822"/>
            <a:ext cx="4354718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Thus, from Equation 1.8, the force on a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charge -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placed near the center of the ring is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23728" y="3677742"/>
            <a:ext cx="5176068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Because this force has the form of Hooke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law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(Eq. 15.1), the motion will be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 harmonic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3350"/>
            <a:ext cx="8496944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849694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1718" y="6309320"/>
            <a:ext cx="5503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https://www.youtube.com/watch?v=i68CGhgGkxs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685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17617</TotalTime>
  <Words>1150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2O11</dc:creator>
  <cp:lastModifiedBy>Adam 3ZO</cp:lastModifiedBy>
  <cp:revision>378</cp:revision>
  <cp:lastPrinted>2016-11-27T08:02:46Z</cp:lastPrinted>
  <dcterms:created xsi:type="dcterms:W3CDTF">2016-09-04T06:07:22Z</dcterms:created>
  <dcterms:modified xsi:type="dcterms:W3CDTF">2020-06-18T12:43:49Z</dcterms:modified>
</cp:coreProperties>
</file>