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88" r:id="rId2"/>
    <p:sldId id="318" r:id="rId3"/>
    <p:sldId id="289" r:id="rId4"/>
    <p:sldId id="291" r:id="rId5"/>
    <p:sldId id="292" r:id="rId6"/>
    <p:sldId id="294" r:id="rId7"/>
    <p:sldId id="295" r:id="rId8"/>
    <p:sldId id="296" r:id="rId9"/>
    <p:sldId id="297" r:id="rId10"/>
    <p:sldId id="298" r:id="rId11"/>
    <p:sldId id="300" r:id="rId12"/>
    <p:sldId id="32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89698" autoAdjust="0"/>
  </p:normalViewPr>
  <p:slideViewPr>
    <p:cSldViewPr>
      <p:cViewPr varScale="1">
        <p:scale>
          <a:sx n="72" d="100"/>
          <a:sy n="72" d="100"/>
        </p:scale>
        <p:origin x="1752"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2ED146-8EC4-4DCB-A444-40A835489F95}" type="datetimeFigureOut">
              <a:rPr lang="en-US" smtClean="0"/>
              <a:t>6/18/2020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8B24B3-8312-4E41-956C-67AC509ACB61}" type="slidenum">
              <a:rPr lang="en-US" smtClean="0"/>
              <a:t>‹#›</a:t>
            </a:fld>
            <a:endParaRPr lang="en-US"/>
          </a:p>
        </p:txBody>
      </p:sp>
    </p:spTree>
    <p:extLst>
      <p:ext uri="{BB962C8B-B14F-4D97-AF65-F5344CB8AC3E}">
        <p14:creationId xmlns:p14="http://schemas.microsoft.com/office/powerpoint/2010/main" val="1954033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2B8EAA7-A845-4046-A6EA-6C857F4D263E}"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14976-CB0F-4125-8258-C9E8D1671E0C}" type="slidenum">
              <a:rPr lang="en-US" smtClean="0"/>
              <a:t>‹#›</a:t>
            </a:fld>
            <a:endParaRPr lang="en-US"/>
          </a:p>
        </p:txBody>
      </p:sp>
    </p:spTree>
    <p:extLst>
      <p:ext uri="{BB962C8B-B14F-4D97-AF65-F5344CB8AC3E}">
        <p14:creationId xmlns:p14="http://schemas.microsoft.com/office/powerpoint/2010/main" val="1022451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B8EAA7-A845-4046-A6EA-6C857F4D263E}"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14976-CB0F-4125-8258-C9E8D1671E0C}" type="slidenum">
              <a:rPr lang="en-US" smtClean="0"/>
              <a:t>‹#›</a:t>
            </a:fld>
            <a:endParaRPr lang="en-US"/>
          </a:p>
        </p:txBody>
      </p:sp>
    </p:spTree>
    <p:extLst>
      <p:ext uri="{BB962C8B-B14F-4D97-AF65-F5344CB8AC3E}">
        <p14:creationId xmlns:p14="http://schemas.microsoft.com/office/powerpoint/2010/main" val="3519100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B8EAA7-A845-4046-A6EA-6C857F4D263E}"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14976-CB0F-4125-8258-C9E8D1671E0C}" type="slidenum">
              <a:rPr lang="en-US" smtClean="0"/>
              <a:t>‹#›</a:t>
            </a:fld>
            <a:endParaRPr lang="en-US"/>
          </a:p>
        </p:txBody>
      </p:sp>
    </p:spTree>
    <p:extLst>
      <p:ext uri="{BB962C8B-B14F-4D97-AF65-F5344CB8AC3E}">
        <p14:creationId xmlns:p14="http://schemas.microsoft.com/office/powerpoint/2010/main" val="3329471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2B8EAA7-A845-4046-A6EA-6C857F4D263E}"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14976-CB0F-4125-8258-C9E8D1671E0C}" type="slidenum">
              <a:rPr lang="en-US" smtClean="0"/>
              <a:t>‹#›</a:t>
            </a:fld>
            <a:endParaRPr lang="en-US"/>
          </a:p>
        </p:txBody>
      </p:sp>
    </p:spTree>
    <p:extLst>
      <p:ext uri="{BB962C8B-B14F-4D97-AF65-F5344CB8AC3E}">
        <p14:creationId xmlns:p14="http://schemas.microsoft.com/office/powerpoint/2010/main" val="2731225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2B8EAA7-A845-4046-A6EA-6C857F4D263E}" type="datetimeFigureOut">
              <a:rPr lang="en-US" smtClean="0"/>
              <a:t>6/18/2020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D14976-CB0F-4125-8258-C9E8D1671E0C}" type="slidenum">
              <a:rPr lang="en-US" smtClean="0"/>
              <a:t>‹#›</a:t>
            </a:fld>
            <a:endParaRPr lang="en-US"/>
          </a:p>
        </p:txBody>
      </p:sp>
    </p:spTree>
    <p:extLst>
      <p:ext uri="{BB962C8B-B14F-4D97-AF65-F5344CB8AC3E}">
        <p14:creationId xmlns:p14="http://schemas.microsoft.com/office/powerpoint/2010/main" val="21306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2B8EAA7-A845-4046-A6EA-6C857F4D263E}" type="datetimeFigureOut">
              <a:rPr lang="en-US" smtClean="0"/>
              <a:t>6/18/2020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D14976-CB0F-4125-8258-C9E8D1671E0C}" type="slidenum">
              <a:rPr lang="en-US" smtClean="0"/>
              <a:t>‹#›</a:t>
            </a:fld>
            <a:endParaRPr lang="en-US"/>
          </a:p>
        </p:txBody>
      </p:sp>
    </p:spTree>
    <p:extLst>
      <p:ext uri="{BB962C8B-B14F-4D97-AF65-F5344CB8AC3E}">
        <p14:creationId xmlns:p14="http://schemas.microsoft.com/office/powerpoint/2010/main" val="2951889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2B8EAA7-A845-4046-A6EA-6C857F4D263E}" type="datetimeFigureOut">
              <a:rPr lang="en-US" smtClean="0"/>
              <a:t>6/18/2020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D14976-CB0F-4125-8258-C9E8D1671E0C}" type="slidenum">
              <a:rPr lang="en-US" smtClean="0"/>
              <a:t>‹#›</a:t>
            </a:fld>
            <a:endParaRPr lang="en-US"/>
          </a:p>
        </p:txBody>
      </p:sp>
    </p:spTree>
    <p:extLst>
      <p:ext uri="{BB962C8B-B14F-4D97-AF65-F5344CB8AC3E}">
        <p14:creationId xmlns:p14="http://schemas.microsoft.com/office/powerpoint/2010/main" val="3773232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2B8EAA7-A845-4046-A6EA-6C857F4D263E}" type="datetimeFigureOut">
              <a:rPr lang="en-US" smtClean="0"/>
              <a:t>6/18/2020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D14976-CB0F-4125-8258-C9E8D1671E0C}" type="slidenum">
              <a:rPr lang="en-US" smtClean="0"/>
              <a:t>‹#›</a:t>
            </a:fld>
            <a:endParaRPr lang="en-US"/>
          </a:p>
        </p:txBody>
      </p:sp>
    </p:spTree>
    <p:extLst>
      <p:ext uri="{BB962C8B-B14F-4D97-AF65-F5344CB8AC3E}">
        <p14:creationId xmlns:p14="http://schemas.microsoft.com/office/powerpoint/2010/main" val="636858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B8EAA7-A845-4046-A6EA-6C857F4D263E}" type="datetimeFigureOut">
              <a:rPr lang="en-US" smtClean="0"/>
              <a:t>6/18/2020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D14976-CB0F-4125-8258-C9E8D1671E0C}" type="slidenum">
              <a:rPr lang="en-US" smtClean="0"/>
              <a:t>‹#›</a:t>
            </a:fld>
            <a:endParaRPr lang="en-US"/>
          </a:p>
        </p:txBody>
      </p:sp>
    </p:spTree>
    <p:extLst>
      <p:ext uri="{BB962C8B-B14F-4D97-AF65-F5344CB8AC3E}">
        <p14:creationId xmlns:p14="http://schemas.microsoft.com/office/powerpoint/2010/main" val="1283786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B8EAA7-A845-4046-A6EA-6C857F4D263E}" type="datetimeFigureOut">
              <a:rPr lang="en-US" smtClean="0"/>
              <a:t>6/18/2020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D14976-CB0F-4125-8258-C9E8D1671E0C}" type="slidenum">
              <a:rPr lang="en-US" smtClean="0"/>
              <a:t>‹#›</a:t>
            </a:fld>
            <a:endParaRPr lang="en-US"/>
          </a:p>
        </p:txBody>
      </p:sp>
    </p:spTree>
    <p:extLst>
      <p:ext uri="{BB962C8B-B14F-4D97-AF65-F5344CB8AC3E}">
        <p14:creationId xmlns:p14="http://schemas.microsoft.com/office/powerpoint/2010/main" val="1820975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B8EAA7-A845-4046-A6EA-6C857F4D263E}" type="datetimeFigureOut">
              <a:rPr lang="en-US" smtClean="0"/>
              <a:t>6/18/2020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D14976-CB0F-4125-8258-C9E8D1671E0C}" type="slidenum">
              <a:rPr lang="en-US" smtClean="0"/>
              <a:t>‹#›</a:t>
            </a:fld>
            <a:endParaRPr lang="en-US"/>
          </a:p>
        </p:txBody>
      </p:sp>
    </p:spTree>
    <p:extLst>
      <p:ext uri="{BB962C8B-B14F-4D97-AF65-F5344CB8AC3E}">
        <p14:creationId xmlns:p14="http://schemas.microsoft.com/office/powerpoint/2010/main" val="3561912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B8EAA7-A845-4046-A6EA-6C857F4D263E}" type="datetimeFigureOut">
              <a:rPr lang="en-US" smtClean="0"/>
              <a:t>6/18/2020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D14976-CB0F-4125-8258-C9E8D1671E0C}" type="slidenum">
              <a:rPr lang="en-US" smtClean="0"/>
              <a:t>‹#›</a:t>
            </a:fld>
            <a:endParaRPr lang="en-US"/>
          </a:p>
        </p:txBody>
      </p:sp>
    </p:spTree>
    <p:extLst>
      <p:ext uri="{BB962C8B-B14F-4D97-AF65-F5344CB8AC3E}">
        <p14:creationId xmlns:p14="http://schemas.microsoft.com/office/powerpoint/2010/main" val="2278057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2.emf"/><Relationship Id="rId7"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7.xml"/><Relationship Id="rId6" Type="http://schemas.openxmlformats.org/officeDocument/2006/relationships/image" Target="../media/image4.emf"/><Relationship Id="rId11" Type="http://schemas.openxmlformats.org/officeDocument/2006/relationships/hyperlink" Target="https://www.youtube.com/watch?v=i68CGhgGkxs" TargetMode="External"/><Relationship Id="rId5" Type="http://schemas.openxmlformats.org/officeDocument/2006/relationships/image" Target="../media/image127.png"/><Relationship Id="rId10" Type="http://schemas.openxmlformats.org/officeDocument/2006/relationships/image" Target="../media/image7.emf"/><Relationship Id="rId4" Type="http://schemas.openxmlformats.org/officeDocument/2006/relationships/image" Target="../media/image3.emf"/><Relationship Id="rId9" Type="http://schemas.openxmlformats.org/officeDocument/2006/relationships/image" Target="../media/image137.png"/></Relationships>
</file>

<file path=ppt/slides/_rels/slide10.xml.rels><?xml version="1.0" encoding="UTF-8" standalone="yes"?>
<Relationships xmlns="http://schemas.openxmlformats.org/package/2006/relationships"><Relationship Id="rId8" Type="http://schemas.openxmlformats.org/officeDocument/2006/relationships/image" Target="../media/image21.emf"/><Relationship Id="rId13" Type="http://schemas.openxmlformats.org/officeDocument/2006/relationships/image" Target="../media/image26.emf"/><Relationship Id="rId3" Type="http://schemas.openxmlformats.org/officeDocument/2006/relationships/image" Target="../media/image1490.png"/><Relationship Id="rId7" Type="http://schemas.openxmlformats.org/officeDocument/2006/relationships/image" Target="../media/image1530.png"/><Relationship Id="rId12" Type="http://schemas.openxmlformats.org/officeDocument/2006/relationships/image" Target="../media/image25.emf"/><Relationship Id="rId16" Type="http://schemas.openxmlformats.org/officeDocument/2006/relationships/image" Target="../media/image1620.png"/><Relationship Id="rId1" Type="http://schemas.openxmlformats.org/officeDocument/2006/relationships/slideLayout" Target="../slideLayouts/slideLayout7.xml"/><Relationship Id="rId6" Type="http://schemas.openxmlformats.org/officeDocument/2006/relationships/image" Target="../media/image1520.png"/><Relationship Id="rId11" Type="http://schemas.openxmlformats.org/officeDocument/2006/relationships/image" Target="../media/image24.emf"/><Relationship Id="rId5" Type="http://schemas.openxmlformats.org/officeDocument/2006/relationships/image" Target="../media/image20.emf"/><Relationship Id="rId15" Type="http://schemas.openxmlformats.org/officeDocument/2006/relationships/image" Target="../media/image1610.png"/><Relationship Id="rId10" Type="http://schemas.openxmlformats.org/officeDocument/2006/relationships/image" Target="../media/image23.emf"/><Relationship Id="rId4" Type="http://schemas.openxmlformats.org/officeDocument/2006/relationships/image" Target="../media/image19.emf"/><Relationship Id="rId9" Type="http://schemas.openxmlformats.org/officeDocument/2006/relationships/image" Target="../media/image22.emf"/><Relationship Id="rId14" Type="http://schemas.openxmlformats.org/officeDocument/2006/relationships/image" Target="../media/image27.emf"/></Relationships>
</file>

<file path=ppt/slides/_rels/slide11.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58.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130.png"/><Relationship Id="rId1" Type="http://schemas.openxmlformats.org/officeDocument/2006/relationships/slideLayout" Target="../slideLayouts/slideLayout7.xml"/><Relationship Id="rId5" Type="http://schemas.openxmlformats.org/officeDocument/2006/relationships/image" Target="../media/image11.emf"/><Relationship Id="rId4" Type="http://schemas.openxmlformats.org/officeDocument/2006/relationships/image" Target="../media/image10.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7.xml"/><Relationship Id="rId6" Type="http://schemas.openxmlformats.org/officeDocument/2006/relationships/image" Target="../media/image16.emf"/><Relationship Id="rId5" Type="http://schemas.openxmlformats.org/officeDocument/2006/relationships/image" Target="../media/image15.emf"/><Relationship Id="rId4" Type="http://schemas.openxmlformats.org/officeDocument/2006/relationships/image" Target="../media/image14.emf"/></Relationships>
</file>

<file path=ppt/slides/_rels/slide6.xml.rels><?xml version="1.0" encoding="UTF-8" standalone="yes"?>
<Relationships xmlns="http://schemas.openxmlformats.org/package/2006/relationships"><Relationship Id="rId3" Type="http://schemas.openxmlformats.org/officeDocument/2006/relationships/image" Target="../media/image147.png"/><Relationship Id="rId1" Type="http://schemas.openxmlformats.org/officeDocument/2006/relationships/slideLayout" Target="../slideLayouts/slideLayout7.xml"/><Relationship Id="rId4" Type="http://schemas.openxmlformats.org/officeDocument/2006/relationships/image" Target="../media/image148.png"/></Relationships>
</file>

<file path=ppt/slides/_rels/slide7.xml.rels><?xml version="1.0" encoding="UTF-8" standalone="yes"?>
<Relationships xmlns="http://schemas.openxmlformats.org/package/2006/relationships"><Relationship Id="rId3" Type="http://schemas.openxmlformats.org/officeDocument/2006/relationships/image" Target="../media/image152.png"/><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1340.png"/><Relationship Id="rId3" Type="http://schemas.openxmlformats.org/officeDocument/2006/relationships/image" Target="../media/image154.png"/><Relationship Id="rId7" Type="http://schemas.openxmlformats.org/officeDocument/2006/relationships/image" Target="../media/image1320.png"/><Relationship Id="rId2" Type="http://schemas.openxmlformats.org/officeDocument/2006/relationships/image" Target="../media/image153.png"/><Relationship Id="rId1" Type="http://schemas.openxmlformats.org/officeDocument/2006/relationships/slideLayout" Target="../slideLayouts/slideLayout7.xml"/><Relationship Id="rId11" Type="http://schemas.openxmlformats.org/officeDocument/2006/relationships/image" Target="../media/image157.png"/><Relationship Id="rId5" Type="http://schemas.openxmlformats.org/officeDocument/2006/relationships/image" Target="../media/image156.png"/><Relationship Id="rId10" Type="http://schemas.openxmlformats.org/officeDocument/2006/relationships/image" Target="../media/image1360.png"/><Relationship Id="rId4" Type="http://schemas.openxmlformats.org/officeDocument/2006/relationships/image" Target="../media/image155.png"/><Relationship Id="rId9" Type="http://schemas.openxmlformats.org/officeDocument/2006/relationships/image" Target="../media/image135.png"/></Relationships>
</file>

<file path=ppt/slides/_rels/slide9.xml.rels><?xml version="1.0" encoding="UTF-8" standalone="yes"?>
<Relationships xmlns="http://schemas.openxmlformats.org/package/2006/relationships"><Relationship Id="rId8" Type="http://schemas.openxmlformats.org/officeDocument/2006/relationships/image" Target="../media/image162.png"/><Relationship Id="rId3" Type="http://schemas.openxmlformats.org/officeDocument/2006/relationships/image" Target="../media/image1590.png"/><Relationship Id="rId7" Type="http://schemas.openxmlformats.org/officeDocument/2006/relationships/image" Target="../media/image1450.png"/><Relationship Id="rId2" Type="http://schemas.openxmlformats.org/officeDocument/2006/relationships/image" Target="../media/image1580.png"/><Relationship Id="rId1" Type="http://schemas.openxmlformats.org/officeDocument/2006/relationships/slideLayout" Target="../slideLayouts/slideLayout7.xml"/><Relationship Id="rId6" Type="http://schemas.openxmlformats.org/officeDocument/2006/relationships/image" Target="../media/image1440.png"/><Relationship Id="rId5" Type="http://schemas.openxmlformats.org/officeDocument/2006/relationships/image" Target="../media/image140.png"/><Relationship Id="rId4" Type="http://schemas.openxmlformats.org/officeDocument/2006/relationships/image" Target="../media/image18.emf"/><Relationship Id="rId9" Type="http://schemas.openxmlformats.org/officeDocument/2006/relationships/image" Target="../media/image16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07504" y="116632"/>
            <a:ext cx="3456384" cy="782251"/>
            <a:chOff x="107504" y="116632"/>
            <a:chExt cx="3456384" cy="936104"/>
          </a:xfrm>
        </p:grpSpPr>
        <p:grpSp>
          <p:nvGrpSpPr>
            <p:cNvPr id="2" name="Group 1"/>
            <p:cNvGrpSpPr/>
            <p:nvPr/>
          </p:nvGrpSpPr>
          <p:grpSpPr>
            <a:xfrm>
              <a:off x="467544" y="116632"/>
              <a:ext cx="3096344" cy="936104"/>
              <a:chOff x="5811136" y="6243723"/>
              <a:chExt cx="2674850" cy="650057"/>
            </a:xfrm>
          </p:grpSpPr>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5811136" y="6260685"/>
                <a:ext cx="941070" cy="633095"/>
              </a:xfrm>
              <a:prstGeom prst="rect">
                <a:avLst/>
              </a:prstGeom>
              <a:noFill/>
              <a:ln>
                <a:noFill/>
              </a:ln>
            </p:spPr>
          </p:pic>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6744816" y="6243723"/>
                <a:ext cx="1741170" cy="641985"/>
              </a:xfrm>
              <a:prstGeom prst="rect">
                <a:avLst/>
              </a:prstGeom>
              <a:noFill/>
              <a:ln>
                <a:noFill/>
              </a:ln>
            </p:spPr>
          </p:pic>
        </p:grpSp>
        <p:pic>
          <p:nvPicPr>
            <p:cNvPr id="5" name="Picture 4"/>
            <p:cNvPicPr/>
            <p:nvPr/>
          </p:nvPicPr>
          <p:blipFill>
            <a:blip r:embed="rId4">
              <a:extLst>
                <a:ext uri="{28A0092B-C50C-407E-A947-70E740481C1C}">
                  <a14:useLocalDpi xmlns:a14="http://schemas.microsoft.com/office/drawing/2010/main" val="0"/>
                </a:ext>
              </a:extLst>
            </a:blip>
            <a:srcRect/>
            <a:stretch>
              <a:fillRect/>
            </a:stretch>
          </p:blipFill>
          <p:spPr bwMode="auto">
            <a:xfrm>
              <a:off x="107504" y="195688"/>
              <a:ext cx="648072" cy="713031"/>
            </a:xfrm>
            <a:prstGeom prst="rect">
              <a:avLst/>
            </a:prstGeom>
            <a:noFill/>
            <a:ln>
              <a:noFill/>
            </a:ln>
          </p:spPr>
        </p:pic>
      </p:grpSp>
      <mc:AlternateContent xmlns:mc="http://schemas.openxmlformats.org/markup-compatibility/2006" xmlns:a14="http://schemas.microsoft.com/office/drawing/2010/main">
        <mc:Choice Requires="a14">
          <p:sp>
            <p:nvSpPr>
              <p:cNvPr id="9" name="Rectangle 8"/>
              <p:cNvSpPr/>
              <p:nvPr/>
            </p:nvSpPr>
            <p:spPr>
              <a:xfrm>
                <a:off x="107504" y="980728"/>
                <a:ext cx="9036496" cy="923330"/>
              </a:xfrm>
              <a:prstGeom prst="rect">
                <a:avLst/>
              </a:prstGeom>
            </p:spPr>
            <p:txBody>
              <a:bodyPr wrap="square">
                <a:spAutoFit/>
              </a:bodyPr>
              <a:lstStyle/>
              <a:p>
                <a:r>
                  <a:rPr lang="en-US" dirty="0"/>
                  <a:t>This result is valid for all values of  </a:t>
                </a:r>
                <a14:m>
                  <m:oMath xmlns:m="http://schemas.openxmlformats.org/officeDocument/2006/math">
                    <m:r>
                      <a:rPr lang="en-US" i="1">
                        <a:latin typeface="Cambria Math"/>
                      </a:rPr>
                      <m:t>𝑥</m:t>
                    </m:r>
                    <m:r>
                      <a:rPr lang="en-US" b="0" i="1" smtClean="0">
                        <a:latin typeface="Cambria Math"/>
                      </a:rPr>
                      <m:t> </m:t>
                    </m:r>
                    <m:r>
                      <a:rPr lang="en-US" i="1">
                        <a:latin typeface="Cambria Math"/>
                      </a:rPr>
                      <m:t>&gt;</m:t>
                    </m:r>
                    <m:r>
                      <a:rPr lang="en-US" b="0" i="1" smtClean="0">
                        <a:latin typeface="Cambria Math"/>
                      </a:rPr>
                      <m:t>0</m:t>
                    </m:r>
                    <m:r>
                      <a:rPr lang="en-US" i="1">
                        <a:latin typeface="Cambria Math"/>
                      </a:rPr>
                      <m:t> </m:t>
                    </m:r>
                  </m:oMath>
                </a14:m>
                <a:r>
                  <a:rPr lang="en-US" dirty="0"/>
                  <a:t>. We can calculate the field close to the disk along the axis by assuming that </a:t>
                </a:r>
                <a14:m>
                  <m:oMath xmlns:m="http://schemas.openxmlformats.org/officeDocument/2006/math">
                    <m:r>
                      <a:rPr lang="en-US" i="1">
                        <a:latin typeface="Cambria Math"/>
                      </a:rPr>
                      <m:t> </m:t>
                    </m:r>
                    <m:r>
                      <a:rPr lang="en-US" b="0" i="1" smtClean="0">
                        <a:latin typeface="Cambria Math"/>
                      </a:rPr>
                      <m:t>𝑅</m:t>
                    </m:r>
                    <m:r>
                      <a:rPr lang="en-US" i="1">
                        <a:latin typeface="Cambria Math"/>
                      </a:rPr>
                      <m:t>≫ </m:t>
                    </m:r>
                    <m:r>
                      <a:rPr lang="en-US" i="1">
                        <a:latin typeface="Cambria Math"/>
                      </a:rPr>
                      <m:t>𝑥</m:t>
                    </m:r>
                  </m:oMath>
                </a14:m>
                <a:r>
                  <a:rPr lang="en-US" i="1" dirty="0"/>
                  <a:t> </a:t>
                </a:r>
                <a:r>
                  <a:rPr lang="en-US" dirty="0"/>
                  <a:t>; thus, the expression in parentheses reduces to unity to give us the near-field approximation:</a:t>
                </a:r>
              </a:p>
            </p:txBody>
          </p:sp>
        </mc:Choice>
        <mc:Fallback xmlns="">
          <p:sp>
            <p:nvSpPr>
              <p:cNvPr id="9" name="Rectangle 8"/>
              <p:cNvSpPr>
                <a:spLocks noRot="1" noChangeAspect="1" noMove="1" noResize="1" noEditPoints="1" noAdjustHandles="1" noChangeArrowheads="1" noChangeShapeType="1" noTextEdit="1"/>
              </p:cNvSpPr>
              <p:nvPr/>
            </p:nvSpPr>
            <p:spPr>
              <a:xfrm>
                <a:off x="107504" y="980728"/>
                <a:ext cx="9036496" cy="923330"/>
              </a:xfrm>
              <a:prstGeom prst="rect">
                <a:avLst/>
              </a:prstGeom>
              <a:blipFill rotWithShape="1">
                <a:blip r:embed="rId5"/>
                <a:stretch>
                  <a:fillRect l="-607" t="-3311" r="-1012" b="-9934"/>
                </a:stretch>
              </a:blipFill>
            </p:spPr>
            <p:txBody>
              <a:bodyPr/>
              <a:lstStyle/>
              <a:p>
                <a:r>
                  <a:rPr lang="ar-IQ">
                    <a:noFill/>
                  </a:rPr>
                  <a:t> </a:t>
                </a:r>
              </a:p>
            </p:txBody>
          </p:sp>
        </mc:Fallback>
      </mc:AlternateContent>
      <p:pic>
        <p:nvPicPr>
          <p:cNvPr id="13" name="Picture 12"/>
          <p:cNvPicPr/>
          <p:nvPr/>
        </p:nvPicPr>
        <p:blipFill>
          <a:blip r:embed="rId6">
            <a:lum bright="-20000" contrast="40000"/>
            <a:extLst>
              <a:ext uri="{28A0092B-C50C-407E-A947-70E740481C1C}">
                <a14:useLocalDpi xmlns:a14="http://schemas.microsoft.com/office/drawing/2010/main" val="0"/>
              </a:ext>
            </a:extLst>
          </a:blip>
          <a:srcRect/>
          <a:stretch>
            <a:fillRect/>
          </a:stretch>
        </p:blipFill>
        <p:spPr bwMode="auto">
          <a:xfrm>
            <a:off x="3059832" y="1901093"/>
            <a:ext cx="409575" cy="438150"/>
          </a:xfrm>
          <a:prstGeom prst="rect">
            <a:avLst/>
          </a:prstGeom>
          <a:noFill/>
          <a:ln>
            <a:noFill/>
          </a:ln>
        </p:spPr>
      </p:pic>
      <p:pic>
        <p:nvPicPr>
          <p:cNvPr id="14" name="Picture 13"/>
          <p:cNvPicPr/>
          <p:nvPr/>
        </p:nvPicPr>
        <p:blipFill>
          <a:blip r:embed="rId7">
            <a:lum bright="-20000" contrast="40000"/>
            <a:extLst>
              <a:ext uri="{28A0092B-C50C-407E-A947-70E740481C1C}">
                <a14:useLocalDpi xmlns:a14="http://schemas.microsoft.com/office/drawing/2010/main" val="0"/>
              </a:ext>
            </a:extLst>
          </a:blip>
          <a:srcRect/>
          <a:stretch>
            <a:fillRect/>
          </a:stretch>
        </p:blipFill>
        <p:spPr bwMode="auto">
          <a:xfrm>
            <a:off x="3486847" y="1901093"/>
            <a:ext cx="752475" cy="447675"/>
          </a:xfrm>
          <a:prstGeom prst="rect">
            <a:avLst/>
          </a:prstGeom>
          <a:noFill/>
          <a:ln>
            <a:noFill/>
          </a:ln>
        </p:spPr>
      </p:pic>
      <p:pic>
        <p:nvPicPr>
          <p:cNvPr id="15" name="Picture 14"/>
          <p:cNvPicPr/>
          <p:nvPr/>
        </p:nvPicPr>
        <p:blipFill>
          <a:blip r:embed="rId8">
            <a:lum bright="-20000" contrast="40000"/>
            <a:extLst>
              <a:ext uri="{28A0092B-C50C-407E-A947-70E740481C1C}">
                <a14:useLocalDpi xmlns:a14="http://schemas.microsoft.com/office/drawing/2010/main" val="0"/>
              </a:ext>
            </a:extLst>
          </a:blip>
          <a:srcRect/>
          <a:stretch>
            <a:fillRect/>
          </a:stretch>
        </p:blipFill>
        <p:spPr bwMode="auto">
          <a:xfrm>
            <a:off x="4355976" y="1867755"/>
            <a:ext cx="714375" cy="514350"/>
          </a:xfrm>
          <a:prstGeom prst="rect">
            <a:avLst/>
          </a:prstGeom>
          <a:noFill/>
          <a:ln>
            <a:noFill/>
          </a:ln>
        </p:spPr>
      </p:pic>
      <mc:AlternateContent xmlns:mc="http://schemas.openxmlformats.org/markup-compatibility/2006" xmlns:a14="http://schemas.microsoft.com/office/drawing/2010/main">
        <mc:Choice Requires="a14">
          <p:sp>
            <p:nvSpPr>
              <p:cNvPr id="10" name="Rectangle 9"/>
              <p:cNvSpPr/>
              <p:nvPr/>
            </p:nvSpPr>
            <p:spPr>
              <a:xfrm>
                <a:off x="107504" y="2492896"/>
                <a:ext cx="9036496" cy="646331"/>
              </a:xfrm>
              <a:prstGeom prst="rect">
                <a:avLst/>
              </a:prstGeom>
            </p:spPr>
            <p:txBody>
              <a:bodyPr wrap="square">
                <a:spAutoFit/>
              </a:bodyPr>
              <a:lstStyle/>
              <a:p>
                <a:r>
                  <a:rPr lang="en-US" dirty="0"/>
                  <a:t>where </a:t>
                </a:r>
                <a14:m>
                  <m:oMath xmlns:m="http://schemas.openxmlformats.org/officeDocument/2006/math">
                    <m:sSub>
                      <m:sSubPr>
                        <m:ctrlPr>
                          <a:rPr lang="en-US" i="1">
                            <a:latin typeface="Cambria Math" panose="02040503050406030204" pitchFamily="18" charset="0"/>
                          </a:rPr>
                        </m:ctrlPr>
                      </m:sSubPr>
                      <m:e>
                        <m:r>
                          <a:rPr lang="en-US" i="1">
                            <a:latin typeface="Cambria Math"/>
                          </a:rPr>
                          <m:t>𝜀</m:t>
                        </m:r>
                      </m:e>
                      <m:sub>
                        <m:r>
                          <a:rPr lang="en-US" i="1">
                            <a:latin typeface="Cambria Math"/>
                          </a:rPr>
                          <m:t>0</m:t>
                        </m:r>
                      </m:sub>
                    </m:sSub>
                  </m:oMath>
                </a14:m>
                <a:r>
                  <a:rPr lang="en-US" dirty="0"/>
                  <a:t> is the permittivity of free space. In the next chapter we shall obtain the same result for the field created by a uniformly charged infinite sheet.</a:t>
                </a:r>
              </a:p>
            </p:txBody>
          </p:sp>
        </mc:Choice>
        <mc:Fallback xmlns="">
          <p:sp>
            <p:nvSpPr>
              <p:cNvPr id="10" name="Rectangle 9"/>
              <p:cNvSpPr>
                <a:spLocks noRot="1" noChangeAspect="1" noMove="1" noResize="1" noEditPoints="1" noAdjustHandles="1" noChangeArrowheads="1" noChangeShapeType="1" noTextEdit="1"/>
              </p:cNvSpPr>
              <p:nvPr/>
            </p:nvSpPr>
            <p:spPr>
              <a:xfrm>
                <a:off x="107504" y="2492896"/>
                <a:ext cx="9036496" cy="646331"/>
              </a:xfrm>
              <a:prstGeom prst="rect">
                <a:avLst/>
              </a:prstGeom>
              <a:blipFill rotWithShape="1">
                <a:blip r:embed="rId9"/>
                <a:stretch>
                  <a:fillRect l="-607" t="-4717" b="-14151"/>
                </a:stretch>
              </a:blipFill>
            </p:spPr>
            <p:txBody>
              <a:bodyPr/>
              <a:lstStyle/>
              <a:p>
                <a:r>
                  <a:rPr lang="en-US">
                    <a:noFill/>
                  </a:rPr>
                  <a:t> </a:t>
                </a:r>
              </a:p>
            </p:txBody>
          </p:sp>
        </mc:Fallback>
      </mc:AlternateContent>
      <p:pic>
        <p:nvPicPr>
          <p:cNvPr id="12" name="Picture 11"/>
          <p:cNvPicPr/>
          <p:nvPr/>
        </p:nvPicPr>
        <p:blipFill>
          <a:blip r:embed="rId10">
            <a:extLst>
              <a:ext uri="{28A0092B-C50C-407E-A947-70E740481C1C}">
                <a14:useLocalDpi xmlns:a14="http://schemas.microsoft.com/office/drawing/2010/main" val="0"/>
              </a:ext>
            </a:extLst>
          </a:blip>
          <a:srcRect/>
          <a:stretch>
            <a:fillRect/>
          </a:stretch>
        </p:blipFill>
        <p:spPr bwMode="auto">
          <a:xfrm>
            <a:off x="5436096" y="3645024"/>
            <a:ext cx="3073832" cy="2232248"/>
          </a:xfrm>
          <a:prstGeom prst="rect">
            <a:avLst/>
          </a:prstGeom>
          <a:noFill/>
          <a:ln>
            <a:noFill/>
          </a:ln>
        </p:spPr>
      </p:pic>
      <p:sp>
        <p:nvSpPr>
          <p:cNvPr id="7" name="Rectangle 6"/>
          <p:cNvSpPr/>
          <p:nvPr/>
        </p:nvSpPr>
        <p:spPr>
          <a:xfrm>
            <a:off x="773832" y="5554106"/>
            <a:ext cx="5238328" cy="369332"/>
          </a:xfrm>
          <a:prstGeom prst="rect">
            <a:avLst/>
          </a:prstGeom>
        </p:spPr>
        <p:txBody>
          <a:bodyPr wrap="square">
            <a:spAutoFit/>
          </a:bodyPr>
          <a:lstStyle/>
          <a:p>
            <a:r>
              <a:rPr lang="en-US" dirty="0">
                <a:hlinkClick r:id="rId11"/>
              </a:rPr>
              <a:t>https://www.youtube.com/watch?v=i68CGhgGkxs</a:t>
            </a:r>
            <a:endParaRPr lang="ar-IQ" dirty="0"/>
          </a:p>
        </p:txBody>
      </p:sp>
    </p:spTree>
    <p:extLst>
      <p:ext uri="{BB962C8B-B14F-4D97-AF65-F5344CB8AC3E}">
        <p14:creationId xmlns:p14="http://schemas.microsoft.com/office/powerpoint/2010/main" val="1139340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1000"/>
                                        <p:tgtEl>
                                          <p:spTgt spid="13"/>
                                        </p:tgtEl>
                                      </p:cBhvr>
                                    </p:animEffect>
                                    <p:anim calcmode="lin" valueType="num">
                                      <p:cBhvr>
                                        <p:cTn id="20" dur="1000" fill="hold"/>
                                        <p:tgtEl>
                                          <p:spTgt spid="13"/>
                                        </p:tgtEl>
                                        <p:attrNameLst>
                                          <p:attrName>ppt_x</p:attrName>
                                        </p:attrNameLst>
                                      </p:cBhvr>
                                      <p:tavLst>
                                        <p:tav tm="0">
                                          <p:val>
                                            <p:strVal val="#ppt_x"/>
                                          </p:val>
                                        </p:tav>
                                        <p:tav tm="100000">
                                          <p:val>
                                            <p:strVal val="#ppt_x"/>
                                          </p:val>
                                        </p:tav>
                                      </p:tavLst>
                                    </p:anim>
                                    <p:anim calcmode="lin" valueType="num">
                                      <p:cBhvr>
                                        <p:cTn id="2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barn(inVertical)">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500"/>
                                        <p:tgtEl>
                                          <p:spTgt spid="10"/>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613225" y="1936676"/>
            <a:ext cx="5988185" cy="546437"/>
            <a:chOff x="182748" y="2348880"/>
            <a:chExt cx="6352708" cy="657488"/>
          </a:xfrm>
        </p:grpSpPr>
        <p:grpSp>
          <p:nvGrpSpPr>
            <p:cNvPr id="7" name="Group 6"/>
            <p:cNvGrpSpPr/>
            <p:nvPr/>
          </p:nvGrpSpPr>
          <p:grpSpPr>
            <a:xfrm>
              <a:off x="182748" y="2348880"/>
              <a:ext cx="4043213" cy="657488"/>
              <a:chOff x="182748" y="2348880"/>
              <a:chExt cx="4043213" cy="657488"/>
            </a:xfrm>
          </p:grpSpPr>
          <mc:AlternateContent xmlns:mc="http://schemas.openxmlformats.org/markup-compatibility/2006" xmlns:a14="http://schemas.microsoft.com/office/drawing/2010/main">
            <mc:Choice Requires="a14">
              <p:sp>
                <p:nvSpPr>
                  <p:cNvPr id="5" name="Rectangle 4"/>
                  <p:cNvSpPr/>
                  <p:nvPr/>
                </p:nvSpPr>
                <p:spPr>
                  <a:xfrm>
                    <a:off x="182748" y="2348880"/>
                    <a:ext cx="1271438" cy="65748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n-US">
                              <a:latin typeface="Cambria Math"/>
                            </a:rPr>
                            <m:t>a</m:t>
                          </m:r>
                          <m:r>
                            <a:rPr lang="en-US" i="1">
                              <a:latin typeface="Cambria Math"/>
                            </a:rPr>
                            <m:t>=−</m:t>
                          </m:r>
                          <m:f>
                            <m:fPr>
                              <m:ctrlPr>
                                <a:rPr lang="en-US" i="1">
                                  <a:latin typeface="Cambria Math" panose="02040503050406030204" pitchFamily="18" charset="0"/>
                                </a:rPr>
                              </m:ctrlPr>
                            </m:fPr>
                            <m:num>
                              <m:r>
                                <a:rPr lang="en-US" i="1">
                                  <a:latin typeface="Cambria Math"/>
                                </a:rPr>
                                <m:t>𝑒𝐸</m:t>
                              </m:r>
                            </m:num>
                            <m:den>
                              <m:sSub>
                                <m:sSubPr>
                                  <m:ctrlPr>
                                    <a:rPr lang="en-US" i="1">
                                      <a:latin typeface="Cambria Math" panose="02040503050406030204" pitchFamily="18" charset="0"/>
                                    </a:rPr>
                                  </m:ctrlPr>
                                </m:sSubPr>
                                <m:e>
                                  <m:r>
                                    <a:rPr lang="en-US" i="1">
                                      <a:latin typeface="Cambria Math"/>
                                    </a:rPr>
                                    <m:t>𝑚</m:t>
                                  </m:r>
                                </m:e>
                                <m:sub>
                                  <m:r>
                                    <a:rPr lang="en-US" i="1">
                                      <a:latin typeface="Cambria Math"/>
                                    </a:rPr>
                                    <m:t>𝑒</m:t>
                                  </m:r>
                                </m:sub>
                              </m:sSub>
                            </m:den>
                          </m:f>
                          <m:acc>
                            <m:accPr>
                              <m:chr m:val="̂"/>
                              <m:ctrlPr>
                                <a:rPr lang="en-US" i="1">
                                  <a:latin typeface="Cambria Math" panose="02040503050406030204" pitchFamily="18" charset="0"/>
                                </a:rPr>
                              </m:ctrlPr>
                            </m:accPr>
                            <m:e>
                              <m:r>
                                <a:rPr lang="en-US" i="1">
                                  <a:latin typeface="Cambria Math"/>
                                </a:rPr>
                                <m:t>𝑗</m:t>
                              </m:r>
                            </m:e>
                          </m:acc>
                        </m:oMath>
                      </m:oMathPara>
                    </a14:m>
                    <a:endParaRPr lang="en-US" dirty="0"/>
                  </a:p>
                </p:txBody>
              </p:sp>
            </mc:Choice>
            <mc:Fallback xmlns="">
              <p:sp>
                <p:nvSpPr>
                  <p:cNvPr id="5" name="Rectangle 4"/>
                  <p:cNvSpPr>
                    <a:spLocks noRot="1" noChangeAspect="1" noMove="1" noResize="1" noEditPoints="1" noAdjustHandles="1" noChangeArrowheads="1" noChangeShapeType="1" noTextEdit="1"/>
                  </p:cNvSpPr>
                  <p:nvPr/>
                </p:nvSpPr>
                <p:spPr>
                  <a:xfrm>
                    <a:off x="182748" y="2348880"/>
                    <a:ext cx="1271438" cy="657488"/>
                  </a:xfrm>
                  <a:prstGeom prst="rect">
                    <a:avLst/>
                  </a:prstGeom>
                  <a:blipFill rotWithShape="1">
                    <a:blip r:embed="rId3"/>
                    <a:stretch>
                      <a:fillRect b="-12360"/>
                    </a:stretch>
                  </a:blipFill>
                </p:spPr>
                <p:txBody>
                  <a:bodyPr/>
                  <a:lstStyle/>
                  <a:p>
                    <a:r>
                      <a:rPr lang="en-US">
                        <a:noFill/>
                      </a:rPr>
                      <a:t> </a:t>
                    </a:r>
                  </a:p>
                </p:txBody>
              </p:sp>
            </mc:Fallback>
          </mc:AlternateContent>
          <p:pic>
            <p:nvPicPr>
              <p:cNvPr id="6" name="Picture 5"/>
              <p:cNvPicPr/>
              <p:nvPr/>
            </p:nvPicPr>
            <p:blipFill>
              <a:blip r:embed="rId4">
                <a:extLst>
                  <a:ext uri="{28A0092B-C50C-407E-A947-70E740481C1C}">
                    <a14:useLocalDpi xmlns:a14="http://schemas.microsoft.com/office/drawing/2010/main" val="0"/>
                  </a:ext>
                </a:extLst>
              </a:blip>
              <a:srcRect/>
              <a:stretch>
                <a:fillRect/>
              </a:stretch>
            </p:blipFill>
            <p:spPr bwMode="auto">
              <a:xfrm>
                <a:off x="1454186" y="2396768"/>
                <a:ext cx="2771775" cy="609600"/>
              </a:xfrm>
              <a:prstGeom prst="rect">
                <a:avLst/>
              </a:prstGeom>
              <a:noFill/>
              <a:ln>
                <a:noFill/>
              </a:ln>
            </p:spPr>
          </p:pic>
        </p:grpSp>
        <p:pic>
          <p:nvPicPr>
            <p:cNvPr id="8" name="Picture 7"/>
            <p:cNvPicPr/>
            <p:nvPr/>
          </p:nvPicPr>
          <p:blipFill>
            <a:blip r:embed="rId5">
              <a:extLst>
                <a:ext uri="{28A0092B-C50C-407E-A947-70E740481C1C}">
                  <a14:useLocalDpi xmlns:a14="http://schemas.microsoft.com/office/drawing/2010/main" val="0"/>
                </a:ext>
              </a:extLst>
            </a:blip>
            <a:srcRect/>
            <a:stretch>
              <a:fillRect/>
            </a:stretch>
          </p:blipFill>
          <p:spPr bwMode="auto">
            <a:xfrm>
              <a:off x="4225961" y="2407563"/>
              <a:ext cx="2309495" cy="588010"/>
            </a:xfrm>
            <a:prstGeom prst="rect">
              <a:avLst/>
            </a:prstGeom>
            <a:noFill/>
            <a:ln>
              <a:noFill/>
            </a:ln>
          </p:spPr>
        </p:pic>
      </p:grpSp>
      <mc:AlternateContent xmlns:mc="http://schemas.openxmlformats.org/markup-compatibility/2006" xmlns:a14="http://schemas.microsoft.com/office/drawing/2010/main">
        <mc:Choice Requires="a14">
          <p:sp>
            <p:nvSpPr>
              <p:cNvPr id="10" name="Rectangle 5"/>
              <p:cNvSpPr>
                <a:spLocks noChangeArrowheads="1"/>
              </p:cNvSpPr>
              <p:nvPr/>
            </p:nvSpPr>
            <p:spPr bwMode="auto">
              <a:xfrm>
                <a:off x="163221" y="3129444"/>
                <a:ext cx="8948519" cy="1200329"/>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solidFill>
                      <a:srgbClr val="C66E39"/>
                    </a:solidFill>
                    <a:effectLst/>
                    <a:latin typeface="Times New Roman" pitchFamily="18" charset="0"/>
                    <a:ea typeface="Calibri" pitchFamily="34" charset="0"/>
                    <a:cs typeface="Times New Roman" pitchFamily="18" charset="0"/>
                  </a:rPr>
                  <a:t>(B) </a:t>
                </a:r>
                <a:r>
                  <a:rPr kumimoji="0" lang="en-US"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If the electron enters the field at time </a:t>
                </a:r>
                <a:r>
                  <a:rPr kumimoji="0" lang="en-US" b="0" i="1"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t </a:t>
                </a:r>
                <a:r>
                  <a:rPr kumimoji="0" lang="en-US"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0, find the time at which it leaves the field. </a:t>
                </a:r>
              </a:p>
              <a:p>
                <a:pPr marL="0" marR="0" lvl="0" indent="0" algn="l" defTabSz="914400" rtl="0" eaLnBrk="1" fontAlgn="base" latinLnBrk="0" hangingPunct="1">
                  <a:lnSpc>
                    <a:spcPct val="100000"/>
                  </a:lnSpc>
                  <a:spcBef>
                    <a:spcPct val="0"/>
                  </a:spcBef>
                  <a:spcAft>
                    <a:spcPct val="0"/>
                  </a:spcAft>
                  <a:buClrTx/>
                  <a:buSzTx/>
                  <a:buFontTx/>
                  <a:buNone/>
                  <a:tabLst/>
                </a:pPr>
                <a:endParaRPr lang="en-US" dirty="0">
                  <a:solidFill>
                    <a:srgbClr val="000000"/>
                  </a:solidFill>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Solution </a:t>
                </a: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The horizontal distance across the field is </a:t>
                </a:r>
                <a:r>
                  <a:rPr kumimoji="0" lang="en-US" b="1" i="1"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l</a:t>
                </a:r>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 0.100 m. Using Equation 1.16 with </a:t>
                </a:r>
                <a14:m>
                  <m:oMath xmlns:m="http://schemas.openxmlformats.org/officeDocument/2006/math">
                    <m:r>
                      <a:rPr kumimoji="0" lang="en-US" b="0" i="1" u="none" strike="noStrike" cap="none" normalizeH="0" baseline="0" dirty="0" smtClean="0">
                        <a:ln>
                          <a:noFill/>
                        </a:ln>
                        <a:solidFill>
                          <a:schemeClr val="tx1"/>
                        </a:solidFill>
                        <a:effectLst/>
                        <a:latin typeface="Cambria Math"/>
                        <a:ea typeface="Calibri" pitchFamily="34" charset="0"/>
                        <a:cs typeface="Times New Roman" pitchFamily="18" charset="0"/>
                      </a:rPr>
                      <m:t>𝑥</m:t>
                    </m:r>
                    <m:r>
                      <a:rPr kumimoji="0" lang="en-US" b="0" i="1" u="none" strike="noStrike" cap="none" normalizeH="0" baseline="-30000" dirty="0" err="1" smtClean="0">
                        <a:ln>
                          <a:noFill/>
                        </a:ln>
                        <a:solidFill>
                          <a:schemeClr val="tx1"/>
                        </a:solidFill>
                        <a:effectLst/>
                        <a:latin typeface="Cambria Math"/>
                        <a:ea typeface="Calibri" pitchFamily="34" charset="0"/>
                        <a:cs typeface="Times New Roman" pitchFamily="18" charset="0"/>
                      </a:rPr>
                      <m:t>𝑓</m:t>
                    </m:r>
                    <m:r>
                      <a:rPr kumimoji="0" lang="en-US" b="0" i="1" u="none" strike="noStrike" cap="none" normalizeH="0" baseline="0" dirty="0" smtClean="0">
                        <a:ln>
                          <a:noFill/>
                        </a:ln>
                        <a:solidFill>
                          <a:schemeClr val="tx1"/>
                        </a:solidFill>
                        <a:effectLst/>
                        <a:latin typeface="Cambria Math"/>
                        <a:ea typeface="Calibri" pitchFamily="34" charset="0"/>
                        <a:cs typeface="Times New Roman" pitchFamily="18" charset="0"/>
                      </a:rPr>
                      <m:t>= </m:t>
                    </m:r>
                    <m:r>
                      <a:rPr kumimoji="0" lang="en-US" b="1" i="1" u="none" strike="noStrike" cap="none" normalizeH="0" baseline="0" dirty="0" smtClean="0">
                        <a:ln>
                          <a:noFill/>
                        </a:ln>
                        <a:solidFill>
                          <a:schemeClr val="tx1"/>
                        </a:solidFill>
                        <a:effectLst/>
                        <a:latin typeface="Cambria Math"/>
                        <a:ea typeface="Calibri" pitchFamily="34" charset="0"/>
                        <a:cs typeface="Times New Roman" pitchFamily="18" charset="0"/>
                      </a:rPr>
                      <m:t>𝒍</m:t>
                    </m:r>
                    <m:r>
                      <a:rPr kumimoji="0" lang="en-US" b="1" i="1" u="none" strike="noStrike" cap="none" normalizeH="0" baseline="0" dirty="0" smtClean="0">
                        <a:ln>
                          <a:noFill/>
                        </a:ln>
                        <a:solidFill>
                          <a:schemeClr val="tx1"/>
                        </a:solidFill>
                        <a:effectLst/>
                        <a:latin typeface="Cambria Math"/>
                        <a:ea typeface="Calibri" pitchFamily="34" charset="0"/>
                        <a:cs typeface="Times New Roman" pitchFamily="18" charset="0"/>
                      </a:rPr>
                      <m:t> </m:t>
                    </m:r>
                  </m:oMath>
                </a14:m>
                <a:r>
                  <a:rPr kumimoji="0" lang="en-US"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we find that the time at which the electron exits the electric field is       </a:t>
                </a:r>
                <a:r>
                  <a:rPr kumimoji="0" lang="en-US" sz="14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mc:Choice>
        <mc:Fallback xmlns="">
          <p:sp>
            <p:nvSpPr>
              <p:cNvPr id="10" name="Rectangle 5"/>
              <p:cNvSpPr>
                <a:spLocks noRot="1" noChangeAspect="1" noMove="1" noResize="1" noEditPoints="1" noAdjustHandles="1" noChangeArrowheads="1" noChangeShapeType="1" noTextEdit="1"/>
              </p:cNvSpPr>
              <p:nvPr/>
            </p:nvSpPr>
            <p:spPr bwMode="auto">
              <a:xfrm>
                <a:off x="163221" y="3129444"/>
                <a:ext cx="8948519" cy="1200329"/>
              </a:xfrm>
              <a:prstGeom prst="rect">
                <a:avLst/>
              </a:prstGeom>
              <a:blipFill rotWithShape="1">
                <a:blip r:embed="rId6"/>
                <a:stretch>
                  <a:fillRect l="-613" t="-2030" b="-7614"/>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grpSp>
        <p:nvGrpSpPr>
          <p:cNvPr id="12" name="Group 11"/>
          <p:cNvGrpSpPr/>
          <p:nvPr/>
        </p:nvGrpSpPr>
        <p:grpSpPr>
          <a:xfrm>
            <a:off x="163221" y="4253187"/>
            <a:ext cx="4517381" cy="697334"/>
            <a:chOff x="163221" y="4253187"/>
            <a:chExt cx="4517381" cy="697334"/>
          </a:xfrm>
        </p:grpSpPr>
        <mc:AlternateContent xmlns:mc="http://schemas.openxmlformats.org/markup-compatibility/2006" xmlns:a14="http://schemas.microsoft.com/office/drawing/2010/main">
          <mc:Choice Requires="a14">
            <p:sp>
              <p:nvSpPr>
                <p:cNvPr id="11" name="Rectangle 10"/>
                <p:cNvSpPr/>
                <p:nvPr/>
              </p:nvSpPr>
              <p:spPr>
                <a:xfrm>
                  <a:off x="163221" y="4329774"/>
                  <a:ext cx="1024403" cy="578876"/>
                </a:xfrm>
                <a:prstGeom prst="rect">
                  <a:avLst/>
                </a:prstGeom>
              </p:spPr>
              <p:txBody>
                <a:bodyPr wrap="square">
                  <a:spAutoFit/>
                </a:bodyPr>
                <a:lstStyle/>
                <a:p>
                  <a14:m>
                    <m:oMath xmlns:m="http://schemas.openxmlformats.org/officeDocument/2006/math">
                      <m:r>
                        <a:rPr lang="en-US" sz="2000" i="1">
                          <a:latin typeface="Cambria Math"/>
                        </a:rPr>
                        <m:t>𝑡</m:t>
                      </m:r>
                      <m:r>
                        <a:rPr lang="en-US" sz="2000" i="1">
                          <a:latin typeface="Cambria Math"/>
                        </a:rPr>
                        <m:t>=</m:t>
                      </m:r>
                      <m:f>
                        <m:fPr>
                          <m:ctrlPr>
                            <a:rPr lang="en-US" sz="2000" i="1">
                              <a:latin typeface="Cambria Math" panose="02040503050406030204" pitchFamily="18" charset="0"/>
                            </a:rPr>
                          </m:ctrlPr>
                        </m:fPr>
                        <m:num>
                          <m:r>
                            <a:rPr lang="en-US" sz="2000" i="1">
                              <a:latin typeface="Cambria Math"/>
                            </a:rPr>
                            <m:t>𝓁</m:t>
                          </m:r>
                        </m:num>
                        <m:den>
                          <m:sSub>
                            <m:sSubPr>
                              <m:ctrlPr>
                                <a:rPr lang="en-US" sz="2000" i="1">
                                  <a:latin typeface="Cambria Math" panose="02040503050406030204" pitchFamily="18" charset="0"/>
                                </a:rPr>
                              </m:ctrlPr>
                            </m:sSubPr>
                            <m:e>
                              <m:r>
                                <a:rPr lang="en-US" sz="2000" i="1">
                                  <a:latin typeface="Cambria Math"/>
                                </a:rPr>
                                <m:t>𝑣</m:t>
                              </m:r>
                            </m:e>
                            <m:sub>
                              <m:r>
                                <a:rPr lang="en-US" sz="2000" i="1">
                                  <a:latin typeface="Cambria Math"/>
                                </a:rPr>
                                <m:t>𝑖</m:t>
                              </m:r>
                            </m:sub>
                          </m:sSub>
                        </m:den>
                      </m:f>
                    </m:oMath>
                  </a14:m>
                  <a:r>
                    <a:rPr lang="en-US" sz="2000" dirty="0"/>
                    <a:t> </a:t>
                  </a:r>
                </a:p>
              </p:txBody>
            </p:sp>
          </mc:Choice>
          <mc:Fallback xmlns="">
            <p:sp>
              <p:nvSpPr>
                <p:cNvPr id="11" name="Rectangle 10"/>
                <p:cNvSpPr>
                  <a:spLocks noRot="1" noChangeAspect="1" noMove="1" noResize="1" noEditPoints="1" noAdjustHandles="1" noChangeArrowheads="1" noChangeShapeType="1" noTextEdit="1"/>
                </p:cNvSpPr>
                <p:nvPr/>
              </p:nvSpPr>
              <p:spPr>
                <a:xfrm>
                  <a:off x="163221" y="4329774"/>
                  <a:ext cx="1024403" cy="578876"/>
                </a:xfrm>
                <a:prstGeom prst="rect">
                  <a:avLst/>
                </a:prstGeom>
                <a:blipFill rotWithShape="1">
                  <a:blip r:embed="rId7"/>
                  <a:stretch>
                    <a:fillRect/>
                  </a:stretch>
                </a:blipFill>
              </p:spPr>
              <p:txBody>
                <a:bodyPr/>
                <a:lstStyle/>
                <a:p>
                  <a:r>
                    <a:rPr lang="en-US">
                      <a:noFill/>
                    </a:rPr>
                    <a:t> </a:t>
                  </a:r>
                </a:p>
              </p:txBody>
            </p:sp>
          </mc:Fallback>
        </mc:AlternateContent>
        <p:pic>
          <p:nvPicPr>
            <p:cNvPr id="16" name="Picture 15"/>
            <p:cNvPicPr/>
            <p:nvPr/>
          </p:nvPicPr>
          <p:blipFill>
            <a:blip r:embed="rId8">
              <a:lum bright="-20000" contrast="40000"/>
              <a:extLst>
                <a:ext uri="{28A0092B-C50C-407E-A947-70E740481C1C}">
                  <a14:useLocalDpi xmlns:a14="http://schemas.microsoft.com/office/drawing/2010/main" val="0"/>
                </a:ext>
              </a:extLst>
            </a:blip>
            <a:srcRect/>
            <a:stretch>
              <a:fillRect/>
            </a:stretch>
          </p:blipFill>
          <p:spPr bwMode="auto">
            <a:xfrm>
              <a:off x="1128995" y="4287903"/>
              <a:ext cx="1730605" cy="662618"/>
            </a:xfrm>
            <a:prstGeom prst="rect">
              <a:avLst/>
            </a:prstGeom>
            <a:noFill/>
            <a:ln>
              <a:noFill/>
            </a:ln>
          </p:spPr>
        </p:pic>
        <p:pic>
          <p:nvPicPr>
            <p:cNvPr id="17" name="Picture 16"/>
            <p:cNvPicPr/>
            <p:nvPr/>
          </p:nvPicPr>
          <p:blipFill>
            <a:blip r:embed="rId9">
              <a:lum bright="-20000" contrast="40000"/>
              <a:extLst>
                <a:ext uri="{28A0092B-C50C-407E-A947-70E740481C1C}">
                  <a14:useLocalDpi xmlns:a14="http://schemas.microsoft.com/office/drawing/2010/main" val="0"/>
                </a:ext>
              </a:extLst>
            </a:blip>
            <a:srcRect/>
            <a:stretch>
              <a:fillRect/>
            </a:stretch>
          </p:blipFill>
          <p:spPr bwMode="auto">
            <a:xfrm>
              <a:off x="2950102" y="4253187"/>
              <a:ext cx="1730500" cy="662618"/>
            </a:xfrm>
            <a:prstGeom prst="rect">
              <a:avLst/>
            </a:prstGeom>
            <a:noFill/>
            <a:ln>
              <a:noFill/>
            </a:ln>
          </p:spPr>
        </p:pic>
      </p:grpSp>
      <p:sp>
        <p:nvSpPr>
          <p:cNvPr id="13" name="Rectangle 12"/>
          <p:cNvSpPr/>
          <p:nvPr/>
        </p:nvSpPr>
        <p:spPr>
          <a:xfrm>
            <a:off x="-60788" y="4908650"/>
            <a:ext cx="9396536" cy="923330"/>
          </a:xfrm>
          <a:prstGeom prst="rect">
            <a:avLst/>
          </a:prstGeom>
        </p:spPr>
        <p:txBody>
          <a:bodyPr wrap="square">
            <a:spAutoFit/>
          </a:bodyPr>
          <a:lstStyle/>
          <a:p>
            <a:r>
              <a:rPr lang="en-US" b="1" dirty="0"/>
              <a:t>(C) </a:t>
            </a:r>
            <a:r>
              <a:rPr lang="en-US" dirty="0"/>
              <a:t>If the vertical position of the electron as it enters the field is </a:t>
            </a:r>
            <a:r>
              <a:rPr lang="en-US" i="1" dirty="0" err="1"/>
              <a:t>y</a:t>
            </a:r>
            <a:r>
              <a:rPr lang="en-US" i="1" baseline="-25000" dirty="0" err="1"/>
              <a:t>i</a:t>
            </a:r>
            <a:r>
              <a:rPr lang="en-US" i="1" dirty="0"/>
              <a:t> </a:t>
            </a:r>
            <a:r>
              <a:rPr lang="en-US" dirty="0"/>
              <a:t>= 0, what is its vertical position when it leaves the field?</a:t>
            </a:r>
            <a:r>
              <a:rPr lang="en-US" b="1" dirty="0"/>
              <a:t>  Solution </a:t>
            </a:r>
            <a:r>
              <a:rPr lang="en-US" dirty="0"/>
              <a:t>Using Equation1.17 and the results from parts and (B), we find that</a:t>
            </a:r>
          </a:p>
        </p:txBody>
      </p:sp>
      <p:pic>
        <p:nvPicPr>
          <p:cNvPr id="20" name="Picture 19"/>
          <p:cNvPicPr/>
          <p:nvPr/>
        </p:nvPicPr>
        <p:blipFill>
          <a:blip r:embed="rId10">
            <a:lum bright="-20000" contrast="40000"/>
            <a:extLst>
              <a:ext uri="{28A0092B-C50C-407E-A947-70E740481C1C}">
                <a14:useLocalDpi xmlns:a14="http://schemas.microsoft.com/office/drawing/2010/main" val="0"/>
              </a:ext>
            </a:extLst>
          </a:blip>
          <a:srcRect/>
          <a:stretch>
            <a:fillRect/>
          </a:stretch>
        </p:blipFill>
        <p:spPr bwMode="auto">
          <a:xfrm>
            <a:off x="1187624" y="5550170"/>
            <a:ext cx="652889" cy="472196"/>
          </a:xfrm>
          <a:prstGeom prst="rect">
            <a:avLst/>
          </a:prstGeom>
          <a:noFill/>
          <a:ln>
            <a:noFill/>
          </a:ln>
        </p:spPr>
      </p:pic>
      <p:pic>
        <p:nvPicPr>
          <p:cNvPr id="21" name="Picture 20"/>
          <p:cNvPicPr/>
          <p:nvPr/>
        </p:nvPicPr>
        <p:blipFill>
          <a:blip r:embed="rId11">
            <a:lum bright="-20000" contrast="40000"/>
            <a:extLst>
              <a:ext uri="{28A0092B-C50C-407E-A947-70E740481C1C}">
                <a14:useLocalDpi xmlns:a14="http://schemas.microsoft.com/office/drawing/2010/main" val="0"/>
              </a:ext>
            </a:extLst>
          </a:blip>
          <a:srcRect/>
          <a:stretch>
            <a:fillRect/>
          </a:stretch>
        </p:blipFill>
        <p:spPr bwMode="auto">
          <a:xfrm>
            <a:off x="1973338" y="5520675"/>
            <a:ext cx="652746" cy="450097"/>
          </a:xfrm>
          <a:prstGeom prst="rect">
            <a:avLst/>
          </a:prstGeom>
          <a:noFill/>
          <a:ln>
            <a:noFill/>
          </a:ln>
        </p:spPr>
      </p:pic>
      <p:pic>
        <p:nvPicPr>
          <p:cNvPr id="22" name="Picture 21"/>
          <p:cNvPicPr/>
          <p:nvPr/>
        </p:nvPicPr>
        <p:blipFill>
          <a:blip r:embed="rId12">
            <a:lum bright="-20000" contrast="40000"/>
            <a:extLst>
              <a:ext uri="{28A0092B-C50C-407E-A947-70E740481C1C}">
                <a14:useLocalDpi xmlns:a14="http://schemas.microsoft.com/office/drawing/2010/main" val="0"/>
              </a:ext>
            </a:extLst>
          </a:blip>
          <a:srcRect/>
          <a:stretch>
            <a:fillRect/>
          </a:stretch>
        </p:blipFill>
        <p:spPr bwMode="auto">
          <a:xfrm>
            <a:off x="2626084" y="5466045"/>
            <a:ext cx="3658225" cy="539157"/>
          </a:xfrm>
          <a:prstGeom prst="rect">
            <a:avLst/>
          </a:prstGeom>
          <a:noFill/>
          <a:ln>
            <a:noFill/>
          </a:ln>
        </p:spPr>
      </p:pic>
      <p:pic>
        <p:nvPicPr>
          <p:cNvPr id="23" name="Picture 22"/>
          <p:cNvPicPr/>
          <p:nvPr/>
        </p:nvPicPr>
        <p:blipFill>
          <a:blip r:embed="rId13">
            <a:lum bright="-20000" contrast="40000"/>
            <a:extLst>
              <a:ext uri="{28A0092B-C50C-407E-A947-70E740481C1C}">
                <a14:useLocalDpi xmlns:a14="http://schemas.microsoft.com/office/drawing/2010/main" val="0"/>
              </a:ext>
            </a:extLst>
          </a:blip>
          <a:srcRect/>
          <a:stretch>
            <a:fillRect/>
          </a:stretch>
        </p:blipFill>
        <p:spPr bwMode="auto">
          <a:xfrm>
            <a:off x="6183850" y="5530140"/>
            <a:ext cx="1396630" cy="415892"/>
          </a:xfrm>
          <a:prstGeom prst="rect">
            <a:avLst/>
          </a:prstGeom>
          <a:noFill/>
          <a:ln>
            <a:noFill/>
          </a:ln>
        </p:spPr>
      </p:pic>
      <p:pic>
        <p:nvPicPr>
          <p:cNvPr id="24" name="Picture 23"/>
          <p:cNvPicPr/>
          <p:nvPr/>
        </p:nvPicPr>
        <p:blipFill>
          <a:blip r:embed="rId14">
            <a:lum bright="-20000" contrast="40000"/>
            <a:extLst>
              <a:ext uri="{28A0092B-C50C-407E-A947-70E740481C1C}">
                <a14:useLocalDpi xmlns:a14="http://schemas.microsoft.com/office/drawing/2010/main" val="0"/>
              </a:ext>
            </a:extLst>
          </a:blip>
          <a:srcRect/>
          <a:stretch>
            <a:fillRect/>
          </a:stretch>
        </p:blipFill>
        <p:spPr bwMode="auto">
          <a:xfrm>
            <a:off x="7568661" y="5550170"/>
            <a:ext cx="1384811" cy="375832"/>
          </a:xfrm>
          <a:prstGeom prst="rect">
            <a:avLst/>
          </a:prstGeom>
          <a:noFill/>
          <a:ln>
            <a:noFill/>
          </a:ln>
        </p:spPr>
      </p:pic>
      <p:sp>
        <p:nvSpPr>
          <p:cNvPr id="15" name="Rectangle 14"/>
          <p:cNvSpPr/>
          <p:nvPr/>
        </p:nvSpPr>
        <p:spPr>
          <a:xfrm>
            <a:off x="2131025" y="5023"/>
            <a:ext cx="3769622" cy="369332"/>
          </a:xfrm>
          <a:prstGeom prst="rect">
            <a:avLst/>
          </a:prstGeom>
        </p:spPr>
        <p:txBody>
          <a:bodyPr wrap="none">
            <a:spAutoFit/>
          </a:bodyPr>
          <a:lstStyle/>
          <a:p>
            <a:r>
              <a:rPr lang="en-US" dirty="0"/>
              <a:t>Example 1.11 </a:t>
            </a:r>
            <a:r>
              <a:rPr lang="en-US" b="1" dirty="0"/>
              <a:t>An Accelerated Electron</a:t>
            </a:r>
            <a:endParaRPr lang="en-US" dirty="0"/>
          </a:p>
        </p:txBody>
      </p:sp>
      <mc:AlternateContent xmlns:mc="http://schemas.openxmlformats.org/markup-compatibility/2006" xmlns:a14="http://schemas.microsoft.com/office/drawing/2010/main">
        <mc:Choice Requires="a14">
          <p:sp>
            <p:nvSpPr>
              <p:cNvPr id="25" name="Rectangle 24"/>
              <p:cNvSpPr/>
              <p:nvPr/>
            </p:nvSpPr>
            <p:spPr>
              <a:xfrm>
                <a:off x="0" y="374355"/>
                <a:ext cx="9111740" cy="1200329"/>
              </a:xfrm>
              <a:prstGeom prst="rect">
                <a:avLst/>
              </a:prstGeom>
            </p:spPr>
            <p:txBody>
              <a:bodyPr wrap="square">
                <a:spAutoFit/>
              </a:bodyPr>
              <a:lstStyle/>
              <a:p>
                <a:r>
                  <a:rPr lang="en-US" dirty="0"/>
                  <a:t>An electron enters the region of a uniform electric field as shown in Figure 1.26, with</a:t>
                </a:r>
                <a14:m>
                  <m:oMath xmlns:m="http://schemas.openxmlformats.org/officeDocument/2006/math">
                    <m:r>
                      <a:rPr lang="en-US" i="1">
                        <a:latin typeface="Cambria Math"/>
                      </a:rPr>
                      <m:t> </m:t>
                    </m:r>
                    <m:r>
                      <a:rPr lang="en-US" b="0" i="1" smtClean="0">
                        <a:latin typeface="Cambria Math"/>
                      </a:rPr>
                      <m:t> </m:t>
                    </m:r>
                    <m:sSub>
                      <m:sSubPr>
                        <m:ctrlPr>
                          <a:rPr lang="en-US" i="1">
                            <a:latin typeface="Cambria Math" panose="02040503050406030204" pitchFamily="18" charset="0"/>
                          </a:rPr>
                        </m:ctrlPr>
                      </m:sSubPr>
                      <m:e>
                        <m:r>
                          <a:rPr lang="en-US" b="0" i="1">
                            <a:latin typeface="Cambria Math"/>
                          </a:rPr>
                          <m:t>𝑣</m:t>
                        </m:r>
                      </m:e>
                      <m:sub>
                        <m:r>
                          <a:rPr lang="en-US" b="0" i="1">
                            <a:latin typeface="Cambria Math"/>
                          </a:rPr>
                          <m:t>𝑖</m:t>
                        </m:r>
                      </m:sub>
                    </m:sSub>
                    <m:r>
                      <a:rPr lang="en-US" b="0" i="1">
                        <a:latin typeface="Cambria Math"/>
                      </a:rPr>
                      <m:t>= </m:t>
                    </m:r>
                  </m:oMath>
                </a14:m>
                <a:r>
                  <a:rPr lang="en-US" dirty="0"/>
                  <a:t>3.00 </a:t>
                </a:r>
                <a14:m>
                  <m:oMath xmlns:m="http://schemas.openxmlformats.org/officeDocument/2006/math">
                    <m:r>
                      <a:rPr lang="en-US" b="0" i="1">
                        <a:latin typeface="Cambria Math"/>
                      </a:rPr>
                      <m:t>×</m:t>
                    </m:r>
                  </m:oMath>
                </a14:m>
                <a:r>
                  <a:rPr lang="en-US" dirty="0"/>
                  <a:t> 10</a:t>
                </a:r>
                <a:r>
                  <a:rPr lang="en-US" baseline="30000" dirty="0"/>
                  <a:t>6</a:t>
                </a:r>
                <a:r>
                  <a:rPr lang="en-US" dirty="0"/>
                  <a:t> m/s and </a:t>
                </a:r>
                <a:r>
                  <a:rPr lang="en-US" i="1" dirty="0"/>
                  <a:t>E </a:t>
                </a:r>
                <a:r>
                  <a:rPr lang="en-US" dirty="0"/>
                  <a:t>= 200 N/C. The horizontal length of the plates is</a:t>
                </a:r>
                <a14:m>
                  <m:oMath xmlns:m="http://schemas.openxmlformats.org/officeDocument/2006/math">
                    <m:r>
                      <a:rPr lang="en-US" b="0" i="0" smtClean="0">
                        <a:latin typeface="Cambria Math"/>
                      </a:rPr>
                      <m:t> </m:t>
                    </m:r>
                    <m:r>
                      <a:rPr lang="en-US" i="1">
                        <a:latin typeface="Cambria Math"/>
                      </a:rPr>
                      <m:t>𝑙</m:t>
                    </m:r>
                    <m:r>
                      <a:rPr lang="en-US" i="1">
                        <a:latin typeface="Cambria Math"/>
                      </a:rPr>
                      <m:t>= </m:t>
                    </m:r>
                    <m:r>
                      <a:rPr lang="en-US" i="1">
                        <a:latin typeface="Cambria Math"/>
                      </a:rPr>
                      <m:t>0</m:t>
                    </m:r>
                    <m:r>
                      <a:rPr lang="en-US" i="1">
                        <a:latin typeface="Cambria Math"/>
                      </a:rPr>
                      <m:t>.</m:t>
                    </m:r>
                    <m:r>
                      <a:rPr lang="en-US" i="1">
                        <a:latin typeface="Cambria Math"/>
                      </a:rPr>
                      <m:t>100</m:t>
                    </m:r>
                    <m:r>
                      <a:rPr lang="en-US" i="1">
                        <a:latin typeface="Cambria Math"/>
                      </a:rPr>
                      <m:t> </m:t>
                    </m:r>
                    <m:r>
                      <a:rPr lang="en-US" i="1">
                        <a:latin typeface="Cambria Math"/>
                      </a:rPr>
                      <m:t>𝑚</m:t>
                    </m:r>
                  </m:oMath>
                </a14:m>
                <a:r>
                  <a:rPr lang="en-US" dirty="0"/>
                  <a:t>.</a:t>
                </a:r>
                <a:r>
                  <a:rPr lang="en-US" b="1" dirty="0"/>
                  <a:t> (A) </a:t>
                </a:r>
                <a:r>
                  <a:rPr lang="en-US" dirty="0"/>
                  <a:t>Find the acceleration of the electron while it is in the electric field.</a:t>
                </a:r>
              </a:p>
              <a:p>
                <a:endParaRPr lang="en-US" dirty="0"/>
              </a:p>
            </p:txBody>
          </p:sp>
        </mc:Choice>
        <mc:Fallback xmlns="">
          <p:sp>
            <p:nvSpPr>
              <p:cNvPr id="25" name="Rectangle 24"/>
              <p:cNvSpPr>
                <a:spLocks noRot="1" noChangeAspect="1" noMove="1" noResize="1" noEditPoints="1" noAdjustHandles="1" noChangeArrowheads="1" noChangeShapeType="1" noTextEdit="1"/>
              </p:cNvSpPr>
              <p:nvPr/>
            </p:nvSpPr>
            <p:spPr>
              <a:xfrm>
                <a:off x="0" y="374355"/>
                <a:ext cx="9111740" cy="1200329"/>
              </a:xfrm>
              <a:prstGeom prst="rect">
                <a:avLst/>
              </a:prstGeom>
              <a:blipFill rotWithShape="1">
                <a:blip r:embed="rId15"/>
                <a:stretch>
                  <a:fillRect l="-535" t="-2538" r="-20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Rectangle 25"/>
              <p:cNvSpPr/>
              <p:nvPr/>
            </p:nvSpPr>
            <p:spPr>
              <a:xfrm>
                <a:off x="54236" y="1251518"/>
                <a:ext cx="8948519" cy="646331"/>
              </a:xfrm>
              <a:prstGeom prst="rect">
                <a:avLst/>
              </a:prstGeom>
            </p:spPr>
            <p:txBody>
              <a:bodyPr wrap="square">
                <a:spAutoFit/>
              </a:bodyPr>
              <a:lstStyle/>
              <a:p>
                <a:r>
                  <a:rPr lang="en-US" b="1" dirty="0"/>
                  <a:t>Solution </a:t>
                </a:r>
                <a:r>
                  <a:rPr lang="en-US" dirty="0"/>
                  <a:t>The charge on the electron has an absolute value of </a:t>
                </a:r>
                <a14:m>
                  <m:oMath xmlns:m="http://schemas.openxmlformats.org/officeDocument/2006/math">
                    <m:r>
                      <a:rPr lang="en-US" i="1">
                        <a:latin typeface="Cambria Math"/>
                      </a:rPr>
                      <m:t>1</m:t>
                    </m:r>
                    <m:r>
                      <a:rPr lang="en-US" i="1">
                        <a:latin typeface="Cambria Math"/>
                      </a:rPr>
                      <m:t>.</m:t>
                    </m:r>
                    <m:r>
                      <a:rPr lang="en-US" i="1">
                        <a:latin typeface="Cambria Math"/>
                      </a:rPr>
                      <m:t>60</m:t>
                    </m:r>
                    <m:r>
                      <a:rPr lang="en-US" i="1">
                        <a:latin typeface="Cambria Math"/>
                      </a:rPr>
                      <m:t> × </m:t>
                    </m:r>
                    <m:sSup>
                      <m:sSupPr>
                        <m:ctrlPr>
                          <a:rPr lang="en-US" i="1">
                            <a:latin typeface="Cambria Math" panose="02040503050406030204" pitchFamily="18" charset="0"/>
                          </a:rPr>
                        </m:ctrlPr>
                      </m:sSupPr>
                      <m:e>
                        <m:r>
                          <a:rPr lang="en-US" i="1">
                            <a:latin typeface="Cambria Math"/>
                          </a:rPr>
                          <m:t>10</m:t>
                        </m:r>
                      </m:e>
                      <m:sup>
                        <m:r>
                          <a:rPr lang="en-US" i="1">
                            <a:latin typeface="Cambria Math"/>
                          </a:rPr>
                          <m:t>−</m:t>
                        </m:r>
                        <m:r>
                          <a:rPr lang="en-US" i="1">
                            <a:latin typeface="Cambria Math"/>
                          </a:rPr>
                          <m:t>19</m:t>
                        </m:r>
                      </m:sup>
                    </m:sSup>
                    <m:r>
                      <a:rPr lang="en-US" i="1">
                        <a:latin typeface="Cambria Math"/>
                      </a:rPr>
                      <m:t> </m:t>
                    </m:r>
                    <m:r>
                      <a:rPr lang="en-US" i="1">
                        <a:latin typeface="Cambria Math"/>
                      </a:rPr>
                      <m:t>𝐶</m:t>
                    </m:r>
                  </m:oMath>
                </a14:m>
                <a:r>
                  <a:rPr lang="en-US" dirty="0"/>
                  <a:t>, and             </a:t>
                </a:r>
                <a14:m>
                  <m:oMath xmlns:m="http://schemas.openxmlformats.org/officeDocument/2006/math">
                    <m:sSub>
                      <m:sSubPr>
                        <m:ctrlPr>
                          <a:rPr lang="en-US" i="1">
                            <a:latin typeface="Cambria Math" panose="02040503050406030204" pitchFamily="18" charset="0"/>
                          </a:rPr>
                        </m:ctrlPr>
                      </m:sSubPr>
                      <m:e>
                        <m:r>
                          <a:rPr lang="en-US" i="1">
                            <a:latin typeface="Cambria Math"/>
                          </a:rPr>
                          <m:t>𝑚</m:t>
                        </m:r>
                      </m:e>
                      <m:sub>
                        <m:r>
                          <a:rPr lang="en-US" i="1">
                            <a:latin typeface="Cambria Math"/>
                          </a:rPr>
                          <m:t>𝑒</m:t>
                        </m:r>
                      </m:sub>
                    </m:sSub>
                    <m:r>
                      <a:rPr lang="en-US" i="1">
                        <a:latin typeface="Cambria Math"/>
                      </a:rPr>
                      <m:t>= </m:t>
                    </m:r>
                    <m:r>
                      <a:rPr lang="en-US" i="1">
                        <a:latin typeface="Cambria Math"/>
                      </a:rPr>
                      <m:t>9</m:t>
                    </m:r>
                    <m:r>
                      <a:rPr lang="en-US" i="1">
                        <a:latin typeface="Cambria Math"/>
                      </a:rPr>
                      <m:t>.</m:t>
                    </m:r>
                    <m:r>
                      <a:rPr lang="en-US" i="1">
                        <a:latin typeface="Cambria Math"/>
                      </a:rPr>
                      <m:t>11</m:t>
                    </m:r>
                    <m:r>
                      <a:rPr lang="en-US" i="1">
                        <a:latin typeface="Cambria Math"/>
                      </a:rPr>
                      <m:t> × </m:t>
                    </m:r>
                    <m:sSup>
                      <m:sSupPr>
                        <m:ctrlPr>
                          <a:rPr lang="en-US" i="1">
                            <a:latin typeface="Cambria Math" panose="02040503050406030204" pitchFamily="18" charset="0"/>
                          </a:rPr>
                        </m:ctrlPr>
                      </m:sSupPr>
                      <m:e>
                        <m:r>
                          <a:rPr lang="en-US" i="1">
                            <a:latin typeface="Cambria Math"/>
                          </a:rPr>
                          <m:t>10</m:t>
                        </m:r>
                      </m:e>
                      <m:sup>
                        <m:r>
                          <a:rPr lang="en-US" i="1">
                            <a:latin typeface="Cambria Math"/>
                          </a:rPr>
                          <m:t>−</m:t>
                        </m:r>
                        <m:r>
                          <a:rPr lang="en-US" i="1">
                            <a:latin typeface="Cambria Math"/>
                          </a:rPr>
                          <m:t>31</m:t>
                        </m:r>
                      </m:sup>
                    </m:sSup>
                    <m:r>
                      <a:rPr lang="en-US" i="1">
                        <a:latin typeface="Cambria Math"/>
                      </a:rPr>
                      <m:t> </m:t>
                    </m:r>
                    <m:r>
                      <a:rPr lang="en-US" i="1">
                        <a:latin typeface="Cambria Math"/>
                      </a:rPr>
                      <m:t>𝑘𝑔</m:t>
                    </m:r>
                  </m:oMath>
                </a14:m>
                <a:r>
                  <a:rPr lang="en-US" dirty="0"/>
                  <a:t>. Therefore, Equation 1.13 gives</a:t>
                </a:r>
              </a:p>
            </p:txBody>
          </p:sp>
        </mc:Choice>
        <mc:Fallback xmlns="">
          <p:sp>
            <p:nvSpPr>
              <p:cNvPr id="26" name="Rectangle 25"/>
              <p:cNvSpPr>
                <a:spLocks noRot="1" noChangeAspect="1" noMove="1" noResize="1" noEditPoints="1" noAdjustHandles="1" noChangeArrowheads="1" noChangeShapeType="1" noTextEdit="1"/>
              </p:cNvSpPr>
              <p:nvPr/>
            </p:nvSpPr>
            <p:spPr>
              <a:xfrm>
                <a:off x="54236" y="1251518"/>
                <a:ext cx="8948519" cy="646331"/>
              </a:xfrm>
              <a:prstGeom prst="rect">
                <a:avLst/>
              </a:prstGeom>
              <a:blipFill rotWithShape="1">
                <a:blip r:embed="rId16"/>
                <a:stretch>
                  <a:fillRect l="-613" t="-4717" b="-14151"/>
                </a:stretch>
              </a:blipFill>
            </p:spPr>
            <p:txBody>
              <a:bodyPr/>
              <a:lstStyle/>
              <a:p>
                <a:r>
                  <a:rPr lang="en-US">
                    <a:noFill/>
                  </a:rPr>
                  <a:t> </a:t>
                </a:r>
              </a:p>
            </p:txBody>
          </p:sp>
        </mc:Fallback>
      </mc:AlternateContent>
      <p:sp>
        <p:nvSpPr>
          <p:cNvPr id="27" name="Rectangle 26"/>
          <p:cNvSpPr/>
          <p:nvPr/>
        </p:nvSpPr>
        <p:spPr>
          <a:xfrm>
            <a:off x="-16130" y="5926002"/>
            <a:ext cx="9144000" cy="923330"/>
          </a:xfrm>
          <a:prstGeom prst="rect">
            <a:avLst/>
          </a:prstGeom>
        </p:spPr>
        <p:txBody>
          <a:bodyPr wrap="square">
            <a:spAutoFit/>
          </a:bodyPr>
          <a:lstStyle/>
          <a:p>
            <a:r>
              <a:rPr lang="en-US" dirty="0"/>
              <a:t>If the electron enters just below the negative plate in Figure 1.26 and the separation between the plates is less than the value we have just calculated, the electron will strike the positive plate.</a:t>
            </a:r>
          </a:p>
        </p:txBody>
      </p:sp>
    </p:spTree>
    <p:extLst>
      <p:ext uri="{BB962C8B-B14F-4D97-AF65-F5344CB8AC3E}">
        <p14:creationId xmlns:p14="http://schemas.microsoft.com/office/powerpoint/2010/main" val="3337201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389414"/>
            <a:ext cx="9036496" cy="1477328"/>
          </a:xfrm>
          <a:prstGeom prst="rect">
            <a:avLst/>
          </a:prstGeom>
        </p:spPr>
        <p:txBody>
          <a:bodyPr wrap="square">
            <a:spAutoFit/>
          </a:bodyPr>
          <a:lstStyle/>
          <a:p>
            <a:pPr algn="just"/>
            <a:r>
              <a:rPr lang="en-US" dirty="0"/>
              <a:t>   The example we just worked describes a portion of a cathode ray tube (CRT). This tube, illustrated in Figure 1.27, is commonly used to obtain a visual display of electronic information in oscilloscopes, radar systems, television receivers, and computer monitors. The CRT is a vacuum tube in which a beam of electrons is accelerated and deflected under the influence of electric or magnetic fields. The electron beam is</a:t>
            </a:r>
          </a:p>
        </p:txBody>
      </p:sp>
      <p:sp>
        <p:nvSpPr>
          <p:cNvPr id="3" name="Rectangle 2"/>
          <p:cNvSpPr/>
          <p:nvPr/>
        </p:nvSpPr>
        <p:spPr>
          <a:xfrm>
            <a:off x="2843808" y="20082"/>
            <a:ext cx="2519729" cy="369332"/>
          </a:xfrm>
          <a:prstGeom prst="rect">
            <a:avLst/>
          </a:prstGeom>
        </p:spPr>
        <p:txBody>
          <a:bodyPr wrap="none">
            <a:spAutoFit/>
          </a:bodyPr>
          <a:lstStyle/>
          <a:p>
            <a:r>
              <a:rPr lang="en-US" b="1" dirty="0"/>
              <a:t>The Cathode Ray Tube</a:t>
            </a:r>
            <a:r>
              <a:rPr lang="en-US" dirty="0"/>
              <a:t>    </a:t>
            </a:r>
          </a:p>
        </p:txBody>
      </p:sp>
      <p:pic>
        <p:nvPicPr>
          <p:cNvPr id="4" name="Picture 3"/>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4932040" y="1916832"/>
            <a:ext cx="3813969" cy="2160240"/>
          </a:xfrm>
          <a:prstGeom prst="rect">
            <a:avLst/>
          </a:prstGeom>
          <a:noFill/>
          <a:ln>
            <a:noFill/>
          </a:ln>
        </p:spPr>
      </p:pic>
      <p:sp>
        <p:nvSpPr>
          <p:cNvPr id="5" name="Rectangle 4"/>
          <p:cNvSpPr/>
          <p:nvPr/>
        </p:nvSpPr>
        <p:spPr>
          <a:xfrm>
            <a:off x="5940152" y="4246930"/>
            <a:ext cx="2949874" cy="1938992"/>
          </a:xfrm>
          <a:prstGeom prst="rect">
            <a:avLst/>
          </a:prstGeom>
        </p:spPr>
        <p:txBody>
          <a:bodyPr wrap="square">
            <a:spAutoFit/>
          </a:bodyPr>
          <a:lstStyle/>
          <a:p>
            <a:pPr algn="just"/>
            <a:r>
              <a:rPr lang="en-US" b="1" i="1" dirty="0"/>
              <a:t>  </a:t>
            </a:r>
            <a:r>
              <a:rPr lang="en-US" sz="1400" b="1" i="1" dirty="0">
                <a:latin typeface="_PDMS_IslamicFont" pitchFamily="2" charset="-78"/>
                <a:cs typeface="_PDMS_IslamicFont" pitchFamily="2" charset="-78"/>
              </a:rPr>
              <a:t>Figure 1.27 </a:t>
            </a:r>
            <a:r>
              <a:rPr lang="en-US" sz="1400" i="1" dirty="0">
                <a:latin typeface="_PDMS_IslamicFont" pitchFamily="2" charset="-78"/>
                <a:cs typeface="_PDMS_IslamicFont" pitchFamily="2" charset="-78"/>
              </a:rPr>
              <a:t>Schematic diagram of a cathode ray tube. Electrons leaving the cathode C are accelerated to the anode A. In addition to accelerating electrons, the electron gun is also used to focus the beam of electrons, and the plates deflect the beam.</a:t>
            </a:r>
            <a:endParaRPr lang="en-US" sz="1400" dirty="0">
              <a:latin typeface="_PDMS_IslamicFont" pitchFamily="2" charset="-78"/>
              <a:cs typeface="_PDMS_IslamicFont" pitchFamily="2" charset="-78"/>
            </a:endParaRPr>
          </a:p>
          <a:p>
            <a:r>
              <a:rPr lang="en-US" dirty="0"/>
              <a:t> </a:t>
            </a:r>
          </a:p>
        </p:txBody>
      </p:sp>
      <p:sp>
        <p:nvSpPr>
          <p:cNvPr id="6" name="Rectangle 5"/>
          <p:cNvSpPr/>
          <p:nvPr/>
        </p:nvSpPr>
        <p:spPr>
          <a:xfrm>
            <a:off x="107504" y="1842790"/>
            <a:ext cx="4226396" cy="2308324"/>
          </a:xfrm>
          <a:prstGeom prst="rect">
            <a:avLst/>
          </a:prstGeom>
        </p:spPr>
        <p:txBody>
          <a:bodyPr wrap="square">
            <a:spAutoFit/>
          </a:bodyPr>
          <a:lstStyle/>
          <a:p>
            <a:pPr algn="just"/>
            <a:r>
              <a:rPr lang="en-US" dirty="0"/>
              <a:t>produced by an assembly called an </a:t>
            </a:r>
            <a:r>
              <a:rPr lang="en-US" i="1" dirty="0"/>
              <a:t>electron gun </a:t>
            </a:r>
            <a:r>
              <a:rPr lang="en-US" dirty="0"/>
              <a:t>located in the neck of the tube. These electrons, if left undisturbed, travel in a straight-line path until they strike the front of the CRT, the “screen,’’ which is coated with a material that emits visible light when bombarded with electrons.</a:t>
            </a:r>
          </a:p>
        </p:txBody>
      </p:sp>
      <p:sp>
        <p:nvSpPr>
          <p:cNvPr id="7" name="Rectangle 6"/>
          <p:cNvSpPr/>
          <p:nvPr/>
        </p:nvSpPr>
        <p:spPr>
          <a:xfrm>
            <a:off x="0" y="4069502"/>
            <a:ext cx="5544616" cy="923330"/>
          </a:xfrm>
          <a:prstGeom prst="rect">
            <a:avLst/>
          </a:prstGeom>
        </p:spPr>
        <p:txBody>
          <a:bodyPr wrap="square">
            <a:spAutoFit/>
          </a:bodyPr>
          <a:lstStyle/>
          <a:p>
            <a:r>
              <a:rPr lang="en-US" dirty="0"/>
              <a:t>  In an oscilloscope, the electrons are deflected in various directions by two sets of plates placed at right angles to each other in the neck of the tube.</a:t>
            </a:r>
          </a:p>
        </p:txBody>
      </p:sp>
      <p:sp>
        <p:nvSpPr>
          <p:cNvPr id="8" name="Rectangle 7"/>
          <p:cNvSpPr/>
          <p:nvPr/>
        </p:nvSpPr>
        <p:spPr>
          <a:xfrm>
            <a:off x="0" y="4992832"/>
            <a:ext cx="5544616" cy="1754326"/>
          </a:xfrm>
          <a:prstGeom prst="rect">
            <a:avLst/>
          </a:prstGeom>
        </p:spPr>
        <p:txBody>
          <a:bodyPr wrap="square">
            <a:spAutoFit/>
          </a:bodyPr>
          <a:lstStyle/>
          <a:p>
            <a:pPr algn="just"/>
            <a:r>
              <a:rPr lang="en-US" dirty="0"/>
              <a:t> The placing of positive charge on one horizontal plate and negative charge on the other creates an electric field between the plates and allows the beam to be steered from side to side. The vertical deflection plates act in the same way, except that changing the charge on them deflects the beam vertically.</a:t>
            </a:r>
          </a:p>
        </p:txBody>
      </p:sp>
    </p:spTree>
    <p:extLst>
      <p:ext uri="{BB962C8B-B14F-4D97-AF65-F5344CB8AC3E}">
        <p14:creationId xmlns:p14="http://schemas.microsoft.com/office/powerpoint/2010/main" val="2536135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692696"/>
            <a:ext cx="5688632" cy="2308324"/>
          </a:xfrm>
          <a:prstGeom prst="rect">
            <a:avLst/>
          </a:prstGeom>
          <a:noFill/>
        </p:spPr>
        <p:txBody>
          <a:bodyPr wrap="square" rtlCol="1">
            <a:spAutoFit/>
          </a:bodyPr>
          <a:lstStyle/>
          <a:p>
            <a:r>
              <a:rPr lang="en-US" dirty="0"/>
              <a:t>Problem:</a:t>
            </a:r>
          </a:p>
          <a:p>
            <a:r>
              <a:rPr lang="en-US" dirty="0"/>
              <a:t>5</a:t>
            </a:r>
          </a:p>
          <a:p>
            <a:r>
              <a:rPr lang="en-US" dirty="0"/>
              <a:t>7</a:t>
            </a:r>
          </a:p>
          <a:p>
            <a:r>
              <a:rPr lang="en-US" dirty="0"/>
              <a:t>9</a:t>
            </a:r>
          </a:p>
          <a:p>
            <a:r>
              <a:rPr lang="en-US" dirty="0"/>
              <a:t>10</a:t>
            </a:r>
          </a:p>
          <a:p>
            <a:r>
              <a:rPr lang="en-US" dirty="0"/>
              <a:t>11</a:t>
            </a:r>
          </a:p>
          <a:p>
            <a:r>
              <a:rPr lang="en-US" dirty="0"/>
              <a:t>12</a:t>
            </a:r>
          </a:p>
          <a:p>
            <a:endParaRPr lang="ar-IQ" dirty="0"/>
          </a:p>
        </p:txBody>
      </p:sp>
    </p:spTree>
    <p:extLst>
      <p:ext uri="{BB962C8B-B14F-4D97-AF65-F5344CB8AC3E}">
        <p14:creationId xmlns:p14="http://schemas.microsoft.com/office/powerpoint/2010/main" val="2810942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16632"/>
            <a:ext cx="2975495" cy="461665"/>
          </a:xfrm>
          <a:prstGeom prst="rect">
            <a:avLst/>
          </a:prstGeom>
          <a:solidFill>
            <a:schemeClr val="accent4">
              <a:lumMod val="20000"/>
              <a:lumOff val="80000"/>
            </a:schemeClr>
          </a:solidFill>
        </p:spPr>
        <p:style>
          <a:lnRef idx="1">
            <a:schemeClr val="accent2"/>
          </a:lnRef>
          <a:fillRef idx="2">
            <a:schemeClr val="accent2"/>
          </a:fillRef>
          <a:effectRef idx="1">
            <a:schemeClr val="accent2"/>
          </a:effectRef>
          <a:fontRef idx="minor">
            <a:schemeClr val="dk1"/>
          </a:fontRef>
        </p:style>
        <p:txBody>
          <a:bodyPr wrap="none">
            <a:spAutoFit/>
          </a:bodyPr>
          <a:lstStyle/>
          <a:p>
            <a:r>
              <a:rPr lang="en-US" sz="2400" b="1" dirty="0"/>
              <a:t>1.6 Electric Field Lines</a:t>
            </a:r>
            <a:endParaRPr lang="en-US" sz="2400" dirty="0"/>
          </a:p>
        </p:txBody>
      </p:sp>
      <p:sp>
        <p:nvSpPr>
          <p:cNvPr id="3" name="Rectangle 2"/>
          <p:cNvSpPr/>
          <p:nvPr/>
        </p:nvSpPr>
        <p:spPr>
          <a:xfrm>
            <a:off x="-13712" y="620688"/>
            <a:ext cx="6444208" cy="36933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dirty="0"/>
              <a:t>We have defined the electric field mathematically through Eq1.7. </a:t>
            </a:r>
          </a:p>
        </p:txBody>
      </p:sp>
      <mc:AlternateContent xmlns:mc="http://schemas.openxmlformats.org/markup-compatibility/2006" xmlns:a14="http://schemas.microsoft.com/office/drawing/2010/main">
        <mc:Choice Requires="a14">
          <p:sp>
            <p:nvSpPr>
              <p:cNvPr id="4" name="Rectangle 3"/>
              <p:cNvSpPr/>
              <p:nvPr/>
            </p:nvSpPr>
            <p:spPr>
              <a:xfrm>
                <a:off x="6804248" y="299582"/>
                <a:ext cx="1189108" cy="1087414"/>
              </a:xfrm>
              <a:prstGeom prst="rect">
                <a:avLst/>
              </a:prstGeom>
            </p:spPr>
            <p:txBody>
              <a:bodyPr wrap="none">
                <a:spAutoFit/>
              </a:bodyPr>
              <a:lstStyle/>
              <a:p>
                <a:pPr lvl="0" algn="ctr">
                  <a:lnSpc>
                    <a:spcPct val="115000"/>
                  </a:lnSpc>
                  <a:spcAft>
                    <a:spcPts val="1000"/>
                  </a:spcAft>
                  <a:defRPr/>
                </a:pPr>
                <a14:m>
                  <m:oMathPara xmlns:m="http://schemas.openxmlformats.org/officeDocument/2006/math">
                    <m:oMathParaPr>
                      <m:jc m:val="centerGroup"/>
                    </m:oMathParaPr>
                    <m:oMath xmlns:m="http://schemas.openxmlformats.org/officeDocument/2006/math">
                      <m:r>
                        <a:rPr lang="en-US" sz="2400" b="1" i="1" kern="0">
                          <a:solidFill>
                            <a:srgbClr val="FF0000"/>
                          </a:solidFill>
                          <a:latin typeface="Cambria Math"/>
                          <a:ea typeface="Calibri"/>
                          <a:cs typeface="Arial"/>
                        </a:rPr>
                        <m:t>𝑬</m:t>
                      </m:r>
                      <m:r>
                        <a:rPr lang="en-US" sz="2400" b="1" i="1" kern="0">
                          <a:solidFill>
                            <a:srgbClr val="FF0000"/>
                          </a:solidFill>
                          <a:latin typeface="Cambria Math"/>
                          <a:ea typeface="Calibri"/>
                          <a:cs typeface="Arial"/>
                        </a:rPr>
                        <m:t>=</m:t>
                      </m:r>
                      <m:f>
                        <m:fPr>
                          <m:ctrlPr>
                            <a:rPr lang="en-US" sz="2400" b="1" i="1" kern="0">
                              <a:solidFill>
                                <a:srgbClr val="FF0000"/>
                              </a:solidFill>
                              <a:latin typeface="Cambria Math" panose="02040503050406030204" pitchFamily="18" charset="0"/>
                              <a:ea typeface="Calibri"/>
                              <a:cs typeface="Arial"/>
                            </a:rPr>
                          </m:ctrlPr>
                        </m:fPr>
                        <m:num>
                          <m:sSub>
                            <m:sSubPr>
                              <m:ctrlPr>
                                <a:rPr lang="en-US" sz="2400" b="1" i="1" kern="0">
                                  <a:solidFill>
                                    <a:srgbClr val="FF0000"/>
                                  </a:solidFill>
                                  <a:latin typeface="Cambria Math" panose="02040503050406030204" pitchFamily="18" charset="0"/>
                                  <a:ea typeface="Calibri"/>
                                  <a:cs typeface="Arial"/>
                                </a:rPr>
                              </m:ctrlPr>
                            </m:sSubPr>
                            <m:e>
                              <m:r>
                                <a:rPr lang="en-US" sz="2400" b="1" i="1" kern="0">
                                  <a:solidFill>
                                    <a:srgbClr val="FF0000"/>
                                  </a:solidFill>
                                  <a:latin typeface="Cambria Math"/>
                                  <a:ea typeface="Calibri"/>
                                  <a:cs typeface="Arial"/>
                                </a:rPr>
                                <m:t>𝑭</m:t>
                              </m:r>
                            </m:e>
                            <m:sub>
                              <m:r>
                                <a:rPr lang="en-US" sz="2400" b="1" i="1" kern="0">
                                  <a:solidFill>
                                    <a:srgbClr val="FF0000"/>
                                  </a:solidFill>
                                  <a:latin typeface="Cambria Math"/>
                                  <a:ea typeface="Calibri"/>
                                  <a:cs typeface="Arial"/>
                                </a:rPr>
                                <m:t>𝒆</m:t>
                              </m:r>
                            </m:sub>
                          </m:sSub>
                        </m:num>
                        <m:den>
                          <m:sSub>
                            <m:sSubPr>
                              <m:ctrlPr>
                                <a:rPr lang="en-US" sz="2400" b="1" i="1" kern="0">
                                  <a:solidFill>
                                    <a:srgbClr val="FF0000"/>
                                  </a:solidFill>
                                  <a:latin typeface="Cambria Math" panose="02040503050406030204" pitchFamily="18" charset="0"/>
                                  <a:ea typeface="Calibri"/>
                                  <a:cs typeface="Arial"/>
                                </a:rPr>
                              </m:ctrlPr>
                            </m:sSubPr>
                            <m:e>
                              <m:r>
                                <a:rPr lang="en-US" sz="2400" b="1" i="1" kern="0">
                                  <a:solidFill>
                                    <a:srgbClr val="FF0000"/>
                                  </a:solidFill>
                                  <a:latin typeface="Cambria Math"/>
                                  <a:ea typeface="Calibri"/>
                                  <a:cs typeface="Arial"/>
                                </a:rPr>
                                <m:t>𝒒</m:t>
                              </m:r>
                            </m:e>
                            <m:sub>
                              <m:r>
                                <a:rPr lang="en-US" sz="2400" b="1" i="1" kern="0">
                                  <a:solidFill>
                                    <a:srgbClr val="FF0000"/>
                                  </a:solidFill>
                                  <a:latin typeface="Cambria Math"/>
                                  <a:ea typeface="Calibri"/>
                                  <a:cs typeface="Arial"/>
                                </a:rPr>
                                <m:t>𝟎</m:t>
                              </m:r>
                            </m:sub>
                          </m:sSub>
                        </m:den>
                      </m:f>
                    </m:oMath>
                  </m:oMathPara>
                </a14:m>
                <a:endParaRPr lang="en-US" sz="2400" b="1" kern="0" dirty="0">
                  <a:solidFill>
                    <a:srgbClr val="FF0000"/>
                  </a:solidFill>
                  <a:ea typeface="Calibri"/>
                  <a:cs typeface="Arial"/>
                </a:endParaRPr>
              </a:p>
            </p:txBody>
          </p:sp>
        </mc:Choice>
        <mc:Fallback xmlns="">
          <p:sp>
            <p:nvSpPr>
              <p:cNvPr id="4" name="Rectangle 3"/>
              <p:cNvSpPr>
                <a:spLocks noRot="1" noChangeAspect="1" noMove="1" noResize="1" noEditPoints="1" noAdjustHandles="1" noChangeArrowheads="1" noChangeShapeType="1" noTextEdit="1"/>
              </p:cNvSpPr>
              <p:nvPr/>
            </p:nvSpPr>
            <p:spPr>
              <a:xfrm>
                <a:off x="6804248" y="299582"/>
                <a:ext cx="1189108" cy="1087414"/>
              </a:xfrm>
              <a:prstGeom prst="rect">
                <a:avLst/>
              </a:prstGeom>
              <a:blipFill rotWithShape="1">
                <a:blip r:embed="rId2"/>
                <a:stretch>
                  <a:fillRect/>
                </a:stretch>
              </a:blipFill>
            </p:spPr>
            <p:txBody>
              <a:bodyPr/>
              <a:lstStyle/>
              <a:p>
                <a:r>
                  <a:rPr lang="ar-IQ">
                    <a:noFill/>
                  </a:rPr>
                  <a:t> </a:t>
                </a:r>
              </a:p>
            </p:txBody>
          </p:sp>
        </mc:Fallback>
      </mc:AlternateContent>
      <p:sp>
        <p:nvSpPr>
          <p:cNvPr id="5" name="Rectangle 4"/>
          <p:cNvSpPr/>
          <p:nvPr/>
        </p:nvSpPr>
        <p:spPr>
          <a:xfrm>
            <a:off x="-19040" y="1052736"/>
            <a:ext cx="9144000" cy="2862322"/>
          </a:xfrm>
          <a:prstGeom prst="rect">
            <a:avLst/>
          </a:prstGeom>
        </p:spPr>
        <p:txBody>
          <a:bodyPr wrap="square">
            <a:spAutoFit/>
          </a:bodyPr>
          <a:lstStyle/>
          <a:p>
            <a:pPr algn="just"/>
            <a:r>
              <a:rPr lang="en-US" dirty="0"/>
              <a:t>A convenient way of visualizing electric field patterns is to draw curved lines that are parallel to the electric field vector at any point in space. These lines, called electric field lines and first introduced by </a:t>
            </a:r>
            <a:r>
              <a:rPr lang="en-US" b="1" dirty="0">
                <a:solidFill>
                  <a:srgbClr val="FF0000"/>
                </a:solidFill>
              </a:rPr>
              <a:t>Faraday</a:t>
            </a:r>
            <a:r>
              <a:rPr lang="en-US" dirty="0"/>
              <a:t>, are related to the electric field in a region of space in the following manner:</a:t>
            </a:r>
          </a:p>
          <a:p>
            <a:pPr marL="285750" indent="-285750" algn="just">
              <a:buFont typeface="Arial" pitchFamily="34" charset="0"/>
              <a:buChar char="•"/>
            </a:pPr>
            <a:r>
              <a:rPr lang="en-US" b="1" dirty="0">
                <a:solidFill>
                  <a:srgbClr val="FF0000"/>
                </a:solidFill>
              </a:rPr>
              <a:t>The electric field vector E is tangent to the electric field line at each point. The line has a direction, indicated by an arrow head, that is the same as that of the electric field vector.</a:t>
            </a:r>
          </a:p>
          <a:p>
            <a:pPr algn="just"/>
            <a:endParaRPr lang="en-US" b="1" dirty="0">
              <a:solidFill>
                <a:srgbClr val="FF0000"/>
              </a:solidFill>
            </a:endParaRPr>
          </a:p>
          <a:p>
            <a:pPr marL="285750" indent="-285750" algn="just">
              <a:buFont typeface="Arial" pitchFamily="34" charset="0"/>
              <a:buChar char="•"/>
            </a:pPr>
            <a:r>
              <a:rPr lang="en-US" b="1" dirty="0">
                <a:solidFill>
                  <a:srgbClr val="FF0000"/>
                </a:solidFill>
              </a:rPr>
              <a:t>The number of lines per unit area through a surface perpendicular to the lines is proportional to the magnitude of the electric field in that region. Thus, the field lines are close together where the electric field is strong and far apart where the field is weak.</a:t>
            </a:r>
          </a:p>
        </p:txBody>
      </p:sp>
      <p:pic>
        <p:nvPicPr>
          <p:cNvPr id="6" name="Picture 5"/>
          <p:cNvPicPr/>
          <p:nvPr/>
        </p:nvPicPr>
        <p:blipFill>
          <a:blip r:embed="rId3">
            <a:lum bright="-20000" contrast="40000"/>
            <a:extLst>
              <a:ext uri="{28A0092B-C50C-407E-A947-70E740481C1C}">
                <a14:useLocalDpi xmlns:a14="http://schemas.microsoft.com/office/drawing/2010/main" val="0"/>
              </a:ext>
            </a:extLst>
          </a:blip>
          <a:srcRect/>
          <a:stretch>
            <a:fillRect/>
          </a:stretch>
        </p:blipFill>
        <p:spPr bwMode="auto">
          <a:xfrm>
            <a:off x="143406" y="4059009"/>
            <a:ext cx="2772410" cy="2106295"/>
          </a:xfrm>
          <a:prstGeom prst="rect">
            <a:avLst/>
          </a:prstGeom>
          <a:noFill/>
          <a:ln>
            <a:noFill/>
          </a:ln>
        </p:spPr>
      </p:pic>
      <p:sp>
        <p:nvSpPr>
          <p:cNvPr id="7" name="Rectangle 6"/>
          <p:cNvSpPr/>
          <p:nvPr/>
        </p:nvSpPr>
        <p:spPr>
          <a:xfrm>
            <a:off x="112048" y="6167045"/>
            <a:ext cx="3096344" cy="646331"/>
          </a:xfrm>
          <a:prstGeom prst="rect">
            <a:avLst/>
          </a:prstGeom>
        </p:spPr>
        <p:txBody>
          <a:bodyPr wrap="square">
            <a:spAutoFit/>
          </a:bodyPr>
          <a:lstStyle/>
          <a:p>
            <a:r>
              <a:rPr lang="en-US" sz="1200" dirty="0"/>
              <a:t>Figure 1.20; Electric field lines   penetrating two surfaces. The Magnitude of the field is greater on surface A than on surface B.</a:t>
            </a:r>
            <a:endParaRPr lang="ar-IQ" sz="1200" dirty="0"/>
          </a:p>
        </p:txBody>
      </p:sp>
      <p:sp>
        <p:nvSpPr>
          <p:cNvPr id="8" name="Rectangle 7"/>
          <p:cNvSpPr/>
          <p:nvPr/>
        </p:nvSpPr>
        <p:spPr>
          <a:xfrm>
            <a:off x="3059832" y="4067225"/>
            <a:ext cx="5916568" cy="1754326"/>
          </a:xfrm>
          <a:prstGeom prst="rect">
            <a:avLst/>
          </a:prstGeom>
        </p:spPr>
        <p:txBody>
          <a:bodyPr wrap="square">
            <a:spAutoFit/>
          </a:bodyPr>
          <a:lstStyle/>
          <a:p>
            <a:pPr algn="just"/>
            <a:r>
              <a:rPr lang="en-US" dirty="0"/>
              <a:t>These properties are illustrated in Figure 1.20. The density of lines through surface A is greater than the density of lines through surface B. Therefore, the magnitude of the electric field is larger on surface A than on surface B. Furthermore, the fact that the lines at different  locations point in different directions indicates that the field is non uniform.</a:t>
            </a:r>
            <a:endParaRPr lang="ar-IQ" dirty="0"/>
          </a:p>
        </p:txBody>
      </p:sp>
    </p:spTree>
    <p:extLst>
      <p:ext uri="{BB962C8B-B14F-4D97-AF65-F5344CB8AC3E}">
        <p14:creationId xmlns:p14="http://schemas.microsoft.com/office/powerpoint/2010/main" val="2905186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70190" y="116632"/>
            <a:ext cx="2273379" cy="369332"/>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r>
              <a:rPr lang="en-US" b="1" dirty="0"/>
              <a:t>1.6 Electric Field Lines</a:t>
            </a:r>
            <a:endParaRPr lang="en-US" dirty="0"/>
          </a:p>
        </p:txBody>
      </p:sp>
      <mc:AlternateContent xmlns:mc="http://schemas.openxmlformats.org/markup-compatibility/2006" xmlns:a14="http://schemas.microsoft.com/office/drawing/2010/main">
        <mc:Choice Requires="a14">
          <p:sp>
            <p:nvSpPr>
              <p:cNvPr id="7" name="Rectangle 6"/>
              <p:cNvSpPr/>
              <p:nvPr/>
            </p:nvSpPr>
            <p:spPr>
              <a:xfrm>
                <a:off x="35496" y="620688"/>
                <a:ext cx="8908220" cy="2349233"/>
              </a:xfrm>
              <a:prstGeom prst="rect">
                <a:avLst/>
              </a:prstGeom>
              <a:solidFill>
                <a:schemeClr val="bg1"/>
              </a:solidFill>
              <a:ln>
                <a:solidFill>
                  <a:schemeClr val="tx1"/>
                </a:solidFill>
              </a:ln>
            </p:spPr>
            <p:style>
              <a:lnRef idx="1">
                <a:schemeClr val="accent6"/>
              </a:lnRef>
              <a:fillRef idx="2">
                <a:schemeClr val="accent6"/>
              </a:fillRef>
              <a:effectRef idx="1">
                <a:schemeClr val="accent6"/>
              </a:effectRef>
              <a:fontRef idx="minor">
                <a:schemeClr val="dk1"/>
              </a:fontRef>
            </p:style>
            <p:txBody>
              <a:bodyPr wrap="square">
                <a:spAutoFit/>
              </a:bodyPr>
              <a:lstStyle/>
              <a:p>
                <a:pPr algn="just"/>
                <a:r>
                  <a:rPr lang="en-US" sz="2000" dirty="0">
                    <a:solidFill>
                      <a:schemeClr val="tx1"/>
                    </a:solidFill>
                    <a:latin typeface="_PDMS_IslamicFont" pitchFamily="2" charset="-78"/>
                    <a:cs typeface="_PDMS_IslamicFont" pitchFamily="2" charset="-78"/>
                  </a:rPr>
                  <a:t>Is this relationship between </a:t>
                </a:r>
                <a:r>
                  <a:rPr lang="en-US" sz="2000" u="sng" dirty="0">
                    <a:solidFill>
                      <a:srgbClr val="FF0000"/>
                    </a:solidFill>
                    <a:latin typeface="_PDMS_IslamicFont" pitchFamily="2" charset="-78"/>
                    <a:cs typeface="_PDMS_IslamicFont" pitchFamily="2" charset="-78"/>
                  </a:rPr>
                  <a:t>strength of the electric field</a:t>
                </a:r>
                <a:r>
                  <a:rPr lang="en-US" sz="2000" u="sng" dirty="0">
                    <a:solidFill>
                      <a:schemeClr val="tx1"/>
                    </a:solidFill>
                    <a:latin typeface="_PDMS_IslamicFont" pitchFamily="2" charset="-78"/>
                    <a:cs typeface="_PDMS_IslamicFont" pitchFamily="2" charset="-78"/>
                  </a:rPr>
                  <a:t> </a:t>
                </a:r>
                <a:r>
                  <a:rPr lang="en-US" sz="2000" dirty="0">
                    <a:solidFill>
                      <a:schemeClr val="tx1"/>
                    </a:solidFill>
                    <a:latin typeface="_PDMS_IslamicFont" pitchFamily="2" charset="-78"/>
                    <a:cs typeface="_PDMS_IslamicFont" pitchFamily="2" charset="-78"/>
                  </a:rPr>
                  <a:t>and the </a:t>
                </a:r>
                <a:r>
                  <a:rPr lang="en-US" sz="2000" u="sng" dirty="0">
                    <a:solidFill>
                      <a:srgbClr val="FF0000"/>
                    </a:solidFill>
                    <a:latin typeface="_PDMS_IslamicFont" pitchFamily="2" charset="-78"/>
                    <a:cs typeface="_PDMS_IslamicFont" pitchFamily="2" charset="-78"/>
                  </a:rPr>
                  <a:t>density of field lines</a:t>
                </a:r>
                <a:r>
                  <a:rPr lang="en-US" sz="2000" u="sng" dirty="0">
                    <a:solidFill>
                      <a:schemeClr val="tx1"/>
                    </a:solidFill>
                    <a:latin typeface="_PDMS_IslamicFont" pitchFamily="2" charset="-78"/>
                    <a:cs typeface="_PDMS_IslamicFont" pitchFamily="2" charset="-78"/>
                  </a:rPr>
                  <a:t> </a:t>
                </a:r>
                <a:r>
                  <a:rPr lang="en-US" sz="2000" dirty="0">
                    <a:solidFill>
                      <a:schemeClr val="tx1"/>
                    </a:solidFill>
                    <a:latin typeface="_PDMS_IslamicFont" pitchFamily="2" charset="-78"/>
                    <a:cs typeface="_PDMS_IslamicFont" pitchFamily="2" charset="-78"/>
                  </a:rPr>
                  <a:t>consistent with Equation 1.9, </a:t>
                </a:r>
                <a14:m>
                  <m:oMath xmlns:m="http://schemas.openxmlformats.org/officeDocument/2006/math">
                    <m:r>
                      <a:rPr lang="en-US" sz="2000" i="1">
                        <a:solidFill>
                          <a:srgbClr val="FF0000"/>
                        </a:solidFill>
                        <a:latin typeface="Cambria Math"/>
                      </a:rPr>
                      <m:t>𝐸</m:t>
                    </m:r>
                    <m:r>
                      <a:rPr lang="en-US" sz="2000" i="1">
                        <a:solidFill>
                          <a:srgbClr val="FF0000"/>
                        </a:solidFill>
                        <a:latin typeface="Cambria Math"/>
                      </a:rPr>
                      <m:t>=</m:t>
                    </m:r>
                    <m:sSub>
                      <m:sSubPr>
                        <m:ctrlPr>
                          <a:rPr lang="en-US" sz="2000" i="1">
                            <a:solidFill>
                              <a:srgbClr val="FF0000"/>
                            </a:solidFill>
                            <a:latin typeface="Cambria Math" panose="02040503050406030204" pitchFamily="18" charset="0"/>
                          </a:rPr>
                        </m:ctrlPr>
                      </m:sSubPr>
                      <m:e>
                        <m:r>
                          <a:rPr lang="en-US" sz="2000" i="1">
                            <a:solidFill>
                              <a:srgbClr val="FF0000"/>
                            </a:solidFill>
                            <a:latin typeface="Cambria Math"/>
                          </a:rPr>
                          <m:t>𝑘</m:t>
                        </m:r>
                      </m:e>
                      <m:sub>
                        <m:r>
                          <a:rPr lang="en-US" sz="2000" i="1">
                            <a:solidFill>
                              <a:srgbClr val="FF0000"/>
                            </a:solidFill>
                            <a:latin typeface="Cambria Math"/>
                          </a:rPr>
                          <m:t>𝑒</m:t>
                        </m:r>
                      </m:sub>
                    </m:sSub>
                    <m:f>
                      <m:fPr>
                        <m:ctrlPr>
                          <a:rPr lang="en-US" sz="2000" i="1">
                            <a:solidFill>
                              <a:srgbClr val="FF0000"/>
                            </a:solidFill>
                            <a:latin typeface="Cambria Math" panose="02040503050406030204" pitchFamily="18" charset="0"/>
                          </a:rPr>
                        </m:ctrlPr>
                      </m:fPr>
                      <m:num>
                        <m:r>
                          <a:rPr lang="en-US" sz="2000" i="1">
                            <a:solidFill>
                              <a:srgbClr val="FF0000"/>
                            </a:solidFill>
                            <a:latin typeface="Cambria Math"/>
                          </a:rPr>
                          <m:t>𝑞</m:t>
                        </m:r>
                      </m:num>
                      <m:den>
                        <m:sSup>
                          <m:sSupPr>
                            <m:ctrlPr>
                              <a:rPr lang="en-US" sz="2000" i="1">
                                <a:solidFill>
                                  <a:srgbClr val="FF0000"/>
                                </a:solidFill>
                                <a:latin typeface="Cambria Math" panose="02040503050406030204" pitchFamily="18" charset="0"/>
                              </a:rPr>
                            </m:ctrlPr>
                          </m:sSupPr>
                          <m:e>
                            <m:r>
                              <a:rPr lang="en-US" sz="2000" i="1">
                                <a:solidFill>
                                  <a:srgbClr val="FF0000"/>
                                </a:solidFill>
                                <a:latin typeface="Cambria Math"/>
                              </a:rPr>
                              <m:t>𝑟</m:t>
                            </m:r>
                          </m:e>
                          <m:sup>
                            <m:r>
                              <a:rPr lang="en-US" sz="2000" i="1">
                                <a:solidFill>
                                  <a:srgbClr val="FF0000"/>
                                </a:solidFill>
                                <a:latin typeface="Cambria Math"/>
                              </a:rPr>
                              <m:t>2</m:t>
                            </m:r>
                          </m:sup>
                        </m:sSup>
                      </m:den>
                    </m:f>
                    <m:acc>
                      <m:accPr>
                        <m:chr m:val="̂"/>
                        <m:ctrlPr>
                          <a:rPr lang="en-US" sz="2000" i="1">
                            <a:solidFill>
                              <a:srgbClr val="FF0000"/>
                            </a:solidFill>
                            <a:latin typeface="Cambria Math" panose="02040503050406030204" pitchFamily="18" charset="0"/>
                          </a:rPr>
                        </m:ctrlPr>
                      </m:accPr>
                      <m:e>
                        <m:r>
                          <a:rPr lang="en-US" sz="2000" i="1">
                            <a:solidFill>
                              <a:srgbClr val="FF0000"/>
                            </a:solidFill>
                            <a:latin typeface="Cambria Math"/>
                          </a:rPr>
                          <m:t>𝑟</m:t>
                        </m:r>
                      </m:e>
                    </m:acc>
                    <m:r>
                      <a:rPr lang="en-US" sz="2000" b="0" i="0" smtClean="0">
                        <a:solidFill>
                          <a:srgbClr val="FF0000"/>
                        </a:solidFill>
                        <a:latin typeface="Cambria Math"/>
                      </a:rPr>
                      <m:t>        </m:t>
                    </m:r>
                  </m:oMath>
                </a14:m>
                <a:r>
                  <a:rPr lang="en-US" sz="2000" dirty="0">
                    <a:solidFill>
                      <a:schemeClr val="tx1"/>
                    </a:solidFill>
                    <a:latin typeface="_PDMS_IslamicFont" pitchFamily="2" charset="-78"/>
                    <a:cs typeface="_PDMS_IslamicFont" pitchFamily="2" charset="-78"/>
                  </a:rPr>
                  <a:t>the expression we obtained for </a:t>
                </a:r>
                <a:r>
                  <a:rPr lang="en-US" sz="2000" i="1" dirty="0">
                    <a:solidFill>
                      <a:schemeClr val="tx1"/>
                    </a:solidFill>
                    <a:latin typeface="_PDMS_IslamicFont" pitchFamily="2" charset="-78"/>
                    <a:cs typeface="_PDMS_IslamicFont" pitchFamily="2" charset="-78"/>
                  </a:rPr>
                  <a:t>E </a:t>
                </a:r>
                <a:r>
                  <a:rPr lang="en-US" sz="2000" dirty="0">
                    <a:solidFill>
                      <a:schemeClr val="tx1"/>
                    </a:solidFill>
                    <a:latin typeface="_PDMS_IslamicFont" pitchFamily="2" charset="-78"/>
                    <a:cs typeface="_PDMS_IslamicFont" pitchFamily="2" charset="-78"/>
                  </a:rPr>
                  <a:t>using Coulomb’s law? To answer this question, consider an imaginary spherical surface of radius </a:t>
                </a:r>
                <a:r>
                  <a:rPr lang="en-US" sz="2000" i="1" dirty="0">
                    <a:solidFill>
                      <a:schemeClr val="tx1"/>
                    </a:solidFill>
                    <a:latin typeface="_PDMS_IslamicFont" pitchFamily="2" charset="-78"/>
                    <a:cs typeface="_PDMS_IslamicFont" pitchFamily="2" charset="-78"/>
                  </a:rPr>
                  <a:t>r </a:t>
                </a:r>
                <a:r>
                  <a:rPr lang="en-US" sz="2000" dirty="0">
                    <a:solidFill>
                      <a:schemeClr val="tx1"/>
                    </a:solidFill>
                    <a:latin typeface="_PDMS_IslamicFont" pitchFamily="2" charset="-78"/>
                    <a:cs typeface="_PDMS_IslamicFont" pitchFamily="2" charset="-78"/>
                  </a:rPr>
                  <a:t>concentric with a point charge. From symmetry, we see that the magnitude of the electric field is the same everywhere on the surface of the sphere. The number of lines </a:t>
                </a:r>
                <a:r>
                  <a:rPr lang="en-US" sz="2000" b="1" i="1" dirty="0">
                    <a:solidFill>
                      <a:srgbClr val="FF0000"/>
                    </a:solidFill>
                    <a:latin typeface="_PDMS_IslamicFont" pitchFamily="2" charset="-78"/>
                    <a:cs typeface="_PDMS_IslamicFont" pitchFamily="2" charset="-78"/>
                  </a:rPr>
                  <a:t>N</a:t>
                </a:r>
                <a:r>
                  <a:rPr lang="en-US" sz="2000" i="1" dirty="0">
                    <a:solidFill>
                      <a:schemeClr val="tx1"/>
                    </a:solidFill>
                    <a:latin typeface="_PDMS_IslamicFont" pitchFamily="2" charset="-78"/>
                    <a:cs typeface="_PDMS_IslamicFont" pitchFamily="2" charset="-78"/>
                  </a:rPr>
                  <a:t> </a:t>
                </a:r>
                <a:r>
                  <a:rPr lang="en-US" sz="2000" dirty="0">
                    <a:solidFill>
                      <a:schemeClr val="tx1"/>
                    </a:solidFill>
                    <a:latin typeface="_PDMS_IslamicFont" pitchFamily="2" charset="-78"/>
                    <a:cs typeface="_PDMS_IslamicFont" pitchFamily="2" charset="-78"/>
                  </a:rPr>
                  <a:t>that emerge from the charge is equal to the number that penetrate the spherical surface.</a:t>
                </a:r>
              </a:p>
              <a:p>
                <a:pPr algn="just"/>
                <a:r>
                  <a:rPr lang="en-US" sz="2000" dirty="0">
                    <a:solidFill>
                      <a:schemeClr val="tx1"/>
                    </a:solidFill>
                    <a:latin typeface="_PDMS_IslamicFont" pitchFamily="2" charset="-78"/>
                    <a:cs typeface="_PDMS_IslamicFont" pitchFamily="2" charset="-78"/>
                  </a:rPr>
                  <a:t>Hence, the number of lines per unit area on the sphere is N/4πr</a:t>
                </a:r>
                <a:r>
                  <a:rPr lang="en-US" sz="2000" baseline="30000" dirty="0">
                    <a:solidFill>
                      <a:schemeClr val="tx1"/>
                    </a:solidFill>
                    <a:latin typeface="_PDMS_IslamicFont" pitchFamily="2" charset="-78"/>
                    <a:cs typeface="_PDMS_IslamicFont" pitchFamily="2" charset="-78"/>
                  </a:rPr>
                  <a:t>2</a:t>
                </a:r>
                <a:r>
                  <a:rPr lang="en-US" sz="2000" dirty="0">
                    <a:solidFill>
                      <a:schemeClr val="tx1"/>
                    </a:solidFill>
                    <a:latin typeface="_PDMS_IslamicFont" pitchFamily="2" charset="-78"/>
                    <a:cs typeface="_PDMS_IslamicFont" pitchFamily="2" charset="-78"/>
                  </a:rPr>
                  <a:t> (where the surface area of the sphere is 4πr</a:t>
                </a:r>
                <a:r>
                  <a:rPr lang="en-US" sz="2000" baseline="30000" dirty="0">
                    <a:solidFill>
                      <a:schemeClr val="tx1"/>
                    </a:solidFill>
                    <a:latin typeface="_PDMS_IslamicFont" pitchFamily="2" charset="-78"/>
                    <a:cs typeface="_PDMS_IslamicFont" pitchFamily="2" charset="-78"/>
                  </a:rPr>
                  <a:t>2</a:t>
                </a:r>
                <a:r>
                  <a:rPr lang="en-US" sz="2000" dirty="0">
                    <a:solidFill>
                      <a:schemeClr val="tx1"/>
                    </a:solidFill>
                    <a:latin typeface="_PDMS_IslamicFont" pitchFamily="2" charset="-78"/>
                    <a:cs typeface="_PDMS_IslamicFont" pitchFamily="2" charset="-78"/>
                  </a:rPr>
                  <a:t>  . Because E is proportional to the number of lines per unit area, we see that E varies as 1/r</a:t>
                </a:r>
                <a:r>
                  <a:rPr lang="en-US" sz="2000" baseline="30000" dirty="0">
                    <a:solidFill>
                      <a:schemeClr val="tx1"/>
                    </a:solidFill>
                    <a:latin typeface="_PDMS_IslamicFont" pitchFamily="2" charset="-78"/>
                    <a:cs typeface="_PDMS_IslamicFont" pitchFamily="2" charset="-78"/>
                  </a:rPr>
                  <a:t>2</a:t>
                </a:r>
                <a:r>
                  <a:rPr lang="en-US" sz="2000" dirty="0">
                    <a:solidFill>
                      <a:schemeClr val="tx1"/>
                    </a:solidFill>
                    <a:latin typeface="_PDMS_IslamicFont" pitchFamily="2" charset="-78"/>
                    <a:cs typeface="_PDMS_IslamicFont" pitchFamily="2" charset="-78"/>
                  </a:rPr>
                  <a:t>  ; this finding is consistent with Equation 1.9.</a:t>
                </a:r>
              </a:p>
            </p:txBody>
          </p:sp>
        </mc:Choice>
        <mc:Fallback xmlns="">
          <p:sp>
            <p:nvSpPr>
              <p:cNvPr id="7" name="Rectangle 6"/>
              <p:cNvSpPr>
                <a:spLocks noRot="1" noChangeAspect="1" noMove="1" noResize="1" noEditPoints="1" noAdjustHandles="1" noChangeArrowheads="1" noChangeShapeType="1" noTextEdit="1"/>
              </p:cNvSpPr>
              <p:nvPr/>
            </p:nvSpPr>
            <p:spPr>
              <a:xfrm>
                <a:off x="35496" y="620688"/>
                <a:ext cx="8908220" cy="2349233"/>
              </a:xfrm>
              <a:prstGeom prst="rect">
                <a:avLst/>
              </a:prstGeom>
              <a:blipFill rotWithShape="1">
                <a:blip r:embed="rId2"/>
                <a:stretch>
                  <a:fillRect/>
                </a:stretch>
              </a:blipFill>
              <a:ln>
                <a:solidFill>
                  <a:schemeClr val="tx1"/>
                </a:solidFill>
              </a:ln>
            </p:spPr>
            <p:txBody>
              <a:bodyPr/>
              <a:lstStyle/>
              <a:p>
                <a:r>
                  <a:rPr lang="ar-IQ">
                    <a:noFill/>
                  </a:rPr>
                  <a:t> </a:t>
                </a:r>
              </a:p>
            </p:txBody>
          </p:sp>
        </mc:Fallback>
      </mc:AlternateContent>
      <p:pic>
        <p:nvPicPr>
          <p:cNvPr id="14" name="Picture 13"/>
          <p:cNvPicPr/>
          <p:nvPr/>
        </p:nvPicPr>
        <p:blipFill>
          <a:blip r:embed="rId3">
            <a:lum bright="-20000" contrast="40000"/>
            <a:extLst>
              <a:ext uri="{28A0092B-C50C-407E-A947-70E740481C1C}">
                <a14:useLocalDpi xmlns:a14="http://schemas.microsoft.com/office/drawing/2010/main" val="0"/>
              </a:ext>
            </a:extLst>
          </a:blip>
          <a:srcRect/>
          <a:stretch>
            <a:fillRect/>
          </a:stretch>
        </p:blipFill>
        <p:spPr bwMode="auto">
          <a:xfrm>
            <a:off x="179512" y="3284984"/>
            <a:ext cx="2304256" cy="2016224"/>
          </a:xfrm>
          <a:prstGeom prst="rect">
            <a:avLst/>
          </a:prstGeom>
          <a:noFill/>
          <a:ln>
            <a:noFill/>
          </a:ln>
        </p:spPr>
      </p:pic>
      <p:pic>
        <p:nvPicPr>
          <p:cNvPr id="15" name="Picture 14"/>
          <p:cNvPicPr/>
          <p:nvPr/>
        </p:nvPicPr>
        <p:blipFill>
          <a:blip r:embed="rId4">
            <a:lum bright="-20000" contrast="40000"/>
            <a:extLst>
              <a:ext uri="{28A0092B-C50C-407E-A947-70E740481C1C}">
                <a14:useLocalDpi xmlns:a14="http://schemas.microsoft.com/office/drawing/2010/main" val="0"/>
              </a:ext>
            </a:extLst>
          </a:blip>
          <a:srcRect/>
          <a:stretch>
            <a:fillRect/>
          </a:stretch>
        </p:blipFill>
        <p:spPr bwMode="auto">
          <a:xfrm>
            <a:off x="3347864" y="3251730"/>
            <a:ext cx="2448272" cy="2049478"/>
          </a:xfrm>
          <a:prstGeom prst="rect">
            <a:avLst/>
          </a:prstGeom>
          <a:noFill/>
          <a:ln>
            <a:noFill/>
          </a:ln>
        </p:spPr>
      </p:pic>
      <p:pic>
        <p:nvPicPr>
          <p:cNvPr id="16" name="Picture 15"/>
          <p:cNvPicPr/>
          <p:nvPr/>
        </p:nvPicPr>
        <p:blipFill>
          <a:blip r:embed="rId5">
            <a:lum bright="-20000" contrast="40000"/>
            <a:extLst>
              <a:ext uri="{28A0092B-C50C-407E-A947-70E740481C1C}">
                <a14:useLocalDpi xmlns:a14="http://schemas.microsoft.com/office/drawing/2010/main" val="0"/>
              </a:ext>
            </a:extLst>
          </a:blip>
          <a:srcRect/>
          <a:stretch>
            <a:fillRect/>
          </a:stretch>
        </p:blipFill>
        <p:spPr bwMode="auto">
          <a:xfrm>
            <a:off x="6444208" y="3194080"/>
            <a:ext cx="2232248" cy="2107128"/>
          </a:xfrm>
          <a:prstGeom prst="rect">
            <a:avLst/>
          </a:prstGeom>
          <a:noFill/>
          <a:ln>
            <a:noFill/>
          </a:ln>
        </p:spPr>
      </p:pic>
      <p:sp>
        <p:nvSpPr>
          <p:cNvPr id="17" name="Rectangle 16"/>
          <p:cNvSpPr/>
          <p:nvPr/>
        </p:nvSpPr>
        <p:spPr>
          <a:xfrm>
            <a:off x="56268" y="5301208"/>
            <a:ext cx="8980228" cy="1477328"/>
          </a:xfrm>
          <a:prstGeom prst="rect">
            <a:avLst/>
          </a:prstGeom>
        </p:spPr>
        <p:txBody>
          <a:bodyPr wrap="square">
            <a:spAutoFit/>
          </a:bodyPr>
          <a:lstStyle/>
          <a:p>
            <a:r>
              <a:rPr lang="en-US" dirty="0"/>
              <a:t>Figure 1.21 The electric field lines for a point charge. (a) For a positive point charge, the lines are directed radially outward. (b) For a negative point charge, the lines are directed radially inward. Note that the figures show only those field lines that lie in the plane of the page. (c) The dark areas are small pieces of thread suspended in oil, which align with the electric field produced by a small charged conductor at the center.</a:t>
            </a:r>
            <a:endParaRPr lang="ar-IQ" dirty="0"/>
          </a:p>
        </p:txBody>
      </p:sp>
    </p:spTree>
    <p:extLst>
      <p:ext uri="{BB962C8B-B14F-4D97-AF65-F5344CB8AC3E}">
        <p14:creationId xmlns:p14="http://schemas.microsoft.com/office/powerpoint/2010/main" val="1521756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34630"/>
            <a:ext cx="8856984" cy="2585323"/>
          </a:xfrm>
          <a:prstGeom prst="rect">
            <a:avLst/>
          </a:prstGeom>
          <a:solidFill>
            <a:schemeClr val="bg1">
              <a:lumMod val="95000"/>
            </a:schemeClr>
          </a:solidFill>
        </p:spPr>
        <p:txBody>
          <a:bodyPr wrap="square">
            <a:spAutoFit/>
          </a:bodyPr>
          <a:lstStyle/>
          <a:p>
            <a:r>
              <a:rPr lang="en-US" b="1" dirty="0">
                <a:solidFill>
                  <a:srgbClr val="FF0000"/>
                </a:solidFill>
              </a:rPr>
              <a:t>The rules for drawing electric field lines are as follows:</a:t>
            </a:r>
          </a:p>
          <a:p>
            <a:r>
              <a:rPr lang="en-US" dirty="0"/>
              <a:t> </a:t>
            </a:r>
          </a:p>
          <a:p>
            <a:r>
              <a:rPr lang="en-US" dirty="0"/>
              <a:t>• The lines must begin on a positive charge and terminate on a negative charge. In the case of an excess of one type of charge, some lines will begin or end infinitely far away.</a:t>
            </a:r>
          </a:p>
          <a:p>
            <a:r>
              <a:rPr lang="en-US" dirty="0"/>
              <a:t> </a:t>
            </a:r>
          </a:p>
          <a:p>
            <a:r>
              <a:rPr lang="en-US" dirty="0"/>
              <a:t>• The number of lines drawn leaving a positive charge or approaching a negative</a:t>
            </a:r>
          </a:p>
          <a:p>
            <a:r>
              <a:rPr lang="en-US" dirty="0"/>
              <a:t>   charge is proportional to the magnitude of the charge.</a:t>
            </a:r>
          </a:p>
          <a:p>
            <a:r>
              <a:rPr lang="en-US" dirty="0"/>
              <a:t> </a:t>
            </a:r>
          </a:p>
          <a:p>
            <a:r>
              <a:rPr lang="en-US" dirty="0"/>
              <a:t>• No two field lines can cross.</a:t>
            </a:r>
            <a:endParaRPr lang="ar-IQ" dirty="0"/>
          </a:p>
        </p:txBody>
      </p:sp>
      <p:sp>
        <p:nvSpPr>
          <p:cNvPr id="9" name="Rectangle 8"/>
          <p:cNvSpPr/>
          <p:nvPr/>
        </p:nvSpPr>
        <p:spPr>
          <a:xfrm>
            <a:off x="107504" y="2690336"/>
            <a:ext cx="8856984" cy="2031325"/>
          </a:xfrm>
          <a:prstGeom prst="rect">
            <a:avLst/>
          </a:prstGeom>
        </p:spPr>
        <p:txBody>
          <a:bodyPr wrap="square">
            <a:spAutoFit/>
          </a:bodyPr>
          <a:lstStyle/>
          <a:p>
            <a:r>
              <a:rPr lang="en-US" dirty="0"/>
              <a:t>We choose the number of field lines starting from any positively charged object to be 𝐶 |𝑞|   and the number of lines ending on any negatively charged object to be 𝐶|𝑞|  , where C is an arbitrary proportionality constant. </a:t>
            </a:r>
          </a:p>
          <a:p>
            <a:r>
              <a:rPr lang="en-US" dirty="0"/>
              <a:t>Once C is chosen, the number of lines is fixed. For example, if object 1 has charge Q1 and object 2 has charge Q2, then the ratio of number of lines is </a:t>
            </a:r>
          </a:p>
          <a:p>
            <a:pPr algn="ctr"/>
            <a:r>
              <a:rPr lang="en-US" b="1" i="1" dirty="0">
                <a:solidFill>
                  <a:srgbClr val="FF0000"/>
                </a:solidFill>
              </a:rPr>
              <a:t>N</a:t>
            </a:r>
            <a:r>
              <a:rPr lang="en-US" b="1" i="1" baseline="-25000" dirty="0">
                <a:solidFill>
                  <a:srgbClr val="FF0000"/>
                </a:solidFill>
              </a:rPr>
              <a:t>2</a:t>
            </a:r>
            <a:r>
              <a:rPr lang="en-US" b="1" i="1" dirty="0">
                <a:solidFill>
                  <a:srgbClr val="FF0000"/>
                </a:solidFill>
              </a:rPr>
              <a:t>/N</a:t>
            </a:r>
            <a:r>
              <a:rPr lang="en-US" b="1" i="1" baseline="-25000" dirty="0">
                <a:solidFill>
                  <a:srgbClr val="FF0000"/>
                </a:solidFill>
              </a:rPr>
              <a:t>1</a:t>
            </a:r>
            <a:r>
              <a:rPr lang="en-US" b="1" i="1" dirty="0">
                <a:solidFill>
                  <a:srgbClr val="FF0000"/>
                </a:solidFill>
              </a:rPr>
              <a:t>= Q</a:t>
            </a:r>
            <a:r>
              <a:rPr lang="en-US" b="1" i="1" baseline="-25000" dirty="0">
                <a:solidFill>
                  <a:srgbClr val="FF0000"/>
                </a:solidFill>
              </a:rPr>
              <a:t>2</a:t>
            </a:r>
            <a:r>
              <a:rPr lang="en-US" b="1" i="1" dirty="0">
                <a:solidFill>
                  <a:srgbClr val="FF0000"/>
                </a:solidFill>
              </a:rPr>
              <a:t>/Q</a:t>
            </a:r>
            <a:r>
              <a:rPr lang="en-US" b="1" i="1" baseline="-25000" dirty="0">
                <a:solidFill>
                  <a:srgbClr val="FF0000"/>
                </a:solidFill>
              </a:rPr>
              <a:t>1</a:t>
            </a:r>
            <a:endParaRPr lang="en-US" b="1" i="1" dirty="0">
              <a:solidFill>
                <a:srgbClr val="FF0000"/>
              </a:solidFill>
            </a:endParaRPr>
          </a:p>
          <a:p>
            <a:endParaRPr lang="en-US" dirty="0"/>
          </a:p>
        </p:txBody>
      </p:sp>
    </p:spTree>
    <p:extLst>
      <p:ext uri="{BB962C8B-B14F-4D97-AF65-F5344CB8AC3E}">
        <p14:creationId xmlns:p14="http://schemas.microsoft.com/office/powerpoint/2010/main" val="31202398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p:nvPr/>
        </p:nvPicPr>
        <p:blipFill>
          <a:blip r:embed="rId2">
            <a:extLst>
              <a:ext uri="{28A0092B-C50C-407E-A947-70E740481C1C}">
                <a14:useLocalDpi xmlns:a14="http://schemas.microsoft.com/office/drawing/2010/main" val="0"/>
              </a:ext>
            </a:extLst>
          </a:blip>
          <a:srcRect/>
          <a:stretch>
            <a:fillRect/>
          </a:stretch>
        </p:blipFill>
        <p:spPr bwMode="auto">
          <a:xfrm>
            <a:off x="107505" y="1828208"/>
            <a:ext cx="2406419" cy="1672800"/>
          </a:xfrm>
          <a:prstGeom prst="rect">
            <a:avLst/>
          </a:prstGeom>
          <a:noFill/>
          <a:ln>
            <a:noFill/>
          </a:ln>
        </p:spPr>
      </p:pic>
      <p:sp>
        <p:nvSpPr>
          <p:cNvPr id="4" name="Rectangle 3"/>
          <p:cNvSpPr/>
          <p:nvPr/>
        </p:nvSpPr>
        <p:spPr>
          <a:xfrm>
            <a:off x="0" y="3645024"/>
            <a:ext cx="4542972" cy="1015663"/>
          </a:xfrm>
          <a:prstGeom prst="rect">
            <a:avLst/>
          </a:prstGeom>
        </p:spPr>
        <p:txBody>
          <a:bodyPr wrap="square">
            <a:spAutoFit/>
          </a:bodyPr>
          <a:lstStyle/>
          <a:p>
            <a:pPr algn="just"/>
            <a:r>
              <a:rPr lang="en-US" sz="1200" b="1" dirty="0"/>
              <a:t>Figure 1.22 </a:t>
            </a:r>
            <a:r>
              <a:rPr lang="en-US" sz="1200" dirty="0"/>
              <a:t>(a) The electric field lines for two point charges of equal magnitude and opposite sign (an electric dipole). The number of lines leaving the positive charge equals the number terminating at the negative charge. (b) The dark lines are small pieces of thread suspended in oil, which align with the electric field of a dipole.</a:t>
            </a:r>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4969262" y="1827897"/>
            <a:ext cx="2123018" cy="1673111"/>
          </a:xfrm>
          <a:prstGeom prst="rect">
            <a:avLst/>
          </a:prstGeom>
          <a:noFill/>
          <a:ln>
            <a:noFill/>
          </a:ln>
        </p:spPr>
      </p:pic>
      <p:sp>
        <p:nvSpPr>
          <p:cNvPr id="6" name="Rectangle 5"/>
          <p:cNvSpPr/>
          <p:nvPr/>
        </p:nvSpPr>
        <p:spPr>
          <a:xfrm>
            <a:off x="4542972" y="3646765"/>
            <a:ext cx="4572000" cy="646331"/>
          </a:xfrm>
          <a:prstGeom prst="rect">
            <a:avLst/>
          </a:prstGeom>
        </p:spPr>
        <p:txBody>
          <a:bodyPr>
            <a:spAutoFit/>
          </a:bodyPr>
          <a:lstStyle/>
          <a:p>
            <a:r>
              <a:rPr lang="en-US" sz="1200" b="1" dirty="0"/>
              <a:t>Figure 1.23 </a:t>
            </a:r>
            <a:r>
              <a:rPr lang="en-US" sz="1200" dirty="0"/>
              <a:t>(a) The electric field lines for two positive point charges. (b) Pieces of thread suspended in oil, which align with the electric field created by two equal-magnitude positive charges.</a:t>
            </a:r>
          </a:p>
        </p:txBody>
      </p:sp>
      <p:sp>
        <p:nvSpPr>
          <p:cNvPr id="9" name="Rectangle 8"/>
          <p:cNvSpPr/>
          <p:nvPr/>
        </p:nvSpPr>
        <p:spPr>
          <a:xfrm>
            <a:off x="-29028" y="30753"/>
            <a:ext cx="9144000" cy="1754326"/>
          </a:xfrm>
          <a:prstGeom prst="rect">
            <a:avLst/>
          </a:prstGeom>
        </p:spPr>
        <p:txBody>
          <a:bodyPr wrap="square">
            <a:spAutoFit/>
          </a:bodyPr>
          <a:lstStyle/>
          <a:p>
            <a:r>
              <a:rPr lang="en-US" dirty="0"/>
              <a:t>The electric field lines for two point charges of equal magnitude but opposite signs (an </a:t>
            </a:r>
            <a:r>
              <a:rPr lang="en-US" dirty="0" err="1"/>
              <a:t>lectric</a:t>
            </a:r>
            <a:r>
              <a:rPr lang="en-US" dirty="0"/>
              <a:t> dipole) are shown in Figure 1.22. </a:t>
            </a:r>
          </a:p>
          <a:p>
            <a:r>
              <a:rPr lang="en-US" dirty="0"/>
              <a:t>Because the charges are of equal magnitude, the number of lines that begin at the positive charge must equal the number that terminate at the negative charge.</a:t>
            </a:r>
          </a:p>
          <a:p>
            <a:r>
              <a:rPr lang="en-US" dirty="0"/>
              <a:t>At points very near the charges, the lines are nearly radial. The high density of lines between the charges indicates a region of strong electric field</a:t>
            </a:r>
          </a:p>
        </p:txBody>
      </p:sp>
      <p:pic>
        <p:nvPicPr>
          <p:cNvPr id="11" name="Picture 10"/>
          <p:cNvPicPr/>
          <p:nvPr/>
        </p:nvPicPr>
        <p:blipFill>
          <a:blip r:embed="rId4">
            <a:lum bright="-20000" contrast="40000"/>
            <a:extLst>
              <a:ext uri="{28A0092B-C50C-407E-A947-70E740481C1C}">
                <a14:useLocalDpi xmlns:a14="http://schemas.microsoft.com/office/drawing/2010/main" val="0"/>
              </a:ext>
            </a:extLst>
          </a:blip>
          <a:srcRect/>
          <a:stretch>
            <a:fillRect/>
          </a:stretch>
        </p:blipFill>
        <p:spPr bwMode="auto">
          <a:xfrm>
            <a:off x="251520" y="4725144"/>
            <a:ext cx="2873852" cy="2037759"/>
          </a:xfrm>
          <a:prstGeom prst="rect">
            <a:avLst/>
          </a:prstGeom>
          <a:noFill/>
          <a:ln>
            <a:noFill/>
          </a:ln>
        </p:spPr>
      </p:pic>
      <p:pic>
        <p:nvPicPr>
          <p:cNvPr id="12" name="Picture 11"/>
          <p:cNvPicPr/>
          <p:nvPr/>
        </p:nvPicPr>
        <p:blipFill>
          <a:blip r:embed="rId5">
            <a:extLst>
              <a:ext uri="{28A0092B-C50C-407E-A947-70E740481C1C}">
                <a14:useLocalDpi xmlns:a14="http://schemas.microsoft.com/office/drawing/2010/main" val="0"/>
              </a:ext>
            </a:extLst>
          </a:blip>
          <a:srcRect/>
          <a:stretch>
            <a:fillRect/>
          </a:stretch>
        </p:blipFill>
        <p:spPr bwMode="auto">
          <a:xfrm>
            <a:off x="2513924" y="1828209"/>
            <a:ext cx="2202092" cy="1672800"/>
          </a:xfrm>
          <a:prstGeom prst="rect">
            <a:avLst/>
          </a:prstGeom>
          <a:noFill/>
          <a:ln>
            <a:noFill/>
          </a:ln>
        </p:spPr>
      </p:pic>
      <p:pic>
        <p:nvPicPr>
          <p:cNvPr id="13" name="Picture 12"/>
          <p:cNvPicPr/>
          <p:nvPr/>
        </p:nvPicPr>
        <p:blipFill>
          <a:blip r:embed="rId6">
            <a:extLst>
              <a:ext uri="{28A0092B-C50C-407E-A947-70E740481C1C}">
                <a14:useLocalDpi xmlns:a14="http://schemas.microsoft.com/office/drawing/2010/main" val="0"/>
              </a:ext>
            </a:extLst>
          </a:blip>
          <a:srcRect/>
          <a:stretch>
            <a:fillRect/>
          </a:stretch>
        </p:blipFill>
        <p:spPr bwMode="auto">
          <a:xfrm>
            <a:off x="7092280" y="1785079"/>
            <a:ext cx="1992808" cy="1715930"/>
          </a:xfrm>
          <a:prstGeom prst="rect">
            <a:avLst/>
          </a:prstGeom>
          <a:noFill/>
          <a:ln>
            <a:noFill/>
          </a:ln>
        </p:spPr>
      </p:pic>
      <p:sp>
        <p:nvSpPr>
          <p:cNvPr id="14" name="Rectangle 13"/>
          <p:cNvSpPr/>
          <p:nvPr/>
        </p:nvSpPr>
        <p:spPr>
          <a:xfrm>
            <a:off x="3744770" y="5301208"/>
            <a:ext cx="5340317" cy="923330"/>
          </a:xfrm>
          <a:prstGeom prst="rect">
            <a:avLst/>
          </a:prstGeom>
        </p:spPr>
        <p:txBody>
          <a:bodyPr wrap="square">
            <a:spAutoFit/>
          </a:bodyPr>
          <a:lstStyle/>
          <a:p>
            <a:r>
              <a:rPr lang="en-US" dirty="0"/>
              <a:t>Figure 1.24; The electric field lines for a point charge +2q and a second point charge -q. Note that two lines leave +2q for every one that terminates on -q. </a:t>
            </a:r>
            <a:endParaRPr lang="ar-IQ" dirty="0"/>
          </a:p>
        </p:txBody>
      </p:sp>
    </p:spTree>
    <p:extLst>
      <p:ext uri="{BB962C8B-B14F-4D97-AF65-F5344CB8AC3E}">
        <p14:creationId xmlns:p14="http://schemas.microsoft.com/office/powerpoint/2010/main" val="1719283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additive="base">
                                        <p:cTn id="36" dur="500" fill="hold"/>
                                        <p:tgtEl>
                                          <p:spTgt spid="11"/>
                                        </p:tgtEl>
                                        <p:attrNameLst>
                                          <p:attrName>ppt_x</p:attrName>
                                        </p:attrNameLst>
                                      </p:cBhvr>
                                      <p:tavLst>
                                        <p:tav tm="0">
                                          <p:val>
                                            <p:strVal val="#ppt_x"/>
                                          </p:val>
                                        </p:tav>
                                        <p:tav tm="100000">
                                          <p:val>
                                            <p:strVal val="#ppt_x"/>
                                          </p:val>
                                        </p:tav>
                                      </p:tavLst>
                                    </p:anim>
                                    <p:anim calcmode="lin" valueType="num">
                                      <p:cBhvr additive="base">
                                        <p:cTn id="37"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3648" y="0"/>
            <a:ext cx="6102424" cy="369332"/>
          </a:xfrm>
          <a:prstGeom prst="rect">
            <a:avLst/>
          </a:prstGeom>
          <a:solidFill>
            <a:schemeClr val="bg1">
              <a:lumMod val="95000"/>
            </a:schemeClr>
          </a:solidFill>
        </p:spPr>
        <p:txBody>
          <a:bodyPr wrap="square">
            <a:spAutoFit/>
          </a:bodyPr>
          <a:lstStyle/>
          <a:p>
            <a:r>
              <a:rPr lang="en-US" b="1" dirty="0"/>
              <a:t>1.7 Motion of Charged Particles in a Uniform Electric Field</a:t>
            </a:r>
            <a:endParaRPr lang="en-US" dirty="0"/>
          </a:p>
        </p:txBody>
      </p:sp>
      <mc:AlternateContent xmlns:mc="http://schemas.openxmlformats.org/markup-compatibility/2006" xmlns:a14="http://schemas.microsoft.com/office/drawing/2010/main">
        <mc:Choice Requires="a14">
          <p:sp>
            <p:nvSpPr>
              <p:cNvPr id="5" name="Rectangle 4"/>
              <p:cNvSpPr/>
              <p:nvPr/>
            </p:nvSpPr>
            <p:spPr>
              <a:xfrm>
                <a:off x="15891" y="291151"/>
                <a:ext cx="6716349" cy="369332"/>
              </a:xfrm>
              <a:prstGeom prst="rect">
                <a:avLst/>
              </a:prstGeom>
            </p:spPr>
            <p:txBody>
              <a:bodyPr wrap="square">
                <a:spAutoFit/>
              </a:bodyPr>
              <a:lstStyle/>
              <a:p>
                <a:r>
                  <a:rPr lang="en-US" dirty="0"/>
                  <a:t>When a particle of charge </a:t>
                </a:r>
                <a14:m>
                  <m:oMath xmlns:m="http://schemas.openxmlformats.org/officeDocument/2006/math">
                    <m:r>
                      <a:rPr lang="en-US" b="1" i="1">
                        <a:latin typeface="Cambria Math"/>
                      </a:rPr>
                      <m:t>𝒒</m:t>
                    </m:r>
                  </m:oMath>
                </a14:m>
                <a:r>
                  <a:rPr lang="en-US" i="1" dirty="0"/>
                  <a:t> </a:t>
                </a:r>
                <a:r>
                  <a:rPr lang="en-US" dirty="0"/>
                  <a:t>and mass </a:t>
                </a:r>
                <a:r>
                  <a:rPr lang="en-US" b="1" i="1" dirty="0"/>
                  <a:t>m</a:t>
                </a:r>
                <a:r>
                  <a:rPr lang="en-US" i="1" dirty="0"/>
                  <a:t> </a:t>
                </a:r>
                <a:r>
                  <a:rPr lang="en-US" dirty="0"/>
                  <a:t>is placed in an electric field </a:t>
                </a:r>
                <a:r>
                  <a:rPr lang="en-US" b="1" i="1" dirty="0"/>
                  <a:t>E</a:t>
                </a:r>
                <a:r>
                  <a:rPr lang="en-US" i="1" dirty="0"/>
                  <a:t>,</a:t>
                </a:r>
                <a:r>
                  <a:rPr lang="en-US" dirty="0"/>
                  <a:t> </a:t>
                </a:r>
              </a:p>
            </p:txBody>
          </p:sp>
        </mc:Choice>
        <mc:Fallback xmlns="">
          <p:sp>
            <p:nvSpPr>
              <p:cNvPr id="5" name="Rectangle 4"/>
              <p:cNvSpPr>
                <a:spLocks noRot="1" noChangeAspect="1" noMove="1" noResize="1" noEditPoints="1" noAdjustHandles="1" noChangeArrowheads="1" noChangeShapeType="1" noTextEdit="1"/>
              </p:cNvSpPr>
              <p:nvPr/>
            </p:nvSpPr>
            <p:spPr>
              <a:xfrm>
                <a:off x="15891" y="291151"/>
                <a:ext cx="6716349" cy="369332"/>
              </a:xfrm>
              <a:prstGeom prst="rect">
                <a:avLst/>
              </a:prstGeom>
              <a:blipFill rotWithShape="1">
                <a:blip r:embed="rId3"/>
                <a:stretch>
                  <a:fillRect l="-817" t="-8333" r="-817" b="-2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49571" y="290832"/>
                <a:ext cx="9003691" cy="646331"/>
              </a:xfrm>
              <a:prstGeom prst="rect">
                <a:avLst/>
              </a:prstGeom>
            </p:spPr>
            <p:txBody>
              <a:bodyPr wrap="square">
                <a:spAutoFit/>
              </a:bodyPr>
              <a:lstStyle/>
              <a:p>
                <a:r>
                  <a:rPr lang="en-US" dirty="0"/>
                  <a:t>                                                                                                                               the electric force exerted on the charge is </a:t>
                </a:r>
                <a14:m>
                  <m:oMath xmlns:m="http://schemas.openxmlformats.org/officeDocument/2006/math">
                    <m:r>
                      <a:rPr lang="en-US" b="1" i="1">
                        <a:latin typeface="Cambria Math"/>
                      </a:rPr>
                      <m:t>𝒒𝑬</m:t>
                    </m:r>
                  </m:oMath>
                </a14:m>
                <a:r>
                  <a:rPr lang="en-US" dirty="0"/>
                  <a:t> according to Equation 1.8. </a:t>
                </a:r>
              </a:p>
            </p:txBody>
          </p:sp>
        </mc:Choice>
        <mc:Fallback xmlns="">
          <p:sp>
            <p:nvSpPr>
              <p:cNvPr id="6" name="Rectangle 5"/>
              <p:cNvSpPr>
                <a:spLocks noRot="1" noChangeAspect="1" noMove="1" noResize="1" noEditPoints="1" noAdjustHandles="1" noChangeArrowheads="1" noChangeShapeType="1" noTextEdit="1"/>
              </p:cNvSpPr>
              <p:nvPr/>
            </p:nvSpPr>
            <p:spPr>
              <a:xfrm>
                <a:off x="49571" y="290832"/>
                <a:ext cx="9003691" cy="646331"/>
              </a:xfrm>
              <a:prstGeom prst="rect">
                <a:avLst/>
              </a:prstGeom>
              <a:blipFill rotWithShape="1">
                <a:blip r:embed="rId4"/>
                <a:stretch>
                  <a:fillRect l="-542" t="-4717" b="-14151"/>
                </a:stretch>
              </a:blipFill>
            </p:spPr>
            <p:txBody>
              <a:bodyPr/>
              <a:lstStyle/>
              <a:p>
                <a:r>
                  <a:rPr lang="en-US">
                    <a:noFill/>
                  </a:rPr>
                  <a:t> </a:t>
                </a:r>
              </a:p>
            </p:txBody>
          </p:sp>
        </mc:Fallback>
      </mc:AlternateContent>
      <p:sp>
        <p:nvSpPr>
          <p:cNvPr id="7" name="Rectangle 6"/>
          <p:cNvSpPr/>
          <p:nvPr/>
        </p:nvSpPr>
        <p:spPr>
          <a:xfrm>
            <a:off x="20092" y="962666"/>
            <a:ext cx="9078414" cy="2862322"/>
          </a:xfrm>
          <a:prstGeom prst="rect">
            <a:avLst/>
          </a:prstGeom>
          <a:solidFill>
            <a:schemeClr val="tx2">
              <a:lumMod val="20000"/>
              <a:lumOff val="80000"/>
            </a:schemeClr>
          </a:solidFill>
        </p:spPr>
        <p:txBody>
          <a:bodyPr wrap="square">
            <a:spAutoFit/>
          </a:bodyPr>
          <a:lstStyle/>
          <a:p>
            <a:r>
              <a:rPr lang="en-US" dirty="0"/>
              <a:t>If this is the only force exerted on the particle, it must be the net force and causes the particle to accelerate according to Newton’s second law. Thus,</a:t>
            </a:r>
          </a:p>
          <a:p>
            <a:r>
              <a:rPr lang="en-US" dirty="0"/>
              <a:t>                                        </a:t>
            </a:r>
            <a:r>
              <a:rPr lang="en-US" dirty="0">
                <a:solidFill>
                  <a:srgbClr val="FF0000"/>
                </a:solidFill>
              </a:rPr>
              <a:t>𝑭=𝒒𝑬=𝒎𝒂 </a:t>
            </a:r>
          </a:p>
          <a:p>
            <a:r>
              <a:rPr lang="en-US" dirty="0"/>
              <a:t>The acceleration of the particle is</a:t>
            </a:r>
          </a:p>
          <a:p>
            <a:r>
              <a:rPr lang="en-US" dirty="0"/>
              <a:t>                                    </a:t>
            </a:r>
            <a:r>
              <a:rPr lang="en-US" dirty="0">
                <a:solidFill>
                  <a:srgbClr val="FF0000"/>
                </a:solidFill>
              </a:rPr>
              <a:t>𝒂=𝒒𝑬/𝒎                                                       𝟏.  𝟏𝟐 </a:t>
            </a:r>
          </a:p>
          <a:p>
            <a:r>
              <a:rPr lang="en-US" dirty="0"/>
              <a:t> therefore If 𝑬 is uniform (that is, constant in magnitude and direction), then the acceleration is constant.</a:t>
            </a:r>
          </a:p>
          <a:p>
            <a:r>
              <a:rPr lang="en-US" dirty="0"/>
              <a:t>If the particle has a positive charge, its acceleration is in the direction of the electric field. </a:t>
            </a:r>
          </a:p>
          <a:p>
            <a:r>
              <a:rPr lang="en-US" dirty="0"/>
              <a:t>If the particle has a negative charge, its acceleration is in the direction opposite the  electric field.</a:t>
            </a:r>
          </a:p>
        </p:txBody>
      </p:sp>
    </p:spTree>
    <p:extLst>
      <p:ext uri="{BB962C8B-B14F-4D97-AF65-F5344CB8AC3E}">
        <p14:creationId xmlns:p14="http://schemas.microsoft.com/office/powerpoint/2010/main" val="1446078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784976" cy="646331"/>
          </a:xfrm>
          <a:prstGeom prst="rect">
            <a:avLst/>
          </a:prstGeom>
        </p:spPr>
        <p:txBody>
          <a:bodyPr wrap="square">
            <a:spAutoFit/>
          </a:bodyPr>
          <a:lstStyle/>
          <a:p>
            <a:r>
              <a:rPr lang="en-US" dirty="0"/>
              <a:t> </a:t>
            </a:r>
          </a:p>
          <a:p>
            <a:r>
              <a:rPr lang="en-US" dirty="0"/>
              <a:t>   </a:t>
            </a:r>
          </a:p>
        </p:txBody>
      </p:sp>
      <p:pic>
        <p:nvPicPr>
          <p:cNvPr id="3" name="Picture 2"/>
          <p:cNvPicPr/>
          <p:nvPr/>
        </p:nvPicPr>
        <p:blipFill>
          <a:blip r:embed="rId2">
            <a:lum bright="-20000" contrast="40000"/>
            <a:extLst>
              <a:ext uri="{28A0092B-C50C-407E-A947-70E740481C1C}">
                <a14:useLocalDpi xmlns:a14="http://schemas.microsoft.com/office/drawing/2010/main" val="0"/>
              </a:ext>
            </a:extLst>
          </a:blip>
          <a:srcRect/>
          <a:stretch>
            <a:fillRect/>
          </a:stretch>
        </p:blipFill>
        <p:spPr bwMode="auto">
          <a:xfrm>
            <a:off x="3059832" y="1082801"/>
            <a:ext cx="2148840" cy="2664460"/>
          </a:xfrm>
          <a:prstGeom prst="rect">
            <a:avLst/>
          </a:prstGeom>
          <a:noFill/>
          <a:ln>
            <a:noFill/>
          </a:ln>
        </p:spPr>
      </p:pic>
      <p:sp>
        <p:nvSpPr>
          <p:cNvPr id="4" name="Rectangle 3"/>
          <p:cNvSpPr/>
          <p:nvPr/>
        </p:nvSpPr>
        <p:spPr>
          <a:xfrm>
            <a:off x="251520" y="4149080"/>
            <a:ext cx="8784976" cy="646331"/>
          </a:xfrm>
          <a:prstGeom prst="rect">
            <a:avLst/>
          </a:prstGeom>
        </p:spPr>
        <p:txBody>
          <a:bodyPr wrap="square">
            <a:spAutoFit/>
          </a:bodyPr>
          <a:lstStyle/>
          <a:p>
            <a:r>
              <a:rPr lang="en-US" b="1" dirty="0"/>
              <a:t>Figure </a:t>
            </a:r>
            <a:r>
              <a:rPr lang="en-US" dirty="0"/>
              <a:t>1.25 </a:t>
            </a:r>
            <a:r>
              <a:rPr lang="en-US" b="1" dirty="0"/>
              <a:t>1. </a:t>
            </a:r>
            <a:r>
              <a:rPr lang="en-US" dirty="0"/>
              <a:t>(Example 1.10) A positive point charge </a:t>
            </a:r>
            <a:r>
              <a:rPr lang="en-US" i="1" dirty="0"/>
              <a:t>q </a:t>
            </a:r>
            <a:r>
              <a:rPr lang="en-US" dirty="0"/>
              <a:t>in a uniform</a:t>
            </a:r>
            <a:r>
              <a:rPr lang="en-US" b="1" dirty="0"/>
              <a:t> </a:t>
            </a:r>
            <a:r>
              <a:rPr lang="en-US" dirty="0"/>
              <a:t>electric  field </a:t>
            </a:r>
            <a:r>
              <a:rPr lang="en-US" b="1" dirty="0"/>
              <a:t>E       </a:t>
            </a:r>
            <a:r>
              <a:rPr lang="en-US" dirty="0"/>
              <a:t>undergoes constant acceleration in the direction of the field.</a:t>
            </a:r>
          </a:p>
        </p:txBody>
      </p:sp>
      <p:sp>
        <p:nvSpPr>
          <p:cNvPr id="5" name="Rectangle 4"/>
          <p:cNvSpPr/>
          <p:nvPr/>
        </p:nvSpPr>
        <p:spPr>
          <a:xfrm>
            <a:off x="2051720" y="24479"/>
            <a:ext cx="4498411" cy="369332"/>
          </a:xfrm>
          <a:prstGeom prst="rect">
            <a:avLst/>
          </a:prstGeom>
        </p:spPr>
        <p:txBody>
          <a:bodyPr wrap="none">
            <a:spAutoFit/>
          </a:bodyPr>
          <a:lstStyle/>
          <a:p>
            <a:r>
              <a:rPr lang="en-US" dirty="0"/>
              <a:t>Example 1.10 </a:t>
            </a:r>
            <a:r>
              <a:rPr lang="en-US" b="1" dirty="0"/>
              <a:t>An Accelerating Positive Charge</a:t>
            </a:r>
            <a:endParaRPr lang="en-US" dirty="0"/>
          </a:p>
        </p:txBody>
      </p:sp>
      <mc:AlternateContent xmlns:mc="http://schemas.openxmlformats.org/markup-compatibility/2006" xmlns:a14="http://schemas.microsoft.com/office/drawing/2010/main">
        <mc:Choice Requires="a14">
          <p:sp>
            <p:nvSpPr>
              <p:cNvPr id="6" name="Rectangle 5"/>
              <p:cNvSpPr/>
              <p:nvPr/>
            </p:nvSpPr>
            <p:spPr>
              <a:xfrm>
                <a:off x="53868" y="423952"/>
                <a:ext cx="9090131" cy="669992"/>
              </a:xfrm>
              <a:prstGeom prst="rect">
                <a:avLst/>
              </a:prstGeom>
            </p:spPr>
            <p:txBody>
              <a:bodyPr wrap="square">
                <a:spAutoFit/>
              </a:bodyPr>
              <a:lstStyle/>
              <a:p>
                <a:r>
                  <a:rPr lang="en-US" dirty="0"/>
                  <a:t>A positive point charge  </a:t>
                </a:r>
                <a14:m>
                  <m:oMath xmlns:m="http://schemas.openxmlformats.org/officeDocument/2006/math">
                    <m:r>
                      <a:rPr lang="en-US" sz="2000" i="1" dirty="0">
                        <a:latin typeface="Cambria Math"/>
                      </a:rPr>
                      <m:t>𝑞</m:t>
                    </m:r>
                    <m:r>
                      <a:rPr lang="en-US" sz="2000" i="1" dirty="0">
                        <a:latin typeface="Cambria Math"/>
                      </a:rPr>
                      <m:t> </m:t>
                    </m:r>
                  </m:oMath>
                </a14:m>
                <a:r>
                  <a:rPr lang="en-US" dirty="0"/>
                  <a:t>of mass </a:t>
                </a:r>
                <a14:m>
                  <m:oMath xmlns:m="http://schemas.openxmlformats.org/officeDocument/2006/math">
                    <m:r>
                      <a:rPr lang="en-US" sz="2000" i="1" dirty="0">
                        <a:latin typeface="Cambria Math"/>
                      </a:rPr>
                      <m:t>𝑚</m:t>
                    </m:r>
                  </m:oMath>
                </a14:m>
                <a:r>
                  <a:rPr lang="en-US" i="1" dirty="0"/>
                  <a:t> </a:t>
                </a:r>
                <a:r>
                  <a:rPr lang="en-US" dirty="0"/>
                  <a:t>is released from rest in a uniform electric field  </a:t>
                </a:r>
                <a14:m>
                  <m:oMath xmlns:m="http://schemas.openxmlformats.org/officeDocument/2006/math">
                    <m:r>
                      <a:rPr lang="en-US" sz="2000" b="1" i="1" dirty="0">
                        <a:latin typeface="Cambria Math"/>
                      </a:rPr>
                      <m:t>𝑬</m:t>
                    </m:r>
                  </m:oMath>
                </a14:m>
                <a:r>
                  <a:rPr lang="en-US" dirty="0"/>
                  <a:t> directed along the </a:t>
                </a:r>
                <a14:m>
                  <m:oMath xmlns:m="http://schemas.openxmlformats.org/officeDocument/2006/math">
                    <m:r>
                      <a:rPr lang="en-US" i="1">
                        <a:latin typeface="Cambria Math"/>
                      </a:rPr>
                      <m:t>𝑥</m:t>
                    </m:r>
                    <m:r>
                      <a:rPr lang="en-US" i="1">
                        <a:latin typeface="Cambria Math"/>
                      </a:rPr>
                      <m:t> </m:t>
                    </m:r>
                    <m:r>
                      <a:rPr lang="en-US" i="1">
                        <a:latin typeface="Cambria Math"/>
                      </a:rPr>
                      <m:t>𝑎𝑥𝑖𝑠</m:t>
                    </m:r>
                  </m:oMath>
                </a14:m>
                <a:r>
                  <a:rPr lang="en-US" dirty="0"/>
                  <a:t>, as shown in Figure 1.25. Describe its motion.</a:t>
                </a:r>
              </a:p>
            </p:txBody>
          </p:sp>
        </mc:Choice>
        <mc:Fallback xmlns="">
          <p:sp>
            <p:nvSpPr>
              <p:cNvPr id="6" name="Rectangle 5"/>
              <p:cNvSpPr>
                <a:spLocks noRot="1" noChangeAspect="1" noMove="1" noResize="1" noEditPoints="1" noAdjustHandles="1" noChangeArrowheads="1" noChangeShapeType="1" noTextEdit="1"/>
              </p:cNvSpPr>
              <p:nvPr/>
            </p:nvSpPr>
            <p:spPr>
              <a:xfrm>
                <a:off x="53868" y="423952"/>
                <a:ext cx="9090131" cy="669992"/>
              </a:xfrm>
              <a:prstGeom prst="rect">
                <a:avLst/>
              </a:prstGeom>
              <a:blipFill rotWithShape="1">
                <a:blip r:embed="rId3"/>
                <a:stretch>
                  <a:fillRect l="-604" t="-917" r="-268" b="-14679"/>
                </a:stretch>
              </a:blipFill>
            </p:spPr>
            <p:txBody>
              <a:bodyPr/>
              <a:lstStyle/>
              <a:p>
                <a:r>
                  <a:rPr lang="en-US">
                    <a:noFill/>
                  </a:rPr>
                  <a:t> </a:t>
                </a:r>
              </a:p>
            </p:txBody>
          </p:sp>
        </mc:Fallback>
      </mc:AlternateContent>
    </p:spTree>
    <p:extLst>
      <p:ext uri="{BB962C8B-B14F-4D97-AF65-F5344CB8AC3E}">
        <p14:creationId xmlns:p14="http://schemas.microsoft.com/office/powerpoint/2010/main" val="2666310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 calcmode="lin" valueType="num">
                                      <p:cBhvr additive="base">
                                        <p:cTn id="14"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1000"/>
                                        <p:tgtEl>
                                          <p:spTgt spid="3"/>
                                        </p:tgtEl>
                                      </p:cBhvr>
                                    </p:animEffect>
                                    <p:anim calcmode="lin" valueType="num">
                                      <p:cBhvr>
                                        <p:cTn id="21" dur="1000" fill="hold"/>
                                        <p:tgtEl>
                                          <p:spTgt spid="3"/>
                                        </p:tgtEl>
                                        <p:attrNameLst>
                                          <p:attrName>ppt_x</p:attrName>
                                        </p:attrNameLst>
                                      </p:cBhvr>
                                      <p:tavLst>
                                        <p:tav tm="0">
                                          <p:val>
                                            <p:strVal val="#ppt_x"/>
                                          </p:val>
                                        </p:tav>
                                        <p:tav tm="100000">
                                          <p:val>
                                            <p:strVal val="#ppt_x"/>
                                          </p:val>
                                        </p:tav>
                                      </p:tavLst>
                                    </p:anim>
                                    <p:anim calcmode="lin" valueType="num">
                                      <p:cBhvr>
                                        <p:cTn id="22"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1000"/>
                                        <p:tgtEl>
                                          <p:spTgt spid="4"/>
                                        </p:tgtEl>
                                      </p:cBhvr>
                                    </p:animEffect>
                                    <p:anim calcmode="lin" valueType="num">
                                      <p:cBhvr>
                                        <p:cTn id="28" dur="1000" fill="hold"/>
                                        <p:tgtEl>
                                          <p:spTgt spid="4"/>
                                        </p:tgtEl>
                                        <p:attrNameLst>
                                          <p:attrName>ppt_x</p:attrName>
                                        </p:attrNameLst>
                                      </p:cBhvr>
                                      <p:tavLst>
                                        <p:tav tm="0">
                                          <p:val>
                                            <p:strVal val="#ppt_x"/>
                                          </p:val>
                                        </p:tav>
                                        <p:tav tm="100000">
                                          <p:val>
                                            <p:strVal val="#ppt_x"/>
                                          </p:val>
                                        </p:tav>
                                      </p:tavLst>
                                    </p:anim>
                                    <p:anim calcmode="lin" valueType="num">
                                      <p:cBhvr>
                                        <p:cTn id="2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 name="Rectangle 5"/>
              <p:cNvSpPr/>
              <p:nvPr/>
            </p:nvSpPr>
            <p:spPr>
              <a:xfrm>
                <a:off x="1043608" y="952086"/>
                <a:ext cx="2274725" cy="6109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a:rPr>
                            <m:t>𝑥</m:t>
                          </m:r>
                        </m:e>
                        <m:sub>
                          <m:r>
                            <a:rPr lang="en-US" i="1">
                              <a:latin typeface="Cambria Math"/>
                            </a:rPr>
                            <m:t>𝑓</m:t>
                          </m:r>
                        </m:sub>
                      </m:sSub>
                      <m:r>
                        <a:rPr lang="en-US" i="1">
                          <a:latin typeface="Cambria Math"/>
                        </a:rPr>
                        <m:t>=</m:t>
                      </m:r>
                      <m:sSub>
                        <m:sSubPr>
                          <m:ctrlPr>
                            <a:rPr lang="en-US" i="1">
                              <a:latin typeface="Cambria Math" panose="02040503050406030204" pitchFamily="18" charset="0"/>
                            </a:rPr>
                          </m:ctrlPr>
                        </m:sSubPr>
                        <m:e>
                          <m:r>
                            <a:rPr lang="en-US" i="1">
                              <a:latin typeface="Cambria Math"/>
                            </a:rPr>
                            <m:t>𝑥</m:t>
                          </m:r>
                        </m:e>
                        <m:sub>
                          <m:r>
                            <a:rPr lang="en-US" i="1">
                              <a:latin typeface="Cambria Math"/>
                            </a:rPr>
                            <m:t>𝑖</m:t>
                          </m:r>
                        </m:sub>
                      </m:sSub>
                      <m:r>
                        <a:rPr lang="en-US" i="1">
                          <a:latin typeface="Cambria Math"/>
                        </a:rPr>
                        <m:t>+</m:t>
                      </m:r>
                      <m:sSub>
                        <m:sSubPr>
                          <m:ctrlPr>
                            <a:rPr lang="en-US" i="1">
                              <a:latin typeface="Cambria Math" panose="02040503050406030204" pitchFamily="18" charset="0"/>
                            </a:rPr>
                          </m:ctrlPr>
                        </m:sSubPr>
                        <m:e>
                          <m:r>
                            <a:rPr lang="en-US" i="1">
                              <a:latin typeface="Cambria Math"/>
                            </a:rPr>
                            <m:t>𝑣</m:t>
                          </m:r>
                        </m:e>
                        <m:sub>
                          <m:r>
                            <a:rPr lang="en-US" i="1">
                              <a:latin typeface="Cambria Math"/>
                            </a:rPr>
                            <m:t>𝑖</m:t>
                          </m:r>
                        </m:sub>
                      </m:sSub>
                      <m:r>
                        <a:rPr lang="en-US" i="1">
                          <a:latin typeface="Cambria Math"/>
                        </a:rPr>
                        <m:t>𝑡</m:t>
                      </m:r>
                      <m:r>
                        <a:rPr lang="en-US" i="1">
                          <a:latin typeface="Cambria Math"/>
                        </a:rPr>
                        <m:t>+</m:t>
                      </m:r>
                      <m:f>
                        <m:fPr>
                          <m:ctrlPr>
                            <a:rPr lang="en-US" i="1">
                              <a:latin typeface="Cambria Math" panose="02040503050406030204" pitchFamily="18" charset="0"/>
                            </a:rPr>
                          </m:ctrlPr>
                        </m:fPr>
                        <m:num>
                          <m:r>
                            <a:rPr lang="en-US" i="1">
                              <a:latin typeface="Cambria Math"/>
                            </a:rPr>
                            <m:t>1</m:t>
                          </m:r>
                        </m:num>
                        <m:den>
                          <m:r>
                            <a:rPr lang="en-US" i="1">
                              <a:latin typeface="Cambria Math"/>
                            </a:rPr>
                            <m:t>2</m:t>
                          </m:r>
                        </m:den>
                      </m:f>
                      <m:r>
                        <a:rPr lang="en-US" i="1">
                          <a:latin typeface="Cambria Math"/>
                        </a:rPr>
                        <m:t>𝑎</m:t>
                      </m:r>
                      <m:sSup>
                        <m:sSupPr>
                          <m:ctrlPr>
                            <a:rPr lang="en-US" i="1">
                              <a:latin typeface="Cambria Math" panose="02040503050406030204" pitchFamily="18" charset="0"/>
                            </a:rPr>
                          </m:ctrlPr>
                        </m:sSupPr>
                        <m:e>
                          <m:r>
                            <a:rPr lang="en-US" i="1">
                              <a:latin typeface="Cambria Math"/>
                            </a:rPr>
                            <m:t>𝑡</m:t>
                          </m:r>
                        </m:e>
                        <m:sup>
                          <m:r>
                            <a:rPr lang="en-US" i="1">
                              <a:latin typeface="Cambria Math"/>
                            </a:rPr>
                            <m:t>2</m:t>
                          </m:r>
                        </m:sup>
                      </m:sSup>
                    </m:oMath>
                  </m:oMathPara>
                </a14:m>
                <a:endParaRPr lang="en-US" dirty="0"/>
              </a:p>
            </p:txBody>
          </p:sp>
        </mc:Choice>
        <mc:Fallback xmlns="">
          <p:sp>
            <p:nvSpPr>
              <p:cNvPr id="6" name="Rectangle 5"/>
              <p:cNvSpPr>
                <a:spLocks noRot="1" noChangeAspect="1" noMove="1" noResize="1" noEditPoints="1" noAdjustHandles="1" noChangeArrowheads="1" noChangeShapeType="1" noTextEdit="1"/>
              </p:cNvSpPr>
              <p:nvPr/>
            </p:nvSpPr>
            <p:spPr>
              <a:xfrm>
                <a:off x="1043608" y="952086"/>
                <a:ext cx="2274725" cy="610936"/>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1331640" y="1577987"/>
                <a:ext cx="3096344" cy="995529"/>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a:rPr>
                            <m:t>𝑣</m:t>
                          </m:r>
                        </m:e>
                        <m:sub>
                          <m:r>
                            <a:rPr lang="en-US" i="1">
                              <a:latin typeface="Cambria Math"/>
                            </a:rPr>
                            <m:t>𝑓</m:t>
                          </m:r>
                        </m:sub>
                      </m:sSub>
                      <m:r>
                        <a:rPr lang="en-US" i="1">
                          <a:latin typeface="Cambria Math"/>
                        </a:rPr>
                        <m:t>=</m:t>
                      </m:r>
                      <m:sSub>
                        <m:sSubPr>
                          <m:ctrlPr>
                            <a:rPr lang="en-US" i="1">
                              <a:latin typeface="Cambria Math" panose="02040503050406030204" pitchFamily="18" charset="0"/>
                            </a:rPr>
                          </m:ctrlPr>
                        </m:sSubPr>
                        <m:e>
                          <m:r>
                            <a:rPr lang="en-US" i="1">
                              <a:latin typeface="Cambria Math"/>
                            </a:rPr>
                            <m:t>𝑣</m:t>
                          </m:r>
                        </m:e>
                        <m:sub>
                          <m:r>
                            <a:rPr lang="en-US" i="1">
                              <a:latin typeface="Cambria Math"/>
                            </a:rPr>
                            <m:t>𝑖</m:t>
                          </m:r>
                        </m:sub>
                      </m:sSub>
                      <m:r>
                        <a:rPr lang="en-US" i="1">
                          <a:latin typeface="Cambria Math"/>
                        </a:rPr>
                        <m:t>+</m:t>
                      </m:r>
                      <m:r>
                        <a:rPr lang="en-US" i="1">
                          <a:latin typeface="Cambria Math"/>
                        </a:rPr>
                        <m:t>𝑎𝑡</m:t>
                      </m:r>
                    </m:oMath>
                  </m:oMathPara>
                </a14:m>
                <a:endParaRPr lang="en-US" dirty="0"/>
              </a:p>
              <a:p>
                <a:r>
                  <a:rPr lang="en-US" dirty="0"/>
                  <a:t> </a:t>
                </a:r>
              </a:p>
              <a:p>
                <a:r>
                  <a:rPr lang="en-US" dirty="0"/>
                  <a:t>  </a:t>
                </a:r>
                <a14:m>
                  <m:oMath xmlns:m="http://schemas.openxmlformats.org/officeDocument/2006/math">
                    <m:sSup>
                      <m:sSupPr>
                        <m:ctrlPr>
                          <a:rPr lang="en-US" i="1">
                            <a:latin typeface="Cambria Math" panose="02040503050406030204" pitchFamily="18" charset="0"/>
                          </a:rPr>
                        </m:ctrlPr>
                      </m:sSupPr>
                      <m:e>
                        <m:sSub>
                          <m:sSubPr>
                            <m:ctrlPr>
                              <a:rPr lang="en-US" i="1">
                                <a:latin typeface="Cambria Math" panose="02040503050406030204" pitchFamily="18" charset="0"/>
                              </a:rPr>
                            </m:ctrlPr>
                          </m:sSubPr>
                          <m:e>
                            <m:r>
                              <a:rPr lang="en-US" i="1">
                                <a:latin typeface="Cambria Math"/>
                              </a:rPr>
                              <m:t>𝑣</m:t>
                            </m:r>
                          </m:e>
                          <m:sub>
                            <m:r>
                              <a:rPr lang="en-US" i="1">
                                <a:latin typeface="Cambria Math"/>
                              </a:rPr>
                              <m:t>𝑓</m:t>
                            </m:r>
                          </m:sub>
                        </m:sSub>
                      </m:e>
                      <m:sup>
                        <m:r>
                          <a:rPr lang="en-US" i="1">
                            <a:latin typeface="Cambria Math"/>
                          </a:rPr>
                          <m:t>2</m:t>
                        </m:r>
                      </m:sup>
                    </m:sSup>
                    <m:r>
                      <a:rPr lang="en-US" i="1">
                        <a:latin typeface="Cambria Math"/>
                      </a:rPr>
                      <m:t>=</m:t>
                    </m:r>
                    <m:sSup>
                      <m:sSupPr>
                        <m:ctrlPr>
                          <a:rPr lang="en-US" i="1">
                            <a:latin typeface="Cambria Math" panose="02040503050406030204" pitchFamily="18" charset="0"/>
                          </a:rPr>
                        </m:ctrlPr>
                      </m:sSupPr>
                      <m:e>
                        <m:sSub>
                          <m:sSubPr>
                            <m:ctrlPr>
                              <a:rPr lang="en-US" i="1">
                                <a:latin typeface="Cambria Math" panose="02040503050406030204" pitchFamily="18" charset="0"/>
                              </a:rPr>
                            </m:ctrlPr>
                          </m:sSubPr>
                          <m:e>
                            <m:r>
                              <a:rPr lang="en-US" i="1">
                                <a:latin typeface="Cambria Math"/>
                              </a:rPr>
                              <m:t>𝑣</m:t>
                            </m:r>
                          </m:e>
                          <m:sub>
                            <m:r>
                              <a:rPr lang="en-US" i="1">
                                <a:latin typeface="Cambria Math"/>
                              </a:rPr>
                              <m:t>𝑖</m:t>
                            </m:r>
                          </m:sub>
                        </m:sSub>
                      </m:e>
                      <m:sup>
                        <m:r>
                          <a:rPr lang="en-US" i="1">
                            <a:latin typeface="Cambria Math"/>
                          </a:rPr>
                          <m:t>2</m:t>
                        </m:r>
                      </m:sup>
                    </m:sSup>
                    <m:r>
                      <a:rPr lang="en-US" i="1">
                        <a:latin typeface="Cambria Math"/>
                      </a:rPr>
                      <m:t>+</m:t>
                    </m:r>
                    <m:r>
                      <a:rPr lang="en-US" i="1">
                        <a:latin typeface="Cambria Math"/>
                      </a:rPr>
                      <m:t>2</m:t>
                    </m:r>
                    <m:r>
                      <a:rPr lang="en-US" i="1">
                        <a:latin typeface="Cambria Math"/>
                      </a:rPr>
                      <m:t>𝑎</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a:rPr>
                              <m:t>𝑥</m:t>
                            </m:r>
                          </m:e>
                          <m:sub>
                            <m:r>
                              <a:rPr lang="en-US" i="1">
                                <a:latin typeface="Cambria Math"/>
                              </a:rPr>
                              <m:t>𝑓</m:t>
                            </m:r>
                          </m:sub>
                        </m:sSub>
                        <m:r>
                          <a:rPr lang="en-US" i="1">
                            <a:latin typeface="Cambria Math"/>
                          </a:rPr>
                          <m:t>−</m:t>
                        </m:r>
                        <m:sSub>
                          <m:sSubPr>
                            <m:ctrlPr>
                              <a:rPr lang="en-US" i="1">
                                <a:latin typeface="Cambria Math" panose="02040503050406030204" pitchFamily="18" charset="0"/>
                              </a:rPr>
                            </m:ctrlPr>
                          </m:sSubPr>
                          <m:e>
                            <m:r>
                              <a:rPr lang="en-US" i="1">
                                <a:latin typeface="Cambria Math"/>
                              </a:rPr>
                              <m:t>𝑥</m:t>
                            </m:r>
                          </m:e>
                          <m:sub>
                            <m:r>
                              <a:rPr lang="en-US" i="1">
                                <a:latin typeface="Cambria Math"/>
                              </a:rPr>
                              <m:t>𝑖</m:t>
                            </m:r>
                          </m:sub>
                        </m:sSub>
                      </m:e>
                    </m:d>
                  </m:oMath>
                </a14:m>
                <a:endParaRPr lang="en-US" dirty="0"/>
              </a:p>
            </p:txBody>
          </p:sp>
        </mc:Choice>
        <mc:Fallback xmlns="">
          <p:sp>
            <p:nvSpPr>
              <p:cNvPr id="7" name="Rectangle 6"/>
              <p:cNvSpPr>
                <a:spLocks noRot="1" noChangeAspect="1" noMove="1" noResize="1" noEditPoints="1" noAdjustHandles="1" noChangeArrowheads="1" noChangeShapeType="1" noTextEdit="1"/>
              </p:cNvSpPr>
              <p:nvPr/>
            </p:nvSpPr>
            <p:spPr>
              <a:xfrm>
                <a:off x="1331640" y="1577987"/>
                <a:ext cx="3096344" cy="995529"/>
              </a:xfrm>
              <a:prstGeom prst="rect">
                <a:avLst/>
              </a:prstGeom>
              <a:blipFill rotWithShape="1">
                <a:blip r:embed="rId3"/>
                <a:stretch>
                  <a:fillRect b="-184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43397" y="2611244"/>
                <a:ext cx="9036496" cy="646331"/>
              </a:xfrm>
              <a:prstGeom prst="rect">
                <a:avLst/>
              </a:prstGeom>
            </p:spPr>
            <p:txBody>
              <a:bodyPr wrap="square">
                <a:spAutoFit/>
              </a:bodyPr>
              <a:lstStyle/>
              <a:p>
                <a:pPr algn="just"/>
                <a:r>
                  <a:rPr lang="en-US" dirty="0"/>
                  <a:t> Choosing the initial position of the charge as </a:t>
                </a:r>
                <a14:m>
                  <m:oMath xmlns:m="http://schemas.openxmlformats.org/officeDocument/2006/math">
                    <m:sSub>
                      <m:sSubPr>
                        <m:ctrlPr>
                          <a:rPr lang="en-US" i="1">
                            <a:latin typeface="Cambria Math" panose="02040503050406030204" pitchFamily="18" charset="0"/>
                          </a:rPr>
                        </m:ctrlPr>
                      </m:sSubPr>
                      <m:e>
                        <m:r>
                          <a:rPr lang="en-US" i="1">
                            <a:latin typeface="Cambria Math"/>
                          </a:rPr>
                          <m:t>𝑥</m:t>
                        </m:r>
                      </m:e>
                      <m:sub>
                        <m:r>
                          <a:rPr lang="en-US" i="1">
                            <a:latin typeface="Cambria Math"/>
                          </a:rPr>
                          <m:t>𝑖</m:t>
                        </m:r>
                      </m:sub>
                    </m:sSub>
                    <m:r>
                      <a:rPr lang="en-US" i="1">
                        <a:latin typeface="Cambria Math"/>
                      </a:rPr>
                      <m:t> =</m:t>
                    </m:r>
                    <m:r>
                      <a:rPr lang="en-US" i="1">
                        <a:latin typeface="Cambria Math"/>
                      </a:rPr>
                      <m:t>0</m:t>
                    </m:r>
                  </m:oMath>
                </a14:m>
                <a:r>
                  <a:rPr lang="en-US" dirty="0"/>
                  <a:t> and assigning </a:t>
                </a:r>
                <a14:m>
                  <m:oMath xmlns:m="http://schemas.openxmlformats.org/officeDocument/2006/math">
                    <m:sSub>
                      <m:sSubPr>
                        <m:ctrlPr>
                          <a:rPr lang="en-US" i="1">
                            <a:latin typeface="Cambria Math" panose="02040503050406030204" pitchFamily="18" charset="0"/>
                          </a:rPr>
                        </m:ctrlPr>
                      </m:sSubPr>
                      <m:e>
                        <m:r>
                          <a:rPr lang="en-US" i="1">
                            <a:latin typeface="Cambria Math"/>
                          </a:rPr>
                          <m:t>𝑣</m:t>
                        </m:r>
                      </m:e>
                      <m:sub>
                        <m:r>
                          <a:rPr lang="en-US" i="1">
                            <a:latin typeface="Cambria Math"/>
                          </a:rPr>
                          <m:t>𝑖</m:t>
                        </m:r>
                      </m:sub>
                    </m:sSub>
                    <m:r>
                      <a:rPr lang="en-US" i="1">
                        <a:latin typeface="Cambria Math"/>
                      </a:rPr>
                      <m:t>=</m:t>
                    </m:r>
                    <m:r>
                      <a:rPr lang="en-US" i="1">
                        <a:latin typeface="Cambria Math"/>
                      </a:rPr>
                      <m:t>0</m:t>
                    </m:r>
                  </m:oMath>
                </a14:m>
                <a:r>
                  <a:rPr lang="en-US" dirty="0"/>
                  <a:t> because the particle starts from rest, the position of the particle as a function of time is</a:t>
                </a:r>
              </a:p>
            </p:txBody>
          </p:sp>
        </mc:Choice>
        <mc:Fallback xmlns="">
          <p:sp>
            <p:nvSpPr>
              <p:cNvPr id="11" name="Rectangle 10"/>
              <p:cNvSpPr>
                <a:spLocks noRot="1" noChangeAspect="1" noMove="1" noResize="1" noEditPoints="1" noAdjustHandles="1" noChangeArrowheads="1" noChangeShapeType="1" noTextEdit="1"/>
              </p:cNvSpPr>
              <p:nvPr/>
            </p:nvSpPr>
            <p:spPr>
              <a:xfrm>
                <a:off x="43397" y="2611244"/>
                <a:ext cx="9036496" cy="646331"/>
              </a:xfrm>
              <a:prstGeom prst="rect">
                <a:avLst/>
              </a:prstGeom>
              <a:blipFill rotWithShape="1">
                <a:blip r:embed="rId4"/>
                <a:stretch>
                  <a:fillRect l="-540" t="-4717" r="-607" b="-1415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7" name="Rectangle 16"/>
              <p:cNvSpPr/>
              <p:nvPr/>
            </p:nvSpPr>
            <p:spPr>
              <a:xfrm>
                <a:off x="5436096" y="3257575"/>
                <a:ext cx="2141868" cy="6127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i="1">
                              <a:latin typeface="Cambria Math"/>
                            </a:rPr>
                            <m:t>𝑥</m:t>
                          </m:r>
                        </m:e>
                        <m:sub>
                          <m:r>
                            <a:rPr lang="en-US" i="1">
                              <a:latin typeface="Cambria Math"/>
                            </a:rPr>
                            <m:t>𝑓</m:t>
                          </m:r>
                        </m:sub>
                      </m:sSub>
                      <m:r>
                        <a:rPr lang="en-US" i="1">
                          <a:latin typeface="Cambria Math"/>
                        </a:rPr>
                        <m:t>=</m:t>
                      </m:r>
                      <m:f>
                        <m:fPr>
                          <m:ctrlPr>
                            <a:rPr lang="en-US" i="1">
                              <a:latin typeface="Cambria Math" panose="02040503050406030204" pitchFamily="18" charset="0"/>
                            </a:rPr>
                          </m:ctrlPr>
                        </m:fPr>
                        <m:num>
                          <m:r>
                            <a:rPr lang="en-US" i="1">
                              <a:latin typeface="Cambria Math"/>
                            </a:rPr>
                            <m:t>1</m:t>
                          </m:r>
                        </m:num>
                        <m:den>
                          <m:r>
                            <a:rPr lang="en-US" i="1">
                              <a:latin typeface="Cambria Math"/>
                            </a:rPr>
                            <m:t>2</m:t>
                          </m:r>
                        </m:den>
                      </m:f>
                      <m:r>
                        <a:rPr lang="en-US" i="1">
                          <a:latin typeface="Cambria Math"/>
                        </a:rPr>
                        <m:t>𝑎</m:t>
                      </m:r>
                      <m:sSup>
                        <m:sSupPr>
                          <m:ctrlPr>
                            <a:rPr lang="en-US" i="1">
                              <a:latin typeface="Cambria Math" panose="02040503050406030204" pitchFamily="18" charset="0"/>
                            </a:rPr>
                          </m:ctrlPr>
                        </m:sSupPr>
                        <m:e>
                          <m:r>
                            <a:rPr lang="en-US" i="1">
                              <a:latin typeface="Cambria Math"/>
                            </a:rPr>
                            <m:t>𝑡</m:t>
                          </m:r>
                        </m:e>
                        <m:sup>
                          <m:r>
                            <a:rPr lang="en-US" i="1">
                              <a:latin typeface="Cambria Math"/>
                            </a:rPr>
                            <m:t>2</m:t>
                          </m:r>
                        </m:sup>
                      </m:sSup>
                      <m:r>
                        <a:rPr lang="en-US" b="0" i="1" smtClean="0">
                          <a:latin typeface="Cambria Math"/>
                        </a:rPr>
                        <m:t>=</m:t>
                      </m:r>
                      <m:f>
                        <m:fPr>
                          <m:ctrlPr>
                            <a:rPr lang="en-US" i="1" smtClean="0">
                              <a:latin typeface="Cambria Math" panose="02040503050406030204" pitchFamily="18" charset="0"/>
                            </a:rPr>
                          </m:ctrlPr>
                        </m:fPr>
                        <m:num>
                          <m:r>
                            <a:rPr lang="en-US" i="1">
                              <a:latin typeface="Cambria Math"/>
                            </a:rPr>
                            <m:t>𝑞𝐸</m:t>
                          </m:r>
                        </m:num>
                        <m:den>
                          <m:r>
                            <a:rPr lang="en-US" i="1">
                              <a:latin typeface="Cambria Math"/>
                            </a:rPr>
                            <m:t>2</m:t>
                          </m:r>
                          <m:r>
                            <a:rPr lang="en-US" i="1">
                              <a:latin typeface="Cambria Math"/>
                            </a:rPr>
                            <m:t>𝑚</m:t>
                          </m:r>
                        </m:den>
                      </m:f>
                      <m:sSup>
                        <m:sSupPr>
                          <m:ctrlPr>
                            <a:rPr lang="en-US" i="1">
                              <a:latin typeface="Cambria Math" panose="02040503050406030204" pitchFamily="18" charset="0"/>
                            </a:rPr>
                          </m:ctrlPr>
                        </m:sSupPr>
                        <m:e>
                          <m:r>
                            <a:rPr lang="en-US" i="1">
                              <a:latin typeface="Cambria Math"/>
                            </a:rPr>
                            <m:t>𝑡</m:t>
                          </m:r>
                        </m:e>
                        <m:sup>
                          <m:r>
                            <a:rPr lang="en-US" i="1">
                              <a:latin typeface="Cambria Math"/>
                            </a:rPr>
                            <m:t>2</m:t>
                          </m:r>
                        </m:sup>
                      </m:sSup>
                    </m:oMath>
                  </m:oMathPara>
                </a14:m>
                <a:endParaRPr lang="en-US" dirty="0"/>
              </a:p>
            </p:txBody>
          </p:sp>
        </mc:Choice>
        <mc:Fallback xmlns="">
          <p:sp>
            <p:nvSpPr>
              <p:cNvPr id="17" name="Rectangle 16"/>
              <p:cNvSpPr>
                <a:spLocks noRot="1" noChangeAspect="1" noMove="1" noResize="1" noEditPoints="1" noAdjustHandles="1" noChangeArrowheads="1" noChangeShapeType="1" noTextEdit="1"/>
              </p:cNvSpPr>
              <p:nvPr/>
            </p:nvSpPr>
            <p:spPr>
              <a:xfrm>
                <a:off x="5436096" y="3257575"/>
                <a:ext cx="2141868" cy="612732"/>
              </a:xfrm>
              <a:prstGeom prst="rect">
                <a:avLst/>
              </a:prstGeom>
              <a:blipFill rotWithShape="1">
                <a:blip r:embed="rId5"/>
                <a:stretch>
                  <a:fillRect/>
                </a:stretch>
              </a:blipFill>
            </p:spPr>
            <p:txBody>
              <a:bodyPr/>
              <a:lstStyle/>
              <a:p>
                <a:r>
                  <a:rPr lang="en-US">
                    <a:noFill/>
                  </a:rPr>
                  <a:t> </a:t>
                </a:r>
              </a:p>
            </p:txBody>
          </p:sp>
        </mc:Fallback>
      </mc:AlternateContent>
      <p:sp>
        <p:nvSpPr>
          <p:cNvPr id="12" name="Rectangle 11"/>
          <p:cNvSpPr/>
          <p:nvPr/>
        </p:nvSpPr>
        <p:spPr>
          <a:xfrm>
            <a:off x="43397" y="3721104"/>
            <a:ext cx="3552383" cy="369332"/>
          </a:xfrm>
          <a:prstGeom prst="rect">
            <a:avLst/>
          </a:prstGeom>
        </p:spPr>
        <p:txBody>
          <a:bodyPr wrap="none">
            <a:spAutoFit/>
          </a:bodyPr>
          <a:lstStyle/>
          <a:p>
            <a:r>
              <a:rPr lang="en-US" dirty="0"/>
              <a:t>The speed of the particle is given by</a:t>
            </a:r>
          </a:p>
        </p:txBody>
      </p:sp>
      <mc:AlternateContent xmlns:mc="http://schemas.openxmlformats.org/markup-compatibility/2006" xmlns:a14="http://schemas.microsoft.com/office/drawing/2010/main">
        <mc:Choice Requires="a14">
          <p:sp>
            <p:nvSpPr>
              <p:cNvPr id="13" name="Rectangle 12"/>
              <p:cNvSpPr/>
              <p:nvPr/>
            </p:nvSpPr>
            <p:spPr>
              <a:xfrm>
                <a:off x="3827483" y="3781382"/>
                <a:ext cx="1703287" cy="61087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𝑣</m:t>
                          </m:r>
                        </m:e>
                        <m:sub>
                          <m:r>
                            <a:rPr lang="en-US" i="1">
                              <a:latin typeface="Cambria Math"/>
                            </a:rPr>
                            <m:t>𝑓</m:t>
                          </m:r>
                        </m:sub>
                      </m:sSub>
                      <m:r>
                        <a:rPr lang="en-US" i="1">
                          <a:latin typeface="Cambria Math"/>
                        </a:rPr>
                        <m:t>=</m:t>
                      </m:r>
                      <m:r>
                        <a:rPr lang="en-US" i="1">
                          <a:latin typeface="Cambria Math"/>
                        </a:rPr>
                        <m:t>𝑎𝑡</m:t>
                      </m:r>
                      <m:r>
                        <a:rPr lang="en-US" i="1">
                          <a:latin typeface="Cambria Math"/>
                        </a:rPr>
                        <m:t>=</m:t>
                      </m:r>
                      <m:f>
                        <m:fPr>
                          <m:ctrlPr>
                            <a:rPr lang="en-US" i="1">
                              <a:latin typeface="Cambria Math" panose="02040503050406030204" pitchFamily="18" charset="0"/>
                            </a:rPr>
                          </m:ctrlPr>
                        </m:fPr>
                        <m:num>
                          <m:r>
                            <a:rPr lang="en-US" i="1">
                              <a:latin typeface="Cambria Math"/>
                            </a:rPr>
                            <m:t>𝑞𝐸</m:t>
                          </m:r>
                        </m:num>
                        <m:den>
                          <m:r>
                            <a:rPr lang="en-US" i="1">
                              <a:latin typeface="Cambria Math"/>
                            </a:rPr>
                            <m:t>𝑚</m:t>
                          </m:r>
                        </m:den>
                      </m:f>
                      <m:r>
                        <a:rPr lang="en-US" b="0" i="1" smtClean="0">
                          <a:latin typeface="Cambria Math"/>
                        </a:rPr>
                        <m:t>𝑡</m:t>
                      </m:r>
                    </m:oMath>
                  </m:oMathPara>
                </a14:m>
                <a:endParaRPr lang="en-US" dirty="0"/>
              </a:p>
            </p:txBody>
          </p:sp>
        </mc:Choice>
        <mc:Fallback xmlns="">
          <p:sp>
            <p:nvSpPr>
              <p:cNvPr id="13" name="Rectangle 12"/>
              <p:cNvSpPr>
                <a:spLocks noRot="1" noChangeAspect="1" noMove="1" noResize="1" noEditPoints="1" noAdjustHandles="1" noChangeArrowheads="1" noChangeShapeType="1" noTextEdit="1"/>
              </p:cNvSpPr>
              <p:nvPr/>
            </p:nvSpPr>
            <p:spPr>
              <a:xfrm>
                <a:off x="3827483" y="3781382"/>
                <a:ext cx="1703287" cy="610873"/>
              </a:xfrm>
              <a:prstGeom prst="rect">
                <a:avLst/>
              </a:prstGeom>
              <a:blipFill rotWithShape="1">
                <a:blip r:embed="rId7"/>
                <a:stretch>
                  <a:fillRect/>
                </a:stretch>
              </a:blipFill>
            </p:spPr>
            <p:txBody>
              <a:bodyPr/>
              <a:lstStyle/>
              <a:p>
                <a:r>
                  <a:rPr lang="en-US">
                    <a:noFill/>
                  </a:rPr>
                  <a:t> </a:t>
                </a:r>
              </a:p>
            </p:txBody>
          </p:sp>
        </mc:Fallback>
      </mc:AlternateContent>
      <p:sp>
        <p:nvSpPr>
          <p:cNvPr id="14" name="Rectangle 13"/>
          <p:cNvSpPr/>
          <p:nvPr/>
        </p:nvSpPr>
        <p:spPr>
          <a:xfrm>
            <a:off x="112724" y="4349178"/>
            <a:ext cx="3685624" cy="369332"/>
          </a:xfrm>
          <a:prstGeom prst="rect">
            <a:avLst/>
          </a:prstGeom>
        </p:spPr>
        <p:txBody>
          <a:bodyPr wrap="none">
            <a:spAutoFit/>
          </a:bodyPr>
          <a:lstStyle/>
          <a:p>
            <a:r>
              <a:rPr lang="en-US" dirty="0"/>
              <a:t>The third kinematic equation gives us</a:t>
            </a:r>
          </a:p>
        </p:txBody>
      </p:sp>
      <mc:AlternateContent xmlns:mc="http://schemas.openxmlformats.org/markup-compatibility/2006" xmlns:a14="http://schemas.microsoft.com/office/drawing/2010/main">
        <mc:Choice Requires="a14">
          <p:sp>
            <p:nvSpPr>
              <p:cNvPr id="15" name="Rectangle 14"/>
              <p:cNvSpPr/>
              <p:nvPr/>
            </p:nvSpPr>
            <p:spPr>
              <a:xfrm>
                <a:off x="3995936" y="4405542"/>
                <a:ext cx="2584425" cy="71468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i="1">
                              <a:latin typeface="Cambria Math" panose="02040503050406030204" pitchFamily="18" charset="0"/>
                            </a:rPr>
                          </m:ctrlPr>
                        </m:sSupPr>
                        <m:e>
                          <m:sSub>
                            <m:sSubPr>
                              <m:ctrlPr>
                                <a:rPr lang="en-US" i="1">
                                  <a:latin typeface="Cambria Math" panose="02040503050406030204" pitchFamily="18" charset="0"/>
                                </a:rPr>
                              </m:ctrlPr>
                            </m:sSubPr>
                            <m:e>
                              <m:r>
                                <a:rPr lang="en-US" i="1">
                                  <a:latin typeface="Cambria Math"/>
                                </a:rPr>
                                <m:t>𝑣</m:t>
                              </m:r>
                            </m:e>
                            <m:sub>
                              <m:r>
                                <a:rPr lang="en-US" i="1">
                                  <a:latin typeface="Cambria Math"/>
                                </a:rPr>
                                <m:t>𝑓</m:t>
                              </m:r>
                            </m:sub>
                          </m:sSub>
                        </m:e>
                        <m:sup>
                          <m:r>
                            <a:rPr lang="en-US" i="1">
                              <a:latin typeface="Cambria Math"/>
                            </a:rPr>
                            <m:t>2</m:t>
                          </m:r>
                        </m:sup>
                      </m:sSup>
                      <m:r>
                        <a:rPr lang="en-US" i="1">
                          <a:latin typeface="Cambria Math"/>
                        </a:rPr>
                        <m:t>=</m:t>
                      </m:r>
                      <m:sSub>
                        <m:sSubPr>
                          <m:ctrlPr>
                            <a:rPr lang="en-US" i="1">
                              <a:latin typeface="Cambria Math" panose="02040503050406030204" pitchFamily="18" charset="0"/>
                            </a:rPr>
                          </m:ctrlPr>
                        </m:sSubPr>
                        <m:e>
                          <m:r>
                            <a:rPr lang="en-US" i="1">
                              <a:latin typeface="Cambria Math"/>
                            </a:rPr>
                            <m:t>2</m:t>
                          </m:r>
                          <m:r>
                            <a:rPr lang="en-US" i="1">
                              <a:latin typeface="Cambria Math"/>
                            </a:rPr>
                            <m:t>𝑎𝑥</m:t>
                          </m:r>
                        </m:e>
                        <m:sub>
                          <m:r>
                            <a:rPr lang="en-US" i="1">
                              <a:latin typeface="Cambria Math"/>
                            </a:rPr>
                            <m:t>𝑓</m:t>
                          </m:r>
                        </m:sub>
                      </m:sSub>
                      <m:r>
                        <a:rPr lang="en-US" i="1">
                          <a:latin typeface="Cambria Math"/>
                        </a:rPr>
                        <m:t>=</m:t>
                      </m:r>
                      <m:d>
                        <m:dPr>
                          <m:ctrlPr>
                            <a:rPr lang="en-US" i="1">
                              <a:latin typeface="Cambria Math" panose="02040503050406030204" pitchFamily="18" charset="0"/>
                            </a:rPr>
                          </m:ctrlPr>
                        </m:dPr>
                        <m:e>
                          <m:f>
                            <m:fPr>
                              <m:ctrlPr>
                                <a:rPr lang="en-US" i="1">
                                  <a:latin typeface="Cambria Math" panose="02040503050406030204" pitchFamily="18" charset="0"/>
                                </a:rPr>
                              </m:ctrlPr>
                            </m:fPr>
                            <m:num>
                              <m:r>
                                <a:rPr lang="en-US" i="1">
                                  <a:latin typeface="Cambria Math"/>
                                </a:rPr>
                                <m:t>2</m:t>
                              </m:r>
                              <m:r>
                                <a:rPr lang="en-US" i="1">
                                  <a:latin typeface="Cambria Math"/>
                                </a:rPr>
                                <m:t>𝑞𝐸</m:t>
                              </m:r>
                            </m:num>
                            <m:den>
                              <m:r>
                                <a:rPr lang="en-US" i="1">
                                  <a:latin typeface="Cambria Math"/>
                                </a:rPr>
                                <m:t>𝑚</m:t>
                              </m:r>
                            </m:den>
                          </m:f>
                        </m:e>
                      </m:d>
                      <m:sSub>
                        <m:sSubPr>
                          <m:ctrlPr>
                            <a:rPr lang="en-US" i="1">
                              <a:latin typeface="Cambria Math" panose="02040503050406030204" pitchFamily="18" charset="0"/>
                            </a:rPr>
                          </m:ctrlPr>
                        </m:sSubPr>
                        <m:e>
                          <m:r>
                            <a:rPr lang="en-US" i="1">
                              <a:latin typeface="Cambria Math"/>
                            </a:rPr>
                            <m:t>𝑥</m:t>
                          </m:r>
                        </m:e>
                        <m:sub>
                          <m:r>
                            <a:rPr lang="en-US" i="1">
                              <a:latin typeface="Cambria Math"/>
                            </a:rPr>
                            <m:t>𝑓</m:t>
                          </m:r>
                        </m:sub>
                      </m:sSub>
                    </m:oMath>
                  </m:oMathPara>
                </a14:m>
                <a:endParaRPr lang="en-US" dirty="0"/>
              </a:p>
            </p:txBody>
          </p:sp>
        </mc:Choice>
        <mc:Fallback xmlns="">
          <p:sp>
            <p:nvSpPr>
              <p:cNvPr id="15" name="Rectangle 14"/>
              <p:cNvSpPr>
                <a:spLocks noRot="1" noChangeAspect="1" noMove="1" noResize="1" noEditPoints="1" noAdjustHandles="1" noChangeArrowheads="1" noChangeShapeType="1" noTextEdit="1"/>
              </p:cNvSpPr>
              <p:nvPr/>
            </p:nvSpPr>
            <p:spPr>
              <a:xfrm>
                <a:off x="3995936" y="4405542"/>
                <a:ext cx="2584425" cy="714683"/>
              </a:xfrm>
              <a:prstGeom prst="rect">
                <a:avLst/>
              </a:prstGeom>
              <a:blipFill rotWithShape="1">
                <a:blip r:embed="rId8"/>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Rectangle 17"/>
              <p:cNvSpPr/>
              <p:nvPr/>
            </p:nvSpPr>
            <p:spPr>
              <a:xfrm>
                <a:off x="169685" y="5120225"/>
                <a:ext cx="8960615" cy="829971"/>
              </a:xfrm>
              <a:prstGeom prst="rect">
                <a:avLst/>
              </a:prstGeom>
            </p:spPr>
            <p:txBody>
              <a:bodyPr wrap="square">
                <a:spAutoFit/>
              </a:bodyPr>
              <a:lstStyle/>
              <a:p>
                <a:r>
                  <a:rPr lang="en-US" dirty="0"/>
                  <a:t>from which we can find the kinetic energy of the charge after it has moved a distance </a:t>
                </a:r>
                <a14:m>
                  <m:oMath xmlns:m="http://schemas.openxmlformats.org/officeDocument/2006/math">
                    <m:r>
                      <a:rPr lang="en-US" sz="2000" i="1">
                        <a:latin typeface="Cambria Math"/>
                      </a:rPr>
                      <m:t> </m:t>
                    </m:r>
                    <m:r>
                      <a:rPr lang="en-US" sz="2000" b="0" i="1">
                        <a:latin typeface="Cambria Math"/>
                      </a:rPr>
                      <m:t>∆</m:t>
                    </m:r>
                    <m:r>
                      <a:rPr lang="en-US" sz="2000" b="0" i="1">
                        <a:latin typeface="Cambria Math"/>
                      </a:rPr>
                      <m:t>𝑥</m:t>
                    </m:r>
                    <m:r>
                      <a:rPr lang="en-US" sz="2000" b="0" i="1">
                        <a:latin typeface="Cambria Math"/>
                      </a:rPr>
                      <m:t>= </m:t>
                    </m:r>
                    <m:sSub>
                      <m:sSubPr>
                        <m:ctrlPr>
                          <a:rPr lang="en-US" sz="2000" i="1">
                            <a:latin typeface="Cambria Math" panose="02040503050406030204" pitchFamily="18" charset="0"/>
                          </a:rPr>
                        </m:ctrlPr>
                      </m:sSubPr>
                      <m:e>
                        <m:r>
                          <a:rPr lang="en-US" sz="2000" b="0" i="1">
                            <a:latin typeface="Cambria Math"/>
                          </a:rPr>
                          <m:t>𝑥</m:t>
                        </m:r>
                      </m:e>
                      <m:sub>
                        <m:r>
                          <a:rPr lang="en-US" sz="2000" b="0" i="1">
                            <a:latin typeface="Cambria Math"/>
                          </a:rPr>
                          <m:t>𝑓</m:t>
                        </m:r>
                      </m:sub>
                    </m:sSub>
                    <m:r>
                      <a:rPr lang="en-US" sz="2000" b="0" i="1">
                        <a:latin typeface="Cambria Math"/>
                      </a:rPr>
                      <m:t>−</m:t>
                    </m:r>
                    <m:sSub>
                      <m:sSubPr>
                        <m:ctrlPr>
                          <a:rPr lang="en-US" sz="2000" i="1">
                            <a:latin typeface="Cambria Math" panose="02040503050406030204" pitchFamily="18" charset="0"/>
                          </a:rPr>
                        </m:ctrlPr>
                      </m:sSubPr>
                      <m:e>
                        <m:r>
                          <a:rPr lang="en-US" sz="2000" b="0" i="1">
                            <a:latin typeface="Cambria Math"/>
                          </a:rPr>
                          <m:t>𝑥</m:t>
                        </m:r>
                      </m:e>
                      <m:sub>
                        <m:r>
                          <a:rPr lang="en-US" sz="2000" b="0" i="1">
                            <a:latin typeface="Cambria Math"/>
                          </a:rPr>
                          <m:t>𝑖</m:t>
                        </m:r>
                      </m:sub>
                    </m:sSub>
                    <m:r>
                      <a:rPr lang="en-US" sz="2000" b="0" i="1">
                        <a:latin typeface="Cambria Math"/>
                      </a:rPr>
                      <m:t> :</m:t>
                    </m:r>
                    <m:r>
                      <a:rPr lang="en-US" sz="2000" b="0" i="0" smtClean="0">
                        <a:latin typeface="Cambria Math"/>
                      </a:rPr>
                      <m:t>           </m:t>
                    </m:r>
                    <m:r>
                      <a:rPr lang="en-US" sz="2000" b="0" i="1">
                        <a:latin typeface="Cambria Math"/>
                      </a:rPr>
                      <m:t>𝐾</m:t>
                    </m:r>
                    <m:r>
                      <a:rPr lang="en-US" sz="2000" b="0" i="1">
                        <a:latin typeface="Cambria Math"/>
                      </a:rPr>
                      <m:t>=</m:t>
                    </m:r>
                    <m:f>
                      <m:fPr>
                        <m:ctrlPr>
                          <a:rPr lang="en-US" sz="2000" i="1">
                            <a:latin typeface="Cambria Math" panose="02040503050406030204" pitchFamily="18" charset="0"/>
                          </a:rPr>
                        </m:ctrlPr>
                      </m:fPr>
                      <m:num>
                        <m:r>
                          <a:rPr lang="en-US" sz="2000" b="0" i="1">
                            <a:latin typeface="Cambria Math"/>
                          </a:rPr>
                          <m:t>1</m:t>
                        </m:r>
                      </m:num>
                      <m:den>
                        <m:r>
                          <a:rPr lang="en-US" sz="2000" b="0" i="1">
                            <a:latin typeface="Cambria Math"/>
                          </a:rPr>
                          <m:t>2</m:t>
                        </m:r>
                      </m:den>
                    </m:f>
                    <m:r>
                      <a:rPr lang="en-US" sz="2000" b="0" i="1">
                        <a:latin typeface="Cambria Math"/>
                      </a:rPr>
                      <m:t>𝑚</m:t>
                    </m:r>
                    <m:sSup>
                      <m:sSupPr>
                        <m:ctrlPr>
                          <a:rPr lang="en-US" sz="2000" i="1">
                            <a:latin typeface="Cambria Math" panose="02040503050406030204" pitchFamily="18" charset="0"/>
                          </a:rPr>
                        </m:ctrlPr>
                      </m:sSupPr>
                      <m:e>
                        <m:sSub>
                          <m:sSubPr>
                            <m:ctrlPr>
                              <a:rPr lang="en-US" sz="2000" i="1">
                                <a:latin typeface="Cambria Math" panose="02040503050406030204" pitchFamily="18" charset="0"/>
                              </a:rPr>
                            </m:ctrlPr>
                          </m:sSubPr>
                          <m:e>
                            <m:r>
                              <a:rPr lang="en-US" sz="2000" b="0" i="1">
                                <a:latin typeface="Cambria Math"/>
                              </a:rPr>
                              <m:t>𝑣</m:t>
                            </m:r>
                          </m:e>
                          <m:sub>
                            <m:r>
                              <a:rPr lang="en-US" sz="2000" b="0" i="1">
                                <a:latin typeface="Cambria Math"/>
                              </a:rPr>
                              <m:t>𝑓</m:t>
                            </m:r>
                          </m:sub>
                        </m:sSub>
                      </m:e>
                      <m:sup>
                        <m:r>
                          <a:rPr lang="en-US" sz="2000" b="0" i="1">
                            <a:latin typeface="Cambria Math"/>
                          </a:rPr>
                          <m:t>2</m:t>
                        </m:r>
                      </m:sup>
                    </m:sSup>
                    <m:r>
                      <a:rPr lang="en-US" sz="2000" b="0" i="1">
                        <a:latin typeface="Cambria Math"/>
                      </a:rPr>
                      <m:t>=</m:t>
                    </m:r>
                    <m:f>
                      <m:fPr>
                        <m:ctrlPr>
                          <a:rPr lang="en-US" sz="2000" i="1">
                            <a:latin typeface="Cambria Math" panose="02040503050406030204" pitchFamily="18" charset="0"/>
                          </a:rPr>
                        </m:ctrlPr>
                      </m:fPr>
                      <m:num>
                        <m:r>
                          <a:rPr lang="en-US" sz="2000" b="0" i="1">
                            <a:latin typeface="Cambria Math"/>
                          </a:rPr>
                          <m:t>1</m:t>
                        </m:r>
                      </m:num>
                      <m:den>
                        <m:r>
                          <a:rPr lang="en-US" sz="2000" b="0" i="1">
                            <a:latin typeface="Cambria Math"/>
                          </a:rPr>
                          <m:t>2</m:t>
                        </m:r>
                      </m:den>
                    </m:f>
                    <m:r>
                      <a:rPr lang="en-US" sz="2000" b="0" i="1">
                        <a:latin typeface="Cambria Math"/>
                      </a:rPr>
                      <m:t>𝑚</m:t>
                    </m:r>
                    <m:d>
                      <m:dPr>
                        <m:ctrlPr>
                          <a:rPr lang="en-US" sz="2000" i="1">
                            <a:latin typeface="Cambria Math" panose="02040503050406030204" pitchFamily="18" charset="0"/>
                          </a:rPr>
                        </m:ctrlPr>
                      </m:dPr>
                      <m:e>
                        <m:f>
                          <m:fPr>
                            <m:ctrlPr>
                              <a:rPr lang="en-US" sz="2000" i="1">
                                <a:latin typeface="Cambria Math" panose="02040503050406030204" pitchFamily="18" charset="0"/>
                              </a:rPr>
                            </m:ctrlPr>
                          </m:fPr>
                          <m:num>
                            <m:r>
                              <a:rPr lang="en-US" sz="2000" b="0" i="1">
                                <a:latin typeface="Cambria Math"/>
                              </a:rPr>
                              <m:t>2</m:t>
                            </m:r>
                            <m:r>
                              <a:rPr lang="en-US" sz="2000" b="0" i="1">
                                <a:latin typeface="Cambria Math"/>
                              </a:rPr>
                              <m:t>𝑞𝐸</m:t>
                            </m:r>
                          </m:num>
                          <m:den>
                            <m:r>
                              <a:rPr lang="en-US" sz="2000" b="0" i="1">
                                <a:latin typeface="Cambria Math"/>
                              </a:rPr>
                              <m:t>𝑚</m:t>
                            </m:r>
                          </m:den>
                        </m:f>
                      </m:e>
                    </m:d>
                    <m:r>
                      <a:rPr lang="en-US" sz="2000" b="0" i="1">
                        <a:latin typeface="Cambria Math"/>
                      </a:rPr>
                      <m:t>∆</m:t>
                    </m:r>
                    <m:r>
                      <a:rPr lang="en-US" sz="2000" b="0" i="1">
                        <a:latin typeface="Cambria Math"/>
                      </a:rPr>
                      <m:t>𝑥</m:t>
                    </m:r>
                    <m:r>
                      <a:rPr lang="en-US" sz="2000" b="0" i="1">
                        <a:latin typeface="Cambria Math"/>
                      </a:rPr>
                      <m:t>=</m:t>
                    </m:r>
                    <m:r>
                      <a:rPr lang="en-US" sz="2000" b="0" i="1">
                        <a:latin typeface="Cambria Math"/>
                      </a:rPr>
                      <m:t>𝑞𝐸</m:t>
                    </m:r>
                    <m:r>
                      <a:rPr lang="en-US" sz="2000" b="0" i="1">
                        <a:latin typeface="Cambria Math"/>
                      </a:rPr>
                      <m:t>∆</m:t>
                    </m:r>
                    <m:r>
                      <a:rPr lang="en-US" sz="2000" b="0" i="1">
                        <a:latin typeface="Cambria Math"/>
                      </a:rPr>
                      <m:t>𝑥</m:t>
                    </m:r>
                  </m:oMath>
                </a14:m>
                <a:endParaRPr lang="en-US" sz="2000" dirty="0"/>
              </a:p>
            </p:txBody>
          </p:sp>
        </mc:Choice>
        <mc:Fallback xmlns="">
          <p:sp>
            <p:nvSpPr>
              <p:cNvPr id="18" name="Rectangle 17"/>
              <p:cNvSpPr>
                <a:spLocks noRot="1" noChangeAspect="1" noMove="1" noResize="1" noEditPoints="1" noAdjustHandles="1" noChangeArrowheads="1" noChangeShapeType="1" noTextEdit="1"/>
              </p:cNvSpPr>
              <p:nvPr/>
            </p:nvSpPr>
            <p:spPr>
              <a:xfrm>
                <a:off x="169685" y="5120225"/>
                <a:ext cx="8960615" cy="829971"/>
              </a:xfrm>
              <a:prstGeom prst="rect">
                <a:avLst/>
              </a:prstGeom>
              <a:blipFill rotWithShape="1">
                <a:blip r:embed="rId9"/>
                <a:stretch>
                  <a:fillRect l="-612" t="-367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0" name="Rectangle 19"/>
              <p:cNvSpPr/>
              <p:nvPr/>
            </p:nvSpPr>
            <p:spPr>
              <a:xfrm>
                <a:off x="145326" y="5948974"/>
                <a:ext cx="8934567" cy="646331"/>
              </a:xfrm>
              <a:prstGeom prst="rect">
                <a:avLst/>
              </a:prstGeom>
            </p:spPr>
            <p:txBody>
              <a:bodyPr wrap="square">
                <a:spAutoFit/>
              </a:bodyPr>
              <a:lstStyle/>
              <a:p>
                <a:r>
                  <a:rPr lang="en-US" dirty="0"/>
                  <a:t>We can also obtain this result from the work–kinetic energy theorem because the work done by the electric force is        </a:t>
                </a:r>
                <a14:m>
                  <m:oMath xmlns:m="http://schemas.openxmlformats.org/officeDocument/2006/math">
                    <m:sSub>
                      <m:sSubPr>
                        <m:ctrlPr>
                          <a:rPr lang="en-US" i="1">
                            <a:latin typeface="Cambria Math" panose="02040503050406030204" pitchFamily="18" charset="0"/>
                          </a:rPr>
                        </m:ctrlPr>
                      </m:sSubPr>
                      <m:e>
                        <m:r>
                          <a:rPr lang="en-US" i="1">
                            <a:latin typeface="Cambria Math"/>
                          </a:rPr>
                          <m:t>𝐹</m:t>
                        </m:r>
                      </m:e>
                      <m:sub>
                        <m:r>
                          <a:rPr lang="en-US" i="1">
                            <a:latin typeface="Cambria Math"/>
                          </a:rPr>
                          <m:t>𝑒</m:t>
                        </m:r>
                      </m:sub>
                    </m:sSub>
                    <m:r>
                      <a:rPr lang="en-US" i="1">
                        <a:latin typeface="Cambria Math"/>
                      </a:rPr>
                      <m:t>∆</m:t>
                    </m:r>
                    <m:r>
                      <a:rPr lang="en-US" i="1">
                        <a:latin typeface="Cambria Math"/>
                      </a:rPr>
                      <m:t>𝑥</m:t>
                    </m:r>
                    <m:r>
                      <a:rPr lang="en-US" i="1">
                        <a:latin typeface="Cambria Math"/>
                      </a:rPr>
                      <m:t>=</m:t>
                    </m:r>
                    <m:r>
                      <a:rPr lang="en-US" i="1">
                        <a:latin typeface="Cambria Math"/>
                      </a:rPr>
                      <m:t>𝑞𝐸</m:t>
                    </m:r>
                    <m:r>
                      <a:rPr lang="en-US" i="1">
                        <a:latin typeface="Cambria Math"/>
                      </a:rPr>
                      <m:t>∆</m:t>
                    </m:r>
                    <m:r>
                      <a:rPr lang="en-US" i="1">
                        <a:latin typeface="Cambria Math"/>
                      </a:rPr>
                      <m:t>𝑥</m:t>
                    </m:r>
                    <m:r>
                      <a:rPr lang="en-US" i="1">
                        <a:latin typeface="Cambria Math"/>
                      </a:rPr>
                      <m:t>  </m:t>
                    </m:r>
                    <m:r>
                      <a:rPr lang="en-US" i="1">
                        <a:latin typeface="Cambria Math"/>
                      </a:rPr>
                      <m:t>𝑎𝑛𝑑</m:t>
                    </m:r>
                    <m:r>
                      <a:rPr lang="en-US" i="1">
                        <a:latin typeface="Cambria Math"/>
                      </a:rPr>
                      <m:t>    </m:t>
                    </m:r>
                    <m:r>
                      <a:rPr lang="en-US" i="1">
                        <a:latin typeface="Cambria Math"/>
                      </a:rPr>
                      <m:t>𝑊</m:t>
                    </m:r>
                    <m:r>
                      <a:rPr lang="en-US" i="1">
                        <a:latin typeface="Cambria Math"/>
                      </a:rPr>
                      <m:t>=∆</m:t>
                    </m:r>
                    <m:r>
                      <a:rPr lang="en-US" i="1">
                        <a:latin typeface="Cambria Math"/>
                      </a:rPr>
                      <m:t>𝐾</m:t>
                    </m:r>
                    <m:r>
                      <a:rPr lang="en-US" i="1">
                        <a:latin typeface="Cambria Math"/>
                      </a:rPr>
                      <m:t>. </m:t>
                    </m:r>
                  </m:oMath>
                </a14:m>
                <a:endParaRPr lang="en-US" dirty="0"/>
              </a:p>
            </p:txBody>
          </p:sp>
        </mc:Choice>
        <mc:Fallback xmlns="">
          <p:sp>
            <p:nvSpPr>
              <p:cNvPr id="20" name="Rectangle 19"/>
              <p:cNvSpPr>
                <a:spLocks noRot="1" noChangeAspect="1" noMove="1" noResize="1" noEditPoints="1" noAdjustHandles="1" noChangeArrowheads="1" noChangeShapeType="1" noTextEdit="1"/>
              </p:cNvSpPr>
              <p:nvPr/>
            </p:nvSpPr>
            <p:spPr>
              <a:xfrm>
                <a:off x="145326" y="5948974"/>
                <a:ext cx="8934567" cy="646331"/>
              </a:xfrm>
              <a:prstGeom prst="rect">
                <a:avLst/>
              </a:prstGeom>
              <a:blipFill rotWithShape="1">
                <a:blip r:embed="rId10"/>
                <a:stretch>
                  <a:fillRect l="-614" t="-4717" b="-1415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 name="Rectangle 1"/>
              <p:cNvSpPr/>
              <p:nvPr/>
            </p:nvSpPr>
            <p:spPr>
              <a:xfrm>
                <a:off x="25170" y="0"/>
                <a:ext cx="9118830" cy="923330"/>
              </a:xfrm>
              <a:prstGeom prst="rect">
                <a:avLst/>
              </a:prstGeom>
            </p:spPr>
            <p:txBody>
              <a:bodyPr wrap="square">
                <a:spAutoFit/>
              </a:bodyPr>
              <a:lstStyle/>
              <a:p>
                <a:r>
                  <a:rPr lang="en-US" b="1" dirty="0"/>
                  <a:t>Solution </a:t>
                </a:r>
                <a:r>
                  <a:rPr lang="en-US" dirty="0"/>
                  <a:t>The acceleration is constant and is given by </a:t>
                </a:r>
                <a14:m>
                  <m:oMath xmlns:m="http://schemas.openxmlformats.org/officeDocument/2006/math">
                    <m:r>
                      <a:rPr lang="en-US" i="1">
                        <a:latin typeface="Cambria Math"/>
                      </a:rPr>
                      <m:t> </m:t>
                    </m:r>
                    <m:r>
                      <a:rPr lang="en-US" i="1">
                        <a:latin typeface="Cambria Math"/>
                      </a:rPr>
                      <m:t>𝑞𝐸</m:t>
                    </m:r>
                    <m:r>
                      <a:rPr lang="en-US" i="1">
                        <a:latin typeface="Cambria Math"/>
                      </a:rPr>
                      <m:t>/</m:t>
                    </m:r>
                    <m:r>
                      <a:rPr lang="en-US" i="1">
                        <a:latin typeface="Cambria Math"/>
                      </a:rPr>
                      <m:t>𝑚</m:t>
                    </m:r>
                  </m:oMath>
                </a14:m>
                <a:r>
                  <a:rPr lang="en-US" dirty="0"/>
                  <a:t>. The motion is simple linear motion along the </a:t>
                </a:r>
                <a14:m>
                  <m:oMath xmlns:m="http://schemas.openxmlformats.org/officeDocument/2006/math">
                    <m:r>
                      <a:rPr lang="en-US" i="1">
                        <a:latin typeface="Cambria Math"/>
                      </a:rPr>
                      <m:t>𝑥</m:t>
                    </m:r>
                    <m:r>
                      <a:rPr lang="en-US" i="1">
                        <a:latin typeface="Cambria Math"/>
                      </a:rPr>
                      <m:t> </m:t>
                    </m:r>
                    <m:r>
                      <a:rPr lang="en-US" i="1">
                        <a:latin typeface="Cambria Math"/>
                      </a:rPr>
                      <m:t>𝑎𝑥𝑖𝑠</m:t>
                    </m:r>
                  </m:oMath>
                </a14:m>
                <a:r>
                  <a:rPr lang="en-US" dirty="0"/>
                  <a:t> Therefore, we can apply the equations of kinematics in one dimension (see Chapter 2):</a:t>
                </a:r>
              </a:p>
            </p:txBody>
          </p:sp>
        </mc:Choice>
        <mc:Fallback xmlns="">
          <p:sp>
            <p:nvSpPr>
              <p:cNvPr id="2" name="Rectangle 1"/>
              <p:cNvSpPr>
                <a:spLocks noRot="1" noChangeAspect="1" noMove="1" noResize="1" noEditPoints="1" noAdjustHandles="1" noChangeArrowheads="1" noChangeShapeType="1" noTextEdit="1"/>
              </p:cNvSpPr>
              <p:nvPr/>
            </p:nvSpPr>
            <p:spPr>
              <a:xfrm>
                <a:off x="25170" y="0"/>
                <a:ext cx="9118830" cy="923330"/>
              </a:xfrm>
              <a:prstGeom prst="rect">
                <a:avLst/>
              </a:prstGeom>
              <a:blipFill rotWithShape="1">
                <a:blip r:embed="rId11"/>
                <a:stretch>
                  <a:fillRect l="-535" t="-3311" r="-468" b="-9934"/>
                </a:stretch>
              </a:blipFill>
            </p:spPr>
            <p:txBody>
              <a:bodyPr/>
              <a:lstStyle/>
              <a:p>
                <a:r>
                  <a:rPr lang="en-US">
                    <a:noFill/>
                  </a:rPr>
                  <a:t> </a:t>
                </a:r>
              </a:p>
            </p:txBody>
          </p:sp>
        </mc:Fallback>
      </mc:AlternateContent>
    </p:spTree>
    <p:extLst>
      <p:ext uri="{BB962C8B-B14F-4D97-AF65-F5344CB8AC3E}">
        <p14:creationId xmlns:p14="http://schemas.microsoft.com/office/powerpoint/2010/main" val="2024885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1000"/>
                                        <p:tgtEl>
                                          <p:spTgt spid="17"/>
                                        </p:tgtEl>
                                      </p:cBhvr>
                                    </p:animEffect>
                                    <p:anim calcmode="lin" valueType="num">
                                      <p:cBhvr>
                                        <p:cTn id="29" dur="1000" fill="hold"/>
                                        <p:tgtEl>
                                          <p:spTgt spid="17"/>
                                        </p:tgtEl>
                                        <p:attrNameLst>
                                          <p:attrName>ppt_x</p:attrName>
                                        </p:attrNameLst>
                                      </p:cBhvr>
                                      <p:tavLst>
                                        <p:tav tm="0">
                                          <p:val>
                                            <p:strVal val="#ppt_x"/>
                                          </p:val>
                                        </p:tav>
                                        <p:tav tm="100000">
                                          <p:val>
                                            <p:strVal val="#ppt_x"/>
                                          </p:val>
                                        </p:tav>
                                      </p:tavLst>
                                    </p:anim>
                                    <p:anim calcmode="lin" valueType="num">
                                      <p:cBhvr>
                                        <p:cTn id="3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anim calcmode="lin" valueType="num">
                                      <p:cBhvr>
                                        <p:cTn id="36" dur="1000" fill="hold"/>
                                        <p:tgtEl>
                                          <p:spTgt spid="12"/>
                                        </p:tgtEl>
                                        <p:attrNameLst>
                                          <p:attrName>ppt_x</p:attrName>
                                        </p:attrNameLst>
                                      </p:cBhvr>
                                      <p:tavLst>
                                        <p:tav tm="0">
                                          <p:val>
                                            <p:strVal val="#ppt_x"/>
                                          </p:val>
                                        </p:tav>
                                        <p:tav tm="100000">
                                          <p:val>
                                            <p:strVal val="#ppt_x"/>
                                          </p:val>
                                        </p:tav>
                                      </p:tavLst>
                                    </p:anim>
                                    <p:anim calcmode="lin" valueType="num">
                                      <p:cBhvr>
                                        <p:cTn id="3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barn(inVertical)">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barn(inVertical)">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fade">
                                      <p:cBhvr>
                                        <p:cTn id="52" dur="1000"/>
                                        <p:tgtEl>
                                          <p:spTgt spid="15"/>
                                        </p:tgtEl>
                                      </p:cBhvr>
                                    </p:animEffect>
                                    <p:anim calcmode="lin" valueType="num">
                                      <p:cBhvr>
                                        <p:cTn id="53" dur="1000" fill="hold"/>
                                        <p:tgtEl>
                                          <p:spTgt spid="15"/>
                                        </p:tgtEl>
                                        <p:attrNameLst>
                                          <p:attrName>ppt_x</p:attrName>
                                        </p:attrNameLst>
                                      </p:cBhvr>
                                      <p:tavLst>
                                        <p:tav tm="0">
                                          <p:val>
                                            <p:strVal val="#ppt_x"/>
                                          </p:val>
                                        </p:tav>
                                        <p:tav tm="100000">
                                          <p:val>
                                            <p:strVal val="#ppt_x"/>
                                          </p:val>
                                        </p:tav>
                                      </p:tavLst>
                                    </p:anim>
                                    <p:anim calcmode="lin" valueType="num">
                                      <p:cBhvr>
                                        <p:cTn id="5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18"/>
                                        </p:tgtEl>
                                        <p:attrNameLst>
                                          <p:attrName>style.visibility</p:attrName>
                                        </p:attrNameLst>
                                      </p:cBhvr>
                                      <p:to>
                                        <p:strVal val="visible"/>
                                      </p:to>
                                    </p:set>
                                    <p:anim calcmode="lin" valueType="num">
                                      <p:cBhvr additive="base">
                                        <p:cTn id="59" dur="500" fill="hold"/>
                                        <p:tgtEl>
                                          <p:spTgt spid="18"/>
                                        </p:tgtEl>
                                        <p:attrNameLst>
                                          <p:attrName>ppt_x</p:attrName>
                                        </p:attrNameLst>
                                      </p:cBhvr>
                                      <p:tavLst>
                                        <p:tav tm="0">
                                          <p:val>
                                            <p:strVal val="#ppt_x"/>
                                          </p:val>
                                        </p:tav>
                                        <p:tav tm="100000">
                                          <p:val>
                                            <p:strVal val="#ppt_x"/>
                                          </p:val>
                                        </p:tav>
                                      </p:tavLst>
                                    </p:anim>
                                    <p:anim calcmode="lin" valueType="num">
                                      <p:cBhvr additive="base">
                                        <p:cTn id="6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20"/>
                                        </p:tgtEl>
                                        <p:attrNameLst>
                                          <p:attrName>style.visibility</p:attrName>
                                        </p:attrNameLst>
                                      </p:cBhvr>
                                      <p:to>
                                        <p:strVal val="visible"/>
                                      </p:to>
                                    </p:set>
                                    <p:anim calcmode="lin" valueType="num">
                                      <p:cBhvr additive="base">
                                        <p:cTn id="65" dur="500" fill="hold"/>
                                        <p:tgtEl>
                                          <p:spTgt spid="20"/>
                                        </p:tgtEl>
                                        <p:attrNameLst>
                                          <p:attrName>ppt_x</p:attrName>
                                        </p:attrNameLst>
                                      </p:cBhvr>
                                      <p:tavLst>
                                        <p:tav tm="0">
                                          <p:val>
                                            <p:strVal val="#ppt_x"/>
                                          </p:val>
                                        </p:tav>
                                        <p:tav tm="100000">
                                          <p:val>
                                            <p:strVal val="#ppt_x"/>
                                          </p:val>
                                        </p:tav>
                                      </p:tavLst>
                                    </p:anim>
                                    <p:anim calcmode="lin" valueType="num">
                                      <p:cBhvr additive="base">
                                        <p:cTn id="6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1" grpId="0"/>
      <p:bldP spid="17" grpId="0"/>
      <p:bldP spid="12" grpId="0"/>
      <p:bldP spid="13" grpId="0"/>
      <p:bldP spid="14" grpId="0"/>
      <p:bldP spid="15" grpId="0"/>
      <p:bldP spid="18" grpId="0"/>
      <p:bldP spid="20" grpId="0"/>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28508" y="1206054"/>
                <a:ext cx="9144000" cy="646331"/>
              </a:xfrm>
              <a:prstGeom prst="rect">
                <a:avLst/>
              </a:prstGeom>
            </p:spPr>
            <p:txBody>
              <a:bodyPr wrap="square">
                <a:spAutoFit/>
              </a:bodyPr>
              <a:lstStyle/>
              <a:p>
                <a:pPr algn="just"/>
                <a:r>
                  <a:rPr lang="en-US" dirty="0"/>
                  <a:t>Because the electric field </a:t>
                </a:r>
                <a14:m>
                  <m:oMath xmlns:m="http://schemas.openxmlformats.org/officeDocument/2006/math">
                    <m:r>
                      <a:rPr lang="en-US" i="1" dirty="0" smtClean="0">
                        <a:latin typeface="Cambria Math"/>
                      </a:rPr>
                      <m:t>𝐸</m:t>
                    </m:r>
                  </m:oMath>
                </a14:m>
                <a:r>
                  <a:rPr lang="en-US" dirty="0"/>
                  <a:t> in Figure 1.26 is in the positive </a:t>
                </a:r>
                <a:r>
                  <a:rPr lang="en-US" i="1" dirty="0"/>
                  <a:t>y </a:t>
                </a:r>
                <a:r>
                  <a:rPr lang="en-US" dirty="0"/>
                  <a:t>direction, the acceleration of the electron is in the negative </a:t>
                </a:r>
                <a:r>
                  <a:rPr lang="en-US" i="1" dirty="0"/>
                  <a:t>y </a:t>
                </a:r>
                <a:r>
                  <a:rPr lang="en-US" dirty="0"/>
                  <a:t>direction. </a:t>
                </a:r>
              </a:p>
            </p:txBody>
          </p:sp>
        </mc:Choice>
        <mc:Fallback xmlns="">
          <p:sp>
            <p:nvSpPr>
              <p:cNvPr id="2" name="Rectangle 1"/>
              <p:cNvSpPr>
                <a:spLocks noRot="1" noChangeAspect="1" noMove="1" noResize="1" noEditPoints="1" noAdjustHandles="1" noChangeArrowheads="1" noChangeShapeType="1" noTextEdit="1"/>
              </p:cNvSpPr>
              <p:nvPr/>
            </p:nvSpPr>
            <p:spPr>
              <a:xfrm>
                <a:off x="-28508" y="1206054"/>
                <a:ext cx="9144000" cy="646331"/>
              </a:xfrm>
              <a:prstGeom prst="rect">
                <a:avLst/>
              </a:prstGeom>
              <a:blipFill rotWithShape="1">
                <a:blip r:embed="rId2"/>
                <a:stretch>
                  <a:fillRect l="-533" t="-4717" r="-600" b="-1415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Rectangle 2"/>
              <p:cNvSpPr/>
              <p:nvPr/>
            </p:nvSpPr>
            <p:spPr>
              <a:xfrm>
                <a:off x="-28508" y="2174492"/>
                <a:ext cx="9144000" cy="671722"/>
              </a:xfrm>
              <a:prstGeom prst="rect">
                <a:avLst/>
              </a:prstGeom>
            </p:spPr>
            <p:txBody>
              <a:bodyPr wrap="square">
                <a:spAutoFit/>
              </a:bodyPr>
              <a:lstStyle/>
              <a:p>
                <a:pPr algn="just"/>
                <a:r>
                  <a:rPr lang="en-US" dirty="0"/>
                  <a:t> </a:t>
                </a:r>
                <a:r>
                  <a:rPr lang="en-US" dirty="0">
                    <a:latin typeface="_GKPro11" pitchFamily="2" charset="-78"/>
                    <a:cs typeface="_GKPro11" pitchFamily="2" charset="-78"/>
                  </a:rPr>
                  <a:t>Because</a:t>
                </a:r>
                <a:r>
                  <a:rPr lang="en-US" dirty="0"/>
                  <a:t> the acceleration is constant, we can apply the equations of kinematics in two dimensions (see Chapter 4) with </a:t>
                </a:r>
                <a14:m>
                  <m:oMath xmlns:m="http://schemas.openxmlformats.org/officeDocument/2006/math">
                    <m:sSub>
                      <m:sSubPr>
                        <m:ctrlPr>
                          <a:rPr lang="en-US" i="1">
                            <a:latin typeface="Cambria Math" panose="02040503050406030204" pitchFamily="18" charset="0"/>
                          </a:rPr>
                        </m:ctrlPr>
                      </m:sSubPr>
                      <m:e>
                        <m:r>
                          <a:rPr lang="en-US" i="1">
                            <a:latin typeface="Cambria Math"/>
                          </a:rPr>
                          <m:t>𝑣</m:t>
                        </m:r>
                      </m:e>
                      <m:sub>
                        <m:r>
                          <a:rPr lang="en-US" i="1">
                            <a:latin typeface="Cambria Math"/>
                          </a:rPr>
                          <m:t>𝑥𝑖</m:t>
                        </m:r>
                      </m:sub>
                    </m:sSub>
                    <m:r>
                      <a:rPr lang="en-US" i="1">
                        <a:latin typeface="Cambria Math"/>
                      </a:rPr>
                      <m:t>= </m:t>
                    </m:r>
                    <m:sSub>
                      <m:sSubPr>
                        <m:ctrlPr>
                          <a:rPr lang="en-US" i="1">
                            <a:latin typeface="Cambria Math" panose="02040503050406030204" pitchFamily="18" charset="0"/>
                          </a:rPr>
                        </m:ctrlPr>
                      </m:sSubPr>
                      <m:e>
                        <m:r>
                          <a:rPr lang="en-US" i="1">
                            <a:latin typeface="Cambria Math"/>
                          </a:rPr>
                          <m:t>𝑣</m:t>
                        </m:r>
                      </m:e>
                      <m:sub>
                        <m:r>
                          <a:rPr lang="en-US" i="1">
                            <a:latin typeface="Cambria Math"/>
                          </a:rPr>
                          <m:t>𝑖</m:t>
                        </m:r>
                        <m:r>
                          <a:rPr lang="en-US" i="1">
                            <a:latin typeface="Cambria Math"/>
                          </a:rPr>
                          <m:t> </m:t>
                        </m:r>
                      </m:sub>
                    </m:sSub>
                    <m:r>
                      <a:rPr lang="en-US" i="1">
                        <a:latin typeface="Cambria Math"/>
                      </a:rPr>
                      <m:t>   </m:t>
                    </m:r>
                  </m:oMath>
                </a14:m>
                <a:r>
                  <a:rPr lang="en-US" dirty="0"/>
                  <a:t>and </a:t>
                </a:r>
                <a14:m>
                  <m:oMath xmlns:m="http://schemas.openxmlformats.org/officeDocument/2006/math">
                    <m:sSub>
                      <m:sSubPr>
                        <m:ctrlPr>
                          <a:rPr lang="en-US" i="1">
                            <a:latin typeface="Cambria Math" panose="02040503050406030204" pitchFamily="18" charset="0"/>
                          </a:rPr>
                        </m:ctrlPr>
                      </m:sSubPr>
                      <m:e>
                        <m:r>
                          <a:rPr lang="en-US" i="1">
                            <a:latin typeface="Cambria Math"/>
                          </a:rPr>
                          <m:t>𝑣</m:t>
                        </m:r>
                      </m:e>
                      <m:sub>
                        <m:r>
                          <a:rPr lang="en-US" i="1">
                            <a:latin typeface="Cambria Math"/>
                          </a:rPr>
                          <m:t>𝑦𝑖</m:t>
                        </m:r>
                      </m:sub>
                    </m:sSub>
                    <m:r>
                      <a:rPr lang="en-US" i="1">
                        <a:latin typeface="Cambria Math"/>
                      </a:rPr>
                      <m:t>= </m:t>
                    </m:r>
                    <m:r>
                      <a:rPr lang="en-US" i="1">
                        <a:latin typeface="Cambria Math"/>
                      </a:rPr>
                      <m:t>0</m:t>
                    </m:r>
                    <m:r>
                      <a:rPr lang="en-US" i="1">
                        <a:latin typeface="Cambria Math"/>
                      </a:rPr>
                      <m:t> </m:t>
                    </m:r>
                  </m:oMath>
                </a14:m>
                <a:r>
                  <a:rPr lang="en-US" dirty="0"/>
                  <a:t>. After the electron has been in the</a:t>
                </a:r>
              </a:p>
            </p:txBody>
          </p:sp>
        </mc:Choice>
        <mc:Fallback xmlns="">
          <p:sp>
            <p:nvSpPr>
              <p:cNvPr id="3" name="Rectangle 2"/>
              <p:cNvSpPr>
                <a:spLocks noRot="1" noChangeAspect="1" noMove="1" noResize="1" noEditPoints="1" noAdjustHandles="1" noChangeArrowheads="1" noChangeShapeType="1" noTextEdit="1"/>
              </p:cNvSpPr>
              <p:nvPr/>
            </p:nvSpPr>
            <p:spPr>
              <a:xfrm>
                <a:off x="-28508" y="2174492"/>
                <a:ext cx="9144000" cy="671722"/>
              </a:xfrm>
              <a:prstGeom prst="rect">
                <a:avLst/>
              </a:prstGeom>
              <a:blipFill rotWithShape="1">
                <a:blip r:embed="rId3"/>
                <a:stretch>
                  <a:fillRect l="-533" t="-7273" r="-600" b="-10909"/>
                </a:stretch>
              </a:blipFill>
            </p:spPr>
            <p:txBody>
              <a:bodyPr/>
              <a:lstStyle/>
              <a:p>
                <a:r>
                  <a:rPr lang="en-US">
                    <a:noFill/>
                  </a:rPr>
                  <a:t> </a:t>
                </a:r>
              </a:p>
            </p:txBody>
          </p:sp>
        </mc:Fallback>
      </mc:AlternateContent>
      <p:pic>
        <p:nvPicPr>
          <p:cNvPr id="4" name="Picture 3"/>
          <p:cNvPicPr/>
          <p:nvPr/>
        </p:nvPicPr>
        <p:blipFill>
          <a:blip r:embed="rId4">
            <a:lum bright="-20000" contrast="40000"/>
            <a:extLst>
              <a:ext uri="{28A0092B-C50C-407E-A947-70E740481C1C}">
                <a14:useLocalDpi xmlns:a14="http://schemas.microsoft.com/office/drawing/2010/main" val="0"/>
              </a:ext>
            </a:extLst>
          </a:blip>
          <a:srcRect/>
          <a:stretch>
            <a:fillRect/>
          </a:stretch>
        </p:blipFill>
        <p:spPr bwMode="auto">
          <a:xfrm>
            <a:off x="5076056" y="3284984"/>
            <a:ext cx="3935735" cy="2043311"/>
          </a:xfrm>
          <a:prstGeom prst="rect">
            <a:avLst/>
          </a:prstGeom>
          <a:noFill/>
          <a:ln>
            <a:noFill/>
          </a:ln>
        </p:spPr>
      </p:pic>
      <p:sp>
        <p:nvSpPr>
          <p:cNvPr id="5" name="Rectangle 4"/>
          <p:cNvSpPr/>
          <p:nvPr/>
        </p:nvSpPr>
        <p:spPr>
          <a:xfrm>
            <a:off x="4572000" y="5445224"/>
            <a:ext cx="4511043" cy="954107"/>
          </a:xfrm>
          <a:prstGeom prst="rect">
            <a:avLst/>
          </a:prstGeom>
        </p:spPr>
        <p:txBody>
          <a:bodyPr wrap="square">
            <a:spAutoFit/>
          </a:bodyPr>
          <a:lstStyle/>
          <a:p>
            <a:pPr algn="just"/>
            <a:r>
              <a:rPr lang="en-US" sz="1400" b="1" i="1" dirty="0">
                <a:latin typeface="_PDMS_IslamicFont" pitchFamily="2" charset="-78"/>
                <a:cs typeface="_PDMS_IslamicFont" pitchFamily="2" charset="-78"/>
              </a:rPr>
              <a:t>Active Figure 1.26 </a:t>
            </a:r>
            <a:r>
              <a:rPr lang="en-US" sz="1400" i="1" dirty="0">
                <a:latin typeface="_PDMS_IslamicFont" pitchFamily="2" charset="-78"/>
                <a:cs typeface="_PDMS_IslamicFont" pitchFamily="2" charset="-78"/>
              </a:rPr>
              <a:t>An electron is projected horizontally into a uniform electric field produced by two charged plates. The electron undergoes a downward acceleration (opposite </a:t>
            </a:r>
            <a:r>
              <a:rPr lang="en-US" sz="1400" b="1" i="1" dirty="0">
                <a:latin typeface="_PDMS_IslamicFont" pitchFamily="2" charset="-78"/>
                <a:cs typeface="_PDMS_IslamicFont" pitchFamily="2" charset="-78"/>
              </a:rPr>
              <a:t>E</a:t>
            </a:r>
            <a:r>
              <a:rPr lang="en-US" sz="1400" i="1" dirty="0">
                <a:latin typeface="_PDMS_IslamicFont" pitchFamily="2" charset="-78"/>
                <a:cs typeface="_PDMS_IslamicFont" pitchFamily="2" charset="-78"/>
              </a:rPr>
              <a:t>), and its motion is parabolic while it is between the plates.</a:t>
            </a:r>
            <a:endParaRPr lang="en-US" sz="1400" dirty="0">
              <a:latin typeface="_PDMS_IslamicFont" pitchFamily="2" charset="-78"/>
              <a:cs typeface="_PDMS_IslamicFont" pitchFamily="2" charset="-78"/>
            </a:endParaRPr>
          </a:p>
        </p:txBody>
      </p:sp>
      <mc:AlternateContent xmlns:mc="http://schemas.openxmlformats.org/markup-compatibility/2006" xmlns:a14="http://schemas.microsoft.com/office/drawing/2010/main">
        <mc:Choice Requires="a14">
          <p:sp>
            <p:nvSpPr>
              <p:cNvPr id="6" name="Rectangle 5"/>
              <p:cNvSpPr/>
              <p:nvPr/>
            </p:nvSpPr>
            <p:spPr>
              <a:xfrm>
                <a:off x="78996" y="2828954"/>
                <a:ext cx="4925052" cy="2064924"/>
              </a:xfrm>
              <a:prstGeom prst="rect">
                <a:avLst/>
              </a:prstGeom>
            </p:spPr>
            <p:txBody>
              <a:bodyPr wrap="square">
                <a:spAutoFit/>
              </a:bodyPr>
              <a:lstStyle/>
              <a:p>
                <a:r>
                  <a:rPr lang="en-US" dirty="0"/>
                  <a:t>electric field for a time interval, the components of its velocity at time </a:t>
                </a:r>
                <a:r>
                  <a:rPr lang="en-US" i="1" dirty="0"/>
                  <a:t>t </a:t>
                </a:r>
                <a:r>
                  <a:rPr lang="en-US" dirty="0"/>
                  <a:t>are                                                       </a:t>
                </a:r>
              </a:p>
              <a:p>
                <a:r>
                  <a:rPr lang="en-US" dirty="0"/>
                  <a:t>  </a:t>
                </a:r>
                <a14:m>
                  <m:oMath xmlns:m="http://schemas.openxmlformats.org/officeDocument/2006/math">
                    <m:sSub>
                      <m:sSubPr>
                        <m:ctrlPr>
                          <a:rPr lang="en-US" i="1">
                            <a:latin typeface="Cambria Math" panose="02040503050406030204" pitchFamily="18" charset="0"/>
                          </a:rPr>
                        </m:ctrlPr>
                      </m:sSubPr>
                      <m:e>
                        <m:r>
                          <a:rPr lang="en-US" i="1">
                            <a:latin typeface="Cambria Math"/>
                          </a:rPr>
                          <m:t>𝑣</m:t>
                        </m:r>
                      </m:e>
                      <m:sub>
                        <m:r>
                          <a:rPr lang="en-US" i="1">
                            <a:latin typeface="Cambria Math"/>
                          </a:rPr>
                          <m:t>𝑥</m:t>
                        </m:r>
                      </m:sub>
                    </m:sSub>
                    <m:r>
                      <a:rPr lang="en-US" i="1">
                        <a:latin typeface="Cambria Math"/>
                      </a:rPr>
                      <m:t>=</m:t>
                    </m:r>
                    <m:sSub>
                      <m:sSubPr>
                        <m:ctrlPr>
                          <a:rPr lang="en-US" i="1">
                            <a:latin typeface="Cambria Math" panose="02040503050406030204" pitchFamily="18" charset="0"/>
                          </a:rPr>
                        </m:ctrlPr>
                      </m:sSubPr>
                      <m:e>
                        <m:r>
                          <a:rPr lang="en-US" i="1">
                            <a:latin typeface="Cambria Math"/>
                          </a:rPr>
                          <m:t>𝑣</m:t>
                        </m:r>
                      </m:e>
                      <m:sub>
                        <m:r>
                          <a:rPr lang="en-US" i="1">
                            <a:latin typeface="Cambria Math"/>
                          </a:rPr>
                          <m:t>𝑖</m:t>
                        </m:r>
                      </m:sub>
                    </m:sSub>
                    <m:r>
                      <a:rPr lang="en-US" i="1">
                        <a:latin typeface="Cambria Math"/>
                      </a:rPr>
                      <m:t>=</m:t>
                    </m:r>
                    <m:r>
                      <a:rPr lang="en-US" i="1">
                        <a:latin typeface="Cambria Math"/>
                      </a:rPr>
                      <m:t>𝑐𝑜𝑛𝑠𝑡𝑎𝑛𝑡</m:t>
                    </m:r>
                    <m:r>
                      <a:rPr lang="en-US" i="1">
                        <a:latin typeface="Cambria Math"/>
                      </a:rPr>
                      <m:t>                          </m:t>
                    </m:r>
                    <m:r>
                      <a:rPr lang="en-US" i="1">
                        <a:latin typeface="Cambria Math"/>
                      </a:rPr>
                      <m:t>1</m:t>
                    </m:r>
                    <m:r>
                      <a:rPr lang="en-US" i="1">
                        <a:latin typeface="Cambria Math"/>
                      </a:rPr>
                      <m:t>. </m:t>
                    </m:r>
                    <m:r>
                      <a:rPr lang="en-US" i="1">
                        <a:latin typeface="Cambria Math"/>
                      </a:rPr>
                      <m:t>14</m:t>
                    </m:r>
                  </m:oMath>
                </a14:m>
                <a:r>
                  <a:rPr lang="en-US" dirty="0"/>
                  <a:t>  </a:t>
                </a:r>
              </a:p>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a:rPr>
                            <m:t>𝑣</m:t>
                          </m:r>
                        </m:e>
                        <m:sub>
                          <m:r>
                            <a:rPr lang="en-US" i="1">
                              <a:latin typeface="Cambria Math"/>
                            </a:rPr>
                            <m:t>𝑦</m:t>
                          </m:r>
                        </m:sub>
                      </m:sSub>
                      <m:r>
                        <a:rPr lang="en-US" i="1">
                          <a:latin typeface="Cambria Math"/>
                        </a:rPr>
                        <m:t>=</m:t>
                      </m:r>
                      <m:sSub>
                        <m:sSubPr>
                          <m:ctrlPr>
                            <a:rPr lang="en-US" i="1">
                              <a:latin typeface="Cambria Math" panose="02040503050406030204" pitchFamily="18" charset="0"/>
                            </a:rPr>
                          </m:ctrlPr>
                        </m:sSubPr>
                        <m:e>
                          <m:r>
                            <a:rPr lang="en-US" i="1">
                              <a:latin typeface="Cambria Math"/>
                            </a:rPr>
                            <m:t>𝑎</m:t>
                          </m:r>
                        </m:e>
                        <m:sub>
                          <m:r>
                            <a:rPr lang="en-US" i="1">
                              <a:latin typeface="Cambria Math"/>
                            </a:rPr>
                            <m:t>𝑦</m:t>
                          </m:r>
                        </m:sub>
                      </m:sSub>
                      <m:r>
                        <a:rPr lang="en-US" i="1">
                          <a:latin typeface="Cambria Math"/>
                        </a:rPr>
                        <m:t>𝑡</m:t>
                      </m:r>
                      <m:r>
                        <a:rPr lang="en-US" i="1">
                          <a:latin typeface="Cambria Math"/>
                        </a:rPr>
                        <m:t>=−</m:t>
                      </m:r>
                      <m:f>
                        <m:fPr>
                          <m:ctrlPr>
                            <a:rPr lang="en-US" i="1">
                              <a:latin typeface="Cambria Math" panose="02040503050406030204" pitchFamily="18" charset="0"/>
                            </a:rPr>
                          </m:ctrlPr>
                        </m:fPr>
                        <m:num>
                          <m:r>
                            <a:rPr lang="en-US" i="1">
                              <a:latin typeface="Cambria Math"/>
                            </a:rPr>
                            <m:t>𝑒𝐸</m:t>
                          </m:r>
                        </m:num>
                        <m:den>
                          <m:sSub>
                            <m:sSubPr>
                              <m:ctrlPr>
                                <a:rPr lang="en-US" i="1">
                                  <a:latin typeface="Cambria Math" panose="02040503050406030204" pitchFamily="18" charset="0"/>
                                </a:rPr>
                              </m:ctrlPr>
                            </m:sSubPr>
                            <m:e>
                              <m:r>
                                <a:rPr lang="en-US" i="1">
                                  <a:latin typeface="Cambria Math"/>
                                </a:rPr>
                                <m:t>𝑚</m:t>
                              </m:r>
                            </m:e>
                            <m:sub>
                              <m:r>
                                <a:rPr lang="en-US" i="1">
                                  <a:latin typeface="Cambria Math"/>
                                </a:rPr>
                                <m:t>𝑒</m:t>
                              </m:r>
                            </m:sub>
                          </m:sSub>
                        </m:den>
                      </m:f>
                      <m:r>
                        <a:rPr lang="en-US" i="1">
                          <a:latin typeface="Cambria Math"/>
                        </a:rPr>
                        <m:t>𝑡</m:t>
                      </m:r>
                      <m:r>
                        <a:rPr lang="en-US" i="1">
                          <a:latin typeface="Cambria Math"/>
                        </a:rPr>
                        <m:t>                   </m:t>
                      </m:r>
                      <m:r>
                        <a:rPr lang="en-US" i="1">
                          <a:latin typeface="Cambria Math"/>
                        </a:rPr>
                        <m:t>1</m:t>
                      </m:r>
                      <m:r>
                        <a:rPr lang="en-US" i="1">
                          <a:latin typeface="Cambria Math"/>
                        </a:rPr>
                        <m:t>.  </m:t>
                      </m:r>
                      <m:r>
                        <a:rPr lang="en-US" i="1">
                          <a:latin typeface="Cambria Math"/>
                        </a:rPr>
                        <m:t>15</m:t>
                      </m:r>
                    </m:oMath>
                  </m:oMathPara>
                </a14:m>
                <a:endParaRPr lang="en-US" dirty="0"/>
              </a:p>
              <a:p>
                <a:r>
                  <a:rPr lang="en-US" dirty="0"/>
                  <a:t>Its position coordinates at time </a:t>
                </a:r>
                <a:r>
                  <a:rPr lang="en-US" i="1" dirty="0"/>
                  <a:t>t </a:t>
                </a:r>
                <a:r>
                  <a:rPr lang="en-US" dirty="0"/>
                  <a:t>are</a:t>
                </a:r>
              </a:p>
              <a:p>
                <a:pPr/>
                <a14:m>
                  <m:oMathPara xmlns:m="http://schemas.openxmlformats.org/officeDocument/2006/math">
                    <m:oMathParaPr>
                      <m:jc m:val="centerGroup"/>
                    </m:oMathParaPr>
                    <m:oMath xmlns:m="http://schemas.openxmlformats.org/officeDocument/2006/math">
                      <m:r>
                        <a:rPr lang="en-US" b="0" i="1" smtClean="0">
                          <a:latin typeface="Cambria Math"/>
                        </a:rPr>
                        <m:t>  </m:t>
                      </m:r>
                      <m:sSub>
                        <m:sSubPr>
                          <m:ctrlPr>
                            <a:rPr lang="en-US" i="1">
                              <a:latin typeface="Cambria Math" panose="02040503050406030204" pitchFamily="18" charset="0"/>
                            </a:rPr>
                          </m:ctrlPr>
                        </m:sSubPr>
                        <m:e>
                          <m:sSub>
                            <m:sSubPr>
                              <m:ctrlPr>
                                <a:rPr lang="en-US" i="1" smtClean="0">
                                  <a:latin typeface="Cambria Math" panose="02040503050406030204" pitchFamily="18" charset="0"/>
                                </a:rPr>
                              </m:ctrlPr>
                            </m:sSubPr>
                            <m:e>
                              <m:r>
                                <a:rPr lang="en-US" b="0" i="1" smtClean="0">
                                  <a:latin typeface="Cambria Math"/>
                                </a:rPr>
                                <m:t>𝑥</m:t>
                              </m:r>
                            </m:e>
                            <m:sub>
                              <m:r>
                                <a:rPr lang="en-US" b="0" i="1" smtClean="0">
                                  <a:latin typeface="Cambria Math"/>
                                </a:rPr>
                                <m:t>𝑓</m:t>
                              </m:r>
                            </m:sub>
                          </m:sSub>
                          <m:r>
                            <a:rPr lang="en-US" b="0" i="1" smtClean="0">
                              <a:latin typeface="Cambria Math"/>
                            </a:rPr>
                            <m:t>=</m:t>
                          </m:r>
                          <m:r>
                            <a:rPr lang="en-US" i="1">
                              <a:latin typeface="Cambria Math"/>
                            </a:rPr>
                            <m:t>𝑣</m:t>
                          </m:r>
                        </m:e>
                        <m:sub>
                          <m:r>
                            <a:rPr lang="en-US" i="1">
                              <a:latin typeface="Cambria Math"/>
                            </a:rPr>
                            <m:t>𝑖</m:t>
                          </m:r>
                        </m:sub>
                      </m:sSub>
                      <m:r>
                        <a:rPr lang="en-US" b="0" i="1" smtClean="0">
                          <a:latin typeface="Cambria Math"/>
                        </a:rPr>
                        <m:t>𝑡</m:t>
                      </m:r>
                      <m:r>
                        <a:rPr lang="en-US" i="1">
                          <a:latin typeface="Cambria Math"/>
                        </a:rPr>
                        <m:t>                                     </m:t>
                      </m:r>
                      <m:r>
                        <a:rPr lang="en-US" i="1">
                          <a:latin typeface="Cambria Math"/>
                        </a:rPr>
                        <m:t>1</m:t>
                      </m:r>
                      <m:r>
                        <a:rPr lang="en-US" i="1">
                          <a:latin typeface="Cambria Math"/>
                        </a:rPr>
                        <m:t>.</m:t>
                      </m:r>
                      <m:r>
                        <a:rPr lang="en-US" b="0" i="1" smtClean="0">
                          <a:latin typeface="Cambria Math"/>
                        </a:rPr>
                        <m:t>16</m:t>
                      </m:r>
                      <m:r>
                        <a:rPr lang="en-US" i="1">
                          <a:latin typeface="Cambria Math"/>
                        </a:rPr>
                        <m:t> </m:t>
                      </m:r>
                    </m:oMath>
                  </m:oMathPara>
                </a14:m>
                <a:endParaRPr lang="en-US" dirty="0"/>
              </a:p>
            </p:txBody>
          </p:sp>
        </mc:Choice>
        <mc:Fallback xmlns="">
          <p:sp>
            <p:nvSpPr>
              <p:cNvPr id="6" name="Rectangle 5"/>
              <p:cNvSpPr>
                <a:spLocks noRot="1" noChangeAspect="1" noMove="1" noResize="1" noEditPoints="1" noAdjustHandles="1" noChangeArrowheads="1" noChangeShapeType="1" noTextEdit="1"/>
              </p:cNvSpPr>
              <p:nvPr/>
            </p:nvSpPr>
            <p:spPr>
              <a:xfrm>
                <a:off x="78996" y="2828954"/>
                <a:ext cx="4925052" cy="2064924"/>
              </a:xfrm>
              <a:prstGeom prst="rect">
                <a:avLst/>
              </a:prstGeom>
              <a:blipFill rotWithShape="1">
                <a:blip r:embed="rId5"/>
                <a:stretch>
                  <a:fillRect l="-1114" t="-1475" r="-7550" b="-590"/>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331180" y="5022040"/>
                <a:ext cx="4096804" cy="525208"/>
              </a:xfrm>
              <a:prstGeom prst="rect">
                <a:avLst/>
              </a:prstGeom>
            </p:spPr>
            <p:txBody>
              <a:bodyPr wrap="square">
                <a:spAutoFit/>
              </a:bodyPr>
              <a:lstStyle/>
              <a:p>
                <a14:m>
                  <m:oMath xmlns:m="http://schemas.openxmlformats.org/officeDocument/2006/math">
                    <m:sSub>
                      <m:sSubPr>
                        <m:ctrlPr>
                          <a:rPr lang="en-US" i="1">
                            <a:latin typeface="Cambria Math" panose="02040503050406030204" pitchFamily="18" charset="0"/>
                          </a:rPr>
                        </m:ctrlPr>
                      </m:sSubPr>
                      <m:e>
                        <m:r>
                          <a:rPr lang="en-US" i="1">
                            <a:latin typeface="Cambria Math"/>
                          </a:rPr>
                          <m:t>𝑦</m:t>
                        </m:r>
                      </m:e>
                      <m:sub>
                        <m:r>
                          <a:rPr lang="en-US" i="1">
                            <a:latin typeface="Cambria Math"/>
                          </a:rPr>
                          <m:t>𝑓</m:t>
                        </m:r>
                      </m:sub>
                    </m:sSub>
                    <m:r>
                      <a:rPr lang="en-US" i="1">
                        <a:latin typeface="Cambria Math"/>
                      </a:rPr>
                      <m:t>=</m:t>
                    </m:r>
                    <m:f>
                      <m:fPr>
                        <m:ctrlPr>
                          <a:rPr lang="en-US" i="1">
                            <a:latin typeface="Cambria Math" panose="02040503050406030204" pitchFamily="18" charset="0"/>
                          </a:rPr>
                        </m:ctrlPr>
                      </m:fPr>
                      <m:num>
                        <m:r>
                          <a:rPr lang="en-US" i="1">
                            <a:latin typeface="Cambria Math"/>
                          </a:rPr>
                          <m:t>1</m:t>
                        </m:r>
                      </m:num>
                      <m:den>
                        <m:r>
                          <a:rPr lang="en-US" i="1">
                            <a:latin typeface="Cambria Math"/>
                          </a:rPr>
                          <m:t>2</m:t>
                        </m:r>
                      </m:den>
                    </m:f>
                    <m:sSub>
                      <m:sSubPr>
                        <m:ctrlPr>
                          <a:rPr lang="en-US" i="1">
                            <a:latin typeface="Cambria Math" panose="02040503050406030204" pitchFamily="18" charset="0"/>
                          </a:rPr>
                        </m:ctrlPr>
                      </m:sSubPr>
                      <m:e>
                        <m:r>
                          <a:rPr lang="en-US" i="1">
                            <a:latin typeface="Cambria Math"/>
                          </a:rPr>
                          <m:t>𝑎</m:t>
                        </m:r>
                      </m:e>
                      <m:sub>
                        <m:r>
                          <a:rPr lang="en-US" i="1">
                            <a:latin typeface="Cambria Math"/>
                          </a:rPr>
                          <m:t>𝑦</m:t>
                        </m:r>
                      </m:sub>
                    </m:sSub>
                    <m:sSup>
                      <m:sSupPr>
                        <m:ctrlPr>
                          <a:rPr lang="en-US" i="1">
                            <a:latin typeface="Cambria Math" panose="02040503050406030204" pitchFamily="18" charset="0"/>
                          </a:rPr>
                        </m:ctrlPr>
                      </m:sSupPr>
                      <m:e>
                        <m:r>
                          <a:rPr lang="en-US" i="1">
                            <a:latin typeface="Cambria Math"/>
                          </a:rPr>
                          <m:t>𝑡</m:t>
                        </m:r>
                      </m:e>
                      <m:sup>
                        <m:r>
                          <a:rPr lang="en-US" i="1">
                            <a:latin typeface="Cambria Math"/>
                          </a:rPr>
                          <m:t>2</m:t>
                        </m:r>
                      </m:sup>
                    </m:sSup>
                    <m:r>
                      <a:rPr lang="en-US" i="1">
                        <a:latin typeface="Cambria Math"/>
                      </a:rPr>
                      <m:t>=−</m:t>
                    </m:r>
                    <m:f>
                      <m:fPr>
                        <m:ctrlPr>
                          <a:rPr lang="en-US" i="1">
                            <a:latin typeface="Cambria Math" panose="02040503050406030204" pitchFamily="18" charset="0"/>
                          </a:rPr>
                        </m:ctrlPr>
                      </m:fPr>
                      <m:num>
                        <m:r>
                          <a:rPr lang="en-US" i="1">
                            <a:latin typeface="Cambria Math"/>
                          </a:rPr>
                          <m:t>1</m:t>
                        </m:r>
                      </m:num>
                      <m:den>
                        <m:r>
                          <a:rPr lang="en-US" i="1">
                            <a:latin typeface="Cambria Math"/>
                          </a:rPr>
                          <m:t>2</m:t>
                        </m:r>
                      </m:den>
                    </m:f>
                    <m:f>
                      <m:fPr>
                        <m:ctrlPr>
                          <a:rPr lang="en-US" i="1">
                            <a:latin typeface="Cambria Math" panose="02040503050406030204" pitchFamily="18" charset="0"/>
                          </a:rPr>
                        </m:ctrlPr>
                      </m:fPr>
                      <m:num>
                        <m:r>
                          <a:rPr lang="en-US" i="1">
                            <a:latin typeface="Cambria Math"/>
                          </a:rPr>
                          <m:t>𝑒𝐸</m:t>
                        </m:r>
                      </m:num>
                      <m:den>
                        <m:sSub>
                          <m:sSubPr>
                            <m:ctrlPr>
                              <a:rPr lang="en-US" i="1">
                                <a:latin typeface="Cambria Math" panose="02040503050406030204" pitchFamily="18" charset="0"/>
                              </a:rPr>
                            </m:ctrlPr>
                          </m:sSubPr>
                          <m:e>
                            <m:r>
                              <a:rPr lang="en-US" i="1">
                                <a:latin typeface="Cambria Math"/>
                              </a:rPr>
                              <m:t>𝑚</m:t>
                            </m:r>
                          </m:e>
                          <m:sub>
                            <m:r>
                              <a:rPr lang="en-US" i="1">
                                <a:latin typeface="Cambria Math"/>
                              </a:rPr>
                              <m:t>𝑒</m:t>
                            </m:r>
                          </m:sub>
                        </m:sSub>
                      </m:den>
                    </m:f>
                    <m:sSup>
                      <m:sSupPr>
                        <m:ctrlPr>
                          <a:rPr lang="en-US" i="1">
                            <a:latin typeface="Cambria Math" panose="02040503050406030204" pitchFamily="18" charset="0"/>
                          </a:rPr>
                        </m:ctrlPr>
                      </m:sSupPr>
                      <m:e>
                        <m:r>
                          <a:rPr lang="en-US" i="1">
                            <a:latin typeface="Cambria Math"/>
                          </a:rPr>
                          <m:t>𝑡</m:t>
                        </m:r>
                      </m:e>
                      <m:sup>
                        <m:r>
                          <a:rPr lang="en-US" i="1">
                            <a:latin typeface="Cambria Math"/>
                          </a:rPr>
                          <m:t>2</m:t>
                        </m:r>
                      </m:sup>
                    </m:sSup>
                  </m:oMath>
                </a14:m>
                <a:r>
                  <a:rPr lang="en-US" dirty="0"/>
                  <a:t>                       1.17            </a:t>
                </a:r>
              </a:p>
            </p:txBody>
          </p:sp>
        </mc:Choice>
        <mc:Fallback xmlns="">
          <p:sp>
            <p:nvSpPr>
              <p:cNvPr id="7" name="Rectangle 6"/>
              <p:cNvSpPr>
                <a:spLocks noRot="1" noChangeAspect="1" noMove="1" noResize="1" noEditPoints="1" noAdjustHandles="1" noChangeArrowheads="1" noChangeShapeType="1" noTextEdit="1"/>
              </p:cNvSpPr>
              <p:nvPr/>
            </p:nvSpPr>
            <p:spPr>
              <a:xfrm>
                <a:off x="331180" y="5022040"/>
                <a:ext cx="4096804" cy="525208"/>
              </a:xfrm>
              <a:prstGeom prst="rect">
                <a:avLst/>
              </a:prstGeom>
              <a:blipFill rotWithShape="1">
                <a:blip r:embed="rId6"/>
                <a:stretch>
                  <a:fillRect r="-13690" b="-116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50434" y="5535394"/>
                <a:ext cx="4593926" cy="1322606"/>
              </a:xfrm>
              <a:prstGeom prst="rect">
                <a:avLst/>
              </a:prstGeom>
            </p:spPr>
            <p:txBody>
              <a:bodyPr wrap="square">
                <a:spAutoFit/>
              </a:bodyPr>
              <a:lstStyle/>
              <a:p>
                <a:r>
                  <a:rPr lang="en-US" dirty="0"/>
                  <a:t>Substituting the value </a:t>
                </a:r>
                <a14:m>
                  <m:oMath xmlns:m="http://schemas.openxmlformats.org/officeDocument/2006/math">
                    <m:r>
                      <a:rPr lang="en-US" b="0" i="1">
                        <a:latin typeface="Cambria Math"/>
                      </a:rPr>
                      <m:t>𝑡</m:t>
                    </m:r>
                    <m:r>
                      <a:rPr lang="en-US" b="0" i="1">
                        <a:latin typeface="Cambria Math"/>
                      </a:rPr>
                      <m:t>= </m:t>
                    </m:r>
                    <m:sSub>
                      <m:sSubPr>
                        <m:ctrlPr>
                          <a:rPr lang="en-US" i="1">
                            <a:latin typeface="Cambria Math" panose="02040503050406030204" pitchFamily="18" charset="0"/>
                          </a:rPr>
                        </m:ctrlPr>
                      </m:sSubPr>
                      <m:e>
                        <m:r>
                          <a:rPr lang="en-US" b="0" i="1">
                            <a:latin typeface="Cambria Math"/>
                          </a:rPr>
                          <m:t>𝑥</m:t>
                        </m:r>
                      </m:e>
                      <m:sub>
                        <m:r>
                          <a:rPr lang="en-US" b="0" i="1">
                            <a:latin typeface="Cambria Math"/>
                          </a:rPr>
                          <m:t>𝑓</m:t>
                        </m:r>
                      </m:sub>
                    </m:sSub>
                    <m:r>
                      <a:rPr lang="en-US" b="0" i="1">
                        <a:latin typeface="Cambria Math"/>
                      </a:rPr>
                      <m:t>/</m:t>
                    </m:r>
                    <m:sSub>
                      <m:sSubPr>
                        <m:ctrlPr>
                          <a:rPr lang="en-US" i="1">
                            <a:latin typeface="Cambria Math" panose="02040503050406030204" pitchFamily="18" charset="0"/>
                          </a:rPr>
                        </m:ctrlPr>
                      </m:sSubPr>
                      <m:e>
                        <m:r>
                          <a:rPr lang="en-US" b="0" i="1">
                            <a:latin typeface="Cambria Math"/>
                          </a:rPr>
                          <m:t>𝑣</m:t>
                        </m:r>
                      </m:e>
                      <m:sub>
                        <m:r>
                          <a:rPr lang="en-US" b="0" i="1">
                            <a:latin typeface="Cambria Math"/>
                          </a:rPr>
                          <m:t>𝑖</m:t>
                        </m:r>
                      </m:sub>
                    </m:sSub>
                  </m:oMath>
                </a14:m>
                <a:r>
                  <a:rPr lang="en-US" i="1" dirty="0"/>
                  <a:t> </a:t>
                </a:r>
                <a:r>
                  <a:rPr lang="en-US" dirty="0"/>
                  <a:t>from Equation 1.16 into Equation 1.17, we see that</a:t>
                </a:r>
                <a14:m>
                  <m:oMath xmlns:m="http://schemas.openxmlformats.org/officeDocument/2006/math">
                    <m:r>
                      <a:rPr lang="en-US" i="1">
                        <a:latin typeface="Cambria Math"/>
                      </a:rPr>
                      <m:t> </m:t>
                    </m:r>
                    <m:sSub>
                      <m:sSubPr>
                        <m:ctrlPr>
                          <a:rPr lang="en-US" i="1">
                            <a:latin typeface="Cambria Math" panose="02040503050406030204" pitchFamily="18" charset="0"/>
                          </a:rPr>
                        </m:ctrlPr>
                      </m:sSubPr>
                      <m:e>
                        <m:r>
                          <a:rPr lang="en-US" i="1">
                            <a:latin typeface="Cambria Math"/>
                          </a:rPr>
                          <m:t>𝑦</m:t>
                        </m:r>
                      </m:e>
                      <m:sub>
                        <m:r>
                          <a:rPr lang="en-US" i="1">
                            <a:latin typeface="Cambria Math"/>
                          </a:rPr>
                          <m:t>𝑓</m:t>
                        </m:r>
                      </m:sub>
                    </m:sSub>
                  </m:oMath>
                </a14:m>
                <a:r>
                  <a:rPr lang="en-US" dirty="0"/>
                  <a:t> is proportional to </a:t>
                </a:r>
                <a14:m>
                  <m:oMath xmlns:m="http://schemas.openxmlformats.org/officeDocument/2006/math">
                    <m:sSup>
                      <m:sSupPr>
                        <m:ctrlPr>
                          <a:rPr lang="en-US" i="1">
                            <a:latin typeface="Cambria Math" panose="02040503050406030204" pitchFamily="18" charset="0"/>
                          </a:rPr>
                        </m:ctrlPr>
                      </m:sSupPr>
                      <m:e>
                        <m:sSub>
                          <m:sSubPr>
                            <m:ctrlPr>
                              <a:rPr lang="en-US" i="1">
                                <a:latin typeface="Cambria Math" panose="02040503050406030204" pitchFamily="18" charset="0"/>
                              </a:rPr>
                            </m:ctrlPr>
                          </m:sSubPr>
                          <m:e>
                            <m:r>
                              <a:rPr lang="en-US" i="1">
                                <a:latin typeface="Cambria Math"/>
                              </a:rPr>
                              <m:t>𝑥</m:t>
                            </m:r>
                          </m:e>
                          <m:sub>
                            <m:r>
                              <a:rPr lang="en-US" i="1">
                                <a:latin typeface="Cambria Math"/>
                              </a:rPr>
                              <m:t>𝑓</m:t>
                            </m:r>
                          </m:sub>
                        </m:sSub>
                      </m:e>
                      <m:sup>
                        <m:r>
                          <a:rPr lang="en-US" i="1">
                            <a:latin typeface="Cambria Math"/>
                          </a:rPr>
                          <m:t>2</m:t>
                        </m:r>
                      </m:sup>
                    </m:sSup>
                  </m:oMath>
                </a14:m>
                <a:r>
                  <a:rPr lang="en-US" dirty="0"/>
                  <a:t>. Hence, the trajectory is a parabola.</a:t>
                </a:r>
              </a:p>
            </p:txBody>
          </p:sp>
        </mc:Choice>
        <mc:Fallback xmlns="">
          <p:sp>
            <p:nvSpPr>
              <p:cNvPr id="8" name="Rectangle 7"/>
              <p:cNvSpPr>
                <a:spLocks noRot="1" noChangeAspect="1" noMove="1" noResize="1" noEditPoints="1" noAdjustHandles="1" noChangeArrowheads="1" noChangeShapeType="1" noTextEdit="1"/>
              </p:cNvSpPr>
              <p:nvPr/>
            </p:nvSpPr>
            <p:spPr>
              <a:xfrm>
                <a:off x="-50434" y="5535394"/>
                <a:ext cx="4593926" cy="1322606"/>
              </a:xfrm>
              <a:prstGeom prst="rect">
                <a:avLst/>
              </a:prstGeom>
              <a:blipFill rotWithShape="1">
                <a:blip r:embed="rId7"/>
                <a:stretch>
                  <a:fillRect l="-1195" t="-1843" b="-4147"/>
                </a:stretch>
              </a:blipFill>
            </p:spPr>
            <p:txBody>
              <a:bodyPr/>
              <a:lstStyle/>
              <a:p>
                <a:r>
                  <a:rPr lang="en-US">
                    <a:noFill/>
                  </a:rPr>
                  <a:t> </a:t>
                </a:r>
              </a:p>
            </p:txBody>
          </p:sp>
        </mc:Fallback>
      </mc:AlternateContent>
      <p:sp>
        <p:nvSpPr>
          <p:cNvPr id="9" name="Rectangle 8"/>
          <p:cNvSpPr/>
          <p:nvPr/>
        </p:nvSpPr>
        <p:spPr>
          <a:xfrm>
            <a:off x="-66357" y="-37112"/>
            <a:ext cx="9210357" cy="646331"/>
          </a:xfrm>
          <a:prstGeom prst="rect">
            <a:avLst/>
          </a:prstGeom>
        </p:spPr>
        <p:txBody>
          <a:bodyPr wrap="square">
            <a:spAutoFit/>
          </a:bodyPr>
          <a:lstStyle/>
          <a:p>
            <a:r>
              <a:rPr lang="en-US" dirty="0"/>
              <a:t>The electric field in the region between two oppositely charged flat metallic plates is </a:t>
            </a:r>
            <a:r>
              <a:rPr lang="en-US" dirty="0" err="1"/>
              <a:t>approxim-atelly</a:t>
            </a:r>
            <a:r>
              <a:rPr lang="en-US" dirty="0"/>
              <a:t> uniform (Fig. 1.26). </a:t>
            </a:r>
          </a:p>
        </p:txBody>
      </p:sp>
      <mc:AlternateContent xmlns:mc="http://schemas.openxmlformats.org/markup-compatibility/2006" xmlns:a14="http://schemas.microsoft.com/office/drawing/2010/main">
        <mc:Choice Requires="a14">
          <p:sp>
            <p:nvSpPr>
              <p:cNvPr id="10" name="Rectangle 9"/>
              <p:cNvSpPr/>
              <p:nvPr/>
            </p:nvSpPr>
            <p:spPr>
              <a:xfrm>
                <a:off x="-57190" y="575720"/>
                <a:ext cx="9115492" cy="646331"/>
              </a:xfrm>
              <a:prstGeom prst="rect">
                <a:avLst/>
              </a:prstGeom>
            </p:spPr>
            <p:txBody>
              <a:bodyPr wrap="square">
                <a:spAutoFit/>
              </a:bodyPr>
              <a:lstStyle/>
              <a:p>
                <a:pPr algn="just"/>
                <a:r>
                  <a:rPr lang="en-US" dirty="0"/>
                  <a:t>Suppose an electron of charge </a:t>
                </a:r>
                <a14:m>
                  <m:oMath xmlns:m="http://schemas.openxmlformats.org/officeDocument/2006/math">
                    <m:r>
                      <a:rPr lang="en-US" i="1">
                        <a:latin typeface="Cambria Math"/>
                      </a:rPr>
                      <m:t>− </m:t>
                    </m:r>
                  </m:oMath>
                </a14:m>
                <a:r>
                  <a:rPr lang="en-US" i="1" dirty="0"/>
                  <a:t>e </a:t>
                </a:r>
                <a:r>
                  <a:rPr lang="en-US" dirty="0"/>
                  <a:t>is projected horizontally into this field from the origin with an initial velocity  </a:t>
                </a:r>
                <a14:m>
                  <m:oMath xmlns:m="http://schemas.openxmlformats.org/officeDocument/2006/math">
                    <m:sSub>
                      <m:sSubPr>
                        <m:ctrlPr>
                          <a:rPr lang="en-US" i="1">
                            <a:latin typeface="Cambria Math" panose="02040503050406030204" pitchFamily="18" charset="0"/>
                          </a:rPr>
                        </m:ctrlPr>
                      </m:sSubPr>
                      <m:e>
                        <m:r>
                          <a:rPr lang="en-US" i="1">
                            <a:latin typeface="Cambria Math"/>
                          </a:rPr>
                          <m:t>𝑣</m:t>
                        </m:r>
                      </m:e>
                      <m:sub>
                        <m:r>
                          <a:rPr lang="en-US" i="1">
                            <a:latin typeface="Cambria Math"/>
                          </a:rPr>
                          <m:t>𝑖</m:t>
                        </m:r>
                      </m:sub>
                    </m:sSub>
                    <m:r>
                      <a:rPr lang="en-US" i="1">
                        <a:latin typeface="Cambria Math"/>
                      </a:rPr>
                      <m:t>𝑖</m:t>
                    </m:r>
                  </m:oMath>
                </a14:m>
                <a:r>
                  <a:rPr lang="en-US" dirty="0"/>
                  <a:t>   at time </a:t>
                </a:r>
                <a14:m>
                  <m:oMath xmlns:m="http://schemas.openxmlformats.org/officeDocument/2006/math">
                    <m:r>
                      <a:rPr lang="en-US" i="1">
                        <a:latin typeface="Cambria Math"/>
                      </a:rPr>
                      <m:t>𝑡</m:t>
                    </m:r>
                    <m:r>
                      <a:rPr lang="en-US" i="1">
                        <a:latin typeface="Cambria Math"/>
                      </a:rPr>
                      <m:t> = </m:t>
                    </m:r>
                    <m:r>
                      <a:rPr lang="en-US" i="1">
                        <a:latin typeface="Cambria Math"/>
                      </a:rPr>
                      <m:t>0</m:t>
                    </m:r>
                  </m:oMath>
                </a14:m>
                <a:r>
                  <a:rPr lang="en-US" dirty="0"/>
                  <a:t>.</a:t>
                </a:r>
              </a:p>
            </p:txBody>
          </p:sp>
        </mc:Choice>
        <mc:Fallback xmlns="">
          <p:sp>
            <p:nvSpPr>
              <p:cNvPr id="10" name="Rectangle 9"/>
              <p:cNvSpPr>
                <a:spLocks noRot="1" noChangeAspect="1" noMove="1" noResize="1" noEditPoints="1" noAdjustHandles="1" noChangeArrowheads="1" noChangeShapeType="1" noTextEdit="1"/>
              </p:cNvSpPr>
              <p:nvPr/>
            </p:nvSpPr>
            <p:spPr>
              <a:xfrm>
                <a:off x="-57190" y="575720"/>
                <a:ext cx="9115492" cy="646331"/>
              </a:xfrm>
              <a:prstGeom prst="rect">
                <a:avLst/>
              </a:prstGeom>
              <a:blipFill rotWithShape="1">
                <a:blip r:embed="rId8"/>
                <a:stretch>
                  <a:fillRect l="-602" t="-4717" r="-535" b="-1415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3635895" y="1529219"/>
                <a:ext cx="5544617" cy="796885"/>
              </a:xfrm>
              <a:prstGeom prst="rect">
                <a:avLst/>
              </a:prstGeom>
            </p:spPr>
            <p:txBody>
              <a:bodyPr wrap="square">
                <a:spAutoFit/>
              </a:bodyPr>
              <a:lstStyle/>
              <a:p>
                <a:r>
                  <a:rPr lang="en-US" b="1" dirty="0"/>
                  <a:t>                                                                                 </a:t>
                </a:r>
                <a14:m>
                  <m:oMath xmlns:m="http://schemas.openxmlformats.org/officeDocument/2006/math">
                    <m:r>
                      <a:rPr lang="en-US" b="1" i="0" smtClean="0">
                        <a:latin typeface="Cambria Math"/>
                      </a:rPr>
                      <m:t>                            </m:t>
                    </m:r>
                    <m:r>
                      <a:rPr lang="en-US" i="1">
                        <a:latin typeface="Cambria Math"/>
                      </a:rPr>
                      <m:t>𝑎</m:t>
                    </m:r>
                    <m:r>
                      <a:rPr lang="en-US" i="1">
                        <a:latin typeface="Cambria Math"/>
                      </a:rPr>
                      <m:t>=−</m:t>
                    </m:r>
                    <m:f>
                      <m:fPr>
                        <m:ctrlPr>
                          <a:rPr lang="en-US" i="1">
                            <a:latin typeface="Cambria Math" panose="02040503050406030204" pitchFamily="18" charset="0"/>
                          </a:rPr>
                        </m:ctrlPr>
                      </m:fPr>
                      <m:num>
                        <m:r>
                          <a:rPr lang="en-US" i="1">
                            <a:latin typeface="Cambria Math"/>
                          </a:rPr>
                          <m:t>𝑒𝐸</m:t>
                        </m:r>
                      </m:num>
                      <m:den>
                        <m:sSub>
                          <m:sSubPr>
                            <m:ctrlPr>
                              <a:rPr lang="en-US" i="1">
                                <a:latin typeface="Cambria Math" panose="02040503050406030204" pitchFamily="18" charset="0"/>
                              </a:rPr>
                            </m:ctrlPr>
                          </m:sSubPr>
                          <m:e>
                            <m:r>
                              <a:rPr lang="en-US" i="1">
                                <a:latin typeface="Cambria Math"/>
                              </a:rPr>
                              <m:t>𝑚</m:t>
                            </m:r>
                          </m:e>
                          <m:sub>
                            <m:r>
                              <a:rPr lang="en-US" i="1">
                                <a:latin typeface="Cambria Math"/>
                              </a:rPr>
                              <m:t>𝑒</m:t>
                            </m:r>
                          </m:sub>
                        </m:sSub>
                      </m:den>
                    </m:f>
                    <m:acc>
                      <m:accPr>
                        <m:chr m:val="̂"/>
                        <m:ctrlPr>
                          <a:rPr lang="en-US" i="1">
                            <a:latin typeface="Cambria Math" panose="02040503050406030204" pitchFamily="18" charset="0"/>
                          </a:rPr>
                        </m:ctrlPr>
                      </m:accPr>
                      <m:e>
                        <m:r>
                          <a:rPr lang="en-US" i="1">
                            <a:latin typeface="Cambria Math"/>
                          </a:rPr>
                          <m:t>𝑗</m:t>
                        </m:r>
                      </m:e>
                    </m:acc>
                    <m:r>
                      <a:rPr lang="en-US" i="1">
                        <a:latin typeface="Cambria Math"/>
                      </a:rPr>
                      <m:t>                                           </m:t>
                    </m:r>
                    <m:r>
                      <a:rPr lang="en-US" i="1">
                        <a:latin typeface="Cambria Math"/>
                      </a:rPr>
                      <m:t>1</m:t>
                    </m:r>
                    <m:r>
                      <a:rPr lang="en-US" i="1">
                        <a:latin typeface="Cambria Math"/>
                      </a:rPr>
                      <m:t>.</m:t>
                    </m:r>
                    <m:r>
                      <a:rPr lang="en-US" i="1">
                        <a:latin typeface="Cambria Math"/>
                      </a:rPr>
                      <m:t>13</m:t>
                    </m:r>
                  </m:oMath>
                </a14:m>
                <a:r>
                  <a:rPr lang="en-US" dirty="0"/>
                  <a:t> </a:t>
                </a:r>
              </a:p>
            </p:txBody>
          </p:sp>
        </mc:Choice>
        <mc:Fallback xmlns="">
          <p:sp>
            <p:nvSpPr>
              <p:cNvPr id="11" name="Rectangle 10"/>
              <p:cNvSpPr>
                <a:spLocks noRot="1" noChangeAspect="1" noMove="1" noResize="1" noEditPoints="1" noAdjustHandles="1" noChangeArrowheads="1" noChangeShapeType="1" noTextEdit="1"/>
              </p:cNvSpPr>
              <p:nvPr/>
            </p:nvSpPr>
            <p:spPr>
              <a:xfrm>
                <a:off x="3635895" y="1529219"/>
                <a:ext cx="5544617" cy="796885"/>
              </a:xfrm>
              <a:prstGeom prst="rect">
                <a:avLst/>
              </a:prstGeom>
              <a:blipFill rotWithShape="1">
                <a:blip r:embed="rId9"/>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1657335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17617</TotalTime>
  <Words>2206</Words>
  <Application>Microsoft Office PowerPoint</Application>
  <PresentationFormat>On-screen Show (4:3)</PresentationFormat>
  <Paragraphs>98</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_GKPro11</vt:lpstr>
      <vt:lpstr>_PDMS_IslamicFont</vt:lpstr>
      <vt:lpstr>Arial</vt:lpstr>
      <vt:lpstr>Calibri</vt:lpstr>
      <vt:lpstr>Cambria Math</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 2O11</dc:creator>
  <cp:lastModifiedBy>Adam 3ZO</cp:lastModifiedBy>
  <cp:revision>378</cp:revision>
  <cp:lastPrinted>2016-11-27T08:02:46Z</cp:lastPrinted>
  <dcterms:created xsi:type="dcterms:W3CDTF">2016-09-04T06:07:22Z</dcterms:created>
  <dcterms:modified xsi:type="dcterms:W3CDTF">2020-06-18T12:46:31Z</dcterms:modified>
</cp:coreProperties>
</file>