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1" r:id="rId2"/>
    <p:sldId id="302" r:id="rId3"/>
    <p:sldId id="303" r:id="rId4"/>
    <p:sldId id="256" r:id="rId5"/>
    <p:sldId id="257" r:id="rId6"/>
    <p:sldId id="258" r:id="rId7"/>
    <p:sldId id="321" r:id="rId8"/>
    <p:sldId id="304" r:id="rId9"/>
    <p:sldId id="260"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89698" autoAdjust="0"/>
  </p:normalViewPr>
  <p:slideViewPr>
    <p:cSldViewPr>
      <p:cViewPr varScale="1">
        <p:scale>
          <a:sx n="72" d="100"/>
          <a:sy n="72" d="100"/>
        </p:scale>
        <p:origin x="175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ED146-8EC4-4DCB-A444-40A835489F95}" type="datetimeFigureOut">
              <a:rPr lang="en-US" smtClean="0"/>
              <a:t>6/18/2020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B24B3-8312-4E41-956C-67AC509ACB61}" type="slidenum">
              <a:rPr lang="en-US" smtClean="0"/>
              <a:t>‹#›</a:t>
            </a:fld>
            <a:endParaRPr lang="en-US"/>
          </a:p>
        </p:txBody>
      </p:sp>
    </p:spTree>
    <p:extLst>
      <p:ext uri="{BB962C8B-B14F-4D97-AF65-F5344CB8AC3E}">
        <p14:creationId xmlns:p14="http://schemas.microsoft.com/office/powerpoint/2010/main" val="1954033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8B24B3-8312-4E41-956C-67AC509ACB61}" type="slidenum">
              <a:rPr lang="en-US" smtClean="0"/>
              <a:t>5</a:t>
            </a:fld>
            <a:endParaRPr lang="en-US"/>
          </a:p>
        </p:txBody>
      </p:sp>
    </p:spTree>
    <p:extLst>
      <p:ext uri="{BB962C8B-B14F-4D97-AF65-F5344CB8AC3E}">
        <p14:creationId xmlns:p14="http://schemas.microsoft.com/office/powerpoint/2010/main" val="162448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8B24B3-8312-4E41-956C-67AC509ACB61}" type="slidenum">
              <a:rPr lang="en-US" smtClean="0"/>
              <a:t>6</a:t>
            </a:fld>
            <a:endParaRPr lang="en-US"/>
          </a:p>
        </p:txBody>
      </p:sp>
    </p:spTree>
    <p:extLst>
      <p:ext uri="{BB962C8B-B14F-4D97-AF65-F5344CB8AC3E}">
        <p14:creationId xmlns:p14="http://schemas.microsoft.com/office/powerpoint/2010/main" val="180472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B8EAA7-A845-4046-A6EA-6C857F4D263E}"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102245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B8EAA7-A845-4046-A6EA-6C857F4D263E}"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351910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B8EAA7-A845-4046-A6EA-6C857F4D263E}"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332947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B8EAA7-A845-4046-A6EA-6C857F4D263E}"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273122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B8EAA7-A845-4046-A6EA-6C857F4D263E}"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2130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B8EAA7-A845-4046-A6EA-6C857F4D263E}"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295188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B8EAA7-A845-4046-A6EA-6C857F4D263E}" type="datetimeFigureOut">
              <a:rPr lang="en-US" smtClean="0"/>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377323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B8EAA7-A845-4046-A6EA-6C857F4D263E}" type="datetimeFigureOut">
              <a:rPr lang="en-US" smtClean="0"/>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63685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8EAA7-A845-4046-A6EA-6C857F4D263E}" type="datetimeFigureOut">
              <a:rPr lang="en-US" smtClean="0"/>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1283786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B8EAA7-A845-4046-A6EA-6C857F4D263E}"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182097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B8EAA7-A845-4046-A6EA-6C857F4D263E}"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14976-CB0F-4125-8258-C9E8D1671E0C}" type="slidenum">
              <a:rPr lang="en-US" smtClean="0"/>
              <a:t>‹#›</a:t>
            </a:fld>
            <a:endParaRPr lang="en-US"/>
          </a:p>
        </p:txBody>
      </p:sp>
    </p:spTree>
    <p:extLst>
      <p:ext uri="{BB962C8B-B14F-4D97-AF65-F5344CB8AC3E}">
        <p14:creationId xmlns:p14="http://schemas.microsoft.com/office/powerpoint/2010/main" val="356191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8EAA7-A845-4046-A6EA-6C857F4D263E}" type="datetimeFigureOut">
              <a:rPr lang="en-US" smtClean="0"/>
              <a:t>6/18/2020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14976-CB0F-4125-8258-C9E8D1671E0C}" type="slidenum">
              <a:rPr lang="en-US" smtClean="0"/>
              <a:t>‹#›</a:t>
            </a:fld>
            <a:endParaRPr lang="en-US"/>
          </a:p>
        </p:txBody>
      </p:sp>
    </p:spTree>
    <p:extLst>
      <p:ext uri="{BB962C8B-B14F-4D97-AF65-F5344CB8AC3E}">
        <p14:creationId xmlns:p14="http://schemas.microsoft.com/office/powerpoint/2010/main" val="2278057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938535"/>
          </a:xfrm>
        </p:spPr>
        <p:txBody>
          <a:bodyPr>
            <a:normAutofit/>
          </a:bodyPr>
          <a:lstStyle/>
          <a:p>
            <a:r>
              <a:rPr lang="en-US" dirty="0">
                <a:solidFill>
                  <a:srgbClr val="C66E39"/>
                </a:solidFill>
                <a:latin typeface="AkzidenzGroteskBE-Cn"/>
              </a:rPr>
              <a:t>Chapter 1</a:t>
            </a:r>
            <a:endParaRPr lang="ar-IQ" dirty="0"/>
          </a:p>
        </p:txBody>
      </p:sp>
      <p:sp>
        <p:nvSpPr>
          <p:cNvPr id="3" name="Subtitle 2"/>
          <p:cNvSpPr>
            <a:spLocks noGrp="1"/>
          </p:cNvSpPr>
          <p:nvPr>
            <p:ph type="subTitle" idx="1"/>
          </p:nvPr>
        </p:nvSpPr>
        <p:spPr>
          <a:xfrm>
            <a:off x="1371600" y="3886200"/>
            <a:ext cx="6400800" cy="1126976"/>
          </a:xfrm>
        </p:spPr>
        <p:txBody>
          <a:bodyPr/>
          <a:lstStyle/>
          <a:p>
            <a:r>
              <a:rPr lang="en-US" sz="4400" dirty="0">
                <a:solidFill>
                  <a:srgbClr val="000000"/>
                </a:solidFill>
                <a:latin typeface="AkzidenzGroteskBE-XBdCn"/>
                <a:ea typeface="+mj-ea"/>
                <a:cs typeface="+mj-cs"/>
              </a:rPr>
              <a:t>Electric Fields</a:t>
            </a:r>
            <a:endParaRPr lang="ar-IQ" dirty="0"/>
          </a:p>
        </p:txBody>
      </p:sp>
    </p:spTree>
    <p:extLst>
      <p:ext uri="{BB962C8B-B14F-4D97-AF65-F5344CB8AC3E}">
        <p14:creationId xmlns:p14="http://schemas.microsoft.com/office/powerpoint/2010/main" val="2267263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735" y="116632"/>
            <a:ext cx="8825753" cy="57606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dirty="0"/>
              <a:t> To Understand how to charge a conductor by a process know as induction, consider a neutral(uncharged) conducting sphere insulated from the ground, as shown in Figure 1.4a.</a:t>
            </a:r>
          </a:p>
        </p:txBody>
      </p:sp>
      <p:grpSp>
        <p:nvGrpSpPr>
          <p:cNvPr id="9" name="Group 8"/>
          <p:cNvGrpSpPr/>
          <p:nvPr/>
        </p:nvGrpSpPr>
        <p:grpSpPr>
          <a:xfrm>
            <a:off x="229378" y="917833"/>
            <a:ext cx="4932040" cy="1482090"/>
            <a:chOff x="0" y="1010806"/>
            <a:chExt cx="4403204" cy="1482090"/>
          </a:xfrm>
        </p:grpSpPr>
        <p:pic>
          <p:nvPicPr>
            <p:cNvPr id="3" name="Picture 2"/>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0" y="1010806"/>
              <a:ext cx="1482090" cy="1482090"/>
            </a:xfrm>
            <a:prstGeom prst="rect">
              <a:avLst/>
            </a:prstGeom>
            <a:ln/>
          </p:spPr>
          <p:style>
            <a:lnRef idx="1">
              <a:schemeClr val="accent3"/>
            </a:lnRef>
            <a:fillRef idx="2">
              <a:schemeClr val="accent3"/>
            </a:fillRef>
            <a:effectRef idx="1">
              <a:schemeClr val="accent3"/>
            </a:effectRef>
            <a:fontRef idx="minor">
              <a:schemeClr val="dk1"/>
            </a:fontRef>
          </p:style>
        </p:pic>
        <p:sp>
          <p:nvSpPr>
            <p:cNvPr id="4" name="Rectangle 3"/>
            <p:cNvSpPr/>
            <p:nvPr/>
          </p:nvSpPr>
          <p:spPr>
            <a:xfrm>
              <a:off x="1572444" y="1010806"/>
              <a:ext cx="2830760"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a:t>Figure 1.4a There are an equal number of electrons and protons in the sphere </a:t>
              </a:r>
            </a:p>
          </p:txBody>
        </p:sp>
      </p:grpSp>
      <p:pic>
        <p:nvPicPr>
          <p:cNvPr id="7" name="Picture 6"/>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6376156" y="2949438"/>
            <a:ext cx="2588332" cy="1651817"/>
          </a:xfrm>
          <a:prstGeom prst="rect">
            <a:avLst/>
          </a:prstGeom>
          <a:noFill/>
          <a:ln>
            <a:noFill/>
          </a:ln>
        </p:spPr>
      </p:pic>
      <p:sp>
        <p:nvSpPr>
          <p:cNvPr id="5" name="Rectangle 4"/>
          <p:cNvSpPr/>
          <p:nvPr/>
        </p:nvSpPr>
        <p:spPr>
          <a:xfrm>
            <a:off x="398293" y="3724092"/>
            <a:ext cx="5760640" cy="1754326"/>
          </a:xfrm>
          <a:prstGeom prst="rect">
            <a:avLst/>
          </a:prstGeom>
        </p:spPr>
        <p:txBody>
          <a:bodyPr wrap="square">
            <a:spAutoFit/>
          </a:bodyPr>
          <a:lstStyle/>
          <a:p>
            <a:pPr algn="just"/>
            <a:r>
              <a:rPr lang="en-US" dirty="0"/>
              <a:t>When a negatively charged rubber rod is brought near the sphere, electrons in the region nearest the rod experience a repulsive force and migrate to the opposite side of the sphere. This leaves the side of the sphere near the rod with an effective positive charge because of the diminished number of electrons, as in Figure 1.4b.</a:t>
            </a:r>
          </a:p>
        </p:txBody>
      </p:sp>
      <p:sp>
        <p:nvSpPr>
          <p:cNvPr id="6" name="Rectangle 5"/>
          <p:cNvSpPr/>
          <p:nvPr/>
        </p:nvSpPr>
        <p:spPr>
          <a:xfrm>
            <a:off x="1187624" y="2555612"/>
            <a:ext cx="4181979" cy="369332"/>
          </a:xfrm>
          <a:prstGeom prst="rect">
            <a:avLst/>
          </a:prstGeom>
        </p:spPr>
        <p:txBody>
          <a:bodyPr wrap="none">
            <a:spAutoFit/>
          </a:bodyPr>
          <a:lstStyle/>
          <a:p>
            <a:r>
              <a:rPr lang="en-US" dirty="0"/>
              <a:t>If the charge on the sphere is exactly zero. </a:t>
            </a:r>
          </a:p>
        </p:txBody>
      </p:sp>
    </p:spTree>
    <p:extLst>
      <p:ext uri="{BB962C8B-B14F-4D97-AF65-F5344CB8AC3E}">
        <p14:creationId xmlns:p14="http://schemas.microsoft.com/office/powerpoint/2010/main" val="222239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spcBef>
                <a:spcPct val="20000"/>
              </a:spcBef>
            </a:pPr>
            <a:r>
              <a:rPr lang="en-US" sz="3200" dirty="0">
                <a:solidFill>
                  <a:srgbClr val="FF0000"/>
                </a:solidFill>
                <a:latin typeface="AkzidenzGroteskBE-Super"/>
                <a:ea typeface="+mn-ea"/>
                <a:cs typeface="+mn-cs"/>
              </a:rPr>
              <a:t>CHAPTER OUTLINE</a:t>
            </a:r>
            <a:endParaRPr lang="ar-IQ" dirty="0"/>
          </a:p>
        </p:txBody>
      </p:sp>
      <p:sp>
        <p:nvSpPr>
          <p:cNvPr id="3" name="Content Placeholder 2"/>
          <p:cNvSpPr>
            <a:spLocks noGrp="1"/>
          </p:cNvSpPr>
          <p:nvPr>
            <p:ph idx="1"/>
          </p:nvPr>
        </p:nvSpPr>
        <p:spPr/>
        <p:txBody>
          <a:bodyPr>
            <a:normAutofit fontScale="92500" lnSpcReduction="10000"/>
          </a:bodyPr>
          <a:lstStyle/>
          <a:p>
            <a:r>
              <a:rPr lang="en-US" dirty="0">
                <a:solidFill>
                  <a:srgbClr val="000000"/>
                </a:solidFill>
                <a:latin typeface="AkzidenzGroteskBE-MdCn"/>
              </a:rPr>
              <a:t>1.1 </a:t>
            </a:r>
            <a:r>
              <a:rPr lang="en-US" dirty="0">
                <a:solidFill>
                  <a:srgbClr val="000000"/>
                </a:solidFill>
                <a:latin typeface="AkzidenzGroteskBE-LightCn"/>
              </a:rPr>
              <a:t>Properties of Electric Charges</a:t>
            </a:r>
          </a:p>
          <a:p>
            <a:r>
              <a:rPr lang="en-US" dirty="0">
                <a:solidFill>
                  <a:srgbClr val="000000"/>
                </a:solidFill>
                <a:latin typeface="AkzidenzGroteskBE-MdCn"/>
              </a:rPr>
              <a:t>1.2 </a:t>
            </a:r>
            <a:r>
              <a:rPr lang="en-US" dirty="0">
                <a:solidFill>
                  <a:srgbClr val="000000"/>
                </a:solidFill>
                <a:latin typeface="AkzidenzGroteskBE-LightCn"/>
              </a:rPr>
              <a:t>Charging Objects By Induction</a:t>
            </a:r>
          </a:p>
          <a:p>
            <a:r>
              <a:rPr lang="en-US" dirty="0">
                <a:solidFill>
                  <a:srgbClr val="000000"/>
                </a:solidFill>
                <a:latin typeface="AkzidenzGroteskBE-MdCn"/>
              </a:rPr>
              <a:t>1.3 </a:t>
            </a:r>
            <a:r>
              <a:rPr lang="en-US" dirty="0">
                <a:solidFill>
                  <a:srgbClr val="000000"/>
                </a:solidFill>
                <a:latin typeface="AkzidenzGroteskBE-LightCn"/>
              </a:rPr>
              <a:t>Coulomb’s Law</a:t>
            </a:r>
          </a:p>
          <a:p>
            <a:r>
              <a:rPr lang="en-US" dirty="0">
                <a:solidFill>
                  <a:srgbClr val="000000"/>
                </a:solidFill>
                <a:latin typeface="AkzidenzGroteskBE-MdCn"/>
              </a:rPr>
              <a:t>1.4 </a:t>
            </a:r>
            <a:r>
              <a:rPr lang="en-US" dirty="0">
                <a:solidFill>
                  <a:srgbClr val="000000"/>
                </a:solidFill>
                <a:latin typeface="AkzidenzGroteskBE-LightCn"/>
              </a:rPr>
              <a:t>The Electric Field</a:t>
            </a:r>
          </a:p>
          <a:p>
            <a:r>
              <a:rPr lang="en-US" dirty="0">
                <a:solidFill>
                  <a:srgbClr val="000000"/>
                </a:solidFill>
                <a:latin typeface="AkzidenzGroteskBE-MdCn"/>
              </a:rPr>
              <a:t>1.5 </a:t>
            </a:r>
            <a:r>
              <a:rPr lang="en-US" dirty="0">
                <a:solidFill>
                  <a:srgbClr val="000000"/>
                </a:solidFill>
                <a:latin typeface="AkzidenzGroteskBE-LightCn"/>
              </a:rPr>
              <a:t>Electric Field of a Continuous Charge Distribution</a:t>
            </a:r>
          </a:p>
          <a:p>
            <a:r>
              <a:rPr lang="en-US" dirty="0">
                <a:solidFill>
                  <a:srgbClr val="000000"/>
                </a:solidFill>
                <a:latin typeface="AkzidenzGroteskBE-MdCn"/>
              </a:rPr>
              <a:t>1.6 </a:t>
            </a:r>
            <a:r>
              <a:rPr lang="en-US" dirty="0">
                <a:solidFill>
                  <a:srgbClr val="000000"/>
                </a:solidFill>
                <a:latin typeface="AkzidenzGroteskBE-LightCn"/>
              </a:rPr>
              <a:t>Electric Field Lines</a:t>
            </a:r>
          </a:p>
          <a:p>
            <a:r>
              <a:rPr lang="en-US" dirty="0">
                <a:solidFill>
                  <a:srgbClr val="000000"/>
                </a:solidFill>
                <a:latin typeface="AkzidenzGroteskBE-MdCn"/>
              </a:rPr>
              <a:t>1.7 </a:t>
            </a:r>
            <a:r>
              <a:rPr lang="en-US" dirty="0">
                <a:solidFill>
                  <a:srgbClr val="000000"/>
                </a:solidFill>
                <a:latin typeface="AkzidenzGroteskBE-LightCn"/>
              </a:rPr>
              <a:t>Motion of Charged Particles in a Uniform Electric Field</a:t>
            </a:r>
          </a:p>
          <a:p>
            <a:pPr marL="0" indent="0">
              <a:buNone/>
            </a:pPr>
            <a:endParaRPr lang="ar-IQ" dirty="0"/>
          </a:p>
        </p:txBody>
      </p:sp>
    </p:spTree>
    <p:extLst>
      <p:ext uri="{BB962C8B-B14F-4D97-AF65-F5344CB8AC3E}">
        <p14:creationId xmlns:p14="http://schemas.microsoft.com/office/powerpoint/2010/main" val="86992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548680"/>
            <a:ext cx="8928992" cy="5544616"/>
          </a:xfrm>
        </p:spPr>
        <p:txBody>
          <a:bodyPr>
            <a:noAutofit/>
          </a:bodyPr>
          <a:lstStyle/>
          <a:p>
            <a:pPr>
              <a:lnSpc>
                <a:spcPct val="170000"/>
              </a:lnSpc>
            </a:pPr>
            <a:r>
              <a:rPr lang="en-US" sz="1600" dirty="0">
                <a:solidFill>
                  <a:srgbClr val="C66E39"/>
                </a:solidFill>
                <a:latin typeface="AkzidenzGroteskBE-Regular"/>
                <a:cs typeface="+mj-cs"/>
              </a:rPr>
              <a:t>T</a:t>
            </a:r>
            <a:r>
              <a:rPr lang="en-US" sz="1600" dirty="0">
                <a:solidFill>
                  <a:srgbClr val="000000"/>
                </a:solidFill>
                <a:latin typeface="NewBaskerville-Roman"/>
                <a:cs typeface="+mj-cs"/>
              </a:rPr>
              <a:t>he electromagnetic force between charged particles is one of the fundamental forces of nature. </a:t>
            </a:r>
          </a:p>
          <a:p>
            <a:pPr>
              <a:lnSpc>
                <a:spcPct val="170000"/>
              </a:lnSpc>
            </a:pPr>
            <a:r>
              <a:rPr lang="en-US" sz="1600" dirty="0">
                <a:solidFill>
                  <a:srgbClr val="000000"/>
                </a:solidFill>
                <a:latin typeface="NewBaskerville-Roman"/>
                <a:cs typeface="+mj-cs"/>
              </a:rPr>
              <a:t>We begin this chapter by describing some of the basic properties of one manifestation</a:t>
            </a:r>
            <a:r>
              <a:rPr lang="ar-IQ" sz="1600" dirty="0">
                <a:solidFill>
                  <a:srgbClr val="000000"/>
                </a:solidFill>
                <a:latin typeface="NewBaskerville-Roman"/>
                <a:cs typeface="+mj-cs"/>
              </a:rPr>
              <a:t>لأحد مظاهر</a:t>
            </a:r>
            <a:r>
              <a:rPr lang="en-US" sz="1600" dirty="0">
                <a:solidFill>
                  <a:srgbClr val="000000"/>
                </a:solidFill>
                <a:latin typeface="NewBaskerville-Roman"/>
                <a:cs typeface="+mj-cs"/>
              </a:rPr>
              <a:t> of the electromagnetic force, </a:t>
            </a:r>
            <a:r>
              <a:rPr lang="en-US" sz="1600" dirty="0">
                <a:solidFill>
                  <a:srgbClr val="FF0000"/>
                </a:solidFill>
                <a:latin typeface="NewBaskerville-Roman"/>
                <a:cs typeface="+mj-cs"/>
              </a:rPr>
              <a:t>the electric force. </a:t>
            </a:r>
          </a:p>
          <a:p>
            <a:pPr>
              <a:lnSpc>
                <a:spcPct val="170000"/>
              </a:lnSpc>
            </a:pPr>
            <a:r>
              <a:rPr lang="en-US" sz="1600" dirty="0">
                <a:solidFill>
                  <a:srgbClr val="000000"/>
                </a:solidFill>
                <a:latin typeface="NewBaskerville-Roman"/>
                <a:cs typeface="+mj-cs"/>
              </a:rPr>
              <a:t>We then discuss </a:t>
            </a:r>
            <a:r>
              <a:rPr lang="en-US" sz="1600" dirty="0">
                <a:solidFill>
                  <a:srgbClr val="FF0000"/>
                </a:solidFill>
                <a:latin typeface="NewBaskerville-Roman"/>
                <a:cs typeface="+mj-cs"/>
              </a:rPr>
              <a:t>Coulomb’s law</a:t>
            </a:r>
            <a:r>
              <a:rPr lang="en-US" sz="1600" dirty="0">
                <a:solidFill>
                  <a:srgbClr val="000000"/>
                </a:solidFill>
                <a:latin typeface="NewBaskerville-Roman"/>
                <a:cs typeface="+mj-cs"/>
              </a:rPr>
              <a:t>, which is the fundamental law of the electric force between any two charged particles.</a:t>
            </a:r>
          </a:p>
          <a:p>
            <a:pPr>
              <a:lnSpc>
                <a:spcPct val="170000"/>
              </a:lnSpc>
            </a:pPr>
            <a:r>
              <a:rPr lang="en-US" sz="1600" dirty="0">
                <a:solidFill>
                  <a:srgbClr val="000000"/>
                </a:solidFill>
                <a:latin typeface="NewBaskerville-Roman"/>
                <a:cs typeface="+mj-cs"/>
              </a:rPr>
              <a:t>Next, we introduce the </a:t>
            </a:r>
            <a:r>
              <a:rPr lang="en-US" sz="1600" dirty="0">
                <a:solidFill>
                  <a:srgbClr val="FF0000"/>
                </a:solidFill>
                <a:latin typeface="NewBaskerville-Roman"/>
                <a:cs typeface="+mj-cs"/>
              </a:rPr>
              <a:t>concept of an electric field</a:t>
            </a:r>
            <a:r>
              <a:rPr lang="en-US" sz="1600" dirty="0">
                <a:solidFill>
                  <a:srgbClr val="000000"/>
                </a:solidFill>
                <a:latin typeface="NewBaskerville-Roman"/>
                <a:cs typeface="+mj-cs"/>
              </a:rPr>
              <a:t> associated with a </a:t>
            </a:r>
            <a:r>
              <a:rPr lang="en-US" sz="1600" dirty="0">
                <a:solidFill>
                  <a:srgbClr val="FF0000"/>
                </a:solidFill>
                <a:latin typeface="NewBaskerville-Roman"/>
                <a:cs typeface="+mj-cs"/>
              </a:rPr>
              <a:t>charge distribution</a:t>
            </a:r>
            <a:r>
              <a:rPr lang="en-US" sz="1600" dirty="0">
                <a:solidFill>
                  <a:srgbClr val="000000"/>
                </a:solidFill>
                <a:latin typeface="NewBaskerville-Roman"/>
                <a:cs typeface="+mj-cs"/>
              </a:rPr>
              <a:t> and describe its </a:t>
            </a:r>
            <a:r>
              <a:rPr lang="en-US" sz="1600" dirty="0">
                <a:solidFill>
                  <a:srgbClr val="FF0000"/>
                </a:solidFill>
                <a:latin typeface="NewBaskerville-Roman"/>
                <a:cs typeface="+mj-cs"/>
              </a:rPr>
              <a:t>effect on other charged particles</a:t>
            </a:r>
            <a:r>
              <a:rPr lang="en-US" sz="1600" dirty="0">
                <a:solidFill>
                  <a:srgbClr val="000000"/>
                </a:solidFill>
                <a:latin typeface="NewBaskerville-Roman"/>
                <a:cs typeface="+mj-cs"/>
              </a:rPr>
              <a:t>.</a:t>
            </a:r>
          </a:p>
          <a:p>
            <a:pPr>
              <a:lnSpc>
                <a:spcPct val="170000"/>
              </a:lnSpc>
            </a:pPr>
            <a:r>
              <a:rPr lang="en-US" sz="1600" dirty="0">
                <a:solidFill>
                  <a:srgbClr val="000000"/>
                </a:solidFill>
                <a:latin typeface="NewBaskerville-Roman"/>
                <a:cs typeface="+mj-cs"/>
              </a:rPr>
              <a:t>We then show how to use Coulomb’s law to calculate the electric field for a given charge distribution.</a:t>
            </a:r>
          </a:p>
          <a:p>
            <a:pPr>
              <a:lnSpc>
                <a:spcPct val="170000"/>
              </a:lnSpc>
            </a:pPr>
            <a:r>
              <a:rPr lang="en-US" sz="1600" dirty="0">
                <a:solidFill>
                  <a:srgbClr val="000000"/>
                </a:solidFill>
                <a:latin typeface="NewBaskerville-Roman"/>
                <a:cs typeface="+mj-cs"/>
              </a:rPr>
              <a:t>We conclude the chapter with a discussion of the </a:t>
            </a:r>
            <a:r>
              <a:rPr lang="en-US" sz="1600" dirty="0">
                <a:solidFill>
                  <a:srgbClr val="FF0000"/>
                </a:solidFill>
                <a:latin typeface="NewBaskerville-Roman"/>
                <a:cs typeface="+mj-cs"/>
              </a:rPr>
              <a:t>motion of a charged particle in a uniform electric field</a:t>
            </a:r>
            <a:r>
              <a:rPr lang="en-US" sz="1600" dirty="0">
                <a:solidFill>
                  <a:srgbClr val="000000"/>
                </a:solidFill>
                <a:latin typeface="NewBaskerville-Roman"/>
                <a:cs typeface="+mj-cs"/>
              </a:rPr>
              <a:t>.</a:t>
            </a:r>
            <a:endParaRPr lang="ar-IQ" sz="1600" dirty="0">
              <a:cs typeface="+mj-cs"/>
            </a:endParaRPr>
          </a:p>
        </p:txBody>
      </p:sp>
    </p:spTree>
    <p:extLst>
      <p:ext uri="{BB962C8B-B14F-4D97-AF65-F5344CB8AC3E}">
        <p14:creationId xmlns:p14="http://schemas.microsoft.com/office/powerpoint/2010/main" val="3210775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44624"/>
            <a:ext cx="5796644"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b="1" dirty="0">
                <a:solidFill>
                  <a:srgbClr val="007EA6"/>
                </a:solidFill>
                <a:latin typeface="AkzidenzGroteskBE-Bold"/>
              </a:rPr>
              <a:t>1.1 Properties of Electric Charges</a:t>
            </a:r>
            <a:endParaRPr lang="en-US" dirty="0">
              <a:solidFill>
                <a:schemeClr val="tx1"/>
              </a:solidFill>
            </a:endParaRPr>
          </a:p>
        </p:txBody>
      </p:sp>
      <p:sp>
        <p:nvSpPr>
          <p:cNvPr id="5" name="Rectangle 4"/>
          <p:cNvSpPr/>
          <p:nvPr/>
        </p:nvSpPr>
        <p:spPr>
          <a:xfrm>
            <a:off x="107505" y="808251"/>
            <a:ext cx="6192688" cy="5201424"/>
          </a:xfrm>
          <a:prstGeom prst="rect">
            <a:avLst/>
          </a:prstGeom>
        </p:spPr>
        <p:txBody>
          <a:bodyPr wrap="square">
            <a:spAutoFit/>
          </a:bodyPr>
          <a:lstStyle/>
          <a:p>
            <a:r>
              <a:rPr lang="en-US" sz="1600" dirty="0">
                <a:latin typeface="NewBaskerville-Roman"/>
              </a:rPr>
              <a:t>A number of simple experiments demonstrate the existence of electric forces and charges. For example;</a:t>
            </a:r>
          </a:p>
          <a:p>
            <a:pPr marL="342900" indent="-342900">
              <a:buFontTx/>
              <a:buChar char="-"/>
            </a:pPr>
            <a:r>
              <a:rPr lang="en-US" sz="1600" dirty="0">
                <a:latin typeface="NewBaskerville-Roman"/>
              </a:rPr>
              <a:t>after running a comb through your hair on a dry day, you will find that the comb attracts bits of paper. </a:t>
            </a:r>
          </a:p>
          <a:p>
            <a:pPr marL="342900" indent="-342900">
              <a:buFontTx/>
              <a:buChar char="-"/>
            </a:pPr>
            <a:r>
              <a:rPr lang="en-US" sz="1600" dirty="0">
                <a:latin typeface="NewBaskerville-Roman"/>
              </a:rPr>
              <a:t>The same effect occurs when certain materials are rubbed together, such as glass rubbed with silk or rubber with fur.</a:t>
            </a:r>
          </a:p>
          <a:p>
            <a:endParaRPr lang="en-US" sz="1600" dirty="0">
              <a:latin typeface="NewBaskerville-Roman"/>
            </a:endParaRPr>
          </a:p>
          <a:p>
            <a:r>
              <a:rPr lang="en-US" sz="1600" dirty="0">
                <a:latin typeface="NewBaskerville-Roman"/>
              </a:rPr>
              <a:t>Another simple experiment is to rub an inflated balloon with wool</a:t>
            </a:r>
            <a:r>
              <a:rPr lang="ar-IQ" sz="1600" dirty="0">
                <a:latin typeface="NewBaskerville-Roman"/>
              </a:rPr>
              <a:t>بالصوف</a:t>
            </a:r>
            <a:r>
              <a:rPr lang="en-US" sz="1600" dirty="0">
                <a:latin typeface="NewBaskerville-Roman"/>
              </a:rPr>
              <a:t>. The balloon then adheres to a wall, often for hours.</a:t>
            </a:r>
          </a:p>
          <a:p>
            <a:r>
              <a:rPr lang="en-US" sz="1600" dirty="0">
                <a:latin typeface="NewBaskerville-Roman"/>
              </a:rPr>
              <a:t> </a:t>
            </a:r>
          </a:p>
          <a:p>
            <a:pPr marL="342900" indent="-342900">
              <a:buFont typeface="Arial" pitchFamily="34" charset="0"/>
              <a:buChar char="•"/>
            </a:pPr>
            <a:r>
              <a:rPr lang="en-US" sz="1600" dirty="0">
                <a:latin typeface="NewBaskerville-Roman"/>
              </a:rPr>
              <a:t>When materials behave in this way, they are said to be </a:t>
            </a:r>
            <a:r>
              <a:rPr lang="en-US" sz="1600" i="1" dirty="0">
                <a:solidFill>
                  <a:srgbClr val="FF0000"/>
                </a:solidFill>
                <a:latin typeface="NewBaskerville-Italic"/>
              </a:rPr>
              <a:t>electrified</a:t>
            </a:r>
            <a:r>
              <a:rPr lang="en-US" sz="1600" dirty="0">
                <a:latin typeface="NewBaskerville-Roman"/>
              </a:rPr>
              <a:t>, or to have become </a:t>
            </a:r>
            <a:r>
              <a:rPr lang="en-US" sz="2000" b="1" dirty="0">
                <a:solidFill>
                  <a:srgbClr val="FF0000"/>
                </a:solidFill>
                <a:latin typeface="NewBaskervilleITCbyBT-Black"/>
              </a:rPr>
              <a:t>electrically charged</a:t>
            </a:r>
            <a:r>
              <a:rPr lang="en-US" sz="1600" dirty="0">
                <a:latin typeface="NewBaskervilleITCbyBT-Black"/>
              </a:rPr>
              <a:t>.</a:t>
            </a:r>
          </a:p>
          <a:p>
            <a:pPr marL="342900" indent="-342900">
              <a:buFont typeface="Arial" pitchFamily="34" charset="0"/>
              <a:buChar char="•"/>
            </a:pPr>
            <a:endParaRPr lang="en-US" sz="1600" dirty="0">
              <a:latin typeface="NewBaskervilleITCbyBT-Black"/>
            </a:endParaRPr>
          </a:p>
          <a:p>
            <a:pPr marL="342900" indent="-342900">
              <a:buFont typeface="Arial" pitchFamily="34" charset="0"/>
              <a:buChar char="•"/>
            </a:pPr>
            <a:endParaRPr lang="en-US" sz="1600" dirty="0">
              <a:latin typeface="NewBaskervilleITCbyBT-Black"/>
            </a:endParaRPr>
          </a:p>
          <a:p>
            <a:pPr marL="342900" indent="-342900">
              <a:buFont typeface="Arial" pitchFamily="34" charset="0"/>
              <a:buChar char="•"/>
            </a:pPr>
            <a:r>
              <a:rPr lang="en-US" sz="1600" dirty="0">
                <a:latin typeface="NewBaskerville-Roman"/>
              </a:rPr>
              <a:t>In a series of simple experiments, it was found that there are two kinds of electric charges, which were given the names </a:t>
            </a:r>
            <a:r>
              <a:rPr lang="en-US" sz="1600" dirty="0">
                <a:latin typeface="NewBaskervilleITCbyBT-Black"/>
              </a:rPr>
              <a:t>positive </a:t>
            </a:r>
            <a:r>
              <a:rPr lang="en-US" sz="1600" dirty="0">
                <a:latin typeface="NewBaskerville-Roman"/>
              </a:rPr>
              <a:t>and </a:t>
            </a:r>
            <a:r>
              <a:rPr lang="en-US" sz="1600" dirty="0">
                <a:latin typeface="NewBaskervilleITCbyBT-Black"/>
              </a:rPr>
              <a:t>negative </a:t>
            </a:r>
            <a:r>
              <a:rPr lang="en-US" sz="1600" dirty="0">
                <a:latin typeface="NewBaskerville-Roman"/>
              </a:rPr>
              <a:t>by Benjamin Franklin (1706–1790). We identify </a:t>
            </a:r>
            <a:r>
              <a:rPr lang="en-US" sz="2000" b="1" dirty="0">
                <a:solidFill>
                  <a:schemeClr val="tx2">
                    <a:lumMod val="60000"/>
                    <a:lumOff val="40000"/>
                  </a:schemeClr>
                </a:solidFill>
                <a:latin typeface="NewBaskerville-Roman"/>
              </a:rPr>
              <a:t>negative charge</a:t>
            </a:r>
            <a:r>
              <a:rPr lang="en-US" sz="2000" b="1" dirty="0">
                <a:latin typeface="NewBaskerville-Roman"/>
              </a:rPr>
              <a:t> </a:t>
            </a:r>
            <a:r>
              <a:rPr lang="en-US" sz="1600" dirty="0">
                <a:latin typeface="NewBaskerville-Roman"/>
              </a:rPr>
              <a:t>as that type possessed by </a:t>
            </a:r>
            <a:r>
              <a:rPr lang="en-US" sz="1600" dirty="0">
                <a:solidFill>
                  <a:schemeClr val="tx2">
                    <a:lumMod val="60000"/>
                    <a:lumOff val="40000"/>
                  </a:schemeClr>
                </a:solidFill>
                <a:latin typeface="NewBaskerville-Roman"/>
              </a:rPr>
              <a:t>electrons</a:t>
            </a:r>
            <a:r>
              <a:rPr lang="en-US" sz="1600" dirty="0">
                <a:latin typeface="NewBaskerville-Roman"/>
              </a:rPr>
              <a:t> and </a:t>
            </a:r>
            <a:r>
              <a:rPr lang="en-US" sz="2000" b="1" dirty="0">
                <a:solidFill>
                  <a:srgbClr val="00B050"/>
                </a:solidFill>
                <a:latin typeface="NewBaskerville-Roman"/>
              </a:rPr>
              <a:t>positive charge </a:t>
            </a:r>
            <a:r>
              <a:rPr lang="en-US" sz="1600" dirty="0">
                <a:latin typeface="NewBaskerville-Roman"/>
              </a:rPr>
              <a:t>as that possessed by </a:t>
            </a:r>
            <a:r>
              <a:rPr lang="en-US" sz="1600" dirty="0">
                <a:solidFill>
                  <a:srgbClr val="00B050"/>
                </a:solidFill>
                <a:latin typeface="NewBaskerville-Roman"/>
              </a:rPr>
              <a:t>protons</a:t>
            </a:r>
            <a:r>
              <a:rPr lang="en-US" sz="1600" dirty="0">
                <a:latin typeface="NewBaskerville-Roman"/>
              </a:rPr>
              <a:t>.</a:t>
            </a:r>
            <a:endParaRPr lang="ar-IQ" sz="1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972" y="692696"/>
            <a:ext cx="2619189" cy="195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972" y="2708920"/>
            <a:ext cx="261918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205" y="4869160"/>
            <a:ext cx="263595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96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7202" y="1914648"/>
            <a:ext cx="8735838" cy="7200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u="sng" dirty="0"/>
              <a:t>On the basis of these observations, we conclude that charges of the </a:t>
            </a:r>
            <a:r>
              <a:rPr lang="en-US" b="1" u="sng" dirty="0"/>
              <a:t>same sign repel one another </a:t>
            </a:r>
            <a:r>
              <a:rPr lang="en-US" u="sng" dirty="0"/>
              <a:t>and </a:t>
            </a:r>
            <a:r>
              <a:rPr lang="en-US" b="1" u="sng" dirty="0"/>
              <a:t>charges with opposite signs attract one another</a:t>
            </a:r>
          </a:p>
        </p:txBody>
      </p:sp>
      <p:pic>
        <p:nvPicPr>
          <p:cNvPr id="8" name="Picture 7"/>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467544" y="2780928"/>
            <a:ext cx="3456384" cy="3068882"/>
          </a:xfrm>
          <a:prstGeom prst="rect">
            <a:avLst/>
          </a:prstGeom>
          <a:noFill/>
          <a:ln>
            <a:noFill/>
          </a:ln>
        </p:spPr>
      </p:pic>
      <p:sp>
        <p:nvSpPr>
          <p:cNvPr id="9" name="Rectangle 8"/>
          <p:cNvSpPr/>
          <p:nvPr/>
        </p:nvSpPr>
        <p:spPr>
          <a:xfrm>
            <a:off x="3985245" y="3789040"/>
            <a:ext cx="4968552" cy="172819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en-US" b="1" i="1" dirty="0"/>
              <a:t>   Figure 1.1 </a:t>
            </a:r>
            <a:r>
              <a:rPr lang="en-US" i="1" dirty="0"/>
              <a:t>(a) A negatively charged rubber rod suspended by a thread is attracted  to a positively charged glass rod. (b) A negatively charged rubber rod is repelled by another negatively charged rubber rod.</a:t>
            </a:r>
            <a:endParaRPr lang="en-US" dirty="0"/>
          </a:p>
        </p:txBody>
      </p:sp>
      <p:sp>
        <p:nvSpPr>
          <p:cNvPr id="2" name="Rectangle 1"/>
          <p:cNvSpPr/>
          <p:nvPr/>
        </p:nvSpPr>
        <p:spPr>
          <a:xfrm>
            <a:off x="23539" y="17191"/>
            <a:ext cx="4344394" cy="369332"/>
          </a:xfrm>
          <a:prstGeom prst="rect">
            <a:avLst/>
          </a:prstGeom>
        </p:spPr>
        <p:txBody>
          <a:bodyPr wrap="none">
            <a:spAutoFit/>
          </a:bodyPr>
          <a:lstStyle/>
          <a:p>
            <a:r>
              <a:rPr lang="en-US" dirty="0"/>
              <a:t>To verify that there are two types of charge, </a:t>
            </a:r>
          </a:p>
        </p:txBody>
      </p:sp>
      <p:sp>
        <p:nvSpPr>
          <p:cNvPr id="3" name="Rectangle 2"/>
          <p:cNvSpPr/>
          <p:nvPr/>
        </p:nvSpPr>
        <p:spPr>
          <a:xfrm>
            <a:off x="-5110" y="11203"/>
            <a:ext cx="9120461" cy="646331"/>
          </a:xfrm>
          <a:prstGeom prst="rect">
            <a:avLst/>
          </a:prstGeom>
          <a:ln>
            <a:solidFill>
              <a:schemeClr val="accent2">
                <a:lumMod val="75000"/>
              </a:schemeClr>
            </a:solidFill>
          </a:ln>
        </p:spPr>
        <p:txBody>
          <a:bodyPr wrap="square">
            <a:spAutoFit/>
          </a:bodyPr>
          <a:lstStyle/>
          <a:p>
            <a:r>
              <a:rPr lang="en-US" dirty="0">
                <a:solidFill>
                  <a:srgbClr val="FF0000"/>
                </a:solidFill>
              </a:rPr>
              <a:t>                                                                               suppose a hard rubber rod that has been rubbed with fur is suspended by a sewing thread, as shown in Figure 1.1.</a:t>
            </a:r>
          </a:p>
        </p:txBody>
      </p:sp>
      <p:sp>
        <p:nvSpPr>
          <p:cNvPr id="6" name="Rectangle 5"/>
          <p:cNvSpPr/>
          <p:nvPr/>
        </p:nvSpPr>
        <p:spPr>
          <a:xfrm>
            <a:off x="-5110" y="643464"/>
            <a:ext cx="9118353" cy="646331"/>
          </a:xfrm>
          <a:prstGeom prst="rect">
            <a:avLst/>
          </a:prstGeom>
        </p:spPr>
        <p:txBody>
          <a:bodyPr wrap="square">
            <a:spAutoFit/>
          </a:bodyPr>
          <a:lstStyle/>
          <a:p>
            <a:r>
              <a:rPr lang="en-US" dirty="0">
                <a:solidFill>
                  <a:schemeClr val="tx1">
                    <a:lumMod val="75000"/>
                    <a:lumOff val="25000"/>
                  </a:schemeClr>
                </a:solidFill>
              </a:rPr>
              <a:t>When a glass rod that has been rubbed with silk is brought near the rubber rod, the two attract each other (Fig. 1.1a). </a:t>
            </a:r>
          </a:p>
        </p:txBody>
      </p:sp>
      <p:sp>
        <p:nvSpPr>
          <p:cNvPr id="7" name="Rectangle 6"/>
          <p:cNvSpPr/>
          <p:nvPr/>
        </p:nvSpPr>
        <p:spPr>
          <a:xfrm>
            <a:off x="187640" y="958965"/>
            <a:ext cx="9298658" cy="646331"/>
          </a:xfrm>
          <a:prstGeom prst="rect">
            <a:avLst/>
          </a:prstGeom>
        </p:spPr>
        <p:txBody>
          <a:bodyPr wrap="square">
            <a:spAutoFit/>
          </a:bodyPr>
          <a:lstStyle/>
          <a:p>
            <a:r>
              <a:rPr lang="en-US" dirty="0"/>
              <a:t>                                     </a:t>
            </a:r>
            <a:r>
              <a:rPr lang="en-US" dirty="0">
                <a:solidFill>
                  <a:srgbClr val="FF0000"/>
                </a:solidFill>
              </a:rPr>
              <a:t>On the other hand, if two charged rubber rods (or two charged glass rods) are brought near each other, as shown in Figure 1.1b,</a:t>
            </a:r>
          </a:p>
        </p:txBody>
      </p:sp>
      <p:sp>
        <p:nvSpPr>
          <p:cNvPr id="10" name="Rectangle 9"/>
          <p:cNvSpPr/>
          <p:nvPr/>
        </p:nvSpPr>
        <p:spPr>
          <a:xfrm>
            <a:off x="-30756" y="1262737"/>
            <a:ext cx="9143999" cy="646331"/>
          </a:xfrm>
          <a:prstGeom prst="rect">
            <a:avLst/>
          </a:prstGeom>
        </p:spPr>
        <p:txBody>
          <a:bodyPr wrap="square">
            <a:spAutoFit/>
          </a:bodyPr>
          <a:lstStyle/>
          <a:p>
            <a:pPr algn="just"/>
            <a:r>
              <a:rPr lang="en-US" dirty="0"/>
              <a:t>                                                                                                     </a:t>
            </a:r>
            <a:r>
              <a:rPr lang="en-US" dirty="0">
                <a:solidFill>
                  <a:srgbClr val="002060"/>
                </a:solidFill>
              </a:rPr>
              <a:t>the two repel each other</a:t>
            </a:r>
            <a:r>
              <a:rPr lang="en-US" dirty="0"/>
              <a:t>. </a:t>
            </a:r>
            <a:r>
              <a:rPr lang="en-US" dirty="0">
                <a:solidFill>
                  <a:srgbClr val="0070C0"/>
                </a:solidFill>
              </a:rPr>
              <a:t>This observation shows that the rubber and glass have two different types of charge on them</a:t>
            </a:r>
            <a:r>
              <a:rPr lang="en-US" dirty="0"/>
              <a:t>. </a:t>
            </a:r>
          </a:p>
        </p:txBody>
      </p:sp>
      <p:cxnSp>
        <p:nvCxnSpPr>
          <p:cNvPr id="11" name="Curved Connector 10"/>
          <p:cNvCxnSpPr/>
          <p:nvPr/>
        </p:nvCxnSpPr>
        <p:spPr>
          <a:xfrm rot="16200000" flipH="1">
            <a:off x="1198658" y="5028619"/>
            <a:ext cx="1412699" cy="85667"/>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483922" y="5777803"/>
            <a:ext cx="1872208" cy="144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rubbed with fur</a:t>
            </a:r>
          </a:p>
        </p:txBody>
      </p:sp>
      <p:cxnSp>
        <p:nvCxnSpPr>
          <p:cNvPr id="23" name="Curved Connector 22"/>
          <p:cNvCxnSpPr/>
          <p:nvPr/>
        </p:nvCxnSpPr>
        <p:spPr>
          <a:xfrm rot="5400000">
            <a:off x="99582" y="5374548"/>
            <a:ext cx="1093851" cy="48766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87202" y="6165305"/>
            <a:ext cx="1432469" cy="144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rubbed with silk</a:t>
            </a:r>
          </a:p>
        </p:txBody>
      </p:sp>
      <p:cxnSp>
        <p:nvCxnSpPr>
          <p:cNvPr id="47" name="Curved Connector 46"/>
          <p:cNvCxnSpPr/>
          <p:nvPr/>
        </p:nvCxnSpPr>
        <p:spPr>
          <a:xfrm rot="5400000">
            <a:off x="2026048" y="5139994"/>
            <a:ext cx="807499" cy="46812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49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3" grpId="0" animBg="1"/>
      <p:bldP spid="6"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2369" y="4797152"/>
            <a:ext cx="6199262" cy="155534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en-US" dirty="0"/>
              <a:t>  For example, when a glass rod is rubbed with silk, as in Figure 1.2, the silk obtains a negative charge that is equal in magnitude to the positive charge on the glass rod. We now know from our understanding of atomic structure that electrons are transferred from the glass to the silk in the rubbing process.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22" y="2276873"/>
            <a:ext cx="2524869"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909242" y="3068960"/>
            <a:ext cx="6199262" cy="122413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b="1" dirty="0"/>
              <a:t>  </a:t>
            </a:r>
            <a:r>
              <a:rPr lang="en-US" sz="1400" b="1" dirty="0"/>
              <a:t>Figure 1.2 </a:t>
            </a:r>
            <a:r>
              <a:rPr lang="en-US" sz="1400" dirty="0"/>
              <a:t>When a glass rod is rubbed with silk, electrons are transferred from the glass to the silk. Because of conservation of charge, each electron adds negative charge to the silk, and an equal positive charge is left behind on the rod. Also, because the charges are transferred in discrete bundles, the charges on the two objects are </a:t>
            </a:r>
            <a:r>
              <a:rPr lang="en-US" sz="1400" i="1" dirty="0"/>
              <a:t>e</a:t>
            </a:r>
            <a:r>
              <a:rPr lang="en-US" sz="1400" dirty="0"/>
              <a:t>, or 2</a:t>
            </a:r>
            <a:r>
              <a:rPr lang="en-US" sz="1400" i="1" dirty="0"/>
              <a:t>e</a:t>
            </a:r>
            <a:r>
              <a:rPr lang="en-US" sz="1400" dirty="0"/>
              <a:t>, or 3</a:t>
            </a:r>
            <a:r>
              <a:rPr lang="en-US" sz="1400" i="1" dirty="0"/>
              <a:t>e</a:t>
            </a:r>
            <a:r>
              <a:rPr lang="en-US" sz="1400" dirty="0"/>
              <a:t>, and so on.</a:t>
            </a:r>
            <a:r>
              <a:rPr lang="en-US" sz="1400" i="1" dirty="0"/>
              <a:t> </a:t>
            </a:r>
            <a:endParaRPr lang="en-US" sz="1400" dirty="0"/>
          </a:p>
        </p:txBody>
      </p:sp>
      <p:sp>
        <p:nvSpPr>
          <p:cNvPr id="4" name="Rectangle 3"/>
          <p:cNvSpPr/>
          <p:nvPr/>
        </p:nvSpPr>
        <p:spPr>
          <a:xfrm>
            <a:off x="8510" y="295488"/>
            <a:ext cx="9099994" cy="1477328"/>
          </a:xfrm>
          <a:prstGeom prst="rect">
            <a:avLst/>
          </a:prstGeom>
          <a:ln>
            <a:solidFill>
              <a:srgbClr val="FF0000"/>
            </a:solidFill>
          </a:ln>
        </p:spPr>
        <p:txBody>
          <a:bodyPr wrap="square">
            <a:spAutoFit/>
          </a:bodyPr>
          <a:lstStyle/>
          <a:p>
            <a:pPr lvl="0"/>
            <a:r>
              <a:rPr lang="en-US" dirty="0"/>
              <a:t>   </a:t>
            </a:r>
            <a:r>
              <a:rPr lang="en-US" dirty="0">
                <a:solidFill>
                  <a:srgbClr val="00B0F0"/>
                </a:solidFill>
              </a:rPr>
              <a:t>Another important aspect of electricity that arises from experimental observations is that </a:t>
            </a:r>
            <a:r>
              <a:rPr lang="en-US" b="1" u="sng" dirty="0"/>
              <a:t>electric charge </a:t>
            </a:r>
            <a:r>
              <a:rPr lang="en-US" u="sng" dirty="0"/>
              <a:t>is always </a:t>
            </a:r>
            <a:r>
              <a:rPr lang="en-US" b="1" u="sng" dirty="0"/>
              <a:t>conserved </a:t>
            </a:r>
            <a:r>
              <a:rPr lang="en-US" u="sng" dirty="0"/>
              <a:t>in an isolated system</a:t>
            </a:r>
            <a:r>
              <a:rPr lang="en-US" u="sng" dirty="0">
                <a:solidFill>
                  <a:srgbClr val="00B0F0"/>
                </a:solidFill>
              </a:rPr>
              <a:t>.</a:t>
            </a:r>
            <a:r>
              <a:rPr lang="en-US" u="sng" dirty="0"/>
              <a:t> </a:t>
            </a:r>
            <a:r>
              <a:rPr lang="en-US" dirty="0">
                <a:solidFill>
                  <a:srgbClr val="FF0000"/>
                </a:solidFill>
              </a:rPr>
              <a:t>That is, when one object is rubbed against another, charge is not created in the process. The electrified state is due to a </a:t>
            </a:r>
            <a:r>
              <a:rPr lang="en-US" i="1" dirty="0">
                <a:solidFill>
                  <a:srgbClr val="FF0000"/>
                </a:solidFill>
              </a:rPr>
              <a:t>transfer </a:t>
            </a:r>
            <a:r>
              <a:rPr lang="en-US" dirty="0">
                <a:solidFill>
                  <a:srgbClr val="FF0000"/>
                </a:solidFill>
              </a:rPr>
              <a:t>of charge from one object to the other.</a:t>
            </a:r>
            <a:r>
              <a:rPr lang="en-US" dirty="0">
                <a:solidFill>
                  <a:prstClr val="black"/>
                </a:solidFill>
              </a:rPr>
              <a:t> </a:t>
            </a:r>
            <a:r>
              <a:rPr lang="en-US" u="sng" dirty="0">
                <a:solidFill>
                  <a:prstClr val="black">
                    <a:lumMod val="85000"/>
                    <a:lumOff val="15000"/>
                  </a:prstClr>
                </a:solidFill>
              </a:rPr>
              <a:t>One object gains some amount of negative charge while the other gains an equal amount of positive charge. </a:t>
            </a:r>
          </a:p>
        </p:txBody>
      </p:sp>
    </p:spTree>
    <p:extLst>
      <p:ext uri="{BB962C8B-B14F-4D97-AF65-F5344CB8AC3E}">
        <p14:creationId xmlns:p14="http://schemas.microsoft.com/office/powerpoint/2010/main" val="19228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514" y="188640"/>
                <a:ext cx="9085757" cy="4893647"/>
              </a:xfrm>
              <a:prstGeom prst="rect">
                <a:avLst/>
              </a:prstGeom>
            </p:spPr>
            <p:txBody>
              <a:bodyPr wrap="square">
                <a:spAutoFit/>
              </a:bodyPr>
              <a:lstStyle/>
              <a:p>
                <a:r>
                  <a:rPr lang="en-US" dirty="0">
                    <a:solidFill>
                      <a:srgbClr val="FF0000"/>
                    </a:solidFill>
                  </a:rPr>
                  <a:t>In 1909, Robert Millikan (1868–1953) discovered that electric charge always occurs as some integral multiple of a fundamental amount of charge </a:t>
                </a:r>
                <a:r>
                  <a:rPr lang="en-US" sz="2800" b="1" i="1" dirty="0">
                    <a:solidFill>
                      <a:srgbClr val="FF0000"/>
                    </a:solidFill>
                  </a:rPr>
                  <a:t>e</a:t>
                </a:r>
                <a:r>
                  <a:rPr lang="en-US" i="1" dirty="0">
                    <a:solidFill>
                      <a:srgbClr val="FF0000"/>
                    </a:solidFill>
                  </a:rPr>
                  <a:t> </a:t>
                </a:r>
                <a:r>
                  <a:rPr lang="en-US" dirty="0">
                    <a:solidFill>
                      <a:srgbClr val="FF0000"/>
                    </a:solidFill>
                  </a:rPr>
                  <a:t>(see Section 3.7). </a:t>
                </a:r>
              </a:p>
              <a:p>
                <a:pPr lvl="0"/>
                <a:endParaRPr lang="en-US" i="1" u="sng" dirty="0">
                  <a:solidFill>
                    <a:prstClr val="black"/>
                  </a:solidFill>
                </a:endParaRPr>
              </a:p>
              <a:p>
                <a:pPr lvl="0"/>
                <a:r>
                  <a:rPr lang="en-US" i="1" u="sng" dirty="0">
                    <a:solidFill>
                      <a:prstClr val="black"/>
                    </a:solidFill>
                  </a:rPr>
                  <a:t>In modern terms, the electric charge </a:t>
                </a:r>
                <a14:m>
                  <m:oMath xmlns:m="http://schemas.openxmlformats.org/officeDocument/2006/math">
                    <m:r>
                      <a:rPr lang="en-US" i="1" u="sng" dirty="0">
                        <a:solidFill>
                          <a:prstClr val="black"/>
                        </a:solidFill>
                        <a:latin typeface="Cambria Math"/>
                      </a:rPr>
                      <m:t>𝑞</m:t>
                    </m:r>
                  </m:oMath>
                </a14:m>
                <a:r>
                  <a:rPr lang="en-US" i="1" u="sng" dirty="0">
                    <a:solidFill>
                      <a:prstClr val="black"/>
                    </a:solidFill>
                  </a:rPr>
                  <a:t> is said to be </a:t>
                </a:r>
                <a:r>
                  <a:rPr lang="en-US" b="1" i="1" u="sng" dirty="0">
                    <a:solidFill>
                      <a:srgbClr val="FF0000"/>
                    </a:solidFill>
                  </a:rPr>
                  <a:t>quantized,</a:t>
                </a:r>
                <a:r>
                  <a:rPr lang="en-US" i="1" u="sng" dirty="0">
                    <a:solidFill>
                      <a:prstClr val="black"/>
                    </a:solidFill>
                  </a:rPr>
                  <a:t> where </a:t>
                </a:r>
                <a14:m>
                  <m:oMath xmlns:m="http://schemas.openxmlformats.org/officeDocument/2006/math">
                    <m:r>
                      <a:rPr lang="en-US" i="1" u="sng">
                        <a:solidFill>
                          <a:prstClr val="black"/>
                        </a:solidFill>
                        <a:latin typeface="Cambria Math"/>
                      </a:rPr>
                      <m:t>𝑞</m:t>
                    </m:r>
                  </m:oMath>
                </a14:m>
                <a:r>
                  <a:rPr lang="en-US" i="1" u="sng" dirty="0">
                    <a:solidFill>
                      <a:prstClr val="black"/>
                    </a:solidFill>
                  </a:rPr>
                  <a:t> is the standard symbol used for charge as a variable. </a:t>
                </a:r>
              </a:p>
              <a:p>
                <a:pPr lvl="0"/>
                <a:endParaRPr lang="en-US" dirty="0">
                  <a:solidFill>
                    <a:prstClr val="black"/>
                  </a:solidFill>
                </a:endParaRPr>
              </a:p>
              <a:p>
                <a:pPr lvl="0"/>
                <a:r>
                  <a:rPr lang="en-US" dirty="0">
                    <a:solidFill>
                      <a:prstClr val="black"/>
                    </a:solidFill>
                  </a:rPr>
                  <a:t>That is, electric charge exists as discrete “packets,” and we can write </a:t>
                </a:r>
              </a:p>
              <a:p>
                <a:pPr lvl="0"/>
                <a:endParaRPr lang="en-US" dirty="0">
                  <a:solidFill>
                    <a:prstClr val="black"/>
                  </a:solidFill>
                </a:endParaRPr>
              </a:p>
              <a:p>
                <a:pPr lvl="0" algn="ctr"/>
                <a:r>
                  <a:rPr lang="en-US" sz="3200" dirty="0">
                    <a:solidFill>
                      <a:prstClr val="black"/>
                    </a:solidFill>
                  </a:rPr>
                  <a:t> </a:t>
                </a:r>
                <a:r>
                  <a:rPr lang="en-US" sz="3200" b="1" dirty="0">
                    <a:solidFill>
                      <a:srgbClr val="FF0000"/>
                    </a:solidFill>
                  </a:rPr>
                  <a:t>𝑞 = 𝑁𝑒</a:t>
                </a:r>
                <a:r>
                  <a:rPr lang="en-US" b="1" dirty="0">
                    <a:solidFill>
                      <a:srgbClr val="FF0000"/>
                    </a:solidFill>
                  </a:rPr>
                  <a:t> </a:t>
                </a:r>
              </a:p>
              <a:p>
                <a:pPr lvl="0"/>
                <a:r>
                  <a:rPr lang="en-US" dirty="0">
                    <a:solidFill>
                      <a:prstClr val="black"/>
                    </a:solidFill>
                  </a:rPr>
                  <a:t> </a:t>
                </a:r>
              </a:p>
              <a:p>
                <a:pPr lvl="0"/>
                <a:r>
                  <a:rPr lang="en-US" dirty="0">
                    <a:solidFill>
                      <a:prstClr val="black"/>
                    </a:solidFill>
                  </a:rPr>
                  <a:t>, where 𝑁 is some integer.   </a:t>
                </a:r>
                <a:r>
                  <a:rPr lang="en-US" u="sng" dirty="0">
                    <a:solidFill>
                      <a:prstClr val="black"/>
                    </a:solidFill>
                  </a:rPr>
                  <a:t>Other experiments in the same period showed that the electron has a charge</a:t>
                </a:r>
                <a14:m>
                  <m:oMath xmlns:m="http://schemas.openxmlformats.org/officeDocument/2006/math">
                    <m:r>
                      <a:rPr lang="en-US" i="1" u="sng" dirty="0">
                        <a:solidFill>
                          <a:prstClr val="black"/>
                        </a:solidFill>
                        <a:latin typeface="Cambria Math"/>
                      </a:rPr>
                      <m:t> ( </m:t>
                    </m:r>
                    <m:r>
                      <a:rPr lang="en-US" i="1" u="sng">
                        <a:solidFill>
                          <a:prstClr val="black"/>
                        </a:solidFill>
                        <a:latin typeface="Cambria Math"/>
                      </a:rPr>
                      <m:t>−</m:t>
                    </m:r>
                    <m:r>
                      <a:rPr lang="en-US" i="1" u="sng">
                        <a:solidFill>
                          <a:prstClr val="black"/>
                        </a:solidFill>
                        <a:latin typeface="Cambria Math"/>
                      </a:rPr>
                      <m:t>𝑒</m:t>
                    </m:r>
                    <m:r>
                      <a:rPr lang="en-US" i="1" u="sng">
                        <a:solidFill>
                          <a:prstClr val="black"/>
                        </a:solidFill>
                        <a:latin typeface="Cambria Math"/>
                      </a:rPr>
                      <m:t> )</m:t>
                    </m:r>
                  </m:oMath>
                </a14:m>
                <a:r>
                  <a:rPr lang="en-US" i="1" u="sng" dirty="0">
                    <a:solidFill>
                      <a:prstClr val="black"/>
                    </a:solidFill>
                  </a:rPr>
                  <a:t> </a:t>
                </a:r>
                <a:r>
                  <a:rPr lang="en-US" u="sng" dirty="0">
                    <a:solidFill>
                      <a:prstClr val="black"/>
                    </a:solidFill>
                  </a:rPr>
                  <a:t>and the proton has a charge of equal magnitude but opposite sign </a:t>
                </a:r>
                <a14:m>
                  <m:oMath xmlns:m="http://schemas.openxmlformats.org/officeDocument/2006/math">
                    <m:d>
                      <m:dPr>
                        <m:ctrlPr>
                          <a:rPr lang="en-US" i="1" u="sng">
                            <a:solidFill>
                              <a:prstClr val="black"/>
                            </a:solidFill>
                            <a:latin typeface="Cambria Math" panose="02040503050406030204" pitchFamily="18" charset="0"/>
                          </a:rPr>
                        </m:ctrlPr>
                      </m:dPr>
                      <m:e>
                        <m:r>
                          <a:rPr lang="en-US" i="1" u="sng">
                            <a:solidFill>
                              <a:prstClr val="black"/>
                            </a:solidFill>
                            <a:latin typeface="Cambria Math"/>
                          </a:rPr>
                          <m:t>+</m:t>
                        </m:r>
                        <m:r>
                          <a:rPr lang="en-US" i="1" u="sng">
                            <a:solidFill>
                              <a:prstClr val="black"/>
                            </a:solidFill>
                            <a:latin typeface="Cambria Math"/>
                          </a:rPr>
                          <m:t>𝑒</m:t>
                        </m:r>
                      </m:e>
                    </m:d>
                  </m:oMath>
                </a14:m>
                <a:r>
                  <a:rPr lang="en-US" u="sng" dirty="0">
                    <a:solidFill>
                      <a:prstClr val="black"/>
                    </a:solidFill>
                  </a:rPr>
                  <a:t>. </a:t>
                </a:r>
              </a:p>
              <a:p>
                <a:pPr lvl="0"/>
                <a:endParaRPr lang="en-US" dirty="0">
                  <a:solidFill>
                    <a:srgbClr val="00B050"/>
                  </a:solidFill>
                </a:endParaRPr>
              </a:p>
              <a:p>
                <a:pPr lvl="0"/>
                <a:r>
                  <a:rPr lang="en-US" dirty="0">
                    <a:solidFill>
                      <a:srgbClr val="00B050"/>
                    </a:solidFill>
                  </a:rPr>
                  <a:t>Some particles, such as the neutron, have no charge. From our discussion thus far, we conclude that electric charge has the properties    :-  </a:t>
                </a:r>
              </a:p>
              <a:p>
                <a:endParaRPr lang="en-US" dirty="0">
                  <a:solidFill>
                    <a:srgbClr val="FF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514" y="188640"/>
                <a:ext cx="9085757" cy="4893647"/>
              </a:xfrm>
              <a:prstGeom prst="rect">
                <a:avLst/>
              </a:prstGeom>
              <a:blipFill rotWithShape="1">
                <a:blip r:embed="rId2"/>
                <a:stretch>
                  <a:fillRect l="-604" t="-623" r="-1007"/>
                </a:stretch>
              </a:blipFill>
            </p:spPr>
            <p:txBody>
              <a:bodyPr/>
              <a:lstStyle/>
              <a:p>
                <a:r>
                  <a:rPr lang="ar-IQ">
                    <a:noFill/>
                  </a:rPr>
                  <a:t> </a:t>
                </a:r>
              </a:p>
            </p:txBody>
          </p:sp>
        </mc:Fallback>
      </mc:AlternateContent>
      <p:sp>
        <p:nvSpPr>
          <p:cNvPr id="3" name="Rectangle 2"/>
          <p:cNvSpPr/>
          <p:nvPr/>
        </p:nvSpPr>
        <p:spPr>
          <a:xfrm>
            <a:off x="89540" y="4725144"/>
            <a:ext cx="9018119" cy="1700808"/>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0"/>
              </a:spcAft>
            </a:pPr>
            <a:r>
              <a:rPr lang="en-US" b="1" u="sng" dirty="0">
                <a:solidFill>
                  <a:srgbClr val="00A9EC"/>
                </a:solidFill>
                <a:effectLst/>
                <a:latin typeface="AkzidenzGroteskBE-Bold"/>
                <a:ea typeface="Calibri"/>
                <a:cs typeface="AkzidenzGroteskBE-Bold"/>
              </a:rPr>
              <a:t>Properties of electric charge</a:t>
            </a:r>
            <a:r>
              <a:rPr lang="en-US" i="1" u="sng" dirty="0">
                <a:effectLst/>
                <a:ea typeface="Calibri"/>
                <a:cs typeface="Arial"/>
              </a:rPr>
              <a:t> </a:t>
            </a:r>
            <a:endParaRPr lang="en-US" u="sng" dirty="0">
              <a:effectLst/>
              <a:ea typeface="Calibri"/>
              <a:cs typeface="Arial"/>
            </a:endParaRPr>
          </a:p>
          <a:p>
            <a:pPr>
              <a:lnSpc>
                <a:spcPct val="115000"/>
              </a:lnSpc>
              <a:spcAft>
                <a:spcPts val="0"/>
              </a:spcAft>
            </a:pPr>
            <a:r>
              <a:rPr lang="en-US" u="sng" dirty="0">
                <a:solidFill>
                  <a:srgbClr val="000000"/>
                </a:solidFill>
                <a:effectLst/>
                <a:latin typeface="NewBaskerville-Roman"/>
                <a:ea typeface="Calibri"/>
                <a:cs typeface="NewBaskerville-Roman"/>
              </a:rPr>
              <a:t>• There are two kinds of charges in nature; charges of opposite sign attract one another and charges of the same sign repel one another.</a:t>
            </a:r>
            <a:endParaRPr lang="en-US" u="sng" dirty="0">
              <a:effectLst/>
              <a:ea typeface="Calibri"/>
              <a:cs typeface="Arial"/>
            </a:endParaRPr>
          </a:p>
          <a:p>
            <a:pPr>
              <a:lnSpc>
                <a:spcPct val="115000"/>
              </a:lnSpc>
              <a:spcAft>
                <a:spcPts val="0"/>
              </a:spcAft>
            </a:pPr>
            <a:r>
              <a:rPr lang="en-US" u="sng" dirty="0">
                <a:solidFill>
                  <a:srgbClr val="000000"/>
                </a:solidFill>
                <a:effectLst/>
                <a:latin typeface="NewBaskerville-Roman"/>
                <a:ea typeface="Calibri"/>
                <a:cs typeface="NewBaskerville-Roman"/>
              </a:rPr>
              <a:t>• Total charge in an isolated system is conserved. </a:t>
            </a:r>
            <a:endParaRPr lang="en-US" u="sng" dirty="0">
              <a:effectLst/>
              <a:ea typeface="Calibri"/>
              <a:cs typeface="Arial"/>
            </a:endParaRPr>
          </a:p>
          <a:p>
            <a:pPr algn="just">
              <a:lnSpc>
                <a:spcPct val="115000"/>
              </a:lnSpc>
              <a:spcAft>
                <a:spcPts val="0"/>
              </a:spcAft>
            </a:pPr>
            <a:r>
              <a:rPr lang="en-US" u="sng" dirty="0">
                <a:solidFill>
                  <a:srgbClr val="000000"/>
                </a:solidFill>
                <a:effectLst/>
                <a:latin typeface="NewBaskerville-Roman"/>
                <a:ea typeface="Calibri"/>
                <a:cs typeface="NewBaskerville-Roman"/>
              </a:rPr>
              <a:t>• Charge is quantized.</a:t>
            </a:r>
            <a:r>
              <a:rPr lang="en-US" i="1" u="sng" dirty="0">
                <a:effectLst/>
                <a:ea typeface="Calibri"/>
                <a:cs typeface="Arial"/>
              </a:rPr>
              <a:t>  </a:t>
            </a:r>
            <a:endParaRPr lang="en-US" u="sng" dirty="0">
              <a:effectLst/>
              <a:ea typeface="Calibri"/>
              <a:cs typeface="Arial"/>
            </a:endParaRPr>
          </a:p>
          <a:p>
            <a:pPr algn="ctr">
              <a:lnSpc>
                <a:spcPct val="115000"/>
              </a:lnSpc>
              <a:spcAft>
                <a:spcPts val="1000"/>
              </a:spcAft>
            </a:pPr>
            <a:r>
              <a:rPr lang="en-US" sz="1100" dirty="0">
                <a:effectLst/>
                <a:ea typeface="Calibri"/>
                <a:cs typeface="Arial"/>
              </a:rPr>
              <a:t> </a:t>
            </a:r>
          </a:p>
        </p:txBody>
      </p:sp>
    </p:spTree>
    <p:extLst>
      <p:ext uri="{BB962C8B-B14F-4D97-AF65-F5344CB8AC3E}">
        <p14:creationId xmlns:p14="http://schemas.microsoft.com/office/powerpoint/2010/main" val="175447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777686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067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6240"/>
            <a:ext cx="5760640" cy="44043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2400" b="1" dirty="0"/>
              <a:t>1.2 Charging Objects By Induction</a:t>
            </a:r>
            <a:endParaRPr lang="en-US" sz="2400" dirty="0"/>
          </a:p>
        </p:txBody>
      </p:sp>
      <p:sp>
        <p:nvSpPr>
          <p:cNvPr id="3" name="Rectangle 2"/>
          <p:cNvSpPr/>
          <p:nvPr/>
        </p:nvSpPr>
        <p:spPr>
          <a:xfrm>
            <a:off x="107504" y="548680"/>
            <a:ext cx="8928992" cy="1728192"/>
          </a:xfrm>
          <a:prstGeom prst="rect">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en-US" sz="1600" dirty="0">
                <a:latin typeface="+mj-lt"/>
                <a:ea typeface="Calibri"/>
                <a:cs typeface="+mj-cs"/>
              </a:rPr>
              <a:t>It is convenient to classify materials in terms of the ability of electrons to move through the material:</a:t>
            </a:r>
          </a:p>
          <a:p>
            <a:pPr algn="just">
              <a:lnSpc>
                <a:spcPct val="115000"/>
              </a:lnSpc>
              <a:spcAft>
                <a:spcPts val="0"/>
              </a:spcAft>
            </a:pPr>
            <a:r>
              <a:rPr lang="en-US" sz="1600" dirty="0">
                <a:effectLst/>
                <a:latin typeface="+mj-lt"/>
                <a:ea typeface="Calibri"/>
                <a:cs typeface="+mj-cs"/>
              </a:rPr>
              <a:t>1- </a:t>
            </a:r>
            <a:r>
              <a:rPr lang="en-US" sz="1600" dirty="0">
                <a:solidFill>
                  <a:srgbClr val="FF0000"/>
                </a:solidFill>
                <a:effectLst/>
                <a:latin typeface="+mj-lt"/>
                <a:ea typeface="Calibri"/>
                <a:cs typeface="+mj-cs"/>
              </a:rPr>
              <a:t>Electrical conductors</a:t>
            </a:r>
            <a:r>
              <a:rPr lang="en-US" sz="1600" dirty="0">
                <a:effectLst/>
                <a:latin typeface="+mj-lt"/>
                <a:ea typeface="Calibri"/>
                <a:cs typeface="+mj-cs"/>
              </a:rPr>
              <a:t> are materials in which some of the electrons are free electrons</a:t>
            </a:r>
            <a:r>
              <a:rPr lang="en-US" sz="1600" baseline="30000" dirty="0">
                <a:solidFill>
                  <a:srgbClr val="FF0000"/>
                </a:solidFill>
                <a:effectLst/>
                <a:latin typeface="+mj-lt"/>
                <a:ea typeface="Calibri"/>
                <a:cs typeface="+mj-cs"/>
              </a:rPr>
              <a:t>1</a:t>
            </a:r>
            <a:r>
              <a:rPr lang="en-US" sz="1600" dirty="0">
                <a:effectLst/>
                <a:latin typeface="+mj-lt"/>
                <a:ea typeface="Calibri"/>
                <a:cs typeface="+mj-cs"/>
              </a:rPr>
              <a:t> that are not bound to atoms and can move relatively freely through the material;  </a:t>
            </a:r>
          </a:p>
          <a:p>
            <a:pPr algn="just">
              <a:lnSpc>
                <a:spcPct val="115000"/>
              </a:lnSpc>
              <a:spcAft>
                <a:spcPts val="0"/>
              </a:spcAft>
            </a:pPr>
            <a:r>
              <a:rPr lang="en-US" sz="1600" dirty="0">
                <a:latin typeface="+mj-lt"/>
                <a:ea typeface="Calibri"/>
                <a:cs typeface="+mj-cs"/>
              </a:rPr>
              <a:t>2- </a:t>
            </a:r>
            <a:r>
              <a:rPr lang="en-US" sz="1600" dirty="0">
                <a:solidFill>
                  <a:srgbClr val="FF0000"/>
                </a:solidFill>
                <a:latin typeface="+mj-lt"/>
                <a:ea typeface="Calibri"/>
                <a:cs typeface="+mj-cs"/>
              </a:rPr>
              <a:t>Electrical insulators </a:t>
            </a:r>
            <a:r>
              <a:rPr lang="en-US" sz="1600" dirty="0">
                <a:latin typeface="+mj-lt"/>
                <a:ea typeface="Calibri"/>
                <a:cs typeface="+mj-cs"/>
              </a:rPr>
              <a:t>are materials in which all electrons are bound to atoms and cannot move freely through the material.</a:t>
            </a:r>
          </a:p>
        </p:txBody>
      </p:sp>
      <p:sp>
        <p:nvSpPr>
          <p:cNvPr id="4" name="Rectangle 3"/>
          <p:cNvSpPr/>
          <p:nvPr/>
        </p:nvSpPr>
        <p:spPr>
          <a:xfrm>
            <a:off x="107504" y="2425242"/>
            <a:ext cx="8928992" cy="8640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t>Materials such as glass, rubber, and wood fall into the category of </a:t>
            </a:r>
            <a:r>
              <a:rPr lang="en-US" b="1" u="sng" dirty="0"/>
              <a:t>electrical insulators</a:t>
            </a:r>
            <a:r>
              <a:rPr lang="en-US" u="sng" dirty="0"/>
              <a:t>. </a:t>
            </a:r>
            <a:r>
              <a:rPr lang="en-US" dirty="0"/>
              <a:t>When such materials are charged by rubbing, only the area rubbed becomes charged, and the charged particles are unable to move to other regions of the material.</a:t>
            </a:r>
          </a:p>
        </p:txBody>
      </p:sp>
      <p:sp>
        <p:nvSpPr>
          <p:cNvPr id="5" name="Rectangle 4"/>
          <p:cNvSpPr/>
          <p:nvPr/>
        </p:nvSpPr>
        <p:spPr>
          <a:xfrm>
            <a:off x="107504" y="3348608"/>
            <a:ext cx="8928992" cy="1304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dirty="0"/>
              <a:t>In contrast, materials such as copper, aluminum, and silver are good electrical conductors. When such materials are charged in some small region, the charge readily distributes itself over the entire surface of the material. If you hold a copper rod in your hand and rub it with wool or fur, it will not attract a small piece of paper.</a:t>
            </a:r>
          </a:p>
        </p:txBody>
      </p:sp>
      <p:sp>
        <p:nvSpPr>
          <p:cNvPr id="6" name="Rectangle 5"/>
          <p:cNvSpPr/>
          <p:nvPr/>
        </p:nvSpPr>
        <p:spPr>
          <a:xfrm>
            <a:off x="107504" y="4653136"/>
            <a:ext cx="8928992" cy="208823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b="1" dirty="0"/>
              <a:t>3- </a:t>
            </a:r>
            <a:r>
              <a:rPr lang="en-US" b="1" dirty="0">
                <a:solidFill>
                  <a:srgbClr val="FF0000"/>
                </a:solidFill>
              </a:rPr>
              <a:t>Semiconductors</a:t>
            </a:r>
            <a:r>
              <a:rPr lang="en-US" dirty="0"/>
              <a:t> are a third class of materials, and their electrical properties are somewhere between those of insulators and those of conductors. Silicon and germanium are well-known examples of semiconductors commonly used in the fabrication of a variety of electronic chips used in computers, cellular telephones, and stereo systems. The electrical properties of semiconductors can be changed over many orders of magnitude by the addition of controlled amounts of certain atoms to the materials.</a:t>
            </a:r>
          </a:p>
        </p:txBody>
      </p:sp>
    </p:spTree>
    <p:extLst>
      <p:ext uri="{BB962C8B-B14F-4D97-AF65-F5344CB8AC3E}">
        <p14:creationId xmlns:p14="http://schemas.microsoft.com/office/powerpoint/2010/main" val="316641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17615</TotalTime>
  <Words>1321</Words>
  <Application>Microsoft Office PowerPoint</Application>
  <PresentationFormat>On-screen Show (4:3)</PresentationFormat>
  <Paragraphs>68</Paragraphs>
  <Slides>10</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AkzidenzGroteskBE-Bold</vt:lpstr>
      <vt:lpstr>AkzidenzGroteskBE-Cn</vt:lpstr>
      <vt:lpstr>AkzidenzGroteskBE-LightCn</vt:lpstr>
      <vt:lpstr>AkzidenzGroteskBE-MdCn</vt:lpstr>
      <vt:lpstr>AkzidenzGroteskBE-Regular</vt:lpstr>
      <vt:lpstr>AkzidenzGroteskBE-Super</vt:lpstr>
      <vt:lpstr>AkzidenzGroteskBE-XBdCn</vt:lpstr>
      <vt:lpstr>Arial</vt:lpstr>
      <vt:lpstr>Calibri</vt:lpstr>
      <vt:lpstr>Cambria Math</vt:lpstr>
      <vt:lpstr>NewBaskerville-Italic</vt:lpstr>
      <vt:lpstr>NewBaskervilleITCbyBT-Black</vt:lpstr>
      <vt:lpstr>NewBaskerville-Roman</vt:lpstr>
      <vt:lpstr>Office Theme</vt:lpstr>
      <vt:lpstr>Chapter 1</vt:lpstr>
      <vt:lpstr>CHAPTER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2O11</dc:creator>
  <cp:lastModifiedBy>Adam 3ZO</cp:lastModifiedBy>
  <cp:revision>378</cp:revision>
  <cp:lastPrinted>2016-11-27T08:02:46Z</cp:lastPrinted>
  <dcterms:created xsi:type="dcterms:W3CDTF">2016-09-04T06:07:22Z</dcterms:created>
  <dcterms:modified xsi:type="dcterms:W3CDTF">2020-06-18T12:49:16Z</dcterms:modified>
</cp:coreProperties>
</file>