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8" r:id="rId3"/>
    <p:sldId id="329" r:id="rId4"/>
    <p:sldId id="330" r:id="rId5"/>
    <p:sldId id="331" r:id="rId6"/>
    <p:sldId id="332" r:id="rId7"/>
    <p:sldId id="333" r:id="rId8"/>
    <p:sldId id="334" r:id="rId9"/>
    <p:sldId id="33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E9138-8736-4900-826F-B66C9BFF61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8EC624-B297-48E9-9F37-B2F3DF47F8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91E460-01B5-4794-877E-251CDAA77E9A}"/>
              </a:ext>
            </a:extLst>
          </p:cNvPr>
          <p:cNvSpPr>
            <a:spLocks noGrp="1"/>
          </p:cNvSpPr>
          <p:nvPr>
            <p:ph type="dt" sz="half" idx="10"/>
          </p:nvPr>
        </p:nvSpPr>
        <p:spPr/>
        <p:txBody>
          <a:bodyPr/>
          <a:lstStyle/>
          <a:p>
            <a:fld id="{753E76D6-F6AC-4F7F-996C-BB63E1D826EA}" type="datetimeFigureOut">
              <a:rPr lang="en-US" smtClean="0"/>
              <a:t>5/8/2020</a:t>
            </a:fld>
            <a:endParaRPr lang="en-US"/>
          </a:p>
        </p:txBody>
      </p:sp>
      <p:sp>
        <p:nvSpPr>
          <p:cNvPr id="5" name="Footer Placeholder 4">
            <a:extLst>
              <a:ext uri="{FF2B5EF4-FFF2-40B4-BE49-F238E27FC236}">
                <a16:creationId xmlns:a16="http://schemas.microsoft.com/office/drawing/2014/main" id="{A5D7F0A0-2C94-44C0-9350-561721DBFA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14EBD6-1DD2-451E-981F-756A06EA9BA4}"/>
              </a:ext>
            </a:extLst>
          </p:cNvPr>
          <p:cNvSpPr>
            <a:spLocks noGrp="1"/>
          </p:cNvSpPr>
          <p:nvPr>
            <p:ph type="sldNum" sz="quarter" idx="12"/>
          </p:nvPr>
        </p:nvSpPr>
        <p:spPr/>
        <p:txBody>
          <a:bodyPr/>
          <a:lstStyle/>
          <a:p>
            <a:fld id="{200A911C-25C8-42EC-BB6B-23C5B899F65C}" type="slidenum">
              <a:rPr lang="en-US" smtClean="0"/>
              <a:t>‹#›</a:t>
            </a:fld>
            <a:endParaRPr lang="en-US"/>
          </a:p>
        </p:txBody>
      </p:sp>
    </p:spTree>
    <p:extLst>
      <p:ext uri="{BB962C8B-B14F-4D97-AF65-F5344CB8AC3E}">
        <p14:creationId xmlns:p14="http://schemas.microsoft.com/office/powerpoint/2010/main" val="135543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65C4-9E01-4664-8029-9C64A230BE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D29826-827F-4F53-BA64-3C0C8D07F4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0CDF0B-0D96-4C9E-8126-513C0D376245}"/>
              </a:ext>
            </a:extLst>
          </p:cNvPr>
          <p:cNvSpPr>
            <a:spLocks noGrp="1"/>
          </p:cNvSpPr>
          <p:nvPr>
            <p:ph type="dt" sz="half" idx="10"/>
          </p:nvPr>
        </p:nvSpPr>
        <p:spPr/>
        <p:txBody>
          <a:bodyPr/>
          <a:lstStyle/>
          <a:p>
            <a:fld id="{753E76D6-F6AC-4F7F-996C-BB63E1D826EA}" type="datetimeFigureOut">
              <a:rPr lang="en-US" smtClean="0"/>
              <a:t>5/8/2020</a:t>
            </a:fld>
            <a:endParaRPr lang="en-US"/>
          </a:p>
        </p:txBody>
      </p:sp>
      <p:sp>
        <p:nvSpPr>
          <p:cNvPr id="5" name="Footer Placeholder 4">
            <a:extLst>
              <a:ext uri="{FF2B5EF4-FFF2-40B4-BE49-F238E27FC236}">
                <a16:creationId xmlns:a16="http://schemas.microsoft.com/office/drawing/2014/main" id="{C69B18D9-8729-4407-9777-AE401B20D1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05D75F-245C-430E-9EDE-39BFBC7D71B8}"/>
              </a:ext>
            </a:extLst>
          </p:cNvPr>
          <p:cNvSpPr>
            <a:spLocks noGrp="1"/>
          </p:cNvSpPr>
          <p:nvPr>
            <p:ph type="sldNum" sz="quarter" idx="12"/>
          </p:nvPr>
        </p:nvSpPr>
        <p:spPr/>
        <p:txBody>
          <a:bodyPr/>
          <a:lstStyle/>
          <a:p>
            <a:fld id="{200A911C-25C8-42EC-BB6B-23C5B899F65C}" type="slidenum">
              <a:rPr lang="en-US" smtClean="0"/>
              <a:t>‹#›</a:t>
            </a:fld>
            <a:endParaRPr lang="en-US"/>
          </a:p>
        </p:txBody>
      </p:sp>
    </p:spTree>
    <p:extLst>
      <p:ext uri="{BB962C8B-B14F-4D97-AF65-F5344CB8AC3E}">
        <p14:creationId xmlns:p14="http://schemas.microsoft.com/office/powerpoint/2010/main" val="4257801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928A43-4EEC-488A-B28F-8F940B972A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DC18C3-ED96-451E-B1FF-F44FB95231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602DCC-0835-4153-BEEE-636B3B63CD65}"/>
              </a:ext>
            </a:extLst>
          </p:cNvPr>
          <p:cNvSpPr>
            <a:spLocks noGrp="1"/>
          </p:cNvSpPr>
          <p:nvPr>
            <p:ph type="dt" sz="half" idx="10"/>
          </p:nvPr>
        </p:nvSpPr>
        <p:spPr/>
        <p:txBody>
          <a:bodyPr/>
          <a:lstStyle/>
          <a:p>
            <a:fld id="{753E76D6-F6AC-4F7F-996C-BB63E1D826EA}" type="datetimeFigureOut">
              <a:rPr lang="en-US" smtClean="0"/>
              <a:t>5/8/2020</a:t>
            </a:fld>
            <a:endParaRPr lang="en-US"/>
          </a:p>
        </p:txBody>
      </p:sp>
      <p:sp>
        <p:nvSpPr>
          <p:cNvPr id="5" name="Footer Placeholder 4">
            <a:extLst>
              <a:ext uri="{FF2B5EF4-FFF2-40B4-BE49-F238E27FC236}">
                <a16:creationId xmlns:a16="http://schemas.microsoft.com/office/drawing/2014/main" id="{FD3F8F13-510A-4CAF-8AC4-890681E012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11292E-1F12-4127-A18A-6B02E5C2217A}"/>
              </a:ext>
            </a:extLst>
          </p:cNvPr>
          <p:cNvSpPr>
            <a:spLocks noGrp="1"/>
          </p:cNvSpPr>
          <p:nvPr>
            <p:ph type="sldNum" sz="quarter" idx="12"/>
          </p:nvPr>
        </p:nvSpPr>
        <p:spPr/>
        <p:txBody>
          <a:bodyPr/>
          <a:lstStyle/>
          <a:p>
            <a:fld id="{200A911C-25C8-42EC-BB6B-23C5B899F65C}" type="slidenum">
              <a:rPr lang="en-US" smtClean="0"/>
              <a:t>‹#›</a:t>
            </a:fld>
            <a:endParaRPr lang="en-US"/>
          </a:p>
        </p:txBody>
      </p:sp>
    </p:spTree>
    <p:extLst>
      <p:ext uri="{BB962C8B-B14F-4D97-AF65-F5344CB8AC3E}">
        <p14:creationId xmlns:p14="http://schemas.microsoft.com/office/powerpoint/2010/main" val="2977677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3518C-6F78-4704-95DA-264BC85B8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D43E02-359A-4467-9B70-84CDB9DCD2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08EF7-9463-47B4-B2FA-2E6A62804CA5}"/>
              </a:ext>
            </a:extLst>
          </p:cNvPr>
          <p:cNvSpPr>
            <a:spLocks noGrp="1"/>
          </p:cNvSpPr>
          <p:nvPr>
            <p:ph type="dt" sz="half" idx="10"/>
          </p:nvPr>
        </p:nvSpPr>
        <p:spPr/>
        <p:txBody>
          <a:bodyPr/>
          <a:lstStyle/>
          <a:p>
            <a:fld id="{753E76D6-F6AC-4F7F-996C-BB63E1D826EA}" type="datetimeFigureOut">
              <a:rPr lang="en-US" smtClean="0"/>
              <a:t>5/8/2020</a:t>
            </a:fld>
            <a:endParaRPr lang="en-US"/>
          </a:p>
        </p:txBody>
      </p:sp>
      <p:sp>
        <p:nvSpPr>
          <p:cNvPr id="5" name="Footer Placeholder 4">
            <a:extLst>
              <a:ext uri="{FF2B5EF4-FFF2-40B4-BE49-F238E27FC236}">
                <a16:creationId xmlns:a16="http://schemas.microsoft.com/office/drawing/2014/main" id="{566500E0-F16F-4570-A4E3-A6DB5271C3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EB3478-9B9A-4EA6-9264-1DAFAFBFE04D}"/>
              </a:ext>
            </a:extLst>
          </p:cNvPr>
          <p:cNvSpPr>
            <a:spLocks noGrp="1"/>
          </p:cNvSpPr>
          <p:nvPr>
            <p:ph type="sldNum" sz="quarter" idx="12"/>
          </p:nvPr>
        </p:nvSpPr>
        <p:spPr/>
        <p:txBody>
          <a:bodyPr/>
          <a:lstStyle/>
          <a:p>
            <a:fld id="{200A911C-25C8-42EC-BB6B-23C5B899F65C}" type="slidenum">
              <a:rPr lang="en-US" smtClean="0"/>
              <a:t>‹#›</a:t>
            </a:fld>
            <a:endParaRPr lang="en-US"/>
          </a:p>
        </p:txBody>
      </p:sp>
    </p:spTree>
    <p:extLst>
      <p:ext uri="{BB962C8B-B14F-4D97-AF65-F5344CB8AC3E}">
        <p14:creationId xmlns:p14="http://schemas.microsoft.com/office/powerpoint/2010/main" val="2650527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36650-B44C-4DD0-95FC-3A3DA8C5A8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8B6004-1629-4FD3-9DF9-21BE0BC12F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ECBC9D-89D8-4A2E-8AC8-22C25C024C90}"/>
              </a:ext>
            </a:extLst>
          </p:cNvPr>
          <p:cNvSpPr>
            <a:spLocks noGrp="1"/>
          </p:cNvSpPr>
          <p:nvPr>
            <p:ph type="dt" sz="half" idx="10"/>
          </p:nvPr>
        </p:nvSpPr>
        <p:spPr/>
        <p:txBody>
          <a:bodyPr/>
          <a:lstStyle/>
          <a:p>
            <a:fld id="{753E76D6-F6AC-4F7F-996C-BB63E1D826EA}" type="datetimeFigureOut">
              <a:rPr lang="en-US" smtClean="0"/>
              <a:t>5/8/2020</a:t>
            </a:fld>
            <a:endParaRPr lang="en-US"/>
          </a:p>
        </p:txBody>
      </p:sp>
      <p:sp>
        <p:nvSpPr>
          <p:cNvPr id="5" name="Footer Placeholder 4">
            <a:extLst>
              <a:ext uri="{FF2B5EF4-FFF2-40B4-BE49-F238E27FC236}">
                <a16:creationId xmlns:a16="http://schemas.microsoft.com/office/drawing/2014/main" id="{D13BC267-3691-4AC6-99C5-98BD8DAEE8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2771B-E8DF-4E56-99B8-0BE31ECA32A1}"/>
              </a:ext>
            </a:extLst>
          </p:cNvPr>
          <p:cNvSpPr>
            <a:spLocks noGrp="1"/>
          </p:cNvSpPr>
          <p:nvPr>
            <p:ph type="sldNum" sz="quarter" idx="12"/>
          </p:nvPr>
        </p:nvSpPr>
        <p:spPr/>
        <p:txBody>
          <a:bodyPr/>
          <a:lstStyle/>
          <a:p>
            <a:fld id="{200A911C-25C8-42EC-BB6B-23C5B899F65C}" type="slidenum">
              <a:rPr lang="en-US" smtClean="0"/>
              <a:t>‹#›</a:t>
            </a:fld>
            <a:endParaRPr lang="en-US"/>
          </a:p>
        </p:txBody>
      </p:sp>
    </p:spTree>
    <p:extLst>
      <p:ext uri="{BB962C8B-B14F-4D97-AF65-F5344CB8AC3E}">
        <p14:creationId xmlns:p14="http://schemas.microsoft.com/office/powerpoint/2010/main" val="2543222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52C37-B68B-43A6-952C-C60FDC5570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D8FAE-3F64-4D81-9E17-9D2427F803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E2A238-6D58-4C9A-BAFD-F6FC31FE9F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E423C1-D2E8-4363-8787-88C8E0931AFC}"/>
              </a:ext>
            </a:extLst>
          </p:cNvPr>
          <p:cNvSpPr>
            <a:spLocks noGrp="1"/>
          </p:cNvSpPr>
          <p:nvPr>
            <p:ph type="dt" sz="half" idx="10"/>
          </p:nvPr>
        </p:nvSpPr>
        <p:spPr/>
        <p:txBody>
          <a:bodyPr/>
          <a:lstStyle/>
          <a:p>
            <a:fld id="{753E76D6-F6AC-4F7F-996C-BB63E1D826EA}" type="datetimeFigureOut">
              <a:rPr lang="en-US" smtClean="0"/>
              <a:t>5/8/2020</a:t>
            </a:fld>
            <a:endParaRPr lang="en-US"/>
          </a:p>
        </p:txBody>
      </p:sp>
      <p:sp>
        <p:nvSpPr>
          <p:cNvPr id="6" name="Footer Placeholder 5">
            <a:extLst>
              <a:ext uri="{FF2B5EF4-FFF2-40B4-BE49-F238E27FC236}">
                <a16:creationId xmlns:a16="http://schemas.microsoft.com/office/drawing/2014/main" id="{E38DF59A-008E-4F15-9D34-6B8B8CF057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A10854-5EBC-462E-8CE0-DA524EA1CD06}"/>
              </a:ext>
            </a:extLst>
          </p:cNvPr>
          <p:cNvSpPr>
            <a:spLocks noGrp="1"/>
          </p:cNvSpPr>
          <p:nvPr>
            <p:ph type="sldNum" sz="quarter" idx="12"/>
          </p:nvPr>
        </p:nvSpPr>
        <p:spPr/>
        <p:txBody>
          <a:bodyPr/>
          <a:lstStyle/>
          <a:p>
            <a:fld id="{200A911C-25C8-42EC-BB6B-23C5B899F65C}" type="slidenum">
              <a:rPr lang="en-US" smtClean="0"/>
              <a:t>‹#›</a:t>
            </a:fld>
            <a:endParaRPr lang="en-US"/>
          </a:p>
        </p:txBody>
      </p:sp>
    </p:spTree>
    <p:extLst>
      <p:ext uri="{BB962C8B-B14F-4D97-AF65-F5344CB8AC3E}">
        <p14:creationId xmlns:p14="http://schemas.microsoft.com/office/powerpoint/2010/main" val="3216946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DE44A-F4C4-4975-9BCE-815A1FAD11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72E0CF-0528-47CF-96BC-FA351B77E0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8768AE-C046-44EE-B91A-FD01CDD885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849BF3-0A82-4BF3-A425-191F5BFD21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C5622A-F690-4270-A647-7F967D1C82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D9567E-C63E-47F7-9521-D1F8E6F26222}"/>
              </a:ext>
            </a:extLst>
          </p:cNvPr>
          <p:cNvSpPr>
            <a:spLocks noGrp="1"/>
          </p:cNvSpPr>
          <p:nvPr>
            <p:ph type="dt" sz="half" idx="10"/>
          </p:nvPr>
        </p:nvSpPr>
        <p:spPr/>
        <p:txBody>
          <a:bodyPr/>
          <a:lstStyle/>
          <a:p>
            <a:fld id="{753E76D6-F6AC-4F7F-996C-BB63E1D826EA}" type="datetimeFigureOut">
              <a:rPr lang="en-US" smtClean="0"/>
              <a:t>5/8/2020</a:t>
            </a:fld>
            <a:endParaRPr lang="en-US"/>
          </a:p>
        </p:txBody>
      </p:sp>
      <p:sp>
        <p:nvSpPr>
          <p:cNvPr id="8" name="Footer Placeholder 7">
            <a:extLst>
              <a:ext uri="{FF2B5EF4-FFF2-40B4-BE49-F238E27FC236}">
                <a16:creationId xmlns:a16="http://schemas.microsoft.com/office/drawing/2014/main" id="{BBD5002E-DD9C-4AD6-ADEB-E2997C1FBB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DC3BED-7DAF-4D96-AB02-1BB0809E3008}"/>
              </a:ext>
            </a:extLst>
          </p:cNvPr>
          <p:cNvSpPr>
            <a:spLocks noGrp="1"/>
          </p:cNvSpPr>
          <p:nvPr>
            <p:ph type="sldNum" sz="quarter" idx="12"/>
          </p:nvPr>
        </p:nvSpPr>
        <p:spPr/>
        <p:txBody>
          <a:bodyPr/>
          <a:lstStyle/>
          <a:p>
            <a:fld id="{200A911C-25C8-42EC-BB6B-23C5B899F65C}" type="slidenum">
              <a:rPr lang="en-US" smtClean="0"/>
              <a:t>‹#›</a:t>
            </a:fld>
            <a:endParaRPr lang="en-US"/>
          </a:p>
        </p:txBody>
      </p:sp>
    </p:spTree>
    <p:extLst>
      <p:ext uri="{BB962C8B-B14F-4D97-AF65-F5344CB8AC3E}">
        <p14:creationId xmlns:p14="http://schemas.microsoft.com/office/powerpoint/2010/main" val="315987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29EC7-5414-4BE1-9ECD-42E8D7BF41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F9B634-EB0A-4861-81A6-370CCEAD5743}"/>
              </a:ext>
            </a:extLst>
          </p:cNvPr>
          <p:cNvSpPr>
            <a:spLocks noGrp="1"/>
          </p:cNvSpPr>
          <p:nvPr>
            <p:ph type="dt" sz="half" idx="10"/>
          </p:nvPr>
        </p:nvSpPr>
        <p:spPr/>
        <p:txBody>
          <a:bodyPr/>
          <a:lstStyle/>
          <a:p>
            <a:fld id="{753E76D6-F6AC-4F7F-996C-BB63E1D826EA}" type="datetimeFigureOut">
              <a:rPr lang="en-US" smtClean="0"/>
              <a:t>5/8/2020</a:t>
            </a:fld>
            <a:endParaRPr lang="en-US"/>
          </a:p>
        </p:txBody>
      </p:sp>
      <p:sp>
        <p:nvSpPr>
          <p:cNvPr id="4" name="Footer Placeholder 3">
            <a:extLst>
              <a:ext uri="{FF2B5EF4-FFF2-40B4-BE49-F238E27FC236}">
                <a16:creationId xmlns:a16="http://schemas.microsoft.com/office/drawing/2014/main" id="{D3D1F7AA-161B-427D-BF02-FA0E34F894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264E68-4354-4FA6-8AC8-BA5E4C8660EE}"/>
              </a:ext>
            </a:extLst>
          </p:cNvPr>
          <p:cNvSpPr>
            <a:spLocks noGrp="1"/>
          </p:cNvSpPr>
          <p:nvPr>
            <p:ph type="sldNum" sz="quarter" idx="12"/>
          </p:nvPr>
        </p:nvSpPr>
        <p:spPr/>
        <p:txBody>
          <a:bodyPr/>
          <a:lstStyle/>
          <a:p>
            <a:fld id="{200A911C-25C8-42EC-BB6B-23C5B899F65C}" type="slidenum">
              <a:rPr lang="en-US" smtClean="0"/>
              <a:t>‹#›</a:t>
            </a:fld>
            <a:endParaRPr lang="en-US"/>
          </a:p>
        </p:txBody>
      </p:sp>
    </p:spTree>
    <p:extLst>
      <p:ext uri="{BB962C8B-B14F-4D97-AF65-F5344CB8AC3E}">
        <p14:creationId xmlns:p14="http://schemas.microsoft.com/office/powerpoint/2010/main" val="8630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0596EE-8915-4530-890F-D3B5D35B9009}"/>
              </a:ext>
            </a:extLst>
          </p:cNvPr>
          <p:cNvSpPr>
            <a:spLocks noGrp="1"/>
          </p:cNvSpPr>
          <p:nvPr>
            <p:ph type="dt" sz="half" idx="10"/>
          </p:nvPr>
        </p:nvSpPr>
        <p:spPr/>
        <p:txBody>
          <a:bodyPr/>
          <a:lstStyle/>
          <a:p>
            <a:fld id="{753E76D6-F6AC-4F7F-996C-BB63E1D826EA}" type="datetimeFigureOut">
              <a:rPr lang="en-US" smtClean="0"/>
              <a:t>5/8/2020</a:t>
            </a:fld>
            <a:endParaRPr lang="en-US"/>
          </a:p>
        </p:txBody>
      </p:sp>
      <p:sp>
        <p:nvSpPr>
          <p:cNvPr id="3" name="Footer Placeholder 2">
            <a:extLst>
              <a:ext uri="{FF2B5EF4-FFF2-40B4-BE49-F238E27FC236}">
                <a16:creationId xmlns:a16="http://schemas.microsoft.com/office/drawing/2014/main" id="{4A6AE4F9-8D76-4ACA-B36B-D4D3BC3876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36C4D9-18E0-4A5C-935E-51D7AB32EB7E}"/>
              </a:ext>
            </a:extLst>
          </p:cNvPr>
          <p:cNvSpPr>
            <a:spLocks noGrp="1"/>
          </p:cNvSpPr>
          <p:nvPr>
            <p:ph type="sldNum" sz="quarter" idx="12"/>
          </p:nvPr>
        </p:nvSpPr>
        <p:spPr/>
        <p:txBody>
          <a:bodyPr/>
          <a:lstStyle/>
          <a:p>
            <a:fld id="{200A911C-25C8-42EC-BB6B-23C5B899F65C}" type="slidenum">
              <a:rPr lang="en-US" smtClean="0"/>
              <a:t>‹#›</a:t>
            </a:fld>
            <a:endParaRPr lang="en-US"/>
          </a:p>
        </p:txBody>
      </p:sp>
    </p:spTree>
    <p:extLst>
      <p:ext uri="{BB962C8B-B14F-4D97-AF65-F5344CB8AC3E}">
        <p14:creationId xmlns:p14="http://schemas.microsoft.com/office/powerpoint/2010/main" val="284209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E7725-059C-42DF-9673-D67D1976ED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354018-D9F9-4BB5-ABE5-675E7223DA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FA6552-4075-40AC-9DA5-E632662C6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28A614-5637-444B-9A54-77212315EA62}"/>
              </a:ext>
            </a:extLst>
          </p:cNvPr>
          <p:cNvSpPr>
            <a:spLocks noGrp="1"/>
          </p:cNvSpPr>
          <p:nvPr>
            <p:ph type="dt" sz="half" idx="10"/>
          </p:nvPr>
        </p:nvSpPr>
        <p:spPr/>
        <p:txBody>
          <a:bodyPr/>
          <a:lstStyle/>
          <a:p>
            <a:fld id="{753E76D6-F6AC-4F7F-996C-BB63E1D826EA}" type="datetimeFigureOut">
              <a:rPr lang="en-US" smtClean="0"/>
              <a:t>5/8/2020</a:t>
            </a:fld>
            <a:endParaRPr lang="en-US"/>
          </a:p>
        </p:txBody>
      </p:sp>
      <p:sp>
        <p:nvSpPr>
          <p:cNvPr id="6" name="Footer Placeholder 5">
            <a:extLst>
              <a:ext uri="{FF2B5EF4-FFF2-40B4-BE49-F238E27FC236}">
                <a16:creationId xmlns:a16="http://schemas.microsoft.com/office/drawing/2014/main" id="{2C03FA7D-7021-4619-B139-B4F0B8BA68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4196B4-9D94-46CB-98CF-E56CBD9BEBF7}"/>
              </a:ext>
            </a:extLst>
          </p:cNvPr>
          <p:cNvSpPr>
            <a:spLocks noGrp="1"/>
          </p:cNvSpPr>
          <p:nvPr>
            <p:ph type="sldNum" sz="quarter" idx="12"/>
          </p:nvPr>
        </p:nvSpPr>
        <p:spPr/>
        <p:txBody>
          <a:bodyPr/>
          <a:lstStyle/>
          <a:p>
            <a:fld id="{200A911C-25C8-42EC-BB6B-23C5B899F65C}" type="slidenum">
              <a:rPr lang="en-US" smtClean="0"/>
              <a:t>‹#›</a:t>
            </a:fld>
            <a:endParaRPr lang="en-US"/>
          </a:p>
        </p:txBody>
      </p:sp>
    </p:spTree>
    <p:extLst>
      <p:ext uri="{BB962C8B-B14F-4D97-AF65-F5344CB8AC3E}">
        <p14:creationId xmlns:p14="http://schemas.microsoft.com/office/powerpoint/2010/main" val="3771897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81A3E-00C4-4DF1-87B8-66043D0F51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839DAA-F800-4AA5-8210-11F95C05BB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3C84A9-7D18-437D-B179-1F8186C530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D35B5C-EE5B-4A5E-BCCC-BDACB1F6959B}"/>
              </a:ext>
            </a:extLst>
          </p:cNvPr>
          <p:cNvSpPr>
            <a:spLocks noGrp="1"/>
          </p:cNvSpPr>
          <p:nvPr>
            <p:ph type="dt" sz="half" idx="10"/>
          </p:nvPr>
        </p:nvSpPr>
        <p:spPr/>
        <p:txBody>
          <a:bodyPr/>
          <a:lstStyle/>
          <a:p>
            <a:fld id="{753E76D6-F6AC-4F7F-996C-BB63E1D826EA}" type="datetimeFigureOut">
              <a:rPr lang="en-US" smtClean="0"/>
              <a:t>5/8/2020</a:t>
            </a:fld>
            <a:endParaRPr lang="en-US"/>
          </a:p>
        </p:txBody>
      </p:sp>
      <p:sp>
        <p:nvSpPr>
          <p:cNvPr id="6" name="Footer Placeholder 5">
            <a:extLst>
              <a:ext uri="{FF2B5EF4-FFF2-40B4-BE49-F238E27FC236}">
                <a16:creationId xmlns:a16="http://schemas.microsoft.com/office/drawing/2014/main" id="{9A74F1D4-AF48-4B06-A5BE-FD236E3A9A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7EB2E6-A14F-4300-B06E-639D953457DE}"/>
              </a:ext>
            </a:extLst>
          </p:cNvPr>
          <p:cNvSpPr>
            <a:spLocks noGrp="1"/>
          </p:cNvSpPr>
          <p:nvPr>
            <p:ph type="sldNum" sz="quarter" idx="12"/>
          </p:nvPr>
        </p:nvSpPr>
        <p:spPr/>
        <p:txBody>
          <a:bodyPr/>
          <a:lstStyle/>
          <a:p>
            <a:fld id="{200A911C-25C8-42EC-BB6B-23C5B899F65C}" type="slidenum">
              <a:rPr lang="en-US" smtClean="0"/>
              <a:t>‹#›</a:t>
            </a:fld>
            <a:endParaRPr lang="en-US"/>
          </a:p>
        </p:txBody>
      </p:sp>
    </p:spTree>
    <p:extLst>
      <p:ext uri="{BB962C8B-B14F-4D97-AF65-F5344CB8AC3E}">
        <p14:creationId xmlns:p14="http://schemas.microsoft.com/office/powerpoint/2010/main" val="2875084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FE7477-094B-4249-A295-3D5FEE83CC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C350FD-9678-4236-BE63-76E467E328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3F0BA8-E369-4578-8FD6-6C9A10E8BA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E76D6-F6AC-4F7F-996C-BB63E1D826EA}" type="datetimeFigureOut">
              <a:rPr lang="en-US" smtClean="0"/>
              <a:t>5/8/2020</a:t>
            </a:fld>
            <a:endParaRPr lang="en-US"/>
          </a:p>
        </p:txBody>
      </p:sp>
      <p:sp>
        <p:nvSpPr>
          <p:cNvPr id="5" name="Footer Placeholder 4">
            <a:extLst>
              <a:ext uri="{FF2B5EF4-FFF2-40B4-BE49-F238E27FC236}">
                <a16:creationId xmlns:a16="http://schemas.microsoft.com/office/drawing/2014/main" id="{46021608-8CFA-4FBC-B96D-C200FFE74D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6FD79D-8069-4908-97A6-4D824AA96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A911C-25C8-42EC-BB6B-23C5B899F65C}" type="slidenum">
              <a:rPr lang="en-US" smtClean="0"/>
              <a:t>‹#›</a:t>
            </a:fld>
            <a:endParaRPr lang="en-US"/>
          </a:p>
        </p:txBody>
      </p:sp>
    </p:spTree>
    <p:extLst>
      <p:ext uri="{BB962C8B-B14F-4D97-AF65-F5344CB8AC3E}">
        <p14:creationId xmlns:p14="http://schemas.microsoft.com/office/powerpoint/2010/main" val="512665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1.emf"/></Relationships>
</file>

<file path=ppt/slides/_rels/slide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image" Target="../media/image7.png"/><Relationship Id="rId7" Type="http://schemas.openxmlformats.org/officeDocument/2006/relationships/image" Target="../media/image2.emf"/><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png"/><Relationship Id="rId1" Type="http://schemas.openxmlformats.org/officeDocument/2006/relationships/slideLayout" Target="../slideLayouts/slideLayout7.xml"/><Relationship Id="rId6" Type="http://schemas.openxmlformats.org/officeDocument/2006/relationships/image" Target="../media/image28.png"/><Relationship Id="rId5" Type="http://schemas.openxmlformats.org/officeDocument/2006/relationships/image" Target="../media/image27.png"/><Relationship Id="rId10" Type="http://schemas.openxmlformats.org/officeDocument/2006/relationships/image" Target="../media/image3.emf"/><Relationship Id="rId4" Type="http://schemas.openxmlformats.org/officeDocument/2006/relationships/image" Target="../media/image26.png"/><Relationship Id="rId9" Type="http://schemas.openxmlformats.org/officeDocument/2006/relationships/image" Target="../media/image31.png"/></Relationships>
</file>

<file path=ppt/slides/_rels/slide6.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png"/><Relationship Id="rId1" Type="http://schemas.openxmlformats.org/officeDocument/2006/relationships/slideLayout" Target="../slideLayouts/slideLayout7.xml"/><Relationship Id="rId6" Type="http://schemas.openxmlformats.org/officeDocument/2006/relationships/image" Target="../media/image37.png"/><Relationship Id="rId11" Type="http://schemas.openxmlformats.org/officeDocument/2006/relationships/image" Target="../media/image42.png"/><Relationship Id="rId5" Type="http://schemas.openxmlformats.org/officeDocument/2006/relationships/image" Target="../media/image36.png"/><Relationship Id="rId10" Type="http://schemas.openxmlformats.org/officeDocument/2006/relationships/image" Target="../media/image5.emf"/><Relationship Id="rId4" Type="http://schemas.openxmlformats.org/officeDocument/2006/relationships/image" Target="../media/image32.png"/><Relationship Id="rId9" Type="http://schemas.openxmlformats.org/officeDocument/2006/relationships/image" Target="../media/image39.png"/></Relationships>
</file>

<file path=ppt/slides/_rels/slide7.xml.rels><?xml version="1.0" encoding="UTF-8" standalone="yes"?>
<Relationships xmlns="http://schemas.openxmlformats.org/package/2006/relationships"><Relationship Id="rId13" Type="http://schemas.openxmlformats.org/officeDocument/2006/relationships/image" Target="../media/image49.png"/><Relationship Id="rId3" Type="http://schemas.openxmlformats.org/officeDocument/2006/relationships/image" Target="../media/image44.png"/><Relationship Id="rId7" Type="http://schemas.openxmlformats.org/officeDocument/2006/relationships/image" Target="../media/image47.png"/><Relationship Id="rId12" Type="http://schemas.openxmlformats.org/officeDocument/2006/relationships/image" Target="../media/image6.emf"/><Relationship Id="rId2" Type="http://schemas.openxmlformats.org/officeDocument/2006/relationships/image" Target="../media/image43.png"/><Relationship Id="rId1" Type="http://schemas.openxmlformats.org/officeDocument/2006/relationships/slideLayout" Target="../slideLayouts/slideLayout7.xml"/><Relationship Id="rId6" Type="http://schemas.openxmlformats.org/officeDocument/2006/relationships/image" Target="../media/image46.png"/><Relationship Id="rId11" Type="http://schemas.openxmlformats.org/officeDocument/2006/relationships/image" Target="../media/image5.emf"/><Relationship Id="rId5" Type="http://schemas.openxmlformats.org/officeDocument/2006/relationships/image" Target="../media/image45.png"/><Relationship Id="rId10" Type="http://schemas.openxmlformats.org/officeDocument/2006/relationships/image" Target="../media/image51.png"/><Relationship Id="rId4" Type="http://schemas.openxmlformats.org/officeDocument/2006/relationships/image" Target="../media/image41.png"/></Relationships>
</file>

<file path=ppt/slides/_rels/slide8.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50.png"/><Relationship Id="rId7" Type="http://schemas.openxmlformats.org/officeDocument/2006/relationships/image" Target="../media/image40.png"/><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23.png"/><Relationship Id="rId5" Type="http://schemas.openxmlformats.org/officeDocument/2006/relationships/image" Target="../media/image22.png"/><Relationship Id="rId10" Type="http://schemas.openxmlformats.org/officeDocument/2006/relationships/image" Target="../media/image53.emf"/><Relationship Id="rId4" Type="http://schemas.openxmlformats.org/officeDocument/2006/relationships/image" Target="../media/image21.png"/><Relationship Id="rId9" Type="http://schemas.openxmlformats.org/officeDocument/2006/relationships/image" Target="../media/image52.png"/></Relationships>
</file>

<file path=ppt/slides/_rels/slide9.xml.rels><?xml version="1.0" encoding="UTF-8" standalone="yes"?>
<Relationships xmlns="http://schemas.openxmlformats.org/package/2006/relationships"><Relationship Id="rId8" Type="http://schemas.openxmlformats.org/officeDocument/2006/relationships/image" Target="../media/image60.emf"/><Relationship Id="rId3" Type="http://schemas.openxmlformats.org/officeDocument/2006/relationships/image" Target="../media/image55.png"/><Relationship Id="rId7" Type="http://schemas.openxmlformats.org/officeDocument/2006/relationships/image" Target="../media/image59.png"/><Relationship Id="rId2" Type="http://schemas.openxmlformats.org/officeDocument/2006/relationships/image" Target="../media/image54.png"/><Relationship Id="rId1" Type="http://schemas.openxmlformats.org/officeDocument/2006/relationships/slideLayout" Target="../slideLayouts/slideLayout7.xml"/><Relationship Id="rId6" Type="http://schemas.openxmlformats.org/officeDocument/2006/relationships/image" Target="../media/image58.png"/><Relationship Id="rId11" Type="http://schemas.openxmlformats.org/officeDocument/2006/relationships/image" Target="../media/image63.png"/><Relationship Id="rId5" Type="http://schemas.openxmlformats.org/officeDocument/2006/relationships/image" Target="../media/image57.png"/><Relationship Id="rId10" Type="http://schemas.openxmlformats.org/officeDocument/2006/relationships/image" Target="../media/image62.png"/><Relationship Id="rId4" Type="http://schemas.openxmlformats.org/officeDocument/2006/relationships/image" Target="../media/image56.png"/><Relationship Id="rId9" Type="http://schemas.openxmlformats.org/officeDocument/2006/relationships/image" Target="../media/image6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502AD-2C74-43EC-8FD3-BCD9A55B6005}"/>
              </a:ext>
            </a:extLst>
          </p:cNvPr>
          <p:cNvSpPr>
            <a:spLocks noGrp="1"/>
          </p:cNvSpPr>
          <p:nvPr>
            <p:ph type="ctrTitle"/>
          </p:nvPr>
        </p:nvSpPr>
        <p:spPr/>
        <p:txBody>
          <a:bodyPr/>
          <a:lstStyle/>
          <a:p>
            <a:r>
              <a:rPr lang="en-US" dirty="0"/>
              <a:t>Chapter 2- L</a:t>
            </a:r>
            <a:r>
              <a:rPr lang="en-US" baseline="-25000" dirty="0"/>
              <a:t>2</a:t>
            </a:r>
          </a:p>
        </p:txBody>
      </p:sp>
      <p:sp>
        <p:nvSpPr>
          <p:cNvPr id="3" name="Subtitle 2">
            <a:extLst>
              <a:ext uri="{FF2B5EF4-FFF2-40B4-BE49-F238E27FC236}">
                <a16:creationId xmlns:a16="http://schemas.microsoft.com/office/drawing/2014/main" id="{7F5017B1-55E3-4B46-BCEC-4BBFDC50ADE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19325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533696" y="44625"/>
                <a:ext cx="9085399" cy="461665"/>
              </a:xfrm>
              <a:prstGeom prst="rect">
                <a:avLst/>
              </a:prstGeom>
              <a:solidFill>
                <a:schemeClr val="bg1">
                  <a:lumMod val="85000"/>
                </a:schemeClr>
              </a:solidFill>
            </p:spPr>
            <p:txBody>
              <a:bodyPr wrap="square">
                <a:spAutoFit/>
              </a:bodyPr>
              <a:lstStyle/>
              <a:p>
                <a:pPr lvl="0">
                  <a:defRPr/>
                </a:pPr>
                <a14:m>
                  <m:oMath xmlns:m="http://schemas.openxmlformats.org/officeDocument/2006/math">
                    <m:r>
                      <a:rPr lang="en-US" sz="2400" b="1" i="1">
                        <a:solidFill>
                          <a:prstClr val="black"/>
                        </a:solidFill>
                        <a:latin typeface="Cambria Math" panose="02040503050406030204" pitchFamily="18" charset="0"/>
                      </a:rPr>
                      <m:t>𝟐</m:t>
                    </m:r>
                    <m:r>
                      <a:rPr lang="en-US" sz="2400" b="1" i="1">
                        <a:solidFill>
                          <a:prstClr val="black"/>
                        </a:solidFill>
                        <a:latin typeface="Cambria Math"/>
                      </a:rPr>
                      <m:t>.</m:t>
                    </m:r>
                    <m:r>
                      <a:rPr lang="en-US" sz="2400" b="1" i="1">
                        <a:solidFill>
                          <a:prstClr val="black"/>
                        </a:solidFill>
                        <a:latin typeface="Cambria Math"/>
                      </a:rPr>
                      <m:t>𝟐</m:t>
                    </m:r>
                  </m:oMath>
                </a14:m>
                <a:r>
                  <a:rPr lang="en-US" sz="2400" b="1" dirty="0">
                    <a:solidFill>
                      <a:prstClr val="black"/>
                    </a:solidFill>
                  </a:rPr>
                  <a:t> The Magnetic Force Between Two Parallel Conductors</a:t>
                </a:r>
                <a:endParaRPr lang="en-US" sz="2400" dirty="0">
                  <a:solidFill>
                    <a:prstClr val="black"/>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1533696" y="44625"/>
                <a:ext cx="9085399" cy="461665"/>
              </a:xfrm>
              <a:prstGeom prst="rect">
                <a:avLst/>
              </a:prstGeom>
              <a:blipFill>
                <a:blip r:embed="rId3"/>
                <a:stretch>
                  <a:fillRect l="-201"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1512632" y="518885"/>
                <a:ext cx="9085399" cy="646331"/>
              </a:xfrm>
              <a:prstGeom prst="rect">
                <a:avLst/>
              </a:prstGeom>
            </p:spPr>
            <p:txBody>
              <a:bodyPr wrap="square">
                <a:spAutoFit/>
              </a:bodyPr>
              <a:lstStyle/>
              <a:p>
                <a:pPr lvl="0" algn="just">
                  <a:defRPr/>
                </a:pPr>
                <a:r>
                  <a:rPr lang="en-US" dirty="0">
                    <a:solidFill>
                      <a:prstClr val="black"/>
                    </a:solidFill>
                  </a:rPr>
                  <a:t>In Chapter </a:t>
                </a:r>
                <a14:m>
                  <m:oMath xmlns:m="http://schemas.openxmlformats.org/officeDocument/2006/math">
                    <m:r>
                      <a:rPr lang="en-US" b="1" i="1">
                        <a:solidFill>
                          <a:prstClr val="black"/>
                        </a:solidFill>
                        <a:latin typeface="Cambria Math" panose="02040503050406030204" pitchFamily="18" charset="0"/>
                      </a:rPr>
                      <m:t>𝟏</m:t>
                    </m:r>
                  </m:oMath>
                </a14:m>
                <a:r>
                  <a:rPr lang="en-US" dirty="0">
                    <a:solidFill>
                      <a:prstClr val="black"/>
                    </a:solidFill>
                  </a:rPr>
                  <a:t> we described the magnetic force that acts on a current-carrying conductor placed in an external magnetic field. </a:t>
                </a:r>
              </a:p>
            </p:txBody>
          </p:sp>
        </mc:Choice>
        <mc:Fallback xmlns="">
          <p:sp>
            <p:nvSpPr>
              <p:cNvPr id="5" name="Rectangle 4"/>
              <p:cNvSpPr>
                <a:spLocks noRot="1" noChangeAspect="1" noMove="1" noResize="1" noEditPoints="1" noAdjustHandles="1" noChangeArrowheads="1" noChangeShapeType="1" noTextEdit="1"/>
              </p:cNvSpPr>
              <p:nvPr/>
            </p:nvSpPr>
            <p:spPr>
              <a:xfrm>
                <a:off x="1512632" y="518885"/>
                <a:ext cx="9085399" cy="646331"/>
              </a:xfrm>
              <a:prstGeom prst="rect">
                <a:avLst/>
              </a:prstGeom>
              <a:blipFill>
                <a:blip r:embed="rId4"/>
                <a:stretch>
                  <a:fillRect l="-537" t="-4717" r="-537" b="-14151"/>
                </a:stretch>
              </a:blipFill>
            </p:spPr>
            <p:txBody>
              <a:bodyPr/>
              <a:lstStyle/>
              <a:p>
                <a:r>
                  <a:rPr lang="en-US">
                    <a:noFill/>
                  </a:rPr>
                  <a:t> </a:t>
                </a:r>
              </a:p>
            </p:txBody>
          </p:sp>
        </mc:Fallback>
      </mc:AlternateContent>
      <p:sp>
        <p:nvSpPr>
          <p:cNvPr id="7" name="Rectangle 6"/>
          <p:cNvSpPr/>
          <p:nvPr/>
        </p:nvSpPr>
        <p:spPr>
          <a:xfrm>
            <a:off x="1560358" y="1054478"/>
            <a:ext cx="9037672" cy="646331"/>
          </a:xfrm>
          <a:prstGeom prst="rect">
            <a:avLst/>
          </a:prstGeom>
        </p:spPr>
        <p:txBody>
          <a:bodyPr wrap="square">
            <a:spAutoFit/>
          </a:bodyPr>
          <a:lstStyle/>
          <a:p>
            <a:pPr lvl="0">
              <a:defRPr/>
            </a:pPr>
            <a:r>
              <a:rPr lang="en-US" dirty="0">
                <a:solidFill>
                  <a:prstClr val="black"/>
                </a:solidFill>
              </a:rPr>
              <a:t>Because a current in a conductor sets up its own magnetic field, it is easy to understand that two current-carrying conductors exert magnetic forces on each other. </a:t>
            </a:r>
          </a:p>
        </p:txBody>
      </p:sp>
      <p:sp>
        <p:nvSpPr>
          <p:cNvPr id="8" name="Rectangle 7"/>
          <p:cNvSpPr/>
          <p:nvPr/>
        </p:nvSpPr>
        <p:spPr>
          <a:xfrm>
            <a:off x="1504142" y="1547500"/>
            <a:ext cx="9114952" cy="369332"/>
          </a:xfrm>
          <a:prstGeom prst="rect">
            <a:avLst/>
          </a:prstGeom>
        </p:spPr>
        <p:txBody>
          <a:bodyPr wrap="square">
            <a:spAutoFit/>
          </a:bodyPr>
          <a:lstStyle/>
          <a:p>
            <a:pPr lvl="0">
              <a:defRPr/>
            </a:pPr>
            <a:r>
              <a:rPr lang="en-US" dirty="0">
                <a:solidFill>
                  <a:prstClr val="black"/>
                </a:solidFill>
              </a:rPr>
              <a:t>Such forces can be used as the basis for defining the ampere and the coulomb.        </a:t>
            </a:r>
          </a:p>
        </p:txBody>
      </p:sp>
      <mc:AlternateContent xmlns:mc="http://schemas.openxmlformats.org/markup-compatibility/2006" xmlns:a14="http://schemas.microsoft.com/office/drawing/2010/main">
        <mc:Choice Requires="a14">
          <p:sp>
            <p:nvSpPr>
              <p:cNvPr id="10" name="Rectangle 9"/>
              <p:cNvSpPr/>
              <p:nvPr/>
            </p:nvSpPr>
            <p:spPr>
              <a:xfrm>
                <a:off x="1559496" y="1857598"/>
                <a:ext cx="9038534" cy="923330"/>
              </a:xfrm>
              <a:prstGeom prst="rect">
                <a:avLst/>
              </a:prstGeom>
            </p:spPr>
            <p:txBody>
              <a:bodyPr wrap="square">
                <a:spAutoFit/>
              </a:bodyPr>
              <a:lstStyle/>
              <a:p>
                <a:pPr lvl="0">
                  <a:defRPr/>
                </a:pPr>
                <a:r>
                  <a:rPr lang="en-US" dirty="0">
                    <a:solidFill>
                      <a:prstClr val="black"/>
                    </a:solidFill>
                  </a:rPr>
                  <a:t>Consider two long, straight, parallel wires separated by a distance </a:t>
                </a:r>
                <a:r>
                  <a:rPr lang="en-US" b="1" i="1" dirty="0">
                    <a:solidFill>
                      <a:srgbClr val="FF0000"/>
                    </a:solidFill>
                  </a:rPr>
                  <a:t>a</a:t>
                </a:r>
                <a:r>
                  <a:rPr lang="en-US" i="1" dirty="0">
                    <a:solidFill>
                      <a:prstClr val="black"/>
                    </a:solidFill>
                  </a:rPr>
                  <a:t> </a:t>
                </a:r>
                <a:r>
                  <a:rPr lang="en-US" dirty="0">
                    <a:solidFill>
                      <a:prstClr val="black"/>
                    </a:solidFill>
                  </a:rPr>
                  <a:t>and carrying currents </a:t>
                </a:r>
                <a14:m>
                  <m:oMath xmlns:m="http://schemas.openxmlformats.org/officeDocument/2006/math">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𝑰</m:t>
                        </m:r>
                      </m:e>
                      <m:sub>
                        <m:r>
                          <a:rPr lang="en-US" b="1" i="1">
                            <a:solidFill>
                              <a:srgbClr val="FF0000"/>
                            </a:solidFill>
                            <a:latin typeface="Cambria Math" panose="02040503050406030204" pitchFamily="18" charset="0"/>
                          </a:rPr>
                          <m:t>𝟏</m:t>
                        </m:r>
                      </m:sub>
                    </m:sSub>
                  </m:oMath>
                </a14:m>
                <a:r>
                  <a:rPr lang="en-US" dirty="0">
                    <a:solidFill>
                      <a:srgbClr val="FF0000"/>
                    </a:solidFill>
                  </a:rPr>
                  <a:t> </a:t>
                </a:r>
                <a:r>
                  <a:rPr lang="en-US" dirty="0">
                    <a:solidFill>
                      <a:prstClr val="black"/>
                    </a:solidFill>
                  </a:rPr>
                  <a:t>and </a:t>
                </a:r>
                <a14:m>
                  <m:oMath xmlns:m="http://schemas.openxmlformats.org/officeDocument/2006/math">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𝑰</m:t>
                        </m:r>
                      </m:e>
                      <m:sub>
                        <m:r>
                          <a:rPr lang="en-US" b="1" i="1">
                            <a:solidFill>
                              <a:srgbClr val="FF0000"/>
                            </a:solidFill>
                            <a:latin typeface="Cambria Math"/>
                          </a:rPr>
                          <m:t>𝟐</m:t>
                        </m:r>
                      </m:sub>
                    </m:sSub>
                  </m:oMath>
                </a14:m>
                <a:r>
                  <a:rPr lang="en-US" dirty="0">
                    <a:solidFill>
                      <a:srgbClr val="FF0000"/>
                    </a:solidFill>
                  </a:rPr>
                  <a:t> </a:t>
                </a:r>
                <a:r>
                  <a:rPr lang="en-US" dirty="0">
                    <a:solidFill>
                      <a:prstClr val="black"/>
                    </a:solidFill>
                  </a:rPr>
                  <a:t>in the same direction, as in Figure ( 2.8 ). We can determine the force exerted on one wire due to the magnetic field set up by the other wire.</a:t>
                </a:r>
              </a:p>
            </p:txBody>
          </p:sp>
        </mc:Choice>
        <mc:Fallback xmlns="">
          <p:sp>
            <p:nvSpPr>
              <p:cNvPr id="10" name="Rectangle 9"/>
              <p:cNvSpPr>
                <a:spLocks noRot="1" noChangeAspect="1" noMove="1" noResize="1" noEditPoints="1" noAdjustHandles="1" noChangeArrowheads="1" noChangeShapeType="1" noTextEdit="1"/>
              </p:cNvSpPr>
              <p:nvPr/>
            </p:nvSpPr>
            <p:spPr>
              <a:xfrm>
                <a:off x="1559496" y="1857598"/>
                <a:ext cx="9038534" cy="923330"/>
              </a:xfrm>
              <a:prstGeom prst="rect">
                <a:avLst/>
              </a:prstGeom>
              <a:blipFill>
                <a:blip r:embed="rId5"/>
                <a:stretch>
                  <a:fillRect l="-607" t="-3974" b="-99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1525842" y="2815098"/>
                <a:ext cx="5074215" cy="1477328"/>
              </a:xfrm>
              <a:prstGeom prst="rect">
                <a:avLst/>
              </a:prstGeom>
            </p:spPr>
            <p:txBody>
              <a:bodyPr wrap="square">
                <a:spAutoFit/>
              </a:bodyPr>
              <a:lstStyle/>
              <a:p>
                <a:pPr lvl="0">
                  <a:defRPr/>
                </a:pPr>
                <a:r>
                  <a:rPr lang="en-US" dirty="0">
                    <a:solidFill>
                      <a:prstClr val="black"/>
                    </a:solidFill>
                    <a:latin typeface="Calibri"/>
                  </a:rPr>
                  <a:t> </a:t>
                </a:r>
                <a:r>
                  <a:rPr lang="en-US" dirty="0">
                    <a:solidFill>
                      <a:prstClr val="black"/>
                    </a:solidFill>
                  </a:rPr>
                  <a:t>Wire </a:t>
                </a:r>
                <a14:m>
                  <m:oMath xmlns:m="http://schemas.openxmlformats.org/officeDocument/2006/math">
                    <m:r>
                      <a:rPr lang="en-US" b="1" i="1">
                        <a:solidFill>
                          <a:prstClr val="black"/>
                        </a:solidFill>
                        <a:latin typeface="Cambria Math"/>
                      </a:rPr>
                      <m:t>𝟐</m:t>
                    </m:r>
                  </m:oMath>
                </a14:m>
                <a:r>
                  <a:rPr lang="en-US" dirty="0">
                    <a:solidFill>
                      <a:prstClr val="black"/>
                    </a:solidFill>
                  </a:rPr>
                  <a:t>, which carries a current </a:t>
                </a:r>
                <a14:m>
                  <m:oMath xmlns:m="http://schemas.openxmlformats.org/officeDocument/2006/math">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𝑰</m:t>
                        </m:r>
                      </m:e>
                      <m:sub>
                        <m:r>
                          <a:rPr lang="en-US" b="1" i="1">
                            <a:solidFill>
                              <a:srgbClr val="FF0000"/>
                            </a:solidFill>
                            <a:latin typeface="Cambria Math"/>
                          </a:rPr>
                          <m:t>𝟐</m:t>
                        </m:r>
                      </m:sub>
                    </m:sSub>
                  </m:oMath>
                </a14:m>
                <a:r>
                  <a:rPr lang="en-US" dirty="0">
                    <a:solidFill>
                      <a:srgbClr val="FF0000"/>
                    </a:solidFill>
                  </a:rPr>
                  <a:t> </a:t>
                </a:r>
                <a:r>
                  <a:rPr lang="en-US" dirty="0">
                    <a:solidFill>
                      <a:prstClr val="black"/>
                    </a:solidFill>
                  </a:rPr>
                  <a:t>and is identified arbitrarily as the source wire, creates a magnetic field </a:t>
                </a:r>
                <a14:m>
                  <m:oMath xmlns:m="http://schemas.openxmlformats.org/officeDocument/2006/math">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𝑩</m:t>
                        </m:r>
                      </m:e>
                      <m:sub>
                        <m:r>
                          <a:rPr lang="en-US" b="1" i="1">
                            <a:solidFill>
                              <a:srgbClr val="FF0000"/>
                            </a:solidFill>
                            <a:latin typeface="Cambria Math"/>
                          </a:rPr>
                          <m:t>𝟐</m:t>
                        </m:r>
                      </m:sub>
                    </m:sSub>
                  </m:oMath>
                </a14:m>
                <a:r>
                  <a:rPr lang="en-US" dirty="0">
                    <a:solidFill>
                      <a:prstClr val="black"/>
                    </a:solidFill>
                  </a:rPr>
                  <a:t> at the location of wire </a:t>
                </a:r>
                <a14:m>
                  <m:oMath xmlns:m="http://schemas.openxmlformats.org/officeDocument/2006/math">
                    <m:r>
                      <a:rPr lang="en-US" b="1" i="1">
                        <a:solidFill>
                          <a:prstClr val="black"/>
                        </a:solidFill>
                        <a:latin typeface="Cambria Math"/>
                      </a:rPr>
                      <m:t>𝟏</m:t>
                    </m:r>
                  </m:oMath>
                </a14:m>
                <a:r>
                  <a:rPr lang="en-US" dirty="0">
                    <a:solidFill>
                      <a:prstClr val="black"/>
                    </a:solidFill>
                  </a:rPr>
                  <a:t>, the test wire. The direction of </a:t>
                </a:r>
                <a14:m>
                  <m:oMath xmlns:m="http://schemas.openxmlformats.org/officeDocument/2006/math">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𝑩</m:t>
                        </m:r>
                      </m:e>
                      <m:sub>
                        <m:r>
                          <a:rPr lang="en-US" b="1" i="1">
                            <a:solidFill>
                              <a:srgbClr val="FF0000"/>
                            </a:solidFill>
                            <a:latin typeface="Cambria Math"/>
                          </a:rPr>
                          <m:t>𝟐</m:t>
                        </m:r>
                      </m:sub>
                    </m:sSub>
                  </m:oMath>
                </a14:m>
                <a:r>
                  <a:rPr lang="en-US" dirty="0">
                    <a:solidFill>
                      <a:prstClr val="black"/>
                    </a:solidFill>
                  </a:rPr>
                  <a:t> is perpendicular to wire </a:t>
                </a:r>
                <a14:m>
                  <m:oMath xmlns:m="http://schemas.openxmlformats.org/officeDocument/2006/math">
                    <m:r>
                      <a:rPr lang="en-US" b="1" i="1">
                        <a:solidFill>
                          <a:prstClr val="black"/>
                        </a:solidFill>
                        <a:latin typeface="Cambria Math"/>
                      </a:rPr>
                      <m:t>𝟏</m:t>
                    </m:r>
                  </m:oMath>
                </a14:m>
                <a:r>
                  <a:rPr lang="en-US" dirty="0">
                    <a:solidFill>
                      <a:prstClr val="black"/>
                    </a:solidFill>
                  </a:rPr>
                  <a:t>, as shown in Figure</a:t>
                </a:r>
                <a14:m>
                  <m:oMath xmlns:m="http://schemas.openxmlformats.org/officeDocument/2006/math">
                    <m:r>
                      <a:rPr lang="en-US" b="1" i="1">
                        <a:solidFill>
                          <a:prstClr val="black"/>
                        </a:solidFill>
                        <a:latin typeface="Cambria Math"/>
                      </a:rPr>
                      <m:t> </m:t>
                    </m:r>
                    <m:r>
                      <a:rPr lang="en-US" b="1" i="1">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𝟖</m:t>
                    </m:r>
                  </m:oMath>
                </a14:m>
                <a:r>
                  <a:rPr lang="en-US" dirty="0">
                    <a:solidFill>
                      <a:prstClr val="black"/>
                    </a:solidFill>
                  </a:rPr>
                  <a:t>.  </a:t>
                </a:r>
              </a:p>
            </p:txBody>
          </p:sp>
        </mc:Choice>
        <mc:Fallback xmlns="">
          <p:sp>
            <p:nvSpPr>
              <p:cNvPr id="13" name="Rectangle 12"/>
              <p:cNvSpPr>
                <a:spLocks noRot="1" noChangeAspect="1" noMove="1" noResize="1" noEditPoints="1" noAdjustHandles="1" noChangeArrowheads="1" noChangeShapeType="1" noTextEdit="1"/>
              </p:cNvSpPr>
              <p:nvPr/>
            </p:nvSpPr>
            <p:spPr>
              <a:xfrm>
                <a:off x="1525842" y="2815098"/>
                <a:ext cx="5074215" cy="1477328"/>
              </a:xfrm>
              <a:prstGeom prst="rect">
                <a:avLst/>
              </a:prstGeom>
              <a:blipFill>
                <a:blip r:embed="rId6"/>
                <a:stretch>
                  <a:fillRect l="-960" t="-2479" r="-480" b="-57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9E1EACD5-FEAD-47DF-822F-42F6FA2F4FF2}"/>
                  </a:ext>
                </a:extLst>
              </p:cNvPr>
              <p:cNvSpPr/>
              <p:nvPr/>
            </p:nvSpPr>
            <p:spPr>
              <a:xfrm>
                <a:off x="1596716" y="4149080"/>
                <a:ext cx="5003340" cy="1261884"/>
              </a:xfrm>
              <a:prstGeom prst="rect">
                <a:avLst/>
              </a:prstGeom>
            </p:spPr>
            <p:txBody>
              <a:bodyPr wrap="square">
                <a:spAutoFit/>
              </a:bodyPr>
              <a:lstStyle/>
              <a:p>
                <a:pPr lvl="0">
                  <a:defRPr/>
                </a:pPr>
                <a:r>
                  <a:rPr lang="en-US" dirty="0">
                    <a:solidFill>
                      <a:prstClr val="black"/>
                    </a:solidFill>
                  </a:rPr>
                  <a:t>According to Equation </a:t>
                </a:r>
                <a14:m>
                  <m:oMath xmlns:m="http://schemas.openxmlformats.org/officeDocument/2006/math">
                    <m:r>
                      <a:rPr lang="en-US" b="1" i="1">
                        <a:solidFill>
                          <a:prstClr val="black"/>
                        </a:solidFill>
                        <a:latin typeface="Cambria Math" panose="02040503050406030204" pitchFamily="18" charset="0"/>
                      </a:rPr>
                      <m:t>𝟏</m:t>
                    </m:r>
                    <m:r>
                      <a:rPr lang="en-US" b="1" i="1">
                        <a:solidFill>
                          <a:prstClr val="black"/>
                        </a:solidFill>
                        <a:latin typeface="Cambria Math"/>
                      </a:rPr>
                      <m:t>.</m:t>
                    </m:r>
                    <m:r>
                      <a:rPr lang="en-US" b="1" i="1">
                        <a:solidFill>
                          <a:prstClr val="black"/>
                        </a:solidFill>
                        <a:latin typeface="Cambria Math"/>
                      </a:rPr>
                      <m:t>𝟑</m:t>
                    </m:r>
                  </m:oMath>
                </a14:m>
                <a:r>
                  <a:rPr lang="en-US" dirty="0">
                    <a:solidFill>
                      <a:prstClr val="black"/>
                    </a:solidFill>
                  </a:rPr>
                  <a:t>, the magnetic force on a length </a:t>
                </a:r>
                <a14:m>
                  <m:oMath xmlns:m="http://schemas.openxmlformats.org/officeDocument/2006/math">
                    <m:r>
                      <a:rPr lang="en-US" b="1" i="1">
                        <a:solidFill>
                          <a:srgbClr val="FF0000"/>
                        </a:solidFill>
                        <a:latin typeface="Cambria Math"/>
                      </a:rPr>
                      <m:t>𝓵</m:t>
                    </m:r>
                  </m:oMath>
                </a14:m>
                <a:r>
                  <a:rPr lang="en-US" dirty="0">
                    <a:solidFill>
                      <a:prstClr val="black"/>
                    </a:solidFill>
                  </a:rPr>
                  <a:t> of wire </a:t>
                </a:r>
                <a14:m>
                  <m:oMath xmlns:m="http://schemas.openxmlformats.org/officeDocument/2006/math">
                    <m:r>
                      <a:rPr lang="en-US" sz="2000" b="1" i="1">
                        <a:solidFill>
                          <a:prstClr val="black"/>
                        </a:solidFill>
                        <a:latin typeface="Cambria Math"/>
                      </a:rPr>
                      <m:t>𝟏</m:t>
                    </m:r>
                    <m:r>
                      <a:rPr lang="en-US" sz="2000" b="1" i="1">
                        <a:solidFill>
                          <a:prstClr val="black"/>
                        </a:solidFill>
                        <a:latin typeface="Cambria Math"/>
                      </a:rPr>
                      <m:t> </m:t>
                    </m:r>
                    <m:r>
                      <a:rPr lang="en-US" sz="2000" b="1" i="1">
                        <a:solidFill>
                          <a:prstClr val="black"/>
                        </a:solidFill>
                        <a:latin typeface="Cambria Math"/>
                      </a:rPr>
                      <m:t>𝒊𝒔</m:t>
                    </m:r>
                    <m:r>
                      <a:rPr lang="en-US" sz="2000" b="1" i="1">
                        <a:solidFill>
                          <a:prstClr val="black"/>
                        </a:solidFill>
                        <a:latin typeface="Cambria Math"/>
                      </a:rPr>
                      <m:t> </m:t>
                    </m:r>
                    <m:sSub>
                      <m:sSubPr>
                        <m:ctrlPr>
                          <a:rPr lang="en-US" sz="2000" b="1" i="1">
                            <a:solidFill>
                              <a:srgbClr val="FF0000"/>
                            </a:solidFill>
                            <a:latin typeface="Cambria Math" panose="02040503050406030204" pitchFamily="18" charset="0"/>
                          </a:rPr>
                        </m:ctrlPr>
                      </m:sSubPr>
                      <m:e>
                        <m:r>
                          <a:rPr lang="en-US" sz="2000" b="1" i="1">
                            <a:solidFill>
                              <a:srgbClr val="FF0000"/>
                            </a:solidFill>
                            <a:latin typeface="Cambria Math" panose="02040503050406030204" pitchFamily="18" charset="0"/>
                          </a:rPr>
                          <m:t>    </m:t>
                        </m:r>
                        <m:r>
                          <a:rPr lang="en-US" sz="2000" b="1" i="1">
                            <a:solidFill>
                              <a:srgbClr val="FF0000"/>
                            </a:solidFill>
                            <a:latin typeface="Cambria Math"/>
                          </a:rPr>
                          <m:t>𝑭</m:t>
                        </m:r>
                      </m:e>
                      <m:sub>
                        <m:r>
                          <a:rPr lang="en-US" sz="2000" b="1" i="1">
                            <a:solidFill>
                              <a:srgbClr val="FF0000"/>
                            </a:solidFill>
                            <a:latin typeface="Cambria Math"/>
                          </a:rPr>
                          <m:t>𝟏</m:t>
                        </m:r>
                      </m:sub>
                    </m:sSub>
                    <m:r>
                      <a:rPr lang="en-US" sz="2000" b="1" i="1">
                        <a:solidFill>
                          <a:srgbClr val="FF0000"/>
                        </a:solidFill>
                        <a:latin typeface="Cambria Math"/>
                      </a:rPr>
                      <m:t>= </m:t>
                    </m:r>
                    <m:sSub>
                      <m:sSubPr>
                        <m:ctrlPr>
                          <a:rPr lang="en-US" sz="2000" i="1">
                            <a:solidFill>
                              <a:srgbClr val="FF0000"/>
                            </a:solidFill>
                            <a:latin typeface="Cambria Math" panose="02040503050406030204" pitchFamily="18" charset="0"/>
                          </a:rPr>
                        </m:ctrlPr>
                      </m:sSubPr>
                      <m:e>
                        <m:r>
                          <a:rPr lang="en-US" sz="2000" i="1">
                            <a:solidFill>
                              <a:srgbClr val="FF0000"/>
                            </a:solidFill>
                            <a:latin typeface="Cambria Math"/>
                          </a:rPr>
                          <m:t>𝐼</m:t>
                        </m:r>
                      </m:e>
                      <m:sub>
                        <m:r>
                          <a:rPr lang="en-US" sz="2000" i="1">
                            <a:solidFill>
                              <a:srgbClr val="FF0000"/>
                            </a:solidFill>
                            <a:latin typeface="Cambria Math"/>
                          </a:rPr>
                          <m:t>1</m:t>
                        </m:r>
                      </m:sub>
                    </m:sSub>
                    <m:r>
                      <a:rPr lang="en-US" sz="2000" i="1">
                        <a:solidFill>
                          <a:srgbClr val="FF0000"/>
                        </a:solidFill>
                        <a:latin typeface="Cambria Math"/>
                      </a:rPr>
                      <m:t>𝓁</m:t>
                    </m:r>
                    <m:sSub>
                      <m:sSubPr>
                        <m:ctrlPr>
                          <a:rPr lang="en-US" sz="2000" b="1" i="1">
                            <a:solidFill>
                              <a:srgbClr val="FF0000"/>
                            </a:solidFill>
                            <a:latin typeface="Cambria Math" panose="02040503050406030204" pitchFamily="18" charset="0"/>
                          </a:rPr>
                        </m:ctrlPr>
                      </m:sSubPr>
                      <m:e>
                        <m:r>
                          <a:rPr lang="en-US" sz="2000" b="1" i="1">
                            <a:solidFill>
                              <a:srgbClr val="FF0000"/>
                            </a:solidFill>
                            <a:latin typeface="Cambria Math"/>
                          </a:rPr>
                          <m:t>𝑩</m:t>
                        </m:r>
                      </m:e>
                      <m:sub>
                        <m:r>
                          <a:rPr lang="en-US" sz="2000" b="1" i="1">
                            <a:solidFill>
                              <a:srgbClr val="FF0000"/>
                            </a:solidFill>
                            <a:latin typeface="Cambria Math"/>
                          </a:rPr>
                          <m:t>𝟐</m:t>
                        </m:r>
                      </m:sub>
                    </m:sSub>
                  </m:oMath>
                </a14:m>
                <a:r>
                  <a:rPr lang="en-US" sz="2000" dirty="0">
                    <a:solidFill>
                      <a:srgbClr val="FF0000"/>
                    </a:solidFill>
                  </a:rPr>
                  <a:t>  </a:t>
                </a:r>
              </a:p>
              <a:p>
                <a:pPr lvl="0">
                  <a:defRPr/>
                </a:pPr>
                <a:r>
                  <a:rPr lang="en-US" dirty="0">
                    <a:solidFill>
                      <a:prstClr val="black"/>
                    </a:solidFill>
                  </a:rPr>
                  <a:t>Because </a:t>
                </a:r>
                <a14:m>
                  <m:oMath xmlns:m="http://schemas.openxmlformats.org/officeDocument/2006/math">
                    <m:r>
                      <a:rPr lang="en-US" b="1" i="1">
                        <a:solidFill>
                          <a:srgbClr val="FF0000"/>
                        </a:solidFill>
                        <a:latin typeface="Cambria Math"/>
                      </a:rPr>
                      <m:t>𝓵</m:t>
                    </m:r>
                  </m:oMath>
                </a14:m>
                <a:r>
                  <a:rPr lang="en-US" dirty="0">
                    <a:solidFill>
                      <a:prstClr val="black"/>
                    </a:solidFill>
                  </a:rPr>
                  <a:t> is perpendicular to </a:t>
                </a:r>
                <a14:m>
                  <m:oMath xmlns:m="http://schemas.openxmlformats.org/officeDocument/2006/math">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𝑩</m:t>
                        </m:r>
                      </m:e>
                      <m:sub>
                        <m:r>
                          <a:rPr lang="en-US" b="1" i="1">
                            <a:solidFill>
                              <a:srgbClr val="FF0000"/>
                            </a:solidFill>
                            <a:latin typeface="Cambria Math"/>
                          </a:rPr>
                          <m:t>𝟐</m:t>
                        </m:r>
                      </m:sub>
                    </m:sSub>
                  </m:oMath>
                </a14:m>
                <a:r>
                  <a:rPr lang="en-US" dirty="0">
                    <a:solidFill>
                      <a:srgbClr val="FF0000"/>
                    </a:solidFill>
                  </a:rPr>
                  <a:t> </a:t>
                </a:r>
                <a:r>
                  <a:rPr lang="en-US" dirty="0">
                    <a:solidFill>
                      <a:prstClr val="black"/>
                    </a:solidFill>
                  </a:rPr>
                  <a:t>in this situation, the magnitude of </a:t>
                </a:r>
                <a14:m>
                  <m:oMath xmlns:m="http://schemas.openxmlformats.org/officeDocument/2006/math">
                    <m:sSub>
                      <m:sSubPr>
                        <m:ctrlPr>
                          <a:rPr lang="en-US" b="1" i="1">
                            <a:solidFill>
                              <a:prstClr val="black"/>
                            </a:solidFill>
                            <a:latin typeface="Cambria Math" panose="02040503050406030204" pitchFamily="18" charset="0"/>
                          </a:rPr>
                        </m:ctrlPr>
                      </m:sSubPr>
                      <m:e>
                        <m:r>
                          <a:rPr lang="en-US" b="1" i="1">
                            <a:solidFill>
                              <a:prstClr val="black"/>
                            </a:solidFill>
                            <a:latin typeface="Cambria Math"/>
                          </a:rPr>
                          <m:t>𝑭</m:t>
                        </m:r>
                      </m:e>
                      <m:sub>
                        <m:r>
                          <a:rPr lang="en-US" b="1" i="1">
                            <a:solidFill>
                              <a:prstClr val="black"/>
                            </a:solidFill>
                            <a:latin typeface="Cambria Math"/>
                          </a:rPr>
                          <m:t>𝟏</m:t>
                        </m:r>
                      </m:sub>
                    </m:sSub>
                  </m:oMath>
                </a14:m>
                <a:r>
                  <a:rPr lang="en-US" dirty="0">
                    <a:solidFill>
                      <a:prstClr val="black"/>
                    </a:solidFill>
                  </a:rPr>
                  <a:t> is      </a:t>
                </a:r>
                <a14:m>
                  <m:oMath xmlns:m="http://schemas.openxmlformats.org/officeDocument/2006/math">
                    <m:sSub>
                      <m:sSubPr>
                        <m:ctrlPr>
                          <a:rPr lang="en-US" sz="2000" i="1">
                            <a:solidFill>
                              <a:srgbClr val="FF0000"/>
                            </a:solidFill>
                            <a:latin typeface="Cambria Math" panose="02040503050406030204" pitchFamily="18" charset="0"/>
                          </a:rPr>
                        </m:ctrlPr>
                      </m:sSubPr>
                      <m:e>
                        <m:r>
                          <a:rPr lang="en-US" sz="2000" i="1">
                            <a:solidFill>
                              <a:srgbClr val="FF0000"/>
                            </a:solidFill>
                            <a:latin typeface="Cambria Math"/>
                          </a:rPr>
                          <m:t>𝐹</m:t>
                        </m:r>
                      </m:e>
                      <m:sub>
                        <m:r>
                          <a:rPr lang="en-US" sz="2000" i="1">
                            <a:solidFill>
                              <a:srgbClr val="FF0000"/>
                            </a:solidFill>
                            <a:latin typeface="Cambria Math"/>
                          </a:rPr>
                          <m:t>1</m:t>
                        </m:r>
                      </m:sub>
                    </m:sSub>
                    <m:r>
                      <a:rPr lang="en-US" sz="2000" b="1" i="1">
                        <a:solidFill>
                          <a:srgbClr val="FF0000"/>
                        </a:solidFill>
                        <a:latin typeface="Cambria Math"/>
                      </a:rPr>
                      <m:t>= </m:t>
                    </m:r>
                    <m:sSub>
                      <m:sSubPr>
                        <m:ctrlPr>
                          <a:rPr lang="en-US" sz="2000" i="1">
                            <a:solidFill>
                              <a:srgbClr val="FF0000"/>
                            </a:solidFill>
                            <a:latin typeface="Cambria Math" panose="02040503050406030204" pitchFamily="18" charset="0"/>
                          </a:rPr>
                        </m:ctrlPr>
                      </m:sSubPr>
                      <m:e>
                        <m:r>
                          <a:rPr lang="en-US" sz="2000" i="1">
                            <a:solidFill>
                              <a:srgbClr val="FF0000"/>
                            </a:solidFill>
                            <a:latin typeface="Cambria Math"/>
                          </a:rPr>
                          <m:t>𝐼</m:t>
                        </m:r>
                      </m:e>
                      <m:sub>
                        <m:r>
                          <a:rPr lang="en-US" sz="2000" i="1">
                            <a:solidFill>
                              <a:srgbClr val="FF0000"/>
                            </a:solidFill>
                            <a:latin typeface="Cambria Math"/>
                          </a:rPr>
                          <m:t>1</m:t>
                        </m:r>
                      </m:sub>
                    </m:sSub>
                    <m:r>
                      <a:rPr lang="en-US" sz="2000" i="1">
                        <a:solidFill>
                          <a:srgbClr val="FF0000"/>
                        </a:solidFill>
                        <a:latin typeface="Cambria Math"/>
                      </a:rPr>
                      <m:t>𝓁</m:t>
                    </m:r>
                    <m:sSub>
                      <m:sSubPr>
                        <m:ctrlPr>
                          <a:rPr lang="en-US" sz="2000" i="1">
                            <a:solidFill>
                              <a:srgbClr val="FF0000"/>
                            </a:solidFill>
                            <a:latin typeface="Cambria Math" panose="02040503050406030204" pitchFamily="18" charset="0"/>
                          </a:rPr>
                        </m:ctrlPr>
                      </m:sSubPr>
                      <m:e>
                        <m:r>
                          <a:rPr lang="en-US" sz="2000" i="1">
                            <a:solidFill>
                              <a:srgbClr val="FF0000"/>
                            </a:solidFill>
                            <a:latin typeface="Cambria Math"/>
                          </a:rPr>
                          <m:t>𝐵</m:t>
                        </m:r>
                      </m:e>
                      <m:sub>
                        <m:r>
                          <a:rPr lang="en-US" sz="2000" i="1">
                            <a:solidFill>
                              <a:srgbClr val="FF0000"/>
                            </a:solidFill>
                            <a:latin typeface="Cambria Math"/>
                          </a:rPr>
                          <m:t>2</m:t>
                        </m:r>
                      </m:sub>
                    </m:sSub>
                  </m:oMath>
                </a14:m>
                <a:r>
                  <a:rPr lang="en-US" sz="2000" dirty="0">
                    <a:solidFill>
                      <a:srgbClr val="FF0000"/>
                    </a:solidFill>
                  </a:rPr>
                  <a:t>.</a:t>
                </a:r>
                <a:endParaRPr lang="en-US" sz="2000" dirty="0">
                  <a:solidFill>
                    <a:prstClr val="black"/>
                  </a:solidFill>
                </a:endParaRPr>
              </a:p>
            </p:txBody>
          </p:sp>
        </mc:Choice>
        <mc:Fallback xmlns="">
          <p:sp>
            <p:nvSpPr>
              <p:cNvPr id="9" name="Rectangle 8">
                <a:extLst>
                  <a:ext uri="{FF2B5EF4-FFF2-40B4-BE49-F238E27FC236}">
                    <a16:creationId xmlns:a16="http://schemas.microsoft.com/office/drawing/2014/main" id="{9E1EACD5-FEAD-47DF-822F-42F6FA2F4FF2}"/>
                  </a:ext>
                </a:extLst>
              </p:cNvPr>
              <p:cNvSpPr>
                <a:spLocks noRot="1" noChangeAspect="1" noMove="1" noResize="1" noEditPoints="1" noAdjustHandles="1" noChangeArrowheads="1" noChangeShapeType="1" noTextEdit="1"/>
              </p:cNvSpPr>
              <p:nvPr/>
            </p:nvSpPr>
            <p:spPr>
              <a:xfrm>
                <a:off x="1596716" y="4149080"/>
                <a:ext cx="5003340" cy="1261884"/>
              </a:xfrm>
              <a:prstGeom prst="rect">
                <a:avLst/>
              </a:prstGeom>
              <a:blipFill>
                <a:blip r:embed="rId7"/>
                <a:stretch>
                  <a:fillRect l="-1096" t="-2899" r="-1096" b="-77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4EB4A92A-70C0-47E4-A936-D97FBEC8CAC2}"/>
                  </a:ext>
                </a:extLst>
              </p:cNvPr>
              <p:cNvSpPr/>
              <p:nvPr/>
            </p:nvSpPr>
            <p:spPr>
              <a:xfrm>
                <a:off x="1596716" y="5620158"/>
                <a:ext cx="6083460" cy="1106970"/>
              </a:xfrm>
              <a:prstGeom prst="rect">
                <a:avLst/>
              </a:prstGeom>
            </p:spPr>
            <p:txBody>
              <a:bodyPr wrap="square">
                <a:spAutoFit/>
              </a:bodyPr>
              <a:lstStyle/>
              <a:p>
                <a:pPr lvl="0">
                  <a:defRPr/>
                </a:pPr>
                <a:r>
                  <a:rPr lang="en-US" dirty="0">
                    <a:solidFill>
                      <a:prstClr val="black"/>
                    </a:solidFill>
                  </a:rPr>
                  <a:t>Because the magnitude of </a:t>
                </a:r>
                <a:r>
                  <a:rPr lang="en-US" b="1" dirty="0">
                    <a:solidFill>
                      <a:srgbClr val="FF0000"/>
                    </a:solidFill>
                  </a:rPr>
                  <a:t>B</a:t>
                </a:r>
                <a:r>
                  <a:rPr lang="en-US" b="1" baseline="-25000" dirty="0">
                    <a:solidFill>
                      <a:srgbClr val="FF0000"/>
                    </a:solidFill>
                  </a:rPr>
                  <a:t>2</a:t>
                </a:r>
                <a:r>
                  <a:rPr lang="en-US" dirty="0">
                    <a:solidFill>
                      <a:prstClr val="black"/>
                    </a:solidFill>
                  </a:rPr>
                  <a:t> is given by Equation </a:t>
                </a:r>
                <a14:m>
                  <m:oMath xmlns:m="http://schemas.openxmlformats.org/officeDocument/2006/math">
                    <m:r>
                      <a:rPr lang="en-US" b="1" i="1">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𝟓</m:t>
                    </m:r>
                  </m:oMath>
                </a14:m>
                <a:r>
                  <a:rPr lang="en-US" dirty="0">
                    <a:solidFill>
                      <a:prstClr val="black"/>
                    </a:solidFill>
                  </a:rPr>
                  <a:t>, we see that</a:t>
                </a:r>
              </a:p>
              <a:p>
                <a:pPr lvl="0">
                  <a:defRPr/>
                </a:pPr>
                <a:r>
                  <a:rPr lang="en-US" dirty="0">
                    <a:solidFill>
                      <a:prstClr val="black"/>
                    </a:solidFill>
                  </a:rPr>
                  <a:t>   </a:t>
                </a:r>
                <a14:m>
                  <m:oMath xmlns:m="http://schemas.openxmlformats.org/officeDocument/2006/math">
                    <m:sSub>
                      <m:sSubPr>
                        <m:ctrlPr>
                          <a:rPr lang="en-US" sz="2000" b="1" i="1">
                            <a:solidFill>
                              <a:srgbClr val="FF0000"/>
                            </a:solidFill>
                            <a:latin typeface="Cambria Math" panose="02040503050406030204" pitchFamily="18" charset="0"/>
                          </a:rPr>
                        </m:ctrlPr>
                      </m:sSubPr>
                      <m:e>
                        <m:r>
                          <a:rPr lang="en-US" sz="2000" b="1" i="1">
                            <a:solidFill>
                              <a:srgbClr val="FF0000"/>
                            </a:solidFill>
                            <a:latin typeface="Cambria Math"/>
                          </a:rPr>
                          <m:t>𝑭</m:t>
                        </m:r>
                      </m:e>
                      <m:sub>
                        <m:r>
                          <a:rPr lang="en-US" sz="2000" b="1" i="1">
                            <a:solidFill>
                              <a:srgbClr val="FF0000"/>
                            </a:solidFill>
                            <a:latin typeface="Cambria Math"/>
                          </a:rPr>
                          <m:t>𝟏</m:t>
                        </m:r>
                      </m:sub>
                    </m:sSub>
                    <m:r>
                      <a:rPr lang="en-US" sz="2000" b="1" i="1">
                        <a:solidFill>
                          <a:srgbClr val="FF0000"/>
                        </a:solidFill>
                        <a:latin typeface="Cambria Math"/>
                      </a:rPr>
                      <m:t>= </m:t>
                    </m:r>
                    <m:sSub>
                      <m:sSubPr>
                        <m:ctrlPr>
                          <a:rPr lang="en-US" sz="2000" b="1" i="1">
                            <a:solidFill>
                              <a:srgbClr val="FF0000"/>
                            </a:solidFill>
                            <a:latin typeface="Cambria Math" panose="02040503050406030204" pitchFamily="18" charset="0"/>
                          </a:rPr>
                        </m:ctrlPr>
                      </m:sSubPr>
                      <m:e>
                        <m:r>
                          <a:rPr lang="en-US" sz="2000" b="1" i="1">
                            <a:solidFill>
                              <a:srgbClr val="FF0000"/>
                            </a:solidFill>
                            <a:latin typeface="Cambria Math"/>
                          </a:rPr>
                          <m:t>𝑰</m:t>
                        </m:r>
                      </m:e>
                      <m:sub>
                        <m:r>
                          <a:rPr lang="en-US" sz="2000" b="1" i="1">
                            <a:solidFill>
                              <a:srgbClr val="FF0000"/>
                            </a:solidFill>
                            <a:latin typeface="Cambria Math"/>
                          </a:rPr>
                          <m:t>𝟏</m:t>
                        </m:r>
                      </m:sub>
                    </m:sSub>
                    <m:r>
                      <a:rPr lang="en-US" sz="2000" b="1" i="1">
                        <a:solidFill>
                          <a:srgbClr val="FF0000"/>
                        </a:solidFill>
                        <a:latin typeface="Cambria Math"/>
                      </a:rPr>
                      <m:t>𝓵</m:t>
                    </m:r>
                    <m:sSub>
                      <m:sSubPr>
                        <m:ctrlPr>
                          <a:rPr lang="en-US" sz="2000" b="1" i="1">
                            <a:solidFill>
                              <a:srgbClr val="FF0000"/>
                            </a:solidFill>
                            <a:latin typeface="Cambria Math" panose="02040503050406030204" pitchFamily="18" charset="0"/>
                          </a:rPr>
                        </m:ctrlPr>
                      </m:sSubPr>
                      <m:e>
                        <m:r>
                          <a:rPr lang="en-US" sz="2000" b="1" i="1">
                            <a:solidFill>
                              <a:srgbClr val="FF0000"/>
                            </a:solidFill>
                            <a:latin typeface="Cambria Math"/>
                          </a:rPr>
                          <m:t>𝑩</m:t>
                        </m:r>
                      </m:e>
                      <m:sub>
                        <m:r>
                          <a:rPr lang="en-US" sz="2000" b="1" i="1">
                            <a:solidFill>
                              <a:srgbClr val="FF0000"/>
                            </a:solidFill>
                            <a:latin typeface="Cambria Math"/>
                          </a:rPr>
                          <m:t>𝟐</m:t>
                        </m:r>
                      </m:sub>
                    </m:sSub>
                    <m:r>
                      <a:rPr lang="en-US" sz="2000" b="1" i="1">
                        <a:solidFill>
                          <a:srgbClr val="FF0000"/>
                        </a:solidFill>
                        <a:latin typeface="Cambria Math"/>
                      </a:rPr>
                      <m:t>=</m:t>
                    </m:r>
                    <m:sSub>
                      <m:sSubPr>
                        <m:ctrlPr>
                          <a:rPr lang="en-US" sz="2000" b="1" i="1">
                            <a:solidFill>
                              <a:srgbClr val="FF0000"/>
                            </a:solidFill>
                            <a:latin typeface="Cambria Math" panose="02040503050406030204" pitchFamily="18" charset="0"/>
                          </a:rPr>
                        </m:ctrlPr>
                      </m:sSubPr>
                      <m:e>
                        <m:r>
                          <a:rPr lang="en-US" sz="2000" b="1" i="1">
                            <a:solidFill>
                              <a:srgbClr val="FF0000"/>
                            </a:solidFill>
                            <a:latin typeface="Cambria Math"/>
                          </a:rPr>
                          <m:t>𝑰</m:t>
                        </m:r>
                      </m:e>
                      <m:sub>
                        <m:r>
                          <a:rPr lang="en-US" sz="2000" b="1" i="1">
                            <a:solidFill>
                              <a:srgbClr val="FF0000"/>
                            </a:solidFill>
                            <a:latin typeface="Cambria Math"/>
                          </a:rPr>
                          <m:t>𝟏</m:t>
                        </m:r>
                      </m:sub>
                    </m:sSub>
                    <m:r>
                      <a:rPr lang="en-US" sz="2000" b="1" i="1">
                        <a:solidFill>
                          <a:srgbClr val="FF0000"/>
                        </a:solidFill>
                        <a:latin typeface="Cambria Math"/>
                      </a:rPr>
                      <m:t>𝓵</m:t>
                    </m:r>
                    <m:d>
                      <m:dPr>
                        <m:ctrlPr>
                          <a:rPr lang="en-US" sz="2000" b="1" i="1">
                            <a:solidFill>
                              <a:srgbClr val="FF0000"/>
                            </a:solidFill>
                            <a:latin typeface="Cambria Math" panose="02040503050406030204" pitchFamily="18" charset="0"/>
                          </a:rPr>
                        </m:ctrlPr>
                      </m:dPr>
                      <m:e>
                        <m:f>
                          <m:fPr>
                            <m:ctrlPr>
                              <a:rPr lang="en-US" sz="2000" b="1" i="1">
                                <a:solidFill>
                                  <a:srgbClr val="FF0000"/>
                                </a:solidFill>
                                <a:latin typeface="Cambria Math" panose="02040503050406030204" pitchFamily="18" charset="0"/>
                              </a:rPr>
                            </m:ctrlPr>
                          </m:fPr>
                          <m:num>
                            <m:sSub>
                              <m:sSubPr>
                                <m:ctrlPr>
                                  <a:rPr lang="en-US" sz="2000" b="1" i="1">
                                    <a:solidFill>
                                      <a:srgbClr val="FF0000"/>
                                    </a:solidFill>
                                    <a:latin typeface="Cambria Math" panose="02040503050406030204" pitchFamily="18" charset="0"/>
                                  </a:rPr>
                                </m:ctrlPr>
                              </m:sSubPr>
                              <m:e>
                                <m:r>
                                  <a:rPr lang="en-US" sz="2000" b="1" i="1">
                                    <a:solidFill>
                                      <a:srgbClr val="FF0000"/>
                                    </a:solidFill>
                                    <a:latin typeface="Cambria Math"/>
                                  </a:rPr>
                                  <m:t>𝝁</m:t>
                                </m:r>
                              </m:e>
                              <m:sub>
                                <m:r>
                                  <a:rPr lang="en-US" sz="2000" b="1" i="1">
                                    <a:solidFill>
                                      <a:srgbClr val="FF0000"/>
                                    </a:solidFill>
                                    <a:latin typeface="Cambria Math"/>
                                  </a:rPr>
                                  <m:t>𝟎</m:t>
                                </m:r>
                              </m:sub>
                            </m:sSub>
                            <m:sSub>
                              <m:sSubPr>
                                <m:ctrlPr>
                                  <a:rPr lang="en-US" sz="2000" b="1" i="1">
                                    <a:solidFill>
                                      <a:srgbClr val="FF0000"/>
                                    </a:solidFill>
                                    <a:latin typeface="Cambria Math" panose="02040503050406030204" pitchFamily="18" charset="0"/>
                                  </a:rPr>
                                </m:ctrlPr>
                              </m:sSubPr>
                              <m:e>
                                <m:r>
                                  <a:rPr lang="en-US" sz="2000" b="1" i="1">
                                    <a:solidFill>
                                      <a:srgbClr val="FF0000"/>
                                    </a:solidFill>
                                    <a:latin typeface="Cambria Math"/>
                                  </a:rPr>
                                  <m:t>𝑰</m:t>
                                </m:r>
                              </m:e>
                              <m:sub>
                                <m:r>
                                  <a:rPr lang="en-US" sz="2000" b="1" i="1">
                                    <a:solidFill>
                                      <a:srgbClr val="FF0000"/>
                                    </a:solidFill>
                                    <a:latin typeface="Cambria Math"/>
                                  </a:rPr>
                                  <m:t>𝟐</m:t>
                                </m:r>
                              </m:sub>
                            </m:sSub>
                          </m:num>
                          <m:den>
                            <m:r>
                              <a:rPr lang="en-US" sz="2000" b="1" i="1">
                                <a:solidFill>
                                  <a:srgbClr val="FF0000"/>
                                </a:solidFill>
                                <a:latin typeface="Cambria Math"/>
                              </a:rPr>
                              <m:t>𝟐</m:t>
                            </m:r>
                            <m:r>
                              <a:rPr lang="en-US" sz="2000" b="1" i="1">
                                <a:solidFill>
                                  <a:srgbClr val="FF0000"/>
                                </a:solidFill>
                                <a:latin typeface="Cambria Math"/>
                              </a:rPr>
                              <m:t>𝝅</m:t>
                            </m:r>
                            <m:r>
                              <a:rPr lang="en-US" sz="2000" b="1" i="1">
                                <a:solidFill>
                                  <a:srgbClr val="FF0000"/>
                                </a:solidFill>
                                <a:latin typeface="Cambria Math"/>
                              </a:rPr>
                              <m:t>𝒂</m:t>
                            </m:r>
                          </m:den>
                        </m:f>
                      </m:e>
                    </m:d>
                    <m:r>
                      <a:rPr lang="en-US" sz="2000" b="1" i="1">
                        <a:solidFill>
                          <a:srgbClr val="FF0000"/>
                        </a:solidFill>
                        <a:latin typeface="Cambria Math"/>
                      </a:rPr>
                      <m:t>=</m:t>
                    </m:r>
                    <m:f>
                      <m:fPr>
                        <m:ctrlPr>
                          <a:rPr lang="en-US" sz="2000" b="1" i="1">
                            <a:solidFill>
                              <a:srgbClr val="FF0000"/>
                            </a:solidFill>
                            <a:latin typeface="Cambria Math" panose="02040503050406030204" pitchFamily="18" charset="0"/>
                          </a:rPr>
                        </m:ctrlPr>
                      </m:fPr>
                      <m:num>
                        <m:sSub>
                          <m:sSubPr>
                            <m:ctrlPr>
                              <a:rPr lang="en-US" sz="2000" b="1" i="1">
                                <a:solidFill>
                                  <a:srgbClr val="FF0000"/>
                                </a:solidFill>
                                <a:latin typeface="Cambria Math" panose="02040503050406030204" pitchFamily="18" charset="0"/>
                              </a:rPr>
                            </m:ctrlPr>
                          </m:sSubPr>
                          <m:e>
                            <m:r>
                              <a:rPr lang="en-US" sz="2000" b="1" i="1">
                                <a:solidFill>
                                  <a:srgbClr val="FF0000"/>
                                </a:solidFill>
                                <a:latin typeface="Cambria Math"/>
                              </a:rPr>
                              <m:t>𝝁</m:t>
                            </m:r>
                          </m:e>
                          <m:sub>
                            <m:r>
                              <a:rPr lang="en-US" sz="2000" b="1" i="1">
                                <a:solidFill>
                                  <a:srgbClr val="FF0000"/>
                                </a:solidFill>
                                <a:latin typeface="Cambria Math"/>
                              </a:rPr>
                              <m:t>𝟎</m:t>
                            </m:r>
                          </m:sub>
                        </m:sSub>
                        <m:sSub>
                          <m:sSubPr>
                            <m:ctrlPr>
                              <a:rPr lang="en-US" sz="2000" b="1" i="1">
                                <a:solidFill>
                                  <a:srgbClr val="FF0000"/>
                                </a:solidFill>
                                <a:latin typeface="Cambria Math" panose="02040503050406030204" pitchFamily="18" charset="0"/>
                              </a:rPr>
                            </m:ctrlPr>
                          </m:sSubPr>
                          <m:e>
                            <m:sSub>
                              <m:sSubPr>
                                <m:ctrlPr>
                                  <a:rPr lang="en-US" sz="2000" b="1" i="1">
                                    <a:solidFill>
                                      <a:srgbClr val="FF0000"/>
                                    </a:solidFill>
                                    <a:latin typeface="Cambria Math" panose="02040503050406030204" pitchFamily="18" charset="0"/>
                                  </a:rPr>
                                </m:ctrlPr>
                              </m:sSubPr>
                              <m:e>
                                <m:r>
                                  <a:rPr lang="en-US" sz="2000" b="1" i="1">
                                    <a:solidFill>
                                      <a:srgbClr val="FF0000"/>
                                    </a:solidFill>
                                    <a:latin typeface="Cambria Math"/>
                                  </a:rPr>
                                  <m:t>𝑰</m:t>
                                </m:r>
                              </m:e>
                              <m:sub>
                                <m:r>
                                  <a:rPr lang="en-US" sz="2000" b="1" i="1">
                                    <a:solidFill>
                                      <a:srgbClr val="FF0000"/>
                                    </a:solidFill>
                                    <a:latin typeface="Cambria Math"/>
                                  </a:rPr>
                                  <m:t>𝟏</m:t>
                                </m:r>
                              </m:sub>
                            </m:sSub>
                            <m:r>
                              <a:rPr lang="en-US" sz="2000" b="1" i="1">
                                <a:solidFill>
                                  <a:srgbClr val="FF0000"/>
                                </a:solidFill>
                                <a:latin typeface="Cambria Math"/>
                              </a:rPr>
                              <m:t>𝑰</m:t>
                            </m:r>
                          </m:e>
                          <m:sub>
                            <m:r>
                              <a:rPr lang="en-US" sz="2000" b="1" i="1">
                                <a:solidFill>
                                  <a:srgbClr val="FF0000"/>
                                </a:solidFill>
                                <a:latin typeface="Cambria Math"/>
                              </a:rPr>
                              <m:t>𝟐</m:t>
                            </m:r>
                          </m:sub>
                        </m:sSub>
                      </m:num>
                      <m:den>
                        <m:r>
                          <a:rPr lang="en-US" sz="2000" b="1" i="1">
                            <a:solidFill>
                              <a:srgbClr val="FF0000"/>
                            </a:solidFill>
                            <a:latin typeface="Cambria Math"/>
                          </a:rPr>
                          <m:t>𝟐</m:t>
                        </m:r>
                        <m:r>
                          <a:rPr lang="en-US" sz="2000" b="1" i="1">
                            <a:solidFill>
                              <a:srgbClr val="FF0000"/>
                            </a:solidFill>
                            <a:latin typeface="Cambria Math"/>
                          </a:rPr>
                          <m:t>𝝅</m:t>
                        </m:r>
                        <m:r>
                          <a:rPr lang="en-US" sz="2000" b="1" i="1">
                            <a:solidFill>
                              <a:srgbClr val="FF0000"/>
                            </a:solidFill>
                            <a:latin typeface="Cambria Math"/>
                          </a:rPr>
                          <m:t>𝒂</m:t>
                        </m:r>
                      </m:den>
                    </m:f>
                    <m:r>
                      <a:rPr lang="en-US" sz="2000" b="1" i="1">
                        <a:solidFill>
                          <a:srgbClr val="FF0000"/>
                        </a:solidFill>
                        <a:latin typeface="Cambria Math"/>
                      </a:rPr>
                      <m:t>𝓵</m:t>
                    </m:r>
                  </m:oMath>
                </a14:m>
                <a:r>
                  <a:rPr lang="en-US" sz="2000" b="1" dirty="0">
                    <a:solidFill>
                      <a:srgbClr val="FF0000"/>
                    </a:solidFill>
                  </a:rPr>
                  <a:t>                     (2.11)</a:t>
                </a:r>
                <a:endParaRPr lang="en-US" sz="2000" b="1" dirty="0">
                  <a:solidFill>
                    <a:prstClr val="black"/>
                  </a:solidFill>
                </a:endParaRPr>
              </a:p>
            </p:txBody>
          </p:sp>
        </mc:Choice>
        <mc:Fallback xmlns="">
          <p:sp>
            <p:nvSpPr>
              <p:cNvPr id="11" name="Rectangle 10">
                <a:extLst>
                  <a:ext uri="{FF2B5EF4-FFF2-40B4-BE49-F238E27FC236}">
                    <a16:creationId xmlns:a16="http://schemas.microsoft.com/office/drawing/2014/main" id="{4EB4A92A-70C0-47E4-A936-D97FBEC8CAC2}"/>
                  </a:ext>
                </a:extLst>
              </p:cNvPr>
              <p:cNvSpPr>
                <a:spLocks noRot="1" noChangeAspect="1" noMove="1" noResize="1" noEditPoints="1" noAdjustHandles="1" noChangeArrowheads="1" noChangeShapeType="1" noTextEdit="1"/>
              </p:cNvSpPr>
              <p:nvPr/>
            </p:nvSpPr>
            <p:spPr>
              <a:xfrm>
                <a:off x="1596716" y="5620158"/>
                <a:ext cx="6083460" cy="1106970"/>
              </a:xfrm>
              <a:prstGeom prst="rect">
                <a:avLst/>
              </a:prstGeom>
              <a:blipFill>
                <a:blip r:embed="rId8"/>
                <a:stretch>
                  <a:fillRect l="-902" t="-3297" b="-2198"/>
                </a:stretch>
              </a:blipFill>
            </p:spPr>
            <p:txBody>
              <a:bodyPr/>
              <a:lstStyle/>
              <a:p>
                <a:r>
                  <a:rPr lang="en-US">
                    <a:noFill/>
                  </a:rPr>
                  <a:t> </a:t>
                </a:r>
              </a:p>
            </p:txBody>
          </p:sp>
        </mc:Fallback>
      </mc:AlternateContent>
      <p:pic>
        <p:nvPicPr>
          <p:cNvPr id="12" name="Picture 11">
            <a:extLst>
              <a:ext uri="{FF2B5EF4-FFF2-40B4-BE49-F238E27FC236}">
                <a16:creationId xmlns:a16="http://schemas.microsoft.com/office/drawing/2014/main" id="{ED1799CE-59C2-4AD1-995E-B27EF8CAA0D6}"/>
              </a:ext>
            </a:extLst>
          </p:cNvPr>
          <p:cNvPicPr/>
          <p:nvPr/>
        </p:nvPicPr>
        <p:blipFill>
          <a:blip r:embed="rId9">
            <a:lum bright="-20000" contrast="40000"/>
          </a:blip>
          <a:srcRect/>
          <a:stretch>
            <a:fillRect/>
          </a:stretch>
        </p:blipFill>
        <p:spPr bwMode="auto">
          <a:xfrm>
            <a:off x="7536160" y="2394844"/>
            <a:ext cx="2808312" cy="2387207"/>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C2770C86-BFF4-4436-8A31-9856123C2968}"/>
                  </a:ext>
                </a:extLst>
              </p:cNvPr>
              <p:cNvSpPr/>
              <p:nvPr/>
            </p:nvSpPr>
            <p:spPr>
              <a:xfrm>
                <a:off x="7536160" y="4782052"/>
                <a:ext cx="3096344" cy="2031325"/>
              </a:xfrm>
              <a:prstGeom prst="rect">
                <a:avLst/>
              </a:prstGeom>
            </p:spPr>
            <p:txBody>
              <a:bodyPr wrap="square">
                <a:spAutoFit/>
              </a:bodyPr>
              <a:lstStyle/>
              <a:p>
                <a:pPr lvl="0">
                  <a:defRPr/>
                </a:pPr>
                <a14:m>
                  <m:oMath xmlns:m="http://schemas.openxmlformats.org/officeDocument/2006/math">
                    <m:r>
                      <a:rPr lang="en-US" sz="1400" b="1" i="1">
                        <a:solidFill>
                          <a:prstClr val="black"/>
                        </a:solidFill>
                        <a:latin typeface="Cambria Math"/>
                      </a:rPr>
                      <m:t>𝑨𝒄𝒕𝒊𝒗𝒆</m:t>
                    </m:r>
                    <m:r>
                      <a:rPr lang="en-US" sz="1400" b="1" i="1">
                        <a:solidFill>
                          <a:prstClr val="black"/>
                        </a:solidFill>
                        <a:latin typeface="Cambria Math"/>
                      </a:rPr>
                      <m:t> </m:t>
                    </m:r>
                    <m:r>
                      <a:rPr lang="en-US" sz="1400" b="1" i="1">
                        <a:solidFill>
                          <a:prstClr val="black"/>
                        </a:solidFill>
                        <a:latin typeface="Cambria Math"/>
                      </a:rPr>
                      <m:t>𝑭𝒊𝒈𝒖𝒓𝒆</m:t>
                    </m:r>
                    <m:r>
                      <a:rPr lang="en-US" sz="1400" b="1" i="1">
                        <a:solidFill>
                          <a:prstClr val="black"/>
                        </a:solidFill>
                        <a:latin typeface="Cambria Math"/>
                      </a:rPr>
                      <m:t> </m:t>
                    </m:r>
                    <m:r>
                      <a:rPr lang="en-US" sz="1400" b="1" i="1">
                        <a:solidFill>
                          <a:prstClr val="black"/>
                        </a:solidFill>
                        <a:latin typeface="Cambria Math" panose="02040503050406030204" pitchFamily="18" charset="0"/>
                      </a:rPr>
                      <m:t>𝟐</m:t>
                    </m:r>
                    <m:r>
                      <a:rPr lang="en-US" sz="1400" b="1" i="1">
                        <a:solidFill>
                          <a:prstClr val="black"/>
                        </a:solidFill>
                        <a:latin typeface="Cambria Math"/>
                      </a:rPr>
                      <m:t>.</m:t>
                    </m:r>
                    <m:r>
                      <a:rPr lang="en-US" sz="1400" b="1" i="1">
                        <a:solidFill>
                          <a:prstClr val="black"/>
                        </a:solidFill>
                        <a:latin typeface="Cambria Math"/>
                      </a:rPr>
                      <m:t>𝟖</m:t>
                    </m:r>
                    <m:r>
                      <a:rPr lang="en-US" sz="1400" b="1" i="1">
                        <a:solidFill>
                          <a:prstClr val="black"/>
                        </a:solidFill>
                        <a:latin typeface="Cambria Math"/>
                      </a:rPr>
                      <m:t> </m:t>
                    </m:r>
                  </m:oMath>
                </a14:m>
                <a:r>
                  <a:rPr lang="en-US" sz="1400" dirty="0">
                    <a:solidFill>
                      <a:prstClr val="black"/>
                    </a:solidFill>
                  </a:rPr>
                  <a:t>Two parallel wires that each carry a steady current exert a magnetic force on each other. The field </a:t>
                </a:r>
                <a14:m>
                  <m:oMath xmlns:m="http://schemas.openxmlformats.org/officeDocument/2006/math">
                    <m:sSub>
                      <m:sSubPr>
                        <m:ctrlPr>
                          <a:rPr lang="en-US" sz="1400" b="1" i="1">
                            <a:solidFill>
                              <a:prstClr val="black"/>
                            </a:solidFill>
                            <a:latin typeface="Cambria Math" panose="02040503050406030204" pitchFamily="18" charset="0"/>
                          </a:rPr>
                        </m:ctrlPr>
                      </m:sSubPr>
                      <m:e>
                        <m:r>
                          <a:rPr lang="en-US" sz="1400" b="1" i="1">
                            <a:solidFill>
                              <a:prstClr val="black"/>
                            </a:solidFill>
                            <a:latin typeface="Cambria Math"/>
                          </a:rPr>
                          <m:t>𝑩</m:t>
                        </m:r>
                      </m:e>
                      <m:sub>
                        <m:r>
                          <a:rPr lang="en-US" sz="1400" b="1" i="1">
                            <a:solidFill>
                              <a:prstClr val="black"/>
                            </a:solidFill>
                            <a:latin typeface="Cambria Math"/>
                          </a:rPr>
                          <m:t>𝟐</m:t>
                        </m:r>
                      </m:sub>
                    </m:sSub>
                  </m:oMath>
                </a14:m>
                <a:r>
                  <a:rPr lang="en-US" sz="1400" dirty="0">
                    <a:solidFill>
                      <a:prstClr val="black"/>
                    </a:solidFill>
                  </a:rPr>
                  <a:t> due to the current in wire </a:t>
                </a:r>
                <a14:m>
                  <m:oMath xmlns:m="http://schemas.openxmlformats.org/officeDocument/2006/math">
                    <m:r>
                      <a:rPr lang="en-US" sz="1400" b="1" i="1">
                        <a:solidFill>
                          <a:prstClr val="black"/>
                        </a:solidFill>
                        <a:latin typeface="Cambria Math"/>
                      </a:rPr>
                      <m:t>𝟐</m:t>
                    </m:r>
                  </m:oMath>
                </a14:m>
                <a:r>
                  <a:rPr lang="en-US" sz="1400" dirty="0">
                    <a:solidFill>
                      <a:prstClr val="black"/>
                    </a:solidFill>
                  </a:rPr>
                  <a:t> exerts a magnetic force of magnitude </a:t>
                </a:r>
                <a14:m>
                  <m:oMath xmlns:m="http://schemas.openxmlformats.org/officeDocument/2006/math">
                    <m:sSub>
                      <m:sSubPr>
                        <m:ctrlPr>
                          <a:rPr lang="en-US" sz="1400" b="1" i="1">
                            <a:solidFill>
                              <a:prstClr val="black"/>
                            </a:solidFill>
                            <a:latin typeface="Cambria Math" panose="02040503050406030204" pitchFamily="18" charset="0"/>
                          </a:rPr>
                        </m:ctrlPr>
                      </m:sSubPr>
                      <m:e>
                        <m:r>
                          <a:rPr lang="en-US" sz="1400" b="1" i="1">
                            <a:solidFill>
                              <a:prstClr val="black"/>
                            </a:solidFill>
                            <a:latin typeface="Cambria Math"/>
                          </a:rPr>
                          <m:t>𝑭</m:t>
                        </m:r>
                      </m:e>
                      <m:sub>
                        <m:r>
                          <a:rPr lang="en-US" sz="1400" b="1" i="1">
                            <a:solidFill>
                              <a:prstClr val="black"/>
                            </a:solidFill>
                            <a:latin typeface="Cambria Math"/>
                          </a:rPr>
                          <m:t>𝟏</m:t>
                        </m:r>
                      </m:sub>
                    </m:sSub>
                    <m:r>
                      <a:rPr lang="en-US" sz="1400" b="1" i="1">
                        <a:solidFill>
                          <a:prstClr val="black"/>
                        </a:solidFill>
                        <a:latin typeface="Cambria Math"/>
                      </a:rPr>
                      <m:t>= </m:t>
                    </m:r>
                    <m:sSub>
                      <m:sSubPr>
                        <m:ctrlPr>
                          <a:rPr lang="en-US" sz="1400" b="1" i="1">
                            <a:solidFill>
                              <a:prstClr val="black"/>
                            </a:solidFill>
                            <a:latin typeface="Cambria Math" panose="02040503050406030204" pitchFamily="18" charset="0"/>
                          </a:rPr>
                        </m:ctrlPr>
                      </m:sSubPr>
                      <m:e>
                        <m:r>
                          <a:rPr lang="en-US" sz="1400" b="1" i="1">
                            <a:solidFill>
                              <a:prstClr val="black"/>
                            </a:solidFill>
                            <a:latin typeface="Cambria Math"/>
                          </a:rPr>
                          <m:t>𝑰</m:t>
                        </m:r>
                      </m:e>
                      <m:sub>
                        <m:r>
                          <a:rPr lang="en-US" sz="1400" b="1" i="1">
                            <a:solidFill>
                              <a:prstClr val="black"/>
                            </a:solidFill>
                            <a:latin typeface="Cambria Math"/>
                          </a:rPr>
                          <m:t>𝟏</m:t>
                        </m:r>
                      </m:sub>
                    </m:sSub>
                    <m:r>
                      <a:rPr lang="en-US" sz="1400" b="1" i="1">
                        <a:solidFill>
                          <a:prstClr val="black"/>
                        </a:solidFill>
                        <a:latin typeface="Cambria Math"/>
                      </a:rPr>
                      <m:t>𝓵</m:t>
                    </m:r>
                    <m:sSub>
                      <m:sSubPr>
                        <m:ctrlPr>
                          <a:rPr lang="en-US" sz="1400" b="1" i="1">
                            <a:solidFill>
                              <a:prstClr val="black"/>
                            </a:solidFill>
                            <a:latin typeface="Cambria Math" panose="02040503050406030204" pitchFamily="18" charset="0"/>
                          </a:rPr>
                        </m:ctrlPr>
                      </m:sSubPr>
                      <m:e>
                        <m:r>
                          <a:rPr lang="en-US" sz="1400" b="1" i="1">
                            <a:solidFill>
                              <a:prstClr val="black"/>
                            </a:solidFill>
                            <a:latin typeface="Cambria Math"/>
                          </a:rPr>
                          <m:t>𝑩</m:t>
                        </m:r>
                      </m:e>
                      <m:sub>
                        <m:r>
                          <a:rPr lang="en-US" sz="1400" b="1" i="1">
                            <a:solidFill>
                              <a:prstClr val="black"/>
                            </a:solidFill>
                            <a:latin typeface="Cambria Math"/>
                          </a:rPr>
                          <m:t>𝟐</m:t>
                        </m:r>
                      </m:sub>
                    </m:sSub>
                  </m:oMath>
                </a14:m>
                <a:r>
                  <a:rPr lang="en-US" sz="1400" dirty="0">
                    <a:solidFill>
                      <a:prstClr val="black"/>
                    </a:solidFill>
                  </a:rPr>
                  <a:t> on wire </a:t>
                </a:r>
                <a14:m>
                  <m:oMath xmlns:m="http://schemas.openxmlformats.org/officeDocument/2006/math">
                    <m:r>
                      <a:rPr lang="en-US" sz="1400" b="1" i="1">
                        <a:solidFill>
                          <a:prstClr val="black"/>
                        </a:solidFill>
                        <a:latin typeface="Cambria Math"/>
                      </a:rPr>
                      <m:t>𝟏</m:t>
                    </m:r>
                  </m:oMath>
                </a14:m>
                <a:r>
                  <a:rPr lang="en-US" sz="1400" dirty="0">
                    <a:solidFill>
                      <a:prstClr val="black"/>
                    </a:solidFill>
                  </a:rPr>
                  <a:t>. The force is attractive if the currents are parallel (as shown) and repulsive if the currents are antiparallel.</a:t>
                </a:r>
              </a:p>
            </p:txBody>
          </p:sp>
        </mc:Choice>
        <mc:Fallback xmlns="">
          <p:sp>
            <p:nvSpPr>
              <p:cNvPr id="2" name="Rectangle 1">
                <a:extLst>
                  <a:ext uri="{FF2B5EF4-FFF2-40B4-BE49-F238E27FC236}">
                    <a16:creationId xmlns:a16="http://schemas.microsoft.com/office/drawing/2014/main" id="{C2770C86-BFF4-4436-8A31-9856123C2968}"/>
                  </a:ext>
                </a:extLst>
              </p:cNvPr>
              <p:cNvSpPr>
                <a:spLocks noRot="1" noChangeAspect="1" noMove="1" noResize="1" noEditPoints="1" noAdjustHandles="1" noChangeArrowheads="1" noChangeShapeType="1" noTextEdit="1"/>
              </p:cNvSpPr>
              <p:nvPr/>
            </p:nvSpPr>
            <p:spPr>
              <a:xfrm>
                <a:off x="7536160" y="4782052"/>
                <a:ext cx="3096344" cy="2031325"/>
              </a:xfrm>
              <a:prstGeom prst="rect">
                <a:avLst/>
              </a:prstGeom>
              <a:blipFill>
                <a:blip r:embed="rId10"/>
                <a:stretch>
                  <a:fillRect l="-591" t="-299" r="-984" b="-2096"/>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309867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8" grpId="0"/>
      <p:bldP spid="10" grpId="0"/>
      <p:bldP spid="13" grpId="0"/>
      <p:bldP spid="9"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572149" y="57398"/>
                <a:ext cx="9877729" cy="923330"/>
              </a:xfrm>
              <a:prstGeom prst="rect">
                <a:avLst/>
              </a:prstGeom>
            </p:spPr>
            <p:txBody>
              <a:bodyPr wrap="square">
                <a:spAutoFit/>
              </a:bodyPr>
              <a:lstStyle/>
              <a:p>
                <a:pPr lvl="0">
                  <a:defRPr/>
                </a:pPr>
                <a:r>
                  <a:rPr lang="en-US" dirty="0">
                    <a:solidFill>
                      <a:prstClr val="black"/>
                    </a:solidFill>
                  </a:rPr>
                  <a:t>The direction of </a:t>
                </a:r>
                <a14:m>
                  <m:oMath xmlns:m="http://schemas.openxmlformats.org/officeDocument/2006/math">
                    <m:r>
                      <a:rPr lang="en-US" b="1" i="1">
                        <a:solidFill>
                          <a:srgbClr val="FF0000"/>
                        </a:solidFill>
                        <a:latin typeface="Cambria Math"/>
                      </a:rPr>
                      <m:t>𝑭</m:t>
                    </m:r>
                    <m:r>
                      <a:rPr lang="en-US" b="1" i="1" baseline="-25000">
                        <a:solidFill>
                          <a:srgbClr val="FF0000"/>
                        </a:solidFill>
                        <a:latin typeface="Cambria Math"/>
                      </a:rPr>
                      <m:t>𝟏</m:t>
                    </m:r>
                  </m:oMath>
                </a14:m>
                <a:r>
                  <a:rPr lang="en-US" dirty="0">
                    <a:solidFill>
                      <a:prstClr val="black"/>
                    </a:solidFill>
                  </a:rPr>
                  <a:t> is toward wire </a:t>
                </a:r>
                <a14:m>
                  <m:oMath xmlns:m="http://schemas.openxmlformats.org/officeDocument/2006/math">
                    <m:r>
                      <a:rPr lang="en-US" b="1" i="1">
                        <a:solidFill>
                          <a:prstClr val="black"/>
                        </a:solidFill>
                        <a:latin typeface="Cambria Math"/>
                      </a:rPr>
                      <m:t>𝟐</m:t>
                    </m:r>
                  </m:oMath>
                </a14:m>
                <a:r>
                  <a:rPr lang="en-US" dirty="0">
                    <a:solidFill>
                      <a:prstClr val="black"/>
                    </a:solidFill>
                  </a:rPr>
                  <a:t> because  </a:t>
                </a:r>
                <a14:m>
                  <m:oMath xmlns:m="http://schemas.openxmlformats.org/officeDocument/2006/math">
                    <m:r>
                      <a:rPr lang="en-US" i="1">
                        <a:solidFill>
                          <a:srgbClr val="FF0000"/>
                        </a:solidFill>
                        <a:latin typeface="Cambria Math"/>
                      </a:rPr>
                      <m:t>𝓁</m:t>
                    </m:r>
                    <m:r>
                      <a:rPr lang="en-US" i="1">
                        <a:solidFill>
                          <a:srgbClr val="FF0000"/>
                        </a:solidFill>
                        <a:latin typeface="Cambria Math"/>
                      </a:rPr>
                      <m:t>×</m:t>
                    </m:r>
                    <m:sSub>
                      <m:sSubPr>
                        <m:ctrlPr>
                          <a:rPr lang="en-US" i="1">
                            <a:solidFill>
                              <a:srgbClr val="FF0000"/>
                            </a:solidFill>
                            <a:latin typeface="Cambria Math" panose="02040503050406030204" pitchFamily="18" charset="0"/>
                          </a:rPr>
                        </m:ctrlPr>
                      </m:sSubPr>
                      <m:e>
                        <m:r>
                          <a:rPr lang="en-US" i="1">
                            <a:solidFill>
                              <a:srgbClr val="FF0000"/>
                            </a:solidFill>
                            <a:latin typeface="Cambria Math"/>
                          </a:rPr>
                          <m:t> </m:t>
                        </m:r>
                        <m:r>
                          <a:rPr lang="en-US" i="1">
                            <a:solidFill>
                              <a:srgbClr val="FF0000"/>
                            </a:solidFill>
                            <a:latin typeface="Cambria Math"/>
                          </a:rPr>
                          <m:t>𝐵</m:t>
                        </m:r>
                      </m:e>
                      <m:sub>
                        <m:r>
                          <a:rPr lang="en-US" i="1">
                            <a:solidFill>
                              <a:srgbClr val="FF0000"/>
                            </a:solidFill>
                            <a:latin typeface="Cambria Math"/>
                          </a:rPr>
                          <m:t>2</m:t>
                        </m:r>
                      </m:sub>
                    </m:sSub>
                    <m:r>
                      <a:rPr lang="en-US" i="1">
                        <a:solidFill>
                          <a:prstClr val="black"/>
                        </a:solidFill>
                        <a:latin typeface="Cambria Math"/>
                      </a:rPr>
                      <m:t> </m:t>
                    </m:r>
                  </m:oMath>
                </a14:m>
                <a:r>
                  <a:rPr lang="en-US" dirty="0">
                    <a:solidFill>
                      <a:prstClr val="black"/>
                    </a:solidFill>
                  </a:rPr>
                  <a:t> is in that direction. If the field set up at wire </a:t>
                </a:r>
                <a14:m>
                  <m:oMath xmlns:m="http://schemas.openxmlformats.org/officeDocument/2006/math">
                    <m:r>
                      <a:rPr lang="en-US" b="1" i="1">
                        <a:solidFill>
                          <a:prstClr val="black"/>
                        </a:solidFill>
                        <a:latin typeface="Cambria Math"/>
                      </a:rPr>
                      <m:t>𝟐</m:t>
                    </m:r>
                  </m:oMath>
                </a14:m>
                <a:r>
                  <a:rPr lang="en-US" dirty="0">
                    <a:solidFill>
                      <a:prstClr val="black"/>
                    </a:solidFill>
                  </a:rPr>
                  <a:t> by wire </a:t>
                </a:r>
                <a14:m>
                  <m:oMath xmlns:m="http://schemas.openxmlformats.org/officeDocument/2006/math">
                    <m:r>
                      <a:rPr lang="en-US" b="1" i="1">
                        <a:solidFill>
                          <a:prstClr val="black"/>
                        </a:solidFill>
                        <a:latin typeface="Cambria Math"/>
                      </a:rPr>
                      <m:t>𝟏</m:t>
                    </m:r>
                    <m:r>
                      <a:rPr lang="en-US" b="1" i="1">
                        <a:solidFill>
                          <a:prstClr val="black"/>
                        </a:solidFill>
                        <a:latin typeface="Cambria Math"/>
                      </a:rPr>
                      <m:t> </m:t>
                    </m:r>
                  </m:oMath>
                </a14:m>
                <a:r>
                  <a:rPr lang="en-US" dirty="0">
                    <a:solidFill>
                      <a:prstClr val="black"/>
                    </a:solidFill>
                  </a:rPr>
                  <a:t>is calculated, the force </a:t>
                </a:r>
                <a:r>
                  <a:rPr lang="en-US" b="1" dirty="0">
                    <a:solidFill>
                      <a:srgbClr val="FF0000"/>
                    </a:solidFill>
                  </a:rPr>
                  <a:t>F</a:t>
                </a:r>
                <a:r>
                  <a:rPr lang="en-US" b="1" baseline="-25000" dirty="0">
                    <a:solidFill>
                      <a:srgbClr val="FF0000"/>
                    </a:solidFill>
                  </a:rPr>
                  <a:t>2</a:t>
                </a:r>
                <a:r>
                  <a:rPr lang="en-US" dirty="0">
                    <a:solidFill>
                      <a:prstClr val="black"/>
                    </a:solidFill>
                  </a:rPr>
                  <a:t> acting on wire 2 is found to be equal in magnitude and opposite in direction to </a:t>
                </a:r>
                <a14:m>
                  <m:oMath xmlns:m="http://schemas.openxmlformats.org/officeDocument/2006/math">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𝑭</m:t>
                        </m:r>
                      </m:e>
                      <m:sub>
                        <m:r>
                          <a:rPr lang="en-US" b="1" i="1">
                            <a:solidFill>
                              <a:srgbClr val="FF0000"/>
                            </a:solidFill>
                            <a:latin typeface="Cambria Math"/>
                          </a:rPr>
                          <m:t>𝟏</m:t>
                        </m:r>
                      </m:sub>
                    </m:sSub>
                  </m:oMath>
                </a14:m>
                <a:r>
                  <a:rPr lang="en-US" dirty="0">
                    <a:solidFill>
                      <a:prstClr val="black"/>
                    </a:solidFill>
                  </a:rPr>
                  <a:t>. </a:t>
                </a:r>
              </a:p>
            </p:txBody>
          </p:sp>
        </mc:Choice>
        <mc:Fallback xmlns="">
          <p:sp>
            <p:nvSpPr>
              <p:cNvPr id="4" name="Rectangle 3"/>
              <p:cNvSpPr>
                <a:spLocks noRot="1" noChangeAspect="1" noMove="1" noResize="1" noEditPoints="1" noAdjustHandles="1" noChangeArrowheads="1" noChangeShapeType="1" noTextEdit="1"/>
              </p:cNvSpPr>
              <p:nvPr/>
            </p:nvSpPr>
            <p:spPr>
              <a:xfrm>
                <a:off x="1572149" y="57398"/>
                <a:ext cx="9877729" cy="923330"/>
              </a:xfrm>
              <a:prstGeom prst="rect">
                <a:avLst/>
              </a:prstGeom>
              <a:blipFill>
                <a:blip r:embed="rId2"/>
                <a:stretch>
                  <a:fillRect l="-556" t="-3289" b="-92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1512632" y="908720"/>
                <a:ext cx="9085399" cy="375552"/>
              </a:xfrm>
              <a:prstGeom prst="rect">
                <a:avLst/>
              </a:prstGeom>
            </p:spPr>
            <p:txBody>
              <a:bodyPr wrap="square">
                <a:spAutoFit/>
              </a:bodyPr>
              <a:lstStyle/>
              <a:p>
                <a:pPr lvl="0">
                  <a:defRPr/>
                </a:pPr>
                <a:r>
                  <a:rPr lang="en-US" dirty="0">
                    <a:solidFill>
                      <a:prstClr val="black"/>
                    </a:solidFill>
                  </a:rPr>
                  <a:t>This is what we expect because Newton’s third law must be </a:t>
                </a:r>
                <a14:m>
                  <m:oMath xmlns:m="http://schemas.openxmlformats.org/officeDocument/2006/math">
                    <m:r>
                      <a:rPr lang="en-US" i="1">
                        <a:solidFill>
                          <a:prstClr val="black"/>
                        </a:solidFill>
                        <a:latin typeface="Cambria Math"/>
                      </a:rPr>
                      <m:t>𝑜𝑏𝑒𝑦𝑒</m:t>
                    </m:r>
                    <m:sSup>
                      <m:sSupPr>
                        <m:ctrlPr>
                          <a:rPr lang="en-US" b="1" i="1">
                            <a:solidFill>
                              <a:prstClr val="black"/>
                            </a:solidFill>
                            <a:latin typeface="Cambria Math" panose="02040503050406030204" pitchFamily="18" charset="0"/>
                          </a:rPr>
                        </m:ctrlPr>
                      </m:sSupPr>
                      <m:e>
                        <m:r>
                          <a:rPr lang="en-US" i="1">
                            <a:solidFill>
                              <a:prstClr val="black"/>
                            </a:solidFill>
                            <a:latin typeface="Cambria Math"/>
                          </a:rPr>
                          <m:t>𝑑</m:t>
                        </m:r>
                        <m:r>
                          <a:rPr lang="en-US" b="1" i="1">
                            <a:solidFill>
                              <a:prstClr val="black"/>
                            </a:solidFill>
                            <a:latin typeface="Cambria Math"/>
                          </a:rPr>
                          <m:t>.</m:t>
                        </m:r>
                      </m:e>
                      <m:sup>
                        <m:r>
                          <a:rPr lang="en-US" b="1" i="1">
                            <a:solidFill>
                              <a:prstClr val="black"/>
                            </a:solidFill>
                            <a:latin typeface="Cambria Math"/>
                          </a:rPr>
                          <m:t>𝟏</m:t>
                        </m:r>
                      </m:sup>
                    </m:sSup>
                  </m:oMath>
                </a14:m>
                <a:endParaRPr lang="en-US" dirty="0">
                  <a:solidFill>
                    <a:prstClr val="black"/>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1512632" y="908720"/>
                <a:ext cx="9085399" cy="375552"/>
              </a:xfrm>
              <a:prstGeom prst="rect">
                <a:avLst/>
              </a:prstGeom>
              <a:blipFill>
                <a:blip r:embed="rId3"/>
                <a:stretch>
                  <a:fillRect l="-537" t="-6452" b="-241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560358" y="1198494"/>
                <a:ext cx="9889520" cy="646331"/>
              </a:xfrm>
              <a:prstGeom prst="rect">
                <a:avLst/>
              </a:prstGeom>
            </p:spPr>
            <p:txBody>
              <a:bodyPr wrap="square">
                <a:spAutoFit/>
              </a:bodyPr>
              <a:lstStyle/>
              <a:p>
                <a:pPr lvl="0">
                  <a:defRPr/>
                </a:pPr>
                <a:r>
                  <a:rPr lang="en-US" dirty="0">
                    <a:solidFill>
                      <a:prstClr val="black"/>
                    </a:solidFill>
                  </a:rPr>
                  <a:t>When the currents are in opposite directions (that is, when one of the currents is reversed in Fig. </a:t>
                </a:r>
                <a14:m>
                  <m:oMath xmlns:m="http://schemas.openxmlformats.org/officeDocument/2006/math">
                    <m:r>
                      <a:rPr lang="en-US" b="1" i="1">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𝟖</m:t>
                    </m:r>
                  </m:oMath>
                </a14:m>
                <a:r>
                  <a:rPr lang="en-US" dirty="0">
                    <a:solidFill>
                      <a:prstClr val="black"/>
                    </a:solidFill>
                  </a:rPr>
                  <a:t>), the forces are reversed and the wires repel each other. </a:t>
                </a:r>
              </a:p>
            </p:txBody>
          </p:sp>
        </mc:Choice>
        <mc:Fallback xmlns="">
          <p:sp>
            <p:nvSpPr>
              <p:cNvPr id="7" name="Rectangle 6"/>
              <p:cNvSpPr>
                <a:spLocks noRot="1" noChangeAspect="1" noMove="1" noResize="1" noEditPoints="1" noAdjustHandles="1" noChangeArrowheads="1" noChangeShapeType="1" noTextEdit="1"/>
              </p:cNvSpPr>
              <p:nvPr/>
            </p:nvSpPr>
            <p:spPr>
              <a:xfrm>
                <a:off x="1560358" y="1198494"/>
                <a:ext cx="9889520" cy="646331"/>
              </a:xfrm>
              <a:prstGeom prst="rect">
                <a:avLst/>
              </a:prstGeom>
              <a:blipFill>
                <a:blip r:embed="rId4"/>
                <a:stretch>
                  <a:fillRect l="-555" t="-5660" b="-14151"/>
                </a:stretch>
              </a:blipFill>
            </p:spPr>
            <p:txBody>
              <a:bodyPr/>
              <a:lstStyle/>
              <a:p>
                <a:r>
                  <a:rPr lang="en-US">
                    <a:noFill/>
                  </a:rPr>
                  <a:t> </a:t>
                </a:r>
              </a:p>
            </p:txBody>
          </p:sp>
        </mc:Fallback>
      </mc:AlternateContent>
      <p:sp>
        <p:nvSpPr>
          <p:cNvPr id="8" name="Rectangle 7"/>
          <p:cNvSpPr/>
          <p:nvPr/>
        </p:nvSpPr>
        <p:spPr>
          <a:xfrm>
            <a:off x="1592650" y="1778310"/>
            <a:ext cx="9889520" cy="646331"/>
          </a:xfrm>
          <a:prstGeom prst="rect">
            <a:avLst/>
          </a:prstGeom>
        </p:spPr>
        <p:txBody>
          <a:bodyPr wrap="square">
            <a:spAutoFit/>
          </a:bodyPr>
          <a:lstStyle/>
          <a:p>
            <a:pPr lvl="0">
              <a:defRPr/>
            </a:pPr>
            <a:r>
              <a:rPr lang="en-US" dirty="0">
                <a:solidFill>
                  <a:prstClr val="black"/>
                </a:solidFill>
              </a:rPr>
              <a:t>Hence</a:t>
            </a:r>
            <a:r>
              <a:rPr lang="en-US" dirty="0">
                <a:solidFill>
                  <a:srgbClr val="FF0000"/>
                </a:solidFill>
              </a:rPr>
              <a:t>,   </a:t>
            </a:r>
            <a:r>
              <a:rPr lang="en-US" b="1" dirty="0">
                <a:solidFill>
                  <a:srgbClr val="FF0000"/>
                </a:solidFill>
              </a:rPr>
              <a:t>parallel conductors carrying currents in the same direction </a:t>
            </a:r>
            <a:r>
              <a:rPr lang="en-US" b="1" u="sng" dirty="0">
                <a:solidFill>
                  <a:srgbClr val="FF0000"/>
                </a:solidFill>
              </a:rPr>
              <a:t>attract each other</a:t>
            </a:r>
            <a:r>
              <a:rPr lang="en-US" b="1" dirty="0">
                <a:solidFill>
                  <a:srgbClr val="FF0000"/>
                </a:solidFill>
              </a:rPr>
              <a:t>, and parallel conductors carrying currents in opposite directions </a:t>
            </a:r>
            <a:r>
              <a:rPr lang="en-US" b="1" u="sng" dirty="0">
                <a:solidFill>
                  <a:srgbClr val="FF0000"/>
                </a:solidFill>
              </a:rPr>
              <a:t>repel each other</a:t>
            </a:r>
            <a:r>
              <a:rPr lang="en-US" b="1" dirty="0">
                <a:solidFill>
                  <a:srgbClr val="FF0000"/>
                </a:solidFill>
              </a:rPr>
              <a:t>.</a:t>
            </a:r>
            <a:endParaRPr lang="en-US" dirty="0">
              <a:solidFill>
                <a:srgbClr val="FF0000"/>
              </a:solidFill>
            </a:endParaRPr>
          </a:p>
        </p:txBody>
      </p:sp>
      <mc:AlternateContent xmlns:mc="http://schemas.openxmlformats.org/markup-compatibility/2006" xmlns:a14="http://schemas.microsoft.com/office/drawing/2010/main">
        <mc:Choice Requires="a14">
          <p:sp>
            <p:nvSpPr>
              <p:cNvPr id="10" name="Rectangle 9"/>
              <p:cNvSpPr/>
              <p:nvPr/>
            </p:nvSpPr>
            <p:spPr>
              <a:xfrm>
                <a:off x="1559496" y="2358126"/>
                <a:ext cx="9889520" cy="646331"/>
              </a:xfrm>
              <a:prstGeom prst="rect">
                <a:avLst/>
              </a:prstGeom>
            </p:spPr>
            <p:txBody>
              <a:bodyPr wrap="square">
                <a:spAutoFit/>
              </a:bodyPr>
              <a:lstStyle/>
              <a:p>
                <a:pPr lvl="0">
                  <a:defRPr/>
                </a:pPr>
                <a:r>
                  <a:rPr lang="en-US" dirty="0">
                    <a:solidFill>
                      <a:prstClr val="black"/>
                    </a:solidFill>
                  </a:rPr>
                  <a:t>Because the magnitudes of the forces are the same on both wires, we denote the magnitude of the magnetic force between the wires as simply </a:t>
                </a:r>
                <a14:m>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a:solidFill>
                              <a:srgbClr val="FF0000"/>
                            </a:solidFill>
                            <a:latin typeface="Cambria Math"/>
                          </a:rPr>
                          <m:t>𝑭</m:t>
                        </m:r>
                      </m:e>
                      <m:sub>
                        <m:r>
                          <a:rPr lang="en-US" b="1" i="1">
                            <a:solidFill>
                              <a:srgbClr val="FF0000"/>
                            </a:solidFill>
                            <a:latin typeface="Cambria Math"/>
                          </a:rPr>
                          <m:t>𝑩</m:t>
                        </m:r>
                      </m:sub>
                    </m:sSub>
                  </m:oMath>
                </a14:m>
                <a:r>
                  <a:rPr lang="en-US" dirty="0">
                    <a:solidFill>
                      <a:prstClr val="black"/>
                    </a:solidFill>
                  </a:rPr>
                  <a:t>. </a:t>
                </a:r>
              </a:p>
            </p:txBody>
          </p:sp>
        </mc:Choice>
        <mc:Fallback xmlns="">
          <p:sp>
            <p:nvSpPr>
              <p:cNvPr id="10" name="Rectangle 9"/>
              <p:cNvSpPr>
                <a:spLocks noRot="1" noChangeAspect="1" noMove="1" noResize="1" noEditPoints="1" noAdjustHandles="1" noChangeArrowheads="1" noChangeShapeType="1" noTextEdit="1"/>
              </p:cNvSpPr>
              <p:nvPr/>
            </p:nvSpPr>
            <p:spPr>
              <a:xfrm>
                <a:off x="1559496" y="2358126"/>
                <a:ext cx="9889520" cy="646331"/>
              </a:xfrm>
              <a:prstGeom prst="rect">
                <a:avLst/>
              </a:prstGeom>
              <a:blipFill>
                <a:blip r:embed="rId5"/>
                <a:stretch>
                  <a:fillRect l="-555" t="-5660" b="-14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1525842" y="2948746"/>
                <a:ext cx="6995306" cy="812467"/>
              </a:xfrm>
              <a:prstGeom prst="rect">
                <a:avLst/>
              </a:prstGeom>
            </p:spPr>
            <p:txBody>
              <a:bodyPr wrap="square">
                <a:spAutoFit/>
              </a:bodyPr>
              <a:lstStyle/>
              <a:p>
                <a:pPr lvl="0">
                  <a:defRPr/>
                </a:pPr>
                <a:r>
                  <a:rPr lang="en-US" dirty="0">
                    <a:solidFill>
                      <a:prstClr val="black"/>
                    </a:solidFill>
                  </a:rPr>
                  <a:t> We can rewrite this magnitude in terms of the force per unit length:  </a:t>
                </a:r>
                <a14:m>
                  <m:oMath xmlns:m="http://schemas.openxmlformats.org/officeDocument/2006/math">
                    <m:f>
                      <m:fPr>
                        <m:ctrlPr>
                          <a:rPr lang="en-US" sz="2000" b="1" i="1" smtClean="0">
                            <a:solidFill>
                              <a:srgbClr val="FF0000"/>
                            </a:solidFill>
                            <a:latin typeface="Cambria Math" panose="02040503050406030204" pitchFamily="18" charset="0"/>
                          </a:rPr>
                        </m:ctrlPr>
                      </m:fPr>
                      <m:num>
                        <m:sSub>
                          <m:sSubPr>
                            <m:ctrlPr>
                              <a:rPr lang="en-US" sz="2000" b="1" i="1">
                                <a:solidFill>
                                  <a:srgbClr val="FF0000"/>
                                </a:solidFill>
                                <a:latin typeface="Cambria Math" panose="02040503050406030204" pitchFamily="18" charset="0"/>
                              </a:rPr>
                            </m:ctrlPr>
                          </m:sSubPr>
                          <m:e>
                            <m:r>
                              <a:rPr lang="en-US" sz="2000" b="1" i="1">
                                <a:solidFill>
                                  <a:srgbClr val="FF0000"/>
                                </a:solidFill>
                                <a:latin typeface="Cambria Math"/>
                              </a:rPr>
                              <m:t>𝑭</m:t>
                            </m:r>
                          </m:e>
                          <m:sub>
                            <m:r>
                              <a:rPr lang="en-US" sz="2000" b="1" i="1">
                                <a:solidFill>
                                  <a:srgbClr val="FF0000"/>
                                </a:solidFill>
                                <a:latin typeface="Cambria Math"/>
                              </a:rPr>
                              <m:t>𝑩</m:t>
                            </m:r>
                          </m:sub>
                        </m:sSub>
                      </m:num>
                      <m:den>
                        <m:r>
                          <a:rPr lang="en-US" sz="2000" b="1" i="1">
                            <a:solidFill>
                              <a:srgbClr val="FF0000"/>
                            </a:solidFill>
                            <a:latin typeface="Cambria Math"/>
                          </a:rPr>
                          <m:t>𝓵</m:t>
                        </m:r>
                      </m:den>
                    </m:f>
                    <m:r>
                      <a:rPr lang="en-US" sz="2000" b="1" i="1">
                        <a:solidFill>
                          <a:srgbClr val="FF0000"/>
                        </a:solidFill>
                        <a:latin typeface="Cambria Math"/>
                      </a:rPr>
                      <m:t>=</m:t>
                    </m:r>
                    <m:f>
                      <m:fPr>
                        <m:ctrlPr>
                          <a:rPr lang="en-US" sz="2000" b="1" i="1">
                            <a:solidFill>
                              <a:srgbClr val="FF0000"/>
                            </a:solidFill>
                            <a:latin typeface="Cambria Math" panose="02040503050406030204" pitchFamily="18" charset="0"/>
                          </a:rPr>
                        </m:ctrlPr>
                      </m:fPr>
                      <m:num>
                        <m:sSub>
                          <m:sSubPr>
                            <m:ctrlPr>
                              <a:rPr lang="en-US" sz="2000" b="1" i="1">
                                <a:solidFill>
                                  <a:srgbClr val="FF0000"/>
                                </a:solidFill>
                                <a:latin typeface="Cambria Math" panose="02040503050406030204" pitchFamily="18" charset="0"/>
                              </a:rPr>
                            </m:ctrlPr>
                          </m:sSubPr>
                          <m:e>
                            <m:r>
                              <a:rPr lang="en-US" sz="2000" b="1" i="1">
                                <a:solidFill>
                                  <a:srgbClr val="FF0000"/>
                                </a:solidFill>
                                <a:latin typeface="Cambria Math"/>
                              </a:rPr>
                              <m:t>𝝁</m:t>
                            </m:r>
                          </m:e>
                          <m:sub>
                            <m:r>
                              <a:rPr lang="en-US" sz="2000" b="1" i="1">
                                <a:solidFill>
                                  <a:srgbClr val="FF0000"/>
                                </a:solidFill>
                                <a:latin typeface="Cambria Math"/>
                              </a:rPr>
                              <m:t>𝟎</m:t>
                            </m:r>
                          </m:sub>
                        </m:sSub>
                        <m:sSub>
                          <m:sSubPr>
                            <m:ctrlPr>
                              <a:rPr lang="en-US" sz="2000" b="1" i="1">
                                <a:solidFill>
                                  <a:srgbClr val="FF0000"/>
                                </a:solidFill>
                                <a:latin typeface="Cambria Math" panose="02040503050406030204" pitchFamily="18" charset="0"/>
                              </a:rPr>
                            </m:ctrlPr>
                          </m:sSubPr>
                          <m:e>
                            <m:sSub>
                              <m:sSubPr>
                                <m:ctrlPr>
                                  <a:rPr lang="en-US" sz="2000" b="1" i="1">
                                    <a:solidFill>
                                      <a:srgbClr val="FF0000"/>
                                    </a:solidFill>
                                    <a:latin typeface="Cambria Math" panose="02040503050406030204" pitchFamily="18" charset="0"/>
                                  </a:rPr>
                                </m:ctrlPr>
                              </m:sSubPr>
                              <m:e>
                                <m:r>
                                  <a:rPr lang="en-US" sz="2000" b="1" i="1">
                                    <a:solidFill>
                                      <a:srgbClr val="FF0000"/>
                                    </a:solidFill>
                                    <a:latin typeface="Cambria Math"/>
                                  </a:rPr>
                                  <m:t>𝑰</m:t>
                                </m:r>
                              </m:e>
                              <m:sub>
                                <m:r>
                                  <a:rPr lang="en-US" sz="2000" b="1" i="1">
                                    <a:solidFill>
                                      <a:srgbClr val="FF0000"/>
                                    </a:solidFill>
                                    <a:latin typeface="Cambria Math"/>
                                  </a:rPr>
                                  <m:t>𝟏</m:t>
                                </m:r>
                              </m:sub>
                            </m:sSub>
                            <m:r>
                              <a:rPr lang="en-US" sz="2000" b="1" i="1">
                                <a:solidFill>
                                  <a:srgbClr val="FF0000"/>
                                </a:solidFill>
                                <a:latin typeface="Cambria Math"/>
                              </a:rPr>
                              <m:t>𝑰</m:t>
                            </m:r>
                          </m:e>
                          <m:sub>
                            <m:r>
                              <a:rPr lang="en-US" sz="2000" b="1" i="1">
                                <a:solidFill>
                                  <a:srgbClr val="FF0000"/>
                                </a:solidFill>
                                <a:latin typeface="Cambria Math"/>
                              </a:rPr>
                              <m:t>𝟐</m:t>
                            </m:r>
                          </m:sub>
                        </m:sSub>
                      </m:num>
                      <m:den>
                        <m:r>
                          <a:rPr lang="en-US" sz="2000" b="1" i="1">
                            <a:solidFill>
                              <a:srgbClr val="FF0000"/>
                            </a:solidFill>
                            <a:latin typeface="Cambria Math"/>
                          </a:rPr>
                          <m:t>𝟐</m:t>
                        </m:r>
                        <m:r>
                          <a:rPr lang="en-US" sz="2000" b="1" i="1">
                            <a:solidFill>
                              <a:srgbClr val="FF0000"/>
                            </a:solidFill>
                            <a:latin typeface="Cambria Math"/>
                          </a:rPr>
                          <m:t>𝝅</m:t>
                        </m:r>
                        <m:r>
                          <a:rPr lang="en-US" sz="2000" b="1" i="1">
                            <a:solidFill>
                              <a:srgbClr val="FF0000"/>
                            </a:solidFill>
                            <a:latin typeface="Cambria Math"/>
                          </a:rPr>
                          <m:t>𝒂</m:t>
                        </m:r>
                      </m:den>
                    </m:f>
                    <m:r>
                      <a:rPr lang="en-US" sz="2000" b="1" i="1">
                        <a:solidFill>
                          <a:srgbClr val="FF0000"/>
                        </a:solidFill>
                        <a:latin typeface="Cambria Math"/>
                      </a:rPr>
                      <m:t>𝓵</m:t>
                    </m:r>
                  </m:oMath>
                </a14:m>
                <a:r>
                  <a:rPr lang="en-US" sz="2000" b="1" dirty="0">
                    <a:solidFill>
                      <a:srgbClr val="FF0000"/>
                    </a:solidFill>
                  </a:rPr>
                  <a:t>                         (</a:t>
                </a:r>
                <a14:m>
                  <m:oMath xmlns:m="http://schemas.openxmlformats.org/officeDocument/2006/math">
                    <m:r>
                      <a:rPr lang="en-US" sz="2000" b="1" i="1" smtClean="0">
                        <a:solidFill>
                          <a:srgbClr val="FF0000"/>
                        </a:solidFill>
                        <a:latin typeface="Cambria Math" panose="02040503050406030204" pitchFamily="18" charset="0"/>
                      </a:rPr>
                      <m:t>𝟐</m:t>
                    </m:r>
                    <m:r>
                      <a:rPr lang="en-US" sz="2000" b="1" i="1">
                        <a:solidFill>
                          <a:srgbClr val="FF0000"/>
                        </a:solidFill>
                        <a:latin typeface="Cambria Math"/>
                      </a:rPr>
                      <m:t>.</m:t>
                    </m:r>
                    <m:r>
                      <a:rPr lang="en-US" sz="2000" b="1" i="1">
                        <a:solidFill>
                          <a:srgbClr val="FF0000"/>
                        </a:solidFill>
                        <a:latin typeface="Cambria Math"/>
                      </a:rPr>
                      <m:t>𝟏𝟐</m:t>
                    </m:r>
                  </m:oMath>
                </a14:m>
                <a:r>
                  <a:rPr lang="en-US" sz="2000" b="1" dirty="0">
                    <a:solidFill>
                      <a:srgbClr val="FF0000"/>
                    </a:solidFill>
                  </a:rPr>
                  <a:t>)</a:t>
                </a:r>
                <a:endParaRPr lang="en-US" sz="2000" b="1" dirty="0">
                  <a:solidFill>
                    <a:prstClr val="black"/>
                  </a:solidFill>
                </a:endParaRPr>
              </a:p>
            </p:txBody>
          </p:sp>
        </mc:Choice>
        <mc:Fallback xmlns="">
          <p:sp>
            <p:nvSpPr>
              <p:cNvPr id="13" name="Rectangle 12"/>
              <p:cNvSpPr>
                <a:spLocks noRot="1" noChangeAspect="1" noMove="1" noResize="1" noEditPoints="1" noAdjustHandles="1" noChangeArrowheads="1" noChangeShapeType="1" noTextEdit="1"/>
              </p:cNvSpPr>
              <p:nvPr/>
            </p:nvSpPr>
            <p:spPr>
              <a:xfrm>
                <a:off x="1525842" y="2948746"/>
                <a:ext cx="6995306" cy="812467"/>
              </a:xfrm>
              <a:prstGeom prst="rect">
                <a:avLst/>
              </a:prstGeom>
              <a:blipFill>
                <a:blip r:embed="rId6"/>
                <a:stretch>
                  <a:fillRect t="-4511" b="-5263"/>
                </a:stretch>
              </a:blipFill>
            </p:spPr>
            <p:txBody>
              <a:bodyPr/>
              <a:lstStyle/>
              <a:p>
                <a:r>
                  <a:rPr lang="en-US">
                    <a:noFill/>
                  </a:rPr>
                  <a:t> </a:t>
                </a:r>
              </a:p>
            </p:txBody>
          </p:sp>
        </mc:Fallback>
      </mc:AlternateContent>
      <p:sp>
        <p:nvSpPr>
          <p:cNvPr id="9" name="Rectangle 8">
            <a:extLst>
              <a:ext uri="{FF2B5EF4-FFF2-40B4-BE49-F238E27FC236}">
                <a16:creationId xmlns:a16="http://schemas.microsoft.com/office/drawing/2014/main" id="{9E1EACD5-FEAD-47DF-822F-42F6FA2F4FF2}"/>
              </a:ext>
            </a:extLst>
          </p:cNvPr>
          <p:cNvSpPr/>
          <p:nvPr/>
        </p:nvSpPr>
        <p:spPr>
          <a:xfrm>
            <a:off x="1596716" y="3645025"/>
            <a:ext cx="7414762" cy="369332"/>
          </a:xfrm>
          <a:prstGeom prst="rect">
            <a:avLst/>
          </a:prstGeom>
        </p:spPr>
        <p:txBody>
          <a:bodyPr wrap="square">
            <a:spAutoFit/>
          </a:bodyPr>
          <a:lstStyle/>
          <a:p>
            <a:pPr lvl="0">
              <a:defRPr/>
            </a:pPr>
            <a:r>
              <a:rPr lang="en-US" dirty="0">
                <a:solidFill>
                  <a:prstClr val="black"/>
                </a:solidFill>
              </a:rPr>
              <a:t>The force between two parallel wires is used to define the </a:t>
            </a:r>
            <a:r>
              <a:rPr lang="en-US" b="1" dirty="0">
                <a:solidFill>
                  <a:prstClr val="black"/>
                </a:solidFill>
              </a:rPr>
              <a:t>ampere </a:t>
            </a:r>
            <a:r>
              <a:rPr lang="en-US" dirty="0">
                <a:solidFill>
                  <a:prstClr val="black"/>
                </a:solidFill>
              </a:rPr>
              <a:t>as follows:</a:t>
            </a: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4EB4A92A-70C0-47E4-A936-D97FBEC8CAC2}"/>
                  </a:ext>
                </a:extLst>
              </p:cNvPr>
              <p:cNvSpPr/>
              <p:nvPr/>
            </p:nvSpPr>
            <p:spPr>
              <a:xfrm>
                <a:off x="1325217" y="3976804"/>
                <a:ext cx="7686261" cy="928267"/>
              </a:xfrm>
              <a:prstGeom prst="rect">
                <a:avLst/>
              </a:prstGeom>
            </p:spPr>
            <p:txBody>
              <a:bodyPr wrap="square">
                <a:spAutoFit/>
              </a:bodyPr>
              <a:lstStyle/>
              <a:p>
                <a:pPr lvl="0">
                  <a:defRPr/>
                </a:pPr>
                <a:r>
                  <a:rPr lang="en-US" b="1" dirty="0">
                    <a:solidFill>
                      <a:srgbClr val="FF0000"/>
                    </a:solidFill>
                  </a:rPr>
                  <a:t>When the magnitude of the force per unit length between two long parallel wires that carry </a:t>
                </a:r>
                <a:r>
                  <a:rPr lang="en-US" b="1" u="sng" dirty="0">
                    <a:solidFill>
                      <a:srgbClr val="FF0000"/>
                    </a:solidFill>
                  </a:rPr>
                  <a:t>identical currents</a:t>
                </a:r>
                <a:r>
                  <a:rPr lang="en-US" b="1" dirty="0">
                    <a:solidFill>
                      <a:srgbClr val="FF0000"/>
                    </a:solidFill>
                  </a:rPr>
                  <a:t> and are separated by </a:t>
                </a:r>
                <a14:m>
                  <m:oMath xmlns:m="http://schemas.openxmlformats.org/officeDocument/2006/math">
                    <m:r>
                      <a:rPr lang="en-US" b="1" i="1" u="sng">
                        <a:solidFill>
                          <a:srgbClr val="FF0000"/>
                        </a:solidFill>
                        <a:latin typeface="Cambria Math"/>
                      </a:rPr>
                      <m:t>𝟏</m:t>
                    </m:r>
                    <m:r>
                      <a:rPr lang="en-US" b="1" i="1" u="sng">
                        <a:solidFill>
                          <a:srgbClr val="FF0000"/>
                        </a:solidFill>
                        <a:latin typeface="Cambria Math"/>
                      </a:rPr>
                      <m:t> </m:t>
                    </m:r>
                    <m:r>
                      <a:rPr lang="en-US" b="1" i="1" u="sng">
                        <a:solidFill>
                          <a:srgbClr val="FF0000"/>
                        </a:solidFill>
                        <a:latin typeface="Cambria Math"/>
                      </a:rPr>
                      <m:t>𝒎</m:t>
                    </m:r>
                    <m:r>
                      <a:rPr lang="en-US" b="1" i="1" u="sng">
                        <a:solidFill>
                          <a:srgbClr val="FF0000"/>
                        </a:solidFill>
                        <a:latin typeface="Cambria Math"/>
                      </a:rPr>
                      <m:t> </m:t>
                    </m:r>
                    <m:r>
                      <a:rPr lang="en-US" b="1" i="1" u="sng">
                        <a:solidFill>
                          <a:srgbClr val="FF0000"/>
                        </a:solidFill>
                        <a:latin typeface="Cambria Math"/>
                      </a:rPr>
                      <m:t>𝐢𝐬</m:t>
                    </m:r>
                    <m:r>
                      <a:rPr lang="en-US" b="1" i="1" u="sng">
                        <a:solidFill>
                          <a:srgbClr val="FF0000"/>
                        </a:solidFill>
                        <a:latin typeface="Cambria Math"/>
                      </a:rPr>
                      <m:t> </m:t>
                    </m:r>
                    <m:r>
                      <a:rPr lang="en-US" b="1" i="1" u="sng">
                        <a:solidFill>
                          <a:srgbClr val="FF0000"/>
                        </a:solidFill>
                        <a:latin typeface="Cambria Math"/>
                      </a:rPr>
                      <m:t>𝟐</m:t>
                    </m:r>
                    <m:r>
                      <a:rPr lang="en-US" b="1" i="1" u="sng">
                        <a:solidFill>
                          <a:srgbClr val="FF0000"/>
                        </a:solidFill>
                        <a:latin typeface="Cambria Math"/>
                      </a:rPr>
                      <m:t> </m:t>
                    </m:r>
                    <m:r>
                      <a:rPr lang="en-US" b="1" i="1" u="sng" smtClean="0">
                        <a:solidFill>
                          <a:srgbClr val="FF0000"/>
                        </a:solidFill>
                        <a:latin typeface="Cambria Math" panose="02040503050406030204" pitchFamily="18" charset="0"/>
                      </a:rPr>
                      <m:t>𝒙</m:t>
                    </m:r>
                    <m:sSup>
                      <m:sSupPr>
                        <m:ctrlPr>
                          <a:rPr lang="en-US" b="1" i="1" u="sng">
                            <a:solidFill>
                              <a:srgbClr val="FF0000"/>
                            </a:solidFill>
                            <a:latin typeface="Cambria Math" panose="02040503050406030204" pitchFamily="18" charset="0"/>
                          </a:rPr>
                        </m:ctrlPr>
                      </m:sSupPr>
                      <m:e>
                        <m:r>
                          <a:rPr lang="en-US" b="1" i="1" u="sng">
                            <a:solidFill>
                              <a:srgbClr val="FF0000"/>
                            </a:solidFill>
                            <a:latin typeface="Cambria Math"/>
                          </a:rPr>
                          <m:t>𝟏𝟎</m:t>
                        </m:r>
                      </m:e>
                      <m:sup>
                        <m:r>
                          <a:rPr lang="en-US" b="1" i="1" u="sng">
                            <a:solidFill>
                              <a:srgbClr val="FF0000"/>
                            </a:solidFill>
                            <a:latin typeface="Cambria Math"/>
                          </a:rPr>
                          <m:t>−</m:t>
                        </m:r>
                        <m:r>
                          <a:rPr lang="en-US" b="1" i="1" u="sng">
                            <a:solidFill>
                              <a:srgbClr val="FF0000"/>
                            </a:solidFill>
                            <a:latin typeface="Cambria Math"/>
                          </a:rPr>
                          <m:t>𝟕</m:t>
                        </m:r>
                      </m:sup>
                    </m:sSup>
                    <m:r>
                      <a:rPr lang="en-US" b="1" i="1" u="sng">
                        <a:solidFill>
                          <a:srgbClr val="FF0000"/>
                        </a:solidFill>
                        <a:latin typeface="Cambria Math"/>
                      </a:rPr>
                      <m:t> </m:t>
                    </m:r>
                    <m:r>
                      <a:rPr lang="en-US" b="1" i="1" u="sng">
                        <a:solidFill>
                          <a:srgbClr val="FF0000"/>
                        </a:solidFill>
                        <a:latin typeface="Cambria Math"/>
                      </a:rPr>
                      <m:t>𝑵</m:t>
                    </m:r>
                    <m:r>
                      <a:rPr lang="en-US" b="1" i="1" u="sng">
                        <a:solidFill>
                          <a:srgbClr val="FF0000"/>
                        </a:solidFill>
                        <a:latin typeface="Cambria Math"/>
                      </a:rPr>
                      <m:t>/</m:t>
                    </m:r>
                    <m:r>
                      <a:rPr lang="en-US" b="1" i="1" u="sng">
                        <a:solidFill>
                          <a:srgbClr val="FF0000"/>
                        </a:solidFill>
                        <a:latin typeface="Cambria Math"/>
                      </a:rPr>
                      <m:t>𝒎</m:t>
                    </m:r>
                  </m:oMath>
                </a14:m>
                <a:r>
                  <a:rPr lang="en-US" b="1" dirty="0">
                    <a:solidFill>
                      <a:srgbClr val="FF0000"/>
                    </a:solidFill>
                  </a:rPr>
                  <a:t>, the current in each wire is defined to be </a:t>
                </a:r>
                <a14:m>
                  <m:oMath xmlns:m="http://schemas.openxmlformats.org/officeDocument/2006/math">
                    <m:r>
                      <a:rPr lang="en-US" b="1" i="1">
                        <a:solidFill>
                          <a:srgbClr val="FF0000"/>
                        </a:solidFill>
                        <a:latin typeface="Cambria Math"/>
                      </a:rPr>
                      <m:t>𝟏</m:t>
                    </m:r>
                    <m:r>
                      <a:rPr lang="en-US" b="1" i="1">
                        <a:solidFill>
                          <a:srgbClr val="FF0000"/>
                        </a:solidFill>
                        <a:latin typeface="Cambria Math"/>
                      </a:rPr>
                      <m:t> </m:t>
                    </m:r>
                    <m:r>
                      <a:rPr lang="en-US" b="1" i="1">
                        <a:solidFill>
                          <a:srgbClr val="FF0000"/>
                        </a:solidFill>
                        <a:latin typeface="Cambria Math"/>
                      </a:rPr>
                      <m:t>𝑨</m:t>
                    </m:r>
                  </m:oMath>
                </a14:m>
                <a:r>
                  <a:rPr lang="en-US" b="1" dirty="0">
                    <a:solidFill>
                      <a:srgbClr val="FF0000"/>
                    </a:solidFill>
                  </a:rPr>
                  <a:t>.    </a:t>
                </a:r>
                <a:endParaRPr lang="en-US" dirty="0">
                  <a:solidFill>
                    <a:srgbClr val="FF0000"/>
                  </a:solidFill>
                </a:endParaRPr>
              </a:p>
            </p:txBody>
          </p:sp>
        </mc:Choice>
        <mc:Fallback xmlns="">
          <p:sp>
            <p:nvSpPr>
              <p:cNvPr id="11" name="Rectangle 10">
                <a:extLst>
                  <a:ext uri="{FF2B5EF4-FFF2-40B4-BE49-F238E27FC236}">
                    <a16:creationId xmlns:a16="http://schemas.microsoft.com/office/drawing/2014/main" id="{4EB4A92A-70C0-47E4-A936-D97FBEC8CAC2}"/>
                  </a:ext>
                </a:extLst>
              </p:cNvPr>
              <p:cNvSpPr>
                <a:spLocks noRot="1" noChangeAspect="1" noMove="1" noResize="1" noEditPoints="1" noAdjustHandles="1" noChangeArrowheads="1" noChangeShapeType="1" noTextEdit="1"/>
              </p:cNvSpPr>
              <p:nvPr/>
            </p:nvSpPr>
            <p:spPr>
              <a:xfrm>
                <a:off x="1325217" y="3976804"/>
                <a:ext cx="7686261" cy="928267"/>
              </a:xfrm>
              <a:prstGeom prst="rect">
                <a:avLst/>
              </a:prstGeom>
              <a:blipFill>
                <a:blip r:embed="rId7"/>
                <a:stretch>
                  <a:fillRect l="-634" t="-3268" b="-9150"/>
                </a:stretch>
              </a:blipFill>
            </p:spPr>
            <p:txBody>
              <a:bodyPr/>
              <a:lstStyle/>
              <a:p>
                <a:r>
                  <a:rPr lang="en-US">
                    <a:noFill/>
                  </a:rPr>
                  <a:t> </a:t>
                </a:r>
              </a:p>
            </p:txBody>
          </p:sp>
        </mc:Fallback>
      </mc:AlternateContent>
      <p:pic>
        <p:nvPicPr>
          <p:cNvPr id="12" name="Picture 11">
            <a:extLst>
              <a:ext uri="{FF2B5EF4-FFF2-40B4-BE49-F238E27FC236}">
                <a16:creationId xmlns:a16="http://schemas.microsoft.com/office/drawing/2014/main" id="{ED1799CE-59C2-4AD1-995E-B27EF8CAA0D6}"/>
              </a:ext>
            </a:extLst>
          </p:cNvPr>
          <p:cNvPicPr/>
          <p:nvPr/>
        </p:nvPicPr>
        <p:blipFill>
          <a:blip r:embed="rId8">
            <a:lum bright="-20000" contrast="40000"/>
          </a:blip>
          <a:srcRect/>
          <a:stretch>
            <a:fillRect/>
          </a:stretch>
        </p:blipFill>
        <p:spPr bwMode="auto">
          <a:xfrm>
            <a:off x="8901133" y="2689906"/>
            <a:ext cx="2808312" cy="2164154"/>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D3F5707E-4D1C-41CB-A231-5FEA0FB77987}"/>
                  </a:ext>
                </a:extLst>
              </p:cNvPr>
              <p:cNvSpPr/>
              <p:nvPr/>
            </p:nvSpPr>
            <p:spPr>
              <a:xfrm>
                <a:off x="1325217" y="5917362"/>
                <a:ext cx="9294635" cy="928267"/>
              </a:xfrm>
              <a:prstGeom prst="rect">
                <a:avLst/>
              </a:prstGeom>
            </p:spPr>
            <p:txBody>
              <a:bodyPr wrap="square">
                <a:spAutoFit/>
              </a:bodyPr>
              <a:lstStyle/>
              <a:p>
                <a:pPr lvl="0">
                  <a:defRPr/>
                </a:pPr>
                <a:r>
                  <a:rPr lang="en-US" dirty="0">
                    <a:solidFill>
                      <a:prstClr val="black"/>
                    </a:solidFill>
                  </a:rPr>
                  <a:t>The value </a:t>
                </a:r>
                <a14:m>
                  <m:oMath xmlns:m="http://schemas.openxmlformats.org/officeDocument/2006/math">
                    <m:r>
                      <a:rPr lang="en-US" b="1" i="1" u="sng">
                        <a:solidFill>
                          <a:prstClr val="black"/>
                        </a:solidFill>
                        <a:latin typeface="Cambria Math"/>
                      </a:rPr>
                      <m:t>𝟐</m:t>
                    </m:r>
                    <m:r>
                      <a:rPr lang="en-US" b="1" i="1" u="sng">
                        <a:solidFill>
                          <a:prstClr val="black"/>
                        </a:solidFill>
                        <a:latin typeface="Cambria Math"/>
                      </a:rPr>
                      <m:t> × </m:t>
                    </m:r>
                    <m:sSup>
                      <m:sSupPr>
                        <m:ctrlPr>
                          <a:rPr lang="en-US" b="1" i="1" u="sng">
                            <a:solidFill>
                              <a:prstClr val="black"/>
                            </a:solidFill>
                            <a:latin typeface="Cambria Math" panose="02040503050406030204" pitchFamily="18" charset="0"/>
                          </a:rPr>
                        </m:ctrlPr>
                      </m:sSupPr>
                      <m:e>
                        <m:r>
                          <a:rPr lang="en-US" b="1" i="1" u="sng">
                            <a:solidFill>
                              <a:prstClr val="black"/>
                            </a:solidFill>
                            <a:latin typeface="Cambria Math"/>
                          </a:rPr>
                          <m:t>𝟏𝟎</m:t>
                        </m:r>
                      </m:e>
                      <m:sup>
                        <m:r>
                          <a:rPr lang="en-US" b="1" i="1" u="sng">
                            <a:solidFill>
                              <a:prstClr val="black"/>
                            </a:solidFill>
                            <a:latin typeface="Cambria Math"/>
                          </a:rPr>
                          <m:t>−</m:t>
                        </m:r>
                        <m:r>
                          <a:rPr lang="en-US" b="1" i="1" u="sng">
                            <a:solidFill>
                              <a:prstClr val="black"/>
                            </a:solidFill>
                            <a:latin typeface="Cambria Math"/>
                          </a:rPr>
                          <m:t>𝟕</m:t>
                        </m:r>
                      </m:sup>
                    </m:sSup>
                    <m:r>
                      <a:rPr lang="en-US" b="1" i="1" u="sng">
                        <a:solidFill>
                          <a:prstClr val="black"/>
                        </a:solidFill>
                        <a:latin typeface="Cambria Math"/>
                      </a:rPr>
                      <m:t> </m:t>
                    </m:r>
                    <m:r>
                      <a:rPr lang="en-US" b="1" i="1" u="sng">
                        <a:solidFill>
                          <a:prstClr val="black"/>
                        </a:solidFill>
                        <a:latin typeface="Cambria Math"/>
                      </a:rPr>
                      <m:t>𝑵</m:t>
                    </m:r>
                    <m:r>
                      <a:rPr lang="en-US" b="1" i="1" u="sng">
                        <a:solidFill>
                          <a:prstClr val="black"/>
                        </a:solidFill>
                        <a:latin typeface="Cambria Math"/>
                      </a:rPr>
                      <m:t>/</m:t>
                    </m:r>
                    <m:r>
                      <a:rPr lang="en-US" b="1" i="1" u="sng">
                        <a:solidFill>
                          <a:prstClr val="black"/>
                        </a:solidFill>
                        <a:latin typeface="Cambria Math"/>
                      </a:rPr>
                      <m:t>𝒎</m:t>
                    </m:r>
                  </m:oMath>
                </a14:m>
                <a:r>
                  <a:rPr lang="en-US" dirty="0">
                    <a:solidFill>
                      <a:prstClr val="black"/>
                    </a:solidFill>
                  </a:rPr>
                  <a:t> is obtained from Equation </a:t>
                </a:r>
                <a14:m>
                  <m:oMath xmlns:m="http://schemas.openxmlformats.org/officeDocument/2006/math">
                    <m:r>
                      <a:rPr lang="en-US" b="1" i="1" smtClean="0">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𝟏𝟐</m:t>
                    </m:r>
                  </m:oMath>
                </a14:m>
                <a:r>
                  <a:rPr lang="en-US" dirty="0">
                    <a:solidFill>
                      <a:prstClr val="black"/>
                    </a:solidFill>
                  </a:rPr>
                  <a:t> with </a:t>
                </a:r>
                <a14:m>
                  <m:oMath xmlns:m="http://schemas.openxmlformats.org/officeDocument/2006/math">
                    <m:sSub>
                      <m:sSubPr>
                        <m:ctrlPr>
                          <a:rPr lang="en-US" b="1" i="1">
                            <a:solidFill>
                              <a:prstClr val="black"/>
                            </a:solidFill>
                            <a:latin typeface="Cambria Math" panose="02040503050406030204" pitchFamily="18" charset="0"/>
                          </a:rPr>
                        </m:ctrlPr>
                      </m:sSubPr>
                      <m:e>
                        <m:r>
                          <a:rPr lang="en-US" b="1" i="1">
                            <a:solidFill>
                              <a:prstClr val="black"/>
                            </a:solidFill>
                            <a:latin typeface="Cambria Math"/>
                          </a:rPr>
                          <m:t>𝑰</m:t>
                        </m:r>
                      </m:e>
                      <m:sub>
                        <m:r>
                          <a:rPr lang="en-US" b="1" i="1">
                            <a:solidFill>
                              <a:prstClr val="black"/>
                            </a:solidFill>
                            <a:latin typeface="Cambria Math"/>
                          </a:rPr>
                          <m:t>𝟏</m:t>
                        </m:r>
                      </m:sub>
                    </m:sSub>
                    <m:r>
                      <a:rPr lang="en-US" b="1" i="1">
                        <a:solidFill>
                          <a:prstClr val="black"/>
                        </a:solidFill>
                        <a:latin typeface="Cambria Math"/>
                      </a:rPr>
                      <m:t>=</m:t>
                    </m:r>
                    <m:sSub>
                      <m:sSubPr>
                        <m:ctrlPr>
                          <a:rPr lang="en-US" b="1" i="1">
                            <a:solidFill>
                              <a:prstClr val="black"/>
                            </a:solidFill>
                            <a:latin typeface="Cambria Math" panose="02040503050406030204" pitchFamily="18" charset="0"/>
                          </a:rPr>
                        </m:ctrlPr>
                      </m:sSubPr>
                      <m:e>
                        <m:r>
                          <a:rPr lang="en-US" b="1" i="1">
                            <a:solidFill>
                              <a:prstClr val="black"/>
                            </a:solidFill>
                            <a:latin typeface="Cambria Math"/>
                          </a:rPr>
                          <m:t>𝑰</m:t>
                        </m:r>
                      </m:e>
                      <m:sub>
                        <m:r>
                          <a:rPr lang="en-US" b="1" i="1">
                            <a:solidFill>
                              <a:prstClr val="black"/>
                            </a:solidFill>
                            <a:latin typeface="Cambria Math"/>
                          </a:rPr>
                          <m:t>𝟐</m:t>
                        </m:r>
                      </m:sub>
                    </m:sSub>
                    <m:r>
                      <a:rPr lang="en-US" b="1" i="1">
                        <a:solidFill>
                          <a:prstClr val="black"/>
                        </a:solidFill>
                        <a:latin typeface="Cambria Math"/>
                      </a:rPr>
                      <m:t>= </m:t>
                    </m:r>
                    <m:r>
                      <a:rPr lang="en-US" b="1" i="1">
                        <a:solidFill>
                          <a:prstClr val="black"/>
                        </a:solidFill>
                        <a:latin typeface="Cambria Math"/>
                      </a:rPr>
                      <m:t>𝟏</m:t>
                    </m:r>
                    <m:r>
                      <a:rPr lang="en-US" b="1" i="1">
                        <a:solidFill>
                          <a:prstClr val="black"/>
                        </a:solidFill>
                        <a:latin typeface="Cambria Math"/>
                      </a:rPr>
                      <m:t> </m:t>
                    </m:r>
                    <m:r>
                      <a:rPr lang="en-US" b="1" i="1">
                        <a:solidFill>
                          <a:prstClr val="black"/>
                        </a:solidFill>
                        <a:latin typeface="Cambria Math"/>
                      </a:rPr>
                      <m:t>𝑨</m:t>
                    </m:r>
                  </m:oMath>
                </a14:m>
                <a:r>
                  <a:rPr lang="en-US" dirty="0">
                    <a:solidFill>
                      <a:prstClr val="black"/>
                    </a:solidFill>
                  </a:rPr>
                  <a:t> and </a:t>
                </a:r>
                <a14:m>
                  <m:oMath xmlns:m="http://schemas.openxmlformats.org/officeDocument/2006/math">
                    <m:r>
                      <a:rPr lang="en-US" b="1" i="1">
                        <a:solidFill>
                          <a:prstClr val="black"/>
                        </a:solidFill>
                        <a:latin typeface="Cambria Math"/>
                      </a:rPr>
                      <m:t>=</m:t>
                    </m:r>
                    <m:r>
                      <a:rPr lang="en-US" b="1" i="1">
                        <a:solidFill>
                          <a:prstClr val="black"/>
                        </a:solidFill>
                        <a:latin typeface="Cambria Math"/>
                      </a:rPr>
                      <m:t>𝟏</m:t>
                    </m:r>
                    <m:r>
                      <a:rPr lang="en-US" b="1" i="1">
                        <a:solidFill>
                          <a:prstClr val="black"/>
                        </a:solidFill>
                        <a:latin typeface="Cambria Math"/>
                      </a:rPr>
                      <m:t> </m:t>
                    </m:r>
                    <m:r>
                      <a:rPr lang="en-US" i="1">
                        <a:solidFill>
                          <a:prstClr val="black"/>
                        </a:solidFill>
                        <a:latin typeface="Cambria Math"/>
                      </a:rPr>
                      <m:t>𝑚</m:t>
                    </m:r>
                  </m:oMath>
                </a14:m>
                <a:r>
                  <a:rPr lang="en-US" dirty="0">
                    <a:solidFill>
                      <a:prstClr val="black"/>
                    </a:solidFill>
                  </a:rPr>
                  <a:t> . Because this definition is based on a force, a mechanical measurement can be used to standardize the ampere.</a:t>
                </a:r>
              </a:p>
            </p:txBody>
          </p:sp>
        </mc:Choice>
        <mc:Fallback xmlns="">
          <p:sp>
            <p:nvSpPr>
              <p:cNvPr id="14" name="Rectangle 13">
                <a:extLst>
                  <a:ext uri="{FF2B5EF4-FFF2-40B4-BE49-F238E27FC236}">
                    <a16:creationId xmlns:a16="http://schemas.microsoft.com/office/drawing/2014/main" id="{D3F5707E-4D1C-41CB-A231-5FEA0FB77987}"/>
                  </a:ext>
                </a:extLst>
              </p:cNvPr>
              <p:cNvSpPr>
                <a:spLocks noRot="1" noChangeAspect="1" noMove="1" noResize="1" noEditPoints="1" noAdjustHandles="1" noChangeArrowheads="1" noChangeShapeType="1" noTextEdit="1"/>
              </p:cNvSpPr>
              <p:nvPr/>
            </p:nvSpPr>
            <p:spPr>
              <a:xfrm>
                <a:off x="1325217" y="5917362"/>
                <a:ext cx="9294635" cy="928267"/>
              </a:xfrm>
              <a:prstGeom prst="rect">
                <a:avLst/>
              </a:prstGeom>
              <a:blipFill>
                <a:blip r:embed="rId9"/>
                <a:stretch>
                  <a:fillRect l="-525" t="-3289" r="-918" b="-986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304C486B-789D-4BE6-8099-4FD70DE75802}"/>
                  </a:ext>
                </a:extLst>
              </p:cNvPr>
              <p:cNvSpPr/>
              <p:nvPr/>
            </p:nvSpPr>
            <p:spPr>
              <a:xfrm>
                <a:off x="1325217" y="4969429"/>
                <a:ext cx="9923174" cy="923330"/>
              </a:xfrm>
              <a:prstGeom prst="rect">
                <a:avLst/>
              </a:prstGeom>
            </p:spPr>
            <p:txBody>
              <a:bodyPr wrap="square">
                <a:spAutoFit/>
              </a:bodyPr>
              <a:lstStyle/>
              <a:p>
                <a:pPr lvl="0">
                  <a:defRPr/>
                </a:pPr>
                <a:r>
                  <a:rPr lang="en-US" dirty="0">
                    <a:solidFill>
                      <a:prstClr val="black"/>
                    </a:solidFill>
                  </a:rPr>
                  <a:t>The SI unit of charge, the coulomb, is defined in terms of the ampere:</a:t>
                </a:r>
              </a:p>
              <a:p>
                <a:pPr lvl="0">
                  <a:defRPr/>
                </a:pPr>
                <a:r>
                  <a:rPr lang="en-US" b="1" dirty="0">
                    <a:solidFill>
                      <a:srgbClr val="FF0000"/>
                    </a:solidFill>
                  </a:rPr>
                  <a:t>When a conductor carries a steady current of </a:t>
                </a:r>
                <a14:m>
                  <m:oMath xmlns:m="http://schemas.openxmlformats.org/officeDocument/2006/math">
                    <m:r>
                      <a:rPr lang="en-US" b="1" i="1">
                        <a:solidFill>
                          <a:srgbClr val="FF0000"/>
                        </a:solidFill>
                        <a:latin typeface="Cambria Math"/>
                      </a:rPr>
                      <m:t>𝟏</m:t>
                    </m:r>
                    <m:r>
                      <a:rPr lang="en-US" b="1" i="1">
                        <a:solidFill>
                          <a:srgbClr val="FF0000"/>
                        </a:solidFill>
                        <a:latin typeface="Cambria Math"/>
                      </a:rPr>
                      <m:t> </m:t>
                    </m:r>
                    <m:r>
                      <a:rPr lang="en-US" b="1" i="1">
                        <a:solidFill>
                          <a:srgbClr val="FF0000"/>
                        </a:solidFill>
                        <a:latin typeface="Cambria Math"/>
                      </a:rPr>
                      <m:t>𝑨</m:t>
                    </m:r>
                  </m:oMath>
                </a14:m>
                <a:r>
                  <a:rPr lang="en-US" b="1" dirty="0">
                    <a:solidFill>
                      <a:srgbClr val="FF0000"/>
                    </a:solidFill>
                  </a:rPr>
                  <a:t>, the quantity of charge that flows through a cross section of the conductor in </a:t>
                </a:r>
                <a14:m>
                  <m:oMath xmlns:m="http://schemas.openxmlformats.org/officeDocument/2006/math">
                    <m:r>
                      <a:rPr lang="en-US" b="1" i="1">
                        <a:solidFill>
                          <a:srgbClr val="FF0000"/>
                        </a:solidFill>
                        <a:latin typeface="Cambria Math"/>
                      </a:rPr>
                      <m:t>𝟏</m:t>
                    </m:r>
                    <m:r>
                      <a:rPr lang="en-US" b="1" i="1">
                        <a:solidFill>
                          <a:srgbClr val="FF0000"/>
                        </a:solidFill>
                        <a:latin typeface="Cambria Math"/>
                      </a:rPr>
                      <m:t> </m:t>
                    </m:r>
                    <m:r>
                      <a:rPr lang="en-US" b="1" i="1">
                        <a:solidFill>
                          <a:srgbClr val="FF0000"/>
                        </a:solidFill>
                        <a:latin typeface="Cambria Math"/>
                      </a:rPr>
                      <m:t>𝒔</m:t>
                    </m:r>
                    <m:r>
                      <a:rPr lang="en-US" b="1" i="1">
                        <a:solidFill>
                          <a:srgbClr val="FF0000"/>
                        </a:solidFill>
                        <a:latin typeface="Cambria Math"/>
                      </a:rPr>
                      <m:t> </m:t>
                    </m:r>
                    <m:r>
                      <a:rPr lang="en-US" b="1" i="1">
                        <a:solidFill>
                          <a:srgbClr val="FF0000"/>
                        </a:solidFill>
                        <a:latin typeface="Cambria Math"/>
                      </a:rPr>
                      <m:t>𝐢𝐬</m:t>
                    </m:r>
                    <m:r>
                      <a:rPr lang="en-US" b="1" i="1">
                        <a:solidFill>
                          <a:srgbClr val="FF0000"/>
                        </a:solidFill>
                        <a:latin typeface="Cambria Math"/>
                      </a:rPr>
                      <m:t> </m:t>
                    </m:r>
                    <m:r>
                      <a:rPr lang="en-US" b="1" i="1">
                        <a:solidFill>
                          <a:srgbClr val="FF0000"/>
                        </a:solidFill>
                        <a:latin typeface="Cambria Math"/>
                      </a:rPr>
                      <m:t>𝟏</m:t>
                    </m:r>
                    <m:r>
                      <a:rPr lang="en-US" b="1" i="1">
                        <a:solidFill>
                          <a:srgbClr val="FF0000"/>
                        </a:solidFill>
                        <a:latin typeface="Cambria Math"/>
                      </a:rPr>
                      <m:t> </m:t>
                    </m:r>
                    <m:r>
                      <a:rPr lang="en-US" b="1" i="1">
                        <a:solidFill>
                          <a:srgbClr val="FF0000"/>
                        </a:solidFill>
                        <a:latin typeface="Cambria Math"/>
                      </a:rPr>
                      <m:t>𝑪</m:t>
                    </m:r>
                  </m:oMath>
                </a14:m>
                <a:r>
                  <a:rPr lang="en-US" b="1" dirty="0">
                    <a:solidFill>
                      <a:srgbClr val="FF0000"/>
                    </a:solidFill>
                  </a:rPr>
                  <a:t>.</a:t>
                </a:r>
                <a:endParaRPr lang="en-US" dirty="0">
                  <a:solidFill>
                    <a:srgbClr val="FF0000"/>
                  </a:solidFill>
                </a:endParaRPr>
              </a:p>
            </p:txBody>
          </p:sp>
        </mc:Choice>
        <mc:Fallback xmlns="">
          <p:sp>
            <p:nvSpPr>
              <p:cNvPr id="15" name="Rectangle 14">
                <a:extLst>
                  <a:ext uri="{FF2B5EF4-FFF2-40B4-BE49-F238E27FC236}">
                    <a16:creationId xmlns:a16="http://schemas.microsoft.com/office/drawing/2014/main" id="{304C486B-789D-4BE6-8099-4FD70DE75802}"/>
                  </a:ext>
                </a:extLst>
              </p:cNvPr>
              <p:cNvSpPr>
                <a:spLocks noRot="1" noChangeAspect="1" noMove="1" noResize="1" noEditPoints="1" noAdjustHandles="1" noChangeArrowheads="1" noChangeShapeType="1" noTextEdit="1"/>
              </p:cNvSpPr>
              <p:nvPr/>
            </p:nvSpPr>
            <p:spPr>
              <a:xfrm>
                <a:off x="1325217" y="4969429"/>
                <a:ext cx="9923174" cy="923330"/>
              </a:xfrm>
              <a:prstGeom prst="rect">
                <a:avLst/>
              </a:prstGeom>
              <a:blipFill>
                <a:blip r:embed="rId10"/>
                <a:stretch>
                  <a:fillRect l="-491" t="-3289" b="-9211"/>
                </a:stretch>
              </a:blipFill>
            </p:spPr>
            <p:txBody>
              <a:bodyPr/>
              <a:lstStyle/>
              <a:p>
                <a:r>
                  <a:rPr lang="en-US">
                    <a:noFill/>
                  </a:rPr>
                  <a:t> </a:t>
                </a:r>
              </a:p>
            </p:txBody>
          </p:sp>
        </mc:Fallback>
      </mc:AlternateContent>
    </p:spTree>
    <p:extLst>
      <p:ext uri="{BB962C8B-B14F-4D97-AF65-F5344CB8AC3E}">
        <p14:creationId xmlns:p14="http://schemas.microsoft.com/office/powerpoint/2010/main" val="354357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1000"/>
                                        <p:tgtEl>
                                          <p:spTgt spid="14"/>
                                        </p:tgtEl>
                                      </p:cBhvr>
                                    </p:animEffect>
                                    <p:anim calcmode="lin" valueType="num">
                                      <p:cBhvr>
                                        <p:cTn id="64" dur="1000" fill="hold"/>
                                        <p:tgtEl>
                                          <p:spTgt spid="14"/>
                                        </p:tgtEl>
                                        <p:attrNameLst>
                                          <p:attrName>ppt_x</p:attrName>
                                        </p:attrNameLst>
                                      </p:cBhvr>
                                      <p:tavLst>
                                        <p:tav tm="0">
                                          <p:val>
                                            <p:strVal val="#ppt_x"/>
                                          </p:val>
                                        </p:tav>
                                        <p:tav tm="100000">
                                          <p:val>
                                            <p:strVal val="#ppt_x"/>
                                          </p:val>
                                        </p:tav>
                                      </p:tavLst>
                                    </p:anim>
                                    <p:anim calcmode="lin" valueType="num">
                                      <p:cBhvr>
                                        <p:cTn id="6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fade">
                                      <p:cBhvr>
                                        <p:cTn id="70" dur="1000"/>
                                        <p:tgtEl>
                                          <p:spTgt spid="15"/>
                                        </p:tgtEl>
                                      </p:cBhvr>
                                    </p:animEffect>
                                    <p:anim calcmode="lin" valueType="num">
                                      <p:cBhvr>
                                        <p:cTn id="71" dur="1000" fill="hold"/>
                                        <p:tgtEl>
                                          <p:spTgt spid="15"/>
                                        </p:tgtEl>
                                        <p:attrNameLst>
                                          <p:attrName>ppt_x</p:attrName>
                                        </p:attrNameLst>
                                      </p:cBhvr>
                                      <p:tavLst>
                                        <p:tav tm="0">
                                          <p:val>
                                            <p:strVal val="#ppt_x"/>
                                          </p:val>
                                        </p:tav>
                                        <p:tav tm="100000">
                                          <p:val>
                                            <p:strVal val="#ppt_x"/>
                                          </p:val>
                                        </p:tav>
                                      </p:tavLst>
                                    </p:anim>
                                    <p:anim calcmode="lin" valueType="num">
                                      <p:cBhvr>
                                        <p:cTn id="7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0" grpId="0"/>
      <p:bldP spid="13" grpId="0"/>
      <p:bldP spid="9" grpId="0"/>
      <p:bldP spid="11"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677712" y="44624"/>
                <a:ext cx="8810777" cy="523220"/>
              </a:xfrm>
              <a:prstGeom prst="rect">
                <a:avLst/>
              </a:prstGeom>
              <a:solidFill>
                <a:schemeClr val="bg1">
                  <a:lumMod val="85000"/>
                </a:schemeClr>
              </a:solidFill>
            </p:spPr>
            <p:txBody>
              <a:bodyPr wrap="square">
                <a:spAutoFit/>
              </a:bodyPr>
              <a:lstStyle/>
              <a:p>
                <a:pPr lvl="0">
                  <a:defRPr/>
                </a:pPr>
                <a14:m>
                  <m:oMathPara xmlns:m="http://schemas.openxmlformats.org/officeDocument/2006/math">
                    <m:oMathParaPr>
                      <m:jc m:val="center"/>
                    </m:oMathParaPr>
                    <m:oMath xmlns:m="http://schemas.openxmlformats.org/officeDocument/2006/math">
                      <m:r>
                        <a:rPr lang="en-US" sz="2800" b="1" i="1" baseline="-25000">
                          <a:solidFill>
                            <a:prstClr val="black"/>
                          </a:solidFill>
                          <a:latin typeface="Cambria Math" panose="02040503050406030204" pitchFamily="18" charset="0"/>
                        </a:rPr>
                        <m:t>𝟐</m:t>
                      </m:r>
                      <m:r>
                        <a:rPr lang="en-US" sz="2800" b="1" i="1" baseline="-25000">
                          <a:solidFill>
                            <a:prstClr val="black"/>
                          </a:solidFill>
                          <a:latin typeface="Cambria Math" panose="02040503050406030204" pitchFamily="18" charset="0"/>
                        </a:rPr>
                        <m:t>.</m:t>
                      </m:r>
                      <m:r>
                        <a:rPr lang="en-US" sz="2800" b="1" i="1" baseline="-25000">
                          <a:solidFill>
                            <a:prstClr val="black"/>
                          </a:solidFill>
                          <a:latin typeface="Cambria Math" panose="02040503050406030204" pitchFamily="18" charset="0"/>
                        </a:rPr>
                        <m:t>𝟑</m:t>
                      </m:r>
                      <m:r>
                        <a:rPr lang="en-US" sz="2800" b="1" i="1" baseline="-25000">
                          <a:solidFill>
                            <a:prstClr val="black"/>
                          </a:solidFill>
                          <a:latin typeface="Cambria Math" panose="02040503050406030204" pitchFamily="18" charset="0"/>
                        </a:rPr>
                        <m:t> </m:t>
                      </m:r>
                      <m:r>
                        <a:rPr lang="en-US" sz="2800" b="1" i="1" baseline="-25000">
                          <a:solidFill>
                            <a:prstClr val="black"/>
                          </a:solidFill>
                          <a:latin typeface="Cambria Math" panose="02040503050406030204" pitchFamily="18" charset="0"/>
                        </a:rPr>
                        <m:t>𝑨𝒎𝒑𝒆𝒓𝒆𝒔</m:t>
                      </m:r>
                      <m:r>
                        <a:rPr lang="en-US" sz="2800" b="1" i="1" baseline="-25000">
                          <a:solidFill>
                            <a:prstClr val="black"/>
                          </a:solidFill>
                          <a:latin typeface="Cambria Math" panose="02040503050406030204" pitchFamily="18" charset="0"/>
                        </a:rPr>
                        <m:t> </m:t>
                      </m:r>
                      <m:r>
                        <a:rPr lang="en-US" sz="2800" b="1" i="1" baseline="-25000">
                          <a:solidFill>
                            <a:prstClr val="black"/>
                          </a:solidFill>
                          <a:latin typeface="Cambria Math" panose="02040503050406030204" pitchFamily="18" charset="0"/>
                        </a:rPr>
                        <m:t>𝑳𝒂𝒘</m:t>
                      </m:r>
                    </m:oMath>
                  </m:oMathPara>
                </a14:m>
                <a:endParaRPr lang="en-US" sz="2800" dirty="0">
                  <a:solidFill>
                    <a:prstClr val="black"/>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1677712" y="44624"/>
                <a:ext cx="8810777" cy="523220"/>
              </a:xfrm>
              <a:prstGeom prst="rect">
                <a:avLst/>
              </a:prstGeom>
              <a:blipFill>
                <a:blip r:embed="rId2"/>
                <a:stretch>
                  <a:fillRect b="-5814"/>
                </a:stretch>
              </a:blipFill>
            </p:spPr>
            <p:txBody>
              <a:bodyPr/>
              <a:lstStyle/>
              <a:p>
                <a:r>
                  <a:rPr lang="en-US">
                    <a:noFill/>
                  </a:rPr>
                  <a:t> </a:t>
                </a:r>
              </a:p>
            </p:txBody>
          </p:sp>
        </mc:Fallback>
      </mc:AlternateContent>
      <p:sp>
        <p:nvSpPr>
          <p:cNvPr id="5" name="Rectangle 4"/>
          <p:cNvSpPr/>
          <p:nvPr/>
        </p:nvSpPr>
        <p:spPr>
          <a:xfrm>
            <a:off x="1512632" y="518885"/>
            <a:ext cx="9085399" cy="646331"/>
          </a:xfrm>
          <a:prstGeom prst="rect">
            <a:avLst/>
          </a:prstGeom>
        </p:spPr>
        <p:txBody>
          <a:bodyPr wrap="square">
            <a:spAutoFit/>
          </a:bodyPr>
          <a:lstStyle/>
          <a:p>
            <a:pPr lvl="0" algn="just">
              <a:defRPr/>
            </a:pPr>
            <a:r>
              <a:rPr lang="en-US" u="sng" dirty="0">
                <a:solidFill>
                  <a:prstClr val="black"/>
                </a:solidFill>
              </a:rPr>
              <a:t>Oersted’s 1819</a:t>
            </a:r>
            <a:r>
              <a:rPr lang="en-US" dirty="0">
                <a:solidFill>
                  <a:prstClr val="black"/>
                </a:solidFill>
              </a:rPr>
              <a:t> discovery about deflected compass needles demonstrates that a current-carrying conductor produces a magnetic field.</a:t>
            </a:r>
          </a:p>
        </p:txBody>
      </p:sp>
      <p:sp>
        <p:nvSpPr>
          <p:cNvPr id="7" name="Rectangle 6"/>
          <p:cNvSpPr/>
          <p:nvPr/>
        </p:nvSpPr>
        <p:spPr>
          <a:xfrm>
            <a:off x="1560358" y="1137519"/>
            <a:ext cx="5767866" cy="1477328"/>
          </a:xfrm>
          <a:prstGeom prst="rect">
            <a:avLst/>
          </a:prstGeom>
        </p:spPr>
        <p:txBody>
          <a:bodyPr wrap="square">
            <a:spAutoFit/>
          </a:bodyPr>
          <a:lstStyle/>
          <a:p>
            <a:pPr lvl="0">
              <a:defRPr/>
            </a:pPr>
            <a:r>
              <a:rPr lang="en-US" dirty="0">
                <a:solidFill>
                  <a:prstClr val="black"/>
                </a:solidFill>
              </a:rPr>
              <a:t>Figure (2.9a)  shows how this effect can be demonstrated in the classroom. Several compass needles are placed in a horizontal plane near a long vertical wire. When no current is  present in the wire, all the needles point in the same direction (that of the Earth’s magnetic field), as expected. </a:t>
            </a:r>
          </a:p>
        </p:txBody>
      </p:sp>
      <mc:AlternateContent xmlns:mc="http://schemas.openxmlformats.org/markup-compatibility/2006" xmlns:a14="http://schemas.microsoft.com/office/drawing/2010/main">
        <mc:Choice Requires="a14">
          <p:sp>
            <p:nvSpPr>
              <p:cNvPr id="10" name="Rectangle 9"/>
              <p:cNvSpPr/>
              <p:nvPr/>
            </p:nvSpPr>
            <p:spPr>
              <a:xfrm>
                <a:off x="1596716" y="2650133"/>
                <a:ext cx="6551866" cy="646331"/>
              </a:xfrm>
              <a:prstGeom prst="rect">
                <a:avLst/>
              </a:prstGeom>
            </p:spPr>
            <p:txBody>
              <a:bodyPr wrap="square">
                <a:spAutoFit/>
              </a:bodyPr>
              <a:lstStyle/>
              <a:p>
                <a:pPr lvl="0">
                  <a:defRPr/>
                </a:pPr>
                <a:r>
                  <a:rPr lang="en-US" dirty="0">
                    <a:solidFill>
                      <a:prstClr val="black"/>
                    </a:solidFill>
                  </a:rPr>
                  <a:t>When the wire carries a strong, steady current, the needles all deflect in a direction tangent to the circle, as in Figure </a:t>
                </a:r>
                <a14:m>
                  <m:oMath xmlns:m="http://schemas.openxmlformats.org/officeDocument/2006/math">
                    <m:r>
                      <a:rPr lang="en-US" b="1" i="1">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𝟗</m:t>
                    </m:r>
                    <m:r>
                      <a:rPr lang="en-US" b="1" i="1">
                        <a:solidFill>
                          <a:prstClr val="black"/>
                        </a:solidFill>
                        <a:latin typeface="Cambria Math"/>
                      </a:rPr>
                      <m:t>𝒃</m:t>
                    </m:r>
                  </m:oMath>
                </a14:m>
                <a:r>
                  <a:rPr lang="en-US" dirty="0">
                    <a:solidFill>
                      <a:prstClr val="black"/>
                    </a:solidFill>
                  </a:rPr>
                  <a:t>. </a:t>
                </a:r>
              </a:p>
            </p:txBody>
          </p:sp>
        </mc:Choice>
        <mc:Fallback xmlns="">
          <p:sp>
            <p:nvSpPr>
              <p:cNvPr id="10" name="Rectangle 9"/>
              <p:cNvSpPr>
                <a:spLocks noRot="1" noChangeAspect="1" noMove="1" noResize="1" noEditPoints="1" noAdjustHandles="1" noChangeArrowheads="1" noChangeShapeType="1" noTextEdit="1"/>
              </p:cNvSpPr>
              <p:nvPr/>
            </p:nvSpPr>
            <p:spPr>
              <a:xfrm>
                <a:off x="1596716" y="2650133"/>
                <a:ext cx="6551866" cy="646331"/>
              </a:xfrm>
              <a:prstGeom prst="rect">
                <a:avLst/>
              </a:prstGeom>
              <a:blipFill>
                <a:blip r:embed="rId3"/>
                <a:stretch>
                  <a:fillRect l="-837" t="-5660" b="-14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1636964" y="3462944"/>
                <a:ext cx="8962647" cy="646331"/>
              </a:xfrm>
              <a:prstGeom prst="rect">
                <a:avLst/>
              </a:prstGeom>
            </p:spPr>
            <p:txBody>
              <a:bodyPr wrap="square">
                <a:spAutoFit/>
              </a:bodyPr>
              <a:lstStyle/>
              <a:p>
                <a:pPr lvl="0">
                  <a:defRPr/>
                </a:pPr>
                <a:r>
                  <a:rPr lang="en-US" dirty="0">
                    <a:solidFill>
                      <a:prstClr val="black"/>
                    </a:solidFill>
                    <a:latin typeface="Calibri"/>
                  </a:rPr>
                  <a:t> </a:t>
                </a:r>
                <a:r>
                  <a:rPr lang="en-US" dirty="0">
                    <a:solidFill>
                      <a:prstClr val="black"/>
                    </a:solidFill>
                  </a:rPr>
                  <a:t>These observations demonstrate that the direction of the magnetic field produced by the current in the wire is consistent with the </a:t>
                </a:r>
                <a:r>
                  <a:rPr lang="en-US" u="sng" dirty="0">
                    <a:solidFill>
                      <a:srgbClr val="FF0000"/>
                    </a:solidFill>
                  </a:rPr>
                  <a:t>right-hand rule </a:t>
                </a:r>
                <a:r>
                  <a:rPr lang="en-US" dirty="0">
                    <a:solidFill>
                      <a:prstClr val="black"/>
                    </a:solidFill>
                  </a:rPr>
                  <a:t>described in Figure </a:t>
                </a:r>
                <a14:m>
                  <m:oMath xmlns:m="http://schemas.openxmlformats.org/officeDocument/2006/math">
                    <m:r>
                      <a:rPr lang="en-US" b="1" i="1">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𝟒</m:t>
                    </m:r>
                  </m:oMath>
                </a14:m>
                <a:r>
                  <a:rPr lang="en-US" dirty="0">
                    <a:solidFill>
                      <a:prstClr val="black"/>
                    </a:solidFill>
                  </a:rPr>
                  <a:t>.</a:t>
                </a:r>
              </a:p>
            </p:txBody>
          </p:sp>
        </mc:Choice>
        <mc:Fallback xmlns="">
          <p:sp>
            <p:nvSpPr>
              <p:cNvPr id="13" name="Rectangle 12"/>
              <p:cNvSpPr>
                <a:spLocks noRot="1" noChangeAspect="1" noMove="1" noResize="1" noEditPoints="1" noAdjustHandles="1" noChangeArrowheads="1" noChangeShapeType="1" noTextEdit="1"/>
              </p:cNvSpPr>
              <p:nvPr/>
            </p:nvSpPr>
            <p:spPr>
              <a:xfrm>
                <a:off x="1636964" y="3462944"/>
                <a:ext cx="8962647" cy="646331"/>
              </a:xfrm>
              <a:prstGeom prst="rect">
                <a:avLst/>
              </a:prstGeom>
              <a:blipFill>
                <a:blip r:embed="rId4"/>
                <a:stretch>
                  <a:fillRect l="-612" t="-4717" b="-14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9E1EACD5-FEAD-47DF-822F-42F6FA2F4FF2}"/>
                  </a:ext>
                </a:extLst>
              </p:cNvPr>
              <p:cNvSpPr/>
              <p:nvPr/>
            </p:nvSpPr>
            <p:spPr>
              <a:xfrm>
                <a:off x="1596716" y="4056316"/>
                <a:ext cx="6731533" cy="1477328"/>
              </a:xfrm>
              <a:prstGeom prst="rect">
                <a:avLst/>
              </a:prstGeom>
            </p:spPr>
            <p:txBody>
              <a:bodyPr wrap="square">
                <a:spAutoFit/>
              </a:bodyPr>
              <a:lstStyle/>
              <a:p>
                <a:pPr lvl="0">
                  <a:defRPr/>
                </a:pPr>
                <a:r>
                  <a:rPr lang="en-US" dirty="0">
                    <a:solidFill>
                      <a:prstClr val="black"/>
                    </a:solidFill>
                  </a:rPr>
                  <a:t>Because the compass needles point in the direction of </a:t>
                </a:r>
                <a:r>
                  <a:rPr lang="en-US" b="1" i="1" dirty="0">
                    <a:solidFill>
                      <a:srgbClr val="FF0000"/>
                    </a:solidFill>
                  </a:rPr>
                  <a:t>B</a:t>
                </a:r>
                <a:r>
                  <a:rPr lang="en-US" dirty="0">
                    <a:solidFill>
                      <a:prstClr val="black"/>
                    </a:solidFill>
                  </a:rPr>
                  <a:t>, we conclude that the lines of </a:t>
                </a:r>
                <a14:m>
                  <m:oMath xmlns:m="http://schemas.openxmlformats.org/officeDocument/2006/math">
                    <m:r>
                      <a:rPr lang="en-US" b="1" i="1">
                        <a:solidFill>
                          <a:srgbClr val="FF0000"/>
                        </a:solidFill>
                        <a:latin typeface="Cambria Math"/>
                      </a:rPr>
                      <m:t>𝑩</m:t>
                    </m:r>
                  </m:oMath>
                </a14:m>
                <a:r>
                  <a:rPr lang="en-US" dirty="0">
                    <a:solidFill>
                      <a:prstClr val="black"/>
                    </a:solidFill>
                  </a:rPr>
                  <a:t> form </a:t>
                </a:r>
                <a:r>
                  <a:rPr lang="en-US" u="sng" dirty="0">
                    <a:solidFill>
                      <a:srgbClr val="FF0000"/>
                    </a:solidFill>
                  </a:rPr>
                  <a:t>circles around the wire</a:t>
                </a:r>
                <a:r>
                  <a:rPr lang="en-US" dirty="0">
                    <a:solidFill>
                      <a:prstClr val="black"/>
                    </a:solidFill>
                  </a:rPr>
                  <a:t>, as discussed in the preceding section. By symmetry, the magnitude of </a:t>
                </a:r>
                <a:r>
                  <a:rPr lang="en-US" b="1" i="1" dirty="0">
                    <a:solidFill>
                      <a:srgbClr val="FF0000"/>
                    </a:solidFill>
                  </a:rPr>
                  <a:t>B</a:t>
                </a:r>
                <a:r>
                  <a:rPr lang="en-US" dirty="0">
                    <a:solidFill>
                      <a:prstClr val="black"/>
                    </a:solidFill>
                  </a:rPr>
                  <a:t> is the same everywhere on a circular path centered on the wire and lying in a </a:t>
                </a:r>
                <a:r>
                  <a:rPr lang="en-US" u="sng" dirty="0">
                    <a:solidFill>
                      <a:srgbClr val="FF0000"/>
                    </a:solidFill>
                  </a:rPr>
                  <a:t>plane perpendicular to the wire. </a:t>
                </a:r>
              </a:p>
            </p:txBody>
          </p:sp>
        </mc:Choice>
        <mc:Fallback xmlns="">
          <p:sp>
            <p:nvSpPr>
              <p:cNvPr id="9" name="Rectangle 8">
                <a:extLst>
                  <a:ext uri="{FF2B5EF4-FFF2-40B4-BE49-F238E27FC236}">
                    <a16:creationId xmlns:a16="http://schemas.microsoft.com/office/drawing/2014/main" id="{9E1EACD5-FEAD-47DF-822F-42F6FA2F4FF2}"/>
                  </a:ext>
                </a:extLst>
              </p:cNvPr>
              <p:cNvSpPr>
                <a:spLocks noRot="1" noChangeAspect="1" noMove="1" noResize="1" noEditPoints="1" noAdjustHandles="1" noChangeArrowheads="1" noChangeShapeType="1" noTextEdit="1"/>
              </p:cNvSpPr>
              <p:nvPr/>
            </p:nvSpPr>
            <p:spPr>
              <a:xfrm>
                <a:off x="1596716" y="4056316"/>
                <a:ext cx="6731533" cy="1477328"/>
              </a:xfrm>
              <a:prstGeom prst="rect">
                <a:avLst/>
              </a:prstGeom>
              <a:blipFill>
                <a:blip r:embed="rId5"/>
                <a:stretch>
                  <a:fillRect l="-815" t="-2058" r="-543" b="-53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4EB4A92A-70C0-47E4-A936-D97FBEC8CAC2}"/>
                  </a:ext>
                </a:extLst>
              </p:cNvPr>
              <p:cNvSpPr/>
              <p:nvPr/>
            </p:nvSpPr>
            <p:spPr>
              <a:xfrm>
                <a:off x="1749116" y="5490728"/>
                <a:ext cx="6579132" cy="1316642"/>
              </a:xfrm>
              <a:prstGeom prst="rect">
                <a:avLst/>
              </a:prstGeom>
            </p:spPr>
            <p:txBody>
              <a:bodyPr wrap="square">
                <a:spAutoFit/>
              </a:bodyPr>
              <a:lstStyle/>
              <a:p>
                <a:pPr lvl="0">
                  <a:defRPr/>
                </a:pPr>
                <a:r>
                  <a:rPr lang="en-US" dirty="0">
                    <a:solidFill>
                      <a:prstClr val="black"/>
                    </a:solidFill>
                  </a:rPr>
                  <a:t>By varying the </a:t>
                </a:r>
                <a:r>
                  <a:rPr lang="en-US" dirty="0">
                    <a:solidFill>
                      <a:srgbClr val="FF0000"/>
                    </a:solidFill>
                  </a:rPr>
                  <a:t>current </a:t>
                </a:r>
                <a:r>
                  <a:rPr lang="en-US" b="1" i="1" dirty="0">
                    <a:solidFill>
                      <a:srgbClr val="FF0000"/>
                    </a:solidFill>
                  </a:rPr>
                  <a:t>I</a:t>
                </a:r>
                <a:r>
                  <a:rPr lang="en-US" dirty="0">
                    <a:solidFill>
                      <a:prstClr val="black"/>
                    </a:solidFill>
                  </a:rPr>
                  <a:t> and distance </a:t>
                </a:r>
                <a:r>
                  <a:rPr lang="en-US" b="1" i="1" dirty="0">
                    <a:solidFill>
                      <a:srgbClr val="FF0000"/>
                    </a:solidFill>
                  </a:rPr>
                  <a:t>a</a:t>
                </a:r>
                <a:r>
                  <a:rPr lang="en-US" i="1" dirty="0">
                    <a:solidFill>
                      <a:prstClr val="black"/>
                    </a:solidFill>
                  </a:rPr>
                  <a:t> </a:t>
                </a:r>
                <a:r>
                  <a:rPr lang="en-US" dirty="0">
                    <a:solidFill>
                      <a:prstClr val="black"/>
                    </a:solidFill>
                  </a:rPr>
                  <a:t>from the wire, we find that </a:t>
                </a:r>
                <a:r>
                  <a:rPr lang="en-US" b="1" i="1" dirty="0">
                    <a:solidFill>
                      <a:srgbClr val="FF0000"/>
                    </a:solidFill>
                  </a:rPr>
                  <a:t>B</a:t>
                </a:r>
                <a:r>
                  <a:rPr lang="en-US" i="1" dirty="0">
                    <a:solidFill>
                      <a:prstClr val="black"/>
                    </a:solidFill>
                  </a:rPr>
                  <a:t> </a:t>
                </a:r>
                <a:r>
                  <a:rPr lang="en-US" dirty="0">
                    <a:solidFill>
                      <a:prstClr val="black"/>
                    </a:solidFill>
                  </a:rPr>
                  <a:t>is proportional to the current and inversely proportional to the distance from the wire, as Equation </a:t>
                </a:r>
                <a14:m>
                  <m:oMath xmlns:m="http://schemas.openxmlformats.org/officeDocument/2006/math">
                    <m:r>
                      <a:rPr lang="en-US" b="1" i="1">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𝟓</m:t>
                    </m:r>
                  </m:oMath>
                </a14:m>
                <a:r>
                  <a:rPr lang="en-US" dirty="0">
                    <a:solidFill>
                      <a:prstClr val="black"/>
                    </a:solidFill>
                  </a:rPr>
                  <a:t> describes.</a:t>
                </a:r>
              </a:p>
              <a:p>
                <a:pPr lvl="0">
                  <a:defRPr/>
                </a:pPr>
                <a:r>
                  <a:rPr lang="en-US" dirty="0">
                    <a:solidFill>
                      <a:prstClr val="black"/>
                    </a:solidFill>
                  </a:rPr>
                  <a:t> </a:t>
                </a:r>
                <a14:m>
                  <m:oMath xmlns:m="http://schemas.openxmlformats.org/officeDocument/2006/math">
                    <m:r>
                      <a:rPr lang="en-US" b="1" i="1">
                        <a:solidFill>
                          <a:srgbClr val="FF0000"/>
                        </a:solidFill>
                        <a:latin typeface="Cambria Math"/>
                      </a:rPr>
                      <m:t>𝑩</m:t>
                    </m:r>
                    <m:r>
                      <a:rPr lang="en-US" b="1" i="1">
                        <a:solidFill>
                          <a:srgbClr val="FF0000"/>
                        </a:solidFill>
                        <a:latin typeface="Cambria Math"/>
                      </a:rPr>
                      <m:t>=</m:t>
                    </m:r>
                    <m:f>
                      <m:fPr>
                        <m:ctrlPr>
                          <a:rPr lang="en-US" i="1">
                            <a:solidFill>
                              <a:srgbClr val="FF0000"/>
                            </a:solidFill>
                            <a:latin typeface="Cambria Math" panose="02040503050406030204" pitchFamily="18" charset="0"/>
                          </a:rPr>
                        </m:ctrlPr>
                      </m:fPr>
                      <m:num>
                        <m:sSub>
                          <m:sSubPr>
                            <m:ctrlPr>
                              <a:rPr lang="en-US" i="1">
                                <a:solidFill>
                                  <a:srgbClr val="FF0000"/>
                                </a:solidFill>
                                <a:latin typeface="Cambria Math" panose="02040503050406030204" pitchFamily="18" charset="0"/>
                              </a:rPr>
                            </m:ctrlPr>
                          </m:sSubPr>
                          <m:e>
                            <m:r>
                              <a:rPr lang="en-US" i="1">
                                <a:solidFill>
                                  <a:srgbClr val="FF0000"/>
                                </a:solidFill>
                                <a:latin typeface="Cambria Math"/>
                              </a:rPr>
                              <m:t>𝜇</m:t>
                            </m:r>
                          </m:e>
                          <m:sub>
                            <m:r>
                              <a:rPr lang="en-US" b="1" i="1">
                                <a:solidFill>
                                  <a:srgbClr val="FF0000"/>
                                </a:solidFill>
                                <a:latin typeface="Cambria Math"/>
                              </a:rPr>
                              <m:t>𝟎</m:t>
                            </m:r>
                          </m:sub>
                        </m:sSub>
                        <m:r>
                          <a:rPr lang="en-US" i="1">
                            <a:solidFill>
                              <a:srgbClr val="FF0000"/>
                            </a:solidFill>
                            <a:latin typeface="Cambria Math"/>
                          </a:rPr>
                          <m:t>𝐼</m:t>
                        </m:r>
                      </m:num>
                      <m:den>
                        <m:r>
                          <a:rPr lang="en-US" b="1" i="1">
                            <a:solidFill>
                              <a:srgbClr val="FF0000"/>
                            </a:solidFill>
                            <a:latin typeface="Cambria Math" panose="02040503050406030204" pitchFamily="18" charset="0"/>
                          </a:rPr>
                          <m:t>𝟐</m:t>
                        </m:r>
                        <m:r>
                          <a:rPr lang="en-US" i="1">
                            <a:solidFill>
                              <a:srgbClr val="FF0000"/>
                            </a:solidFill>
                            <a:latin typeface="Cambria Math"/>
                          </a:rPr>
                          <m:t>𝜋</m:t>
                        </m:r>
                        <m:r>
                          <a:rPr lang="en-US" i="1">
                            <a:solidFill>
                              <a:srgbClr val="FF0000"/>
                            </a:solidFill>
                            <a:latin typeface="Cambria Math"/>
                          </a:rPr>
                          <m:t>𝑎</m:t>
                        </m:r>
                      </m:den>
                    </m:f>
                  </m:oMath>
                </a14:m>
                <a:r>
                  <a:rPr lang="en-US" dirty="0">
                    <a:solidFill>
                      <a:srgbClr val="FF0000"/>
                    </a:solidFill>
                  </a:rPr>
                  <a:t>                                  </a:t>
                </a:r>
                <a14:m>
                  <m:oMath xmlns:m="http://schemas.openxmlformats.org/officeDocument/2006/math">
                    <m:r>
                      <a:rPr lang="en-US" b="1" i="1">
                        <a:solidFill>
                          <a:srgbClr val="FF0000"/>
                        </a:solidFill>
                        <a:latin typeface="Cambria Math"/>
                      </a:rPr>
                      <m:t>(</m:t>
                    </m:r>
                    <m:r>
                      <a:rPr lang="en-US" b="1" i="1">
                        <a:solidFill>
                          <a:srgbClr val="FF0000"/>
                        </a:solidFill>
                        <a:latin typeface="Cambria Math" panose="02040503050406030204" pitchFamily="18" charset="0"/>
                      </a:rPr>
                      <m:t>𝟐</m:t>
                    </m:r>
                    <m:r>
                      <a:rPr lang="en-US" b="1" i="1">
                        <a:solidFill>
                          <a:srgbClr val="FF0000"/>
                        </a:solidFill>
                        <a:latin typeface="Cambria Math"/>
                      </a:rPr>
                      <m:t>.</m:t>
                    </m:r>
                    <m:r>
                      <a:rPr lang="en-US" b="1" i="1">
                        <a:solidFill>
                          <a:srgbClr val="FF0000"/>
                        </a:solidFill>
                        <a:latin typeface="Cambria Math"/>
                      </a:rPr>
                      <m:t>𝟓</m:t>
                    </m:r>
                    <m:r>
                      <a:rPr lang="en-US" b="1" i="1">
                        <a:solidFill>
                          <a:srgbClr val="FF0000"/>
                        </a:solidFill>
                        <a:latin typeface="Cambria Math"/>
                      </a:rPr>
                      <m:t>)</m:t>
                    </m:r>
                  </m:oMath>
                </a14:m>
                <a:endParaRPr lang="en-US" dirty="0">
                  <a:solidFill>
                    <a:prstClr val="black"/>
                  </a:solidFill>
                </a:endParaRPr>
              </a:p>
            </p:txBody>
          </p:sp>
        </mc:Choice>
        <mc:Fallback xmlns="">
          <p:sp>
            <p:nvSpPr>
              <p:cNvPr id="11" name="Rectangle 10">
                <a:extLst>
                  <a:ext uri="{FF2B5EF4-FFF2-40B4-BE49-F238E27FC236}">
                    <a16:creationId xmlns:a16="http://schemas.microsoft.com/office/drawing/2014/main" id="{4EB4A92A-70C0-47E4-A936-D97FBEC8CAC2}"/>
                  </a:ext>
                </a:extLst>
              </p:cNvPr>
              <p:cNvSpPr>
                <a:spLocks noRot="1" noChangeAspect="1" noMove="1" noResize="1" noEditPoints="1" noAdjustHandles="1" noChangeArrowheads="1" noChangeShapeType="1" noTextEdit="1"/>
              </p:cNvSpPr>
              <p:nvPr/>
            </p:nvSpPr>
            <p:spPr>
              <a:xfrm>
                <a:off x="1749116" y="5490728"/>
                <a:ext cx="6579132" cy="1316642"/>
              </a:xfrm>
              <a:prstGeom prst="rect">
                <a:avLst/>
              </a:prstGeom>
              <a:blipFill>
                <a:blip r:embed="rId6"/>
                <a:stretch>
                  <a:fillRect l="-834" t="-2778"/>
                </a:stretch>
              </a:blipFill>
            </p:spPr>
            <p:txBody>
              <a:bodyPr/>
              <a:lstStyle/>
              <a:p>
                <a:r>
                  <a:rPr lang="en-US">
                    <a:noFill/>
                  </a:rPr>
                  <a:t> </a:t>
                </a:r>
              </a:p>
            </p:txBody>
          </p:sp>
        </mc:Fallback>
      </mc:AlternateContent>
      <p:pic>
        <p:nvPicPr>
          <p:cNvPr id="14" name="Picture 13">
            <a:extLst>
              <a:ext uri="{FF2B5EF4-FFF2-40B4-BE49-F238E27FC236}">
                <a16:creationId xmlns:a16="http://schemas.microsoft.com/office/drawing/2014/main" id="{DC820622-034B-42DA-B547-6DBF1FD9E7A1}"/>
              </a:ext>
            </a:extLst>
          </p:cNvPr>
          <p:cNvPicPr/>
          <p:nvPr/>
        </p:nvPicPr>
        <p:blipFill>
          <a:blip r:embed="rId7">
            <a:lum bright="-20000" contrast="40000"/>
          </a:blip>
          <a:srcRect/>
          <a:stretch>
            <a:fillRect/>
          </a:stretch>
        </p:blipFill>
        <p:spPr bwMode="auto">
          <a:xfrm>
            <a:off x="7582908" y="1300835"/>
            <a:ext cx="1672879" cy="1936058"/>
          </a:xfrm>
          <a:prstGeom prst="rect">
            <a:avLst/>
          </a:prstGeom>
          <a:noFill/>
          <a:ln w="9525">
            <a:noFill/>
            <a:miter lim="800000"/>
            <a:headEnd/>
            <a:tailEnd/>
          </a:ln>
        </p:spPr>
      </p:pic>
      <p:pic>
        <p:nvPicPr>
          <p:cNvPr id="15" name="Picture 14">
            <a:extLst>
              <a:ext uri="{FF2B5EF4-FFF2-40B4-BE49-F238E27FC236}">
                <a16:creationId xmlns:a16="http://schemas.microsoft.com/office/drawing/2014/main" id="{A2840E5D-A9A3-4D65-AAC0-C590F23ED766}"/>
              </a:ext>
            </a:extLst>
          </p:cNvPr>
          <p:cNvPicPr/>
          <p:nvPr/>
        </p:nvPicPr>
        <p:blipFill>
          <a:blip r:embed="rId8">
            <a:lum bright="-20000" contrast="40000"/>
          </a:blip>
          <a:srcRect/>
          <a:stretch>
            <a:fillRect/>
          </a:stretch>
        </p:blipFill>
        <p:spPr bwMode="auto">
          <a:xfrm>
            <a:off x="9510471" y="1137519"/>
            <a:ext cx="1672879" cy="2155225"/>
          </a:xfrm>
          <a:prstGeom prst="rect">
            <a:avLst/>
          </a:prstGeom>
          <a:noFill/>
          <a:ln w="9525">
            <a:noFill/>
            <a:miter lim="800000"/>
            <a:headEnd/>
            <a:tailEnd/>
          </a:ln>
        </p:spPr>
      </p:pic>
      <p:pic>
        <p:nvPicPr>
          <p:cNvPr id="16" name="Picture 3" descr="F29-14a">
            <a:extLst>
              <a:ext uri="{FF2B5EF4-FFF2-40B4-BE49-F238E27FC236}">
                <a16:creationId xmlns:a16="http://schemas.microsoft.com/office/drawing/2014/main" id="{22E79CF8-4998-4EC5-88C8-CBFBA0B65A0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624666" y="4284651"/>
            <a:ext cx="2007839" cy="25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427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10" grpId="0"/>
      <p:bldP spid="13" grpId="0"/>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677712" y="44625"/>
                <a:ext cx="8810777" cy="934295"/>
              </a:xfrm>
              <a:prstGeom prst="rect">
                <a:avLst/>
              </a:prstGeom>
            </p:spPr>
            <p:txBody>
              <a:bodyPr wrap="square">
                <a:spAutoFit/>
              </a:bodyPr>
              <a:lstStyle/>
              <a:p>
                <a:pPr lvl="0">
                  <a:defRPr/>
                </a:pPr>
                <a14:m>
                  <m:oMathPara xmlns:m="http://schemas.openxmlformats.org/officeDocument/2006/math">
                    <m:oMathParaPr>
                      <m:jc m:val="centerGroup"/>
                    </m:oMathParaPr>
                    <m:oMath xmlns:m="http://schemas.openxmlformats.org/officeDocument/2006/math">
                      <m:r>
                        <m:rPr>
                          <m:nor/>
                        </m:rPr>
                        <a:rPr lang="en-US" dirty="0">
                          <a:solidFill>
                            <a:prstClr val="black"/>
                          </a:solidFill>
                        </a:rPr>
                        <m:t>Now</m:t>
                      </m:r>
                      <m:r>
                        <m:rPr>
                          <m:nor/>
                        </m:rPr>
                        <a:rPr lang="en-US" dirty="0">
                          <a:solidFill>
                            <a:prstClr val="black"/>
                          </a:solidFill>
                        </a:rPr>
                        <m:t> </m:t>
                      </m:r>
                      <m:r>
                        <m:rPr>
                          <m:nor/>
                        </m:rPr>
                        <a:rPr lang="en-US" dirty="0">
                          <a:solidFill>
                            <a:prstClr val="black"/>
                          </a:solidFill>
                        </a:rPr>
                        <m:t>let</m:t>
                      </m:r>
                      <m:r>
                        <m:rPr>
                          <m:nor/>
                        </m:rPr>
                        <a:rPr lang="en-US" dirty="0">
                          <a:solidFill>
                            <a:prstClr val="black"/>
                          </a:solidFill>
                        </a:rPr>
                        <m:t> </m:t>
                      </m:r>
                      <m:r>
                        <m:rPr>
                          <m:nor/>
                        </m:rPr>
                        <a:rPr lang="en-US" dirty="0">
                          <a:solidFill>
                            <a:prstClr val="black"/>
                          </a:solidFill>
                        </a:rPr>
                        <m:t>us</m:t>
                      </m:r>
                      <m:r>
                        <m:rPr>
                          <m:nor/>
                        </m:rPr>
                        <a:rPr lang="en-US" dirty="0">
                          <a:solidFill>
                            <a:prstClr val="black"/>
                          </a:solidFill>
                        </a:rPr>
                        <m:t> </m:t>
                      </m:r>
                      <m:r>
                        <m:rPr>
                          <m:nor/>
                        </m:rPr>
                        <a:rPr lang="en-US" dirty="0">
                          <a:solidFill>
                            <a:prstClr val="black"/>
                          </a:solidFill>
                        </a:rPr>
                        <m:t>evaluate</m:t>
                      </m:r>
                      <m:r>
                        <m:rPr>
                          <m:nor/>
                        </m:rPr>
                        <a:rPr lang="en-US" dirty="0">
                          <a:solidFill>
                            <a:prstClr val="black"/>
                          </a:solidFill>
                        </a:rPr>
                        <m:t> </m:t>
                      </m:r>
                      <m:r>
                        <m:rPr>
                          <m:nor/>
                        </m:rPr>
                        <a:rPr lang="en-US" dirty="0">
                          <a:solidFill>
                            <a:prstClr val="black"/>
                          </a:solidFill>
                        </a:rPr>
                        <m:t>the</m:t>
                      </m:r>
                      <m:r>
                        <m:rPr>
                          <m:nor/>
                        </m:rPr>
                        <a:rPr lang="en-US" dirty="0">
                          <a:solidFill>
                            <a:prstClr val="black"/>
                          </a:solidFill>
                        </a:rPr>
                        <m:t> </m:t>
                      </m:r>
                      <m:r>
                        <m:rPr>
                          <m:nor/>
                        </m:rPr>
                        <a:rPr lang="en-US" dirty="0">
                          <a:solidFill>
                            <a:prstClr val="black"/>
                          </a:solidFill>
                        </a:rPr>
                        <m:t>product</m:t>
                      </m:r>
                      <m:r>
                        <m:rPr>
                          <m:nor/>
                        </m:rPr>
                        <a:rPr lang="en-US" dirty="0">
                          <a:solidFill>
                            <a:prstClr val="black"/>
                          </a:solidFill>
                        </a:rPr>
                        <m:t> </m:t>
                      </m:r>
                      <m:r>
                        <a:rPr lang="en-US" b="1" i="1" smtClean="0">
                          <a:solidFill>
                            <a:srgbClr val="FF0000"/>
                          </a:solidFill>
                          <a:latin typeface="Cambria Math"/>
                        </a:rPr>
                        <m:t>𝑩</m:t>
                      </m:r>
                      <m:r>
                        <a:rPr lang="en-US" b="1" i="1" smtClean="0">
                          <a:solidFill>
                            <a:srgbClr val="FF0000"/>
                          </a:solidFill>
                          <a:latin typeface="Cambria Math"/>
                        </a:rPr>
                        <m:t>. </m:t>
                      </m:r>
                      <m:r>
                        <a:rPr lang="en-US" b="1" i="1" smtClean="0">
                          <a:solidFill>
                            <a:srgbClr val="FF0000"/>
                          </a:solidFill>
                          <a:latin typeface="Cambria Math"/>
                        </a:rPr>
                        <m:t>𝒅𝒔</m:t>
                      </m:r>
                      <m:r>
                        <m:rPr>
                          <m:nor/>
                        </m:rPr>
                        <a:rPr lang="en-US" dirty="0">
                          <a:solidFill>
                            <a:srgbClr val="FF0000"/>
                          </a:solidFill>
                        </a:rPr>
                        <m:t> </m:t>
                      </m:r>
                      <m:r>
                        <m:rPr>
                          <m:nor/>
                        </m:rPr>
                        <a:rPr lang="en-US" dirty="0">
                          <a:solidFill>
                            <a:prstClr val="black"/>
                          </a:solidFill>
                        </a:rPr>
                        <m:t>for</m:t>
                      </m:r>
                      <m:r>
                        <m:rPr>
                          <m:nor/>
                        </m:rPr>
                        <a:rPr lang="en-US" dirty="0">
                          <a:solidFill>
                            <a:prstClr val="black"/>
                          </a:solidFill>
                        </a:rPr>
                        <m:t> </m:t>
                      </m:r>
                      <m:r>
                        <m:rPr>
                          <m:nor/>
                        </m:rPr>
                        <a:rPr lang="en-US" dirty="0">
                          <a:solidFill>
                            <a:prstClr val="black"/>
                          </a:solidFill>
                        </a:rPr>
                        <m:t>a</m:t>
                      </m:r>
                      <m:r>
                        <m:rPr>
                          <m:nor/>
                        </m:rPr>
                        <a:rPr lang="en-US" dirty="0">
                          <a:solidFill>
                            <a:prstClr val="black"/>
                          </a:solidFill>
                        </a:rPr>
                        <m:t> </m:t>
                      </m:r>
                      <m:r>
                        <m:rPr>
                          <m:nor/>
                        </m:rPr>
                        <a:rPr lang="en-US" dirty="0">
                          <a:solidFill>
                            <a:prstClr val="black"/>
                          </a:solidFill>
                        </a:rPr>
                        <m:t>small</m:t>
                      </m:r>
                      <m:r>
                        <m:rPr>
                          <m:nor/>
                        </m:rPr>
                        <a:rPr lang="en-US" dirty="0">
                          <a:solidFill>
                            <a:prstClr val="black"/>
                          </a:solidFill>
                        </a:rPr>
                        <m:t> </m:t>
                      </m:r>
                      <m:r>
                        <m:rPr>
                          <m:nor/>
                        </m:rPr>
                        <a:rPr lang="en-US" dirty="0" smtClean="0">
                          <a:solidFill>
                            <a:srgbClr val="FF0000"/>
                          </a:solidFill>
                        </a:rPr>
                        <m:t>length</m:t>
                      </m:r>
                      <m:r>
                        <m:rPr>
                          <m:nor/>
                        </m:rPr>
                        <a:rPr lang="en-US" dirty="0" smtClean="0">
                          <a:solidFill>
                            <a:srgbClr val="FF0000"/>
                          </a:solidFill>
                        </a:rPr>
                        <m:t> </m:t>
                      </m:r>
                      <m:r>
                        <m:rPr>
                          <m:nor/>
                        </m:rPr>
                        <a:rPr lang="en-US" dirty="0" smtClean="0">
                          <a:solidFill>
                            <a:srgbClr val="FF0000"/>
                          </a:solidFill>
                        </a:rPr>
                        <m:t>element</m:t>
                      </m:r>
                      <m:r>
                        <m:rPr>
                          <m:nor/>
                        </m:rPr>
                        <a:rPr lang="en-US" dirty="0" smtClean="0">
                          <a:solidFill>
                            <a:srgbClr val="FF0000"/>
                          </a:solidFill>
                        </a:rPr>
                        <m:t> </m:t>
                      </m:r>
                      <m:r>
                        <a:rPr lang="en-US" b="1" i="1">
                          <a:solidFill>
                            <a:srgbClr val="FF0000"/>
                          </a:solidFill>
                          <a:latin typeface="Cambria Math"/>
                        </a:rPr>
                        <m:t>𝒅𝒔</m:t>
                      </m:r>
                      <m:r>
                        <m:rPr>
                          <m:nor/>
                        </m:rPr>
                        <a:rPr lang="en-US" dirty="0">
                          <a:solidFill>
                            <a:srgbClr val="FF0000"/>
                          </a:solidFill>
                        </a:rPr>
                        <m:t> </m:t>
                      </m:r>
                      <m:r>
                        <m:rPr>
                          <m:nor/>
                        </m:rPr>
                        <a:rPr lang="en-US" dirty="0">
                          <a:solidFill>
                            <a:prstClr val="black"/>
                          </a:solidFill>
                        </a:rPr>
                        <m:t>on</m:t>
                      </m:r>
                      <m:r>
                        <m:rPr>
                          <m:nor/>
                        </m:rPr>
                        <a:rPr lang="en-US" dirty="0">
                          <a:solidFill>
                            <a:prstClr val="black"/>
                          </a:solidFill>
                        </a:rPr>
                        <m:t> </m:t>
                      </m:r>
                      <m:r>
                        <m:rPr>
                          <m:nor/>
                        </m:rPr>
                        <a:rPr lang="en-US" dirty="0">
                          <a:solidFill>
                            <a:prstClr val="black"/>
                          </a:solidFill>
                        </a:rPr>
                        <m:t>the</m:t>
                      </m:r>
                      <m:r>
                        <m:rPr>
                          <m:nor/>
                        </m:rPr>
                        <a:rPr lang="en-US" dirty="0">
                          <a:solidFill>
                            <a:prstClr val="black"/>
                          </a:solidFill>
                        </a:rPr>
                        <m:t> </m:t>
                      </m:r>
                      <m:r>
                        <m:rPr>
                          <m:nor/>
                        </m:rPr>
                        <a:rPr lang="en-US" dirty="0">
                          <a:solidFill>
                            <a:prstClr val="black"/>
                          </a:solidFill>
                        </a:rPr>
                        <m:t>circular</m:t>
                      </m:r>
                      <m:r>
                        <m:rPr>
                          <m:nor/>
                        </m:rPr>
                        <a:rPr lang="en-US" dirty="0">
                          <a:solidFill>
                            <a:prstClr val="black"/>
                          </a:solidFill>
                        </a:rPr>
                        <m:t> </m:t>
                      </m:r>
                      <m:r>
                        <m:rPr>
                          <m:nor/>
                        </m:rPr>
                        <a:rPr lang="en-US" dirty="0">
                          <a:solidFill>
                            <a:prstClr val="black"/>
                          </a:solidFill>
                        </a:rPr>
                        <m:t>path</m:t>
                      </m:r>
                      <m:r>
                        <m:rPr>
                          <m:nor/>
                        </m:rPr>
                        <a:rPr lang="en-US" dirty="0">
                          <a:solidFill>
                            <a:prstClr val="black"/>
                          </a:solidFill>
                        </a:rPr>
                        <m:t> </m:t>
                      </m:r>
                      <m:r>
                        <m:rPr>
                          <m:nor/>
                        </m:rPr>
                        <a:rPr lang="en-US" dirty="0">
                          <a:solidFill>
                            <a:prstClr val="black"/>
                          </a:solidFill>
                        </a:rPr>
                        <m:t>defined</m:t>
                      </m:r>
                      <m:r>
                        <m:rPr>
                          <m:nor/>
                        </m:rPr>
                        <a:rPr lang="en-US" dirty="0">
                          <a:solidFill>
                            <a:prstClr val="black"/>
                          </a:solidFill>
                        </a:rPr>
                        <m:t> </m:t>
                      </m:r>
                      <m:r>
                        <m:rPr>
                          <m:nor/>
                        </m:rPr>
                        <a:rPr lang="en-US" dirty="0">
                          <a:solidFill>
                            <a:prstClr val="black"/>
                          </a:solidFill>
                        </a:rPr>
                        <m:t>by</m:t>
                      </m:r>
                      <m:r>
                        <m:rPr>
                          <m:nor/>
                        </m:rPr>
                        <a:rPr lang="en-US" dirty="0">
                          <a:solidFill>
                            <a:prstClr val="black"/>
                          </a:solidFill>
                        </a:rPr>
                        <m:t> </m:t>
                      </m:r>
                      <m:r>
                        <m:rPr>
                          <m:nor/>
                        </m:rPr>
                        <a:rPr lang="en-US" dirty="0">
                          <a:solidFill>
                            <a:prstClr val="black"/>
                          </a:solidFill>
                        </a:rPr>
                        <m:t>the</m:t>
                      </m:r>
                      <m:r>
                        <m:rPr>
                          <m:nor/>
                        </m:rPr>
                        <a:rPr lang="en-US" dirty="0">
                          <a:solidFill>
                            <a:prstClr val="black"/>
                          </a:solidFill>
                        </a:rPr>
                        <m:t> </m:t>
                      </m:r>
                      <m:r>
                        <m:rPr>
                          <m:nor/>
                        </m:rPr>
                        <a:rPr lang="en-US" dirty="0">
                          <a:solidFill>
                            <a:prstClr val="black"/>
                          </a:solidFill>
                        </a:rPr>
                        <m:t>compass</m:t>
                      </m:r>
                      <m:r>
                        <m:rPr>
                          <m:nor/>
                        </m:rPr>
                        <a:rPr lang="en-US" dirty="0">
                          <a:solidFill>
                            <a:prstClr val="black"/>
                          </a:solidFill>
                        </a:rPr>
                        <m:t> </m:t>
                      </m:r>
                      <m:r>
                        <m:rPr>
                          <m:nor/>
                        </m:rPr>
                        <a:rPr lang="en-US" dirty="0">
                          <a:solidFill>
                            <a:prstClr val="black"/>
                          </a:solidFill>
                        </a:rPr>
                        <m:t>needles</m:t>
                      </m:r>
                      <m:r>
                        <m:rPr>
                          <m:nor/>
                        </m:rPr>
                        <a:rPr lang="en-US" dirty="0">
                          <a:solidFill>
                            <a:prstClr val="black"/>
                          </a:solidFill>
                        </a:rPr>
                        <m:t>, </m:t>
                      </m:r>
                      <m:r>
                        <m:rPr>
                          <m:nor/>
                        </m:rPr>
                        <a:rPr lang="en-US" dirty="0">
                          <a:solidFill>
                            <a:prstClr val="black"/>
                          </a:solidFill>
                        </a:rPr>
                        <m:t>and</m:t>
                      </m:r>
                      <m:r>
                        <m:rPr>
                          <m:nor/>
                        </m:rPr>
                        <a:rPr lang="en-US" dirty="0">
                          <a:solidFill>
                            <a:prstClr val="black"/>
                          </a:solidFill>
                        </a:rPr>
                        <m:t> </m:t>
                      </m:r>
                      <m:r>
                        <m:rPr>
                          <m:nor/>
                        </m:rPr>
                        <a:rPr lang="en-US" dirty="0">
                          <a:solidFill>
                            <a:prstClr val="black"/>
                          </a:solidFill>
                        </a:rPr>
                        <m:t>sum</m:t>
                      </m:r>
                      <m:r>
                        <m:rPr>
                          <m:nor/>
                        </m:rPr>
                        <a:rPr lang="en-US" dirty="0">
                          <a:solidFill>
                            <a:prstClr val="black"/>
                          </a:solidFill>
                        </a:rPr>
                        <m:t> </m:t>
                      </m:r>
                      <m:r>
                        <m:rPr>
                          <m:nor/>
                        </m:rPr>
                        <a:rPr lang="en-US" dirty="0">
                          <a:solidFill>
                            <a:prstClr val="black"/>
                          </a:solidFill>
                        </a:rPr>
                        <m:t>the</m:t>
                      </m:r>
                      <m:r>
                        <m:rPr>
                          <m:nor/>
                        </m:rPr>
                        <a:rPr lang="en-US" dirty="0">
                          <a:solidFill>
                            <a:prstClr val="black"/>
                          </a:solidFill>
                        </a:rPr>
                        <m:t> </m:t>
                      </m:r>
                      <m:r>
                        <m:rPr>
                          <m:nor/>
                        </m:rPr>
                        <a:rPr lang="en-US" dirty="0">
                          <a:solidFill>
                            <a:prstClr val="black"/>
                          </a:solidFill>
                        </a:rPr>
                        <m:t>products</m:t>
                      </m:r>
                      <m:r>
                        <m:rPr>
                          <m:nor/>
                        </m:rPr>
                        <a:rPr lang="en-US" dirty="0">
                          <a:solidFill>
                            <a:prstClr val="black"/>
                          </a:solidFill>
                        </a:rPr>
                        <m:t> </m:t>
                      </m:r>
                      <m:r>
                        <m:rPr>
                          <m:nor/>
                        </m:rPr>
                        <a:rPr lang="en-US" dirty="0">
                          <a:solidFill>
                            <a:prstClr val="black"/>
                          </a:solidFill>
                        </a:rPr>
                        <m:t>for</m:t>
                      </m:r>
                      <m:r>
                        <m:rPr>
                          <m:nor/>
                        </m:rPr>
                        <a:rPr lang="en-US" dirty="0">
                          <a:solidFill>
                            <a:prstClr val="black"/>
                          </a:solidFill>
                        </a:rPr>
                        <m:t> </m:t>
                      </m:r>
                      <m:r>
                        <m:rPr>
                          <m:nor/>
                        </m:rPr>
                        <a:rPr lang="en-US" dirty="0">
                          <a:solidFill>
                            <a:prstClr val="black"/>
                          </a:solidFill>
                        </a:rPr>
                        <m:t>all</m:t>
                      </m:r>
                      <m:r>
                        <m:rPr>
                          <m:nor/>
                        </m:rPr>
                        <a:rPr lang="en-US" dirty="0">
                          <a:solidFill>
                            <a:prstClr val="black"/>
                          </a:solidFill>
                        </a:rPr>
                        <m:t> </m:t>
                      </m:r>
                      <m:r>
                        <m:rPr>
                          <m:nor/>
                        </m:rPr>
                        <a:rPr lang="en-US" dirty="0">
                          <a:solidFill>
                            <a:prstClr val="black"/>
                          </a:solidFill>
                        </a:rPr>
                        <m:t>elements</m:t>
                      </m:r>
                      <m:r>
                        <m:rPr>
                          <m:nor/>
                        </m:rPr>
                        <a:rPr lang="en-US" dirty="0">
                          <a:solidFill>
                            <a:prstClr val="black"/>
                          </a:solidFill>
                        </a:rPr>
                        <m:t> </m:t>
                      </m:r>
                      <m:r>
                        <m:rPr>
                          <m:nor/>
                        </m:rPr>
                        <a:rPr lang="en-US" dirty="0">
                          <a:solidFill>
                            <a:prstClr val="black"/>
                          </a:solidFill>
                        </a:rPr>
                        <m:t>over</m:t>
                      </m:r>
                      <m:r>
                        <m:rPr>
                          <m:nor/>
                        </m:rPr>
                        <a:rPr lang="en-US" dirty="0">
                          <a:solidFill>
                            <a:prstClr val="black"/>
                          </a:solidFill>
                        </a:rPr>
                        <m:t> </m:t>
                      </m:r>
                      <m:r>
                        <m:rPr>
                          <m:nor/>
                        </m:rPr>
                        <a:rPr lang="en-US" dirty="0">
                          <a:solidFill>
                            <a:prstClr val="black"/>
                          </a:solidFill>
                        </a:rPr>
                        <m:t>the</m:t>
                      </m:r>
                      <m:r>
                        <m:rPr>
                          <m:nor/>
                        </m:rPr>
                        <a:rPr lang="en-US" dirty="0">
                          <a:solidFill>
                            <a:prstClr val="black"/>
                          </a:solidFill>
                        </a:rPr>
                        <m:t> </m:t>
                      </m:r>
                      <m:r>
                        <m:rPr>
                          <m:nor/>
                        </m:rPr>
                        <a:rPr lang="en-US" dirty="0">
                          <a:solidFill>
                            <a:prstClr val="black"/>
                          </a:solidFill>
                        </a:rPr>
                        <m:t>closed</m:t>
                      </m:r>
                      <m:r>
                        <m:rPr>
                          <m:nor/>
                        </m:rPr>
                        <a:rPr lang="en-US" dirty="0">
                          <a:solidFill>
                            <a:prstClr val="black"/>
                          </a:solidFill>
                        </a:rPr>
                        <m:t> </m:t>
                      </m:r>
                      <m:r>
                        <m:rPr>
                          <m:nor/>
                        </m:rPr>
                        <a:rPr lang="en-US" dirty="0">
                          <a:solidFill>
                            <a:prstClr val="black"/>
                          </a:solidFill>
                        </a:rPr>
                        <m:t>circular</m:t>
                      </m:r>
                      <m:r>
                        <m:rPr>
                          <m:nor/>
                        </m:rPr>
                        <a:rPr lang="en-US" dirty="0">
                          <a:solidFill>
                            <a:prstClr val="black"/>
                          </a:solidFill>
                        </a:rPr>
                        <m:t> </m:t>
                      </m:r>
                      <m:sSup>
                        <m:sSupPr>
                          <m:ctrlPr>
                            <a:rPr lang="en-US" i="1">
                              <a:solidFill>
                                <a:prstClr val="black"/>
                              </a:solidFill>
                              <a:latin typeface="Cambria Math" panose="02040503050406030204" pitchFamily="18" charset="0"/>
                            </a:rPr>
                          </m:ctrlPr>
                        </m:sSupPr>
                        <m:e>
                          <m:r>
                            <m:rPr>
                              <m:sty m:val="p"/>
                            </m:rPr>
                            <a:rPr lang="en-US">
                              <a:solidFill>
                                <a:prstClr val="black"/>
                              </a:solidFill>
                              <a:latin typeface="Cambria Math"/>
                            </a:rPr>
                            <m:t>path</m:t>
                          </m:r>
                        </m:e>
                        <m:sup/>
                      </m:sSup>
                      <m:r>
                        <a:rPr lang="en-US" i="1">
                          <a:solidFill>
                            <a:prstClr val="black"/>
                          </a:solidFill>
                          <a:latin typeface="Cambria Math"/>
                        </a:rPr>
                        <m:t>.</m:t>
                      </m:r>
                    </m:oMath>
                  </m:oMathPara>
                </a14:m>
                <a:endParaRPr lang="en-US" dirty="0">
                  <a:solidFill>
                    <a:prstClr val="black"/>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1677712" y="44625"/>
                <a:ext cx="8810777" cy="934295"/>
              </a:xfrm>
              <a:prstGeom prst="rect">
                <a:avLst/>
              </a:prstGeom>
              <a:blipFill>
                <a:blip r:embed="rId2"/>
                <a:stretch>
                  <a:fillRect b="-454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1514211" y="859866"/>
                <a:ext cx="9975423" cy="646331"/>
              </a:xfrm>
              <a:prstGeom prst="rect">
                <a:avLst/>
              </a:prstGeom>
            </p:spPr>
            <p:txBody>
              <a:bodyPr wrap="square">
                <a:spAutoFit/>
              </a:bodyPr>
              <a:lstStyle/>
              <a:p>
                <a:pPr lvl="0">
                  <a:defRPr/>
                </a:pPr>
                <a:r>
                  <a:rPr lang="en-US" dirty="0">
                    <a:solidFill>
                      <a:prstClr val="black"/>
                    </a:solidFill>
                  </a:rPr>
                  <a:t>Along this path, the vectors </a:t>
                </a:r>
                <a14:m>
                  <m:oMath xmlns:m="http://schemas.openxmlformats.org/officeDocument/2006/math">
                    <m:r>
                      <a:rPr lang="en-US" b="1" i="1" u="sng">
                        <a:solidFill>
                          <a:prstClr val="black"/>
                        </a:solidFill>
                        <a:latin typeface="Cambria Math"/>
                      </a:rPr>
                      <m:t>𝒅𝒔</m:t>
                    </m:r>
                    <m:r>
                      <a:rPr lang="en-US" b="1" i="1" u="sng">
                        <a:solidFill>
                          <a:prstClr val="black"/>
                        </a:solidFill>
                        <a:latin typeface="Cambria Math"/>
                      </a:rPr>
                      <m:t> </m:t>
                    </m:r>
                    <m:r>
                      <m:rPr>
                        <m:sty m:val="p"/>
                      </m:rPr>
                      <a:rPr lang="en-US" u="sng">
                        <a:solidFill>
                          <a:prstClr val="black"/>
                        </a:solidFill>
                        <a:latin typeface="Cambria Math"/>
                      </a:rPr>
                      <m:t>and</m:t>
                    </m:r>
                    <m:r>
                      <a:rPr lang="en-US" b="1" i="1" u="sng">
                        <a:solidFill>
                          <a:prstClr val="black"/>
                        </a:solidFill>
                        <a:latin typeface="Cambria Math"/>
                      </a:rPr>
                      <m:t> </m:t>
                    </m:r>
                    <m:r>
                      <a:rPr lang="en-US" b="1" i="1" u="sng">
                        <a:solidFill>
                          <a:prstClr val="black"/>
                        </a:solidFill>
                        <a:latin typeface="Cambria Math"/>
                      </a:rPr>
                      <m:t>𝑩</m:t>
                    </m:r>
                  </m:oMath>
                </a14:m>
                <a:r>
                  <a:rPr lang="en-US" u="sng" dirty="0">
                    <a:solidFill>
                      <a:prstClr val="black"/>
                    </a:solidFill>
                  </a:rPr>
                  <a:t> are parallel </a:t>
                </a:r>
                <a:r>
                  <a:rPr lang="en-US" dirty="0">
                    <a:solidFill>
                      <a:prstClr val="black"/>
                    </a:solidFill>
                  </a:rPr>
                  <a:t>at each point (see Fig</a:t>
                </a:r>
                <a14:m>
                  <m:oMath xmlns:m="http://schemas.openxmlformats.org/officeDocument/2006/math">
                    <m:r>
                      <a:rPr lang="en-US" b="1" i="1">
                        <a:solidFill>
                          <a:prstClr val="black"/>
                        </a:solidFill>
                        <a:latin typeface="Cambria Math"/>
                      </a:rPr>
                      <m:t>. </m:t>
                    </m:r>
                    <m:r>
                      <a:rPr lang="en-US" b="1" i="1">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𝟗</m:t>
                    </m:r>
                  </m:oMath>
                </a14:m>
                <a:r>
                  <a:rPr lang="en-US" b="1" dirty="0">
                    <a:solidFill>
                      <a:prstClr val="black"/>
                    </a:solidFill>
                  </a:rPr>
                  <a:t>b</a:t>
                </a:r>
                <a:r>
                  <a:rPr lang="en-US" dirty="0">
                    <a:solidFill>
                      <a:prstClr val="black"/>
                    </a:solidFill>
                  </a:rPr>
                  <a:t>), so </a:t>
                </a:r>
              </a:p>
              <a:p>
                <a:pPr lvl="0" algn="ctr">
                  <a:defRPr/>
                </a:pPr>
                <a:r>
                  <a:rPr lang="en-US" b="1" dirty="0">
                    <a:solidFill>
                      <a:srgbClr val="FF0000"/>
                    </a:solidFill>
                  </a:rPr>
                  <a:t>                                                        </a:t>
                </a:r>
                <a14:m>
                  <m:oMath xmlns:m="http://schemas.openxmlformats.org/officeDocument/2006/math">
                    <m:r>
                      <a:rPr lang="en-US" b="1" i="1">
                        <a:solidFill>
                          <a:srgbClr val="FF0000"/>
                        </a:solidFill>
                        <a:latin typeface="Cambria Math"/>
                      </a:rPr>
                      <m:t>𝑩</m:t>
                    </m:r>
                    <m:r>
                      <a:rPr lang="en-US" b="1" i="1">
                        <a:solidFill>
                          <a:srgbClr val="FF0000"/>
                        </a:solidFill>
                        <a:latin typeface="Cambria Math"/>
                      </a:rPr>
                      <m:t>. </m:t>
                    </m:r>
                    <m:r>
                      <a:rPr lang="en-US" b="1" i="1">
                        <a:solidFill>
                          <a:srgbClr val="FF0000"/>
                        </a:solidFill>
                        <a:latin typeface="Cambria Math"/>
                      </a:rPr>
                      <m:t>𝒅𝒔</m:t>
                    </m:r>
                    <m:r>
                      <a:rPr lang="en-US" b="1" i="1">
                        <a:solidFill>
                          <a:srgbClr val="FF0000"/>
                        </a:solidFill>
                        <a:latin typeface="Cambria Math"/>
                      </a:rPr>
                      <m:t>=</m:t>
                    </m:r>
                    <m:r>
                      <a:rPr lang="en-US" b="0" i="1">
                        <a:solidFill>
                          <a:srgbClr val="FF0000"/>
                        </a:solidFill>
                        <a:latin typeface="Cambria Math"/>
                      </a:rPr>
                      <m:t>𝐵𝑑𝑠</m:t>
                    </m:r>
                  </m:oMath>
                </a14:m>
                <a:r>
                  <a:rPr lang="en-US" b="1" dirty="0">
                    <a:solidFill>
                      <a:srgbClr val="FF0000"/>
                    </a:solidFill>
                  </a:rPr>
                  <a:t>                                                               </a:t>
                </a:r>
                <a:r>
                  <a:rPr lang="en-US" b="1" i="1" dirty="0">
                    <a:solidFill>
                      <a:srgbClr val="FF0000"/>
                    </a:solidFill>
                  </a:rPr>
                  <a:t> </a:t>
                </a:r>
                <a14:m>
                  <m:oMath xmlns:m="http://schemas.openxmlformats.org/officeDocument/2006/math">
                    <m:r>
                      <a:rPr lang="en-US" b="1" i="1" smtClean="0">
                        <a:solidFill>
                          <a:srgbClr val="FF0000"/>
                        </a:solidFill>
                        <a:latin typeface="Cambria Math" panose="02040503050406030204" pitchFamily="18" charset="0"/>
                      </a:rPr>
                      <m:t>𝑨</m:t>
                    </m:r>
                    <m:r>
                      <a:rPr lang="en-US" b="1" i="1">
                        <a:solidFill>
                          <a:srgbClr val="FF0000"/>
                        </a:solidFill>
                        <a:latin typeface="Cambria Math"/>
                      </a:rPr>
                      <m:t>. </m:t>
                    </m:r>
                    <m:r>
                      <a:rPr lang="en-US" b="1" i="1" smtClean="0">
                        <a:solidFill>
                          <a:srgbClr val="FF0000"/>
                        </a:solidFill>
                        <a:latin typeface="Cambria Math" panose="02040503050406030204" pitchFamily="18" charset="0"/>
                      </a:rPr>
                      <m:t>𝑩</m:t>
                    </m:r>
                    <m:r>
                      <a:rPr lang="en-US" b="1" i="1">
                        <a:solidFill>
                          <a:srgbClr val="FF0000"/>
                        </a:solidFill>
                        <a:latin typeface="Cambria Math"/>
                      </a:rPr>
                      <m:t>=</m:t>
                    </m:r>
                    <m:r>
                      <a:rPr lang="en-US" b="0" i="1" smtClean="0">
                        <a:solidFill>
                          <a:srgbClr val="FF0000"/>
                        </a:solidFill>
                        <a:latin typeface="Cambria Math" panose="02040503050406030204" pitchFamily="18" charset="0"/>
                      </a:rPr>
                      <m:t>𝐴</m:t>
                    </m:r>
                    <m:r>
                      <a:rPr lang="en-US" b="0" i="1">
                        <a:solidFill>
                          <a:srgbClr val="FF0000"/>
                        </a:solidFill>
                        <a:latin typeface="Cambria Math"/>
                      </a:rPr>
                      <m:t>𝐵</m:t>
                    </m:r>
                    <m:func>
                      <m:funcPr>
                        <m:ctrlPr>
                          <a:rPr lang="en-US" i="1" smtClean="0">
                            <a:solidFill>
                              <a:srgbClr val="FF0000"/>
                            </a:solidFill>
                            <a:latin typeface="Cambria Math" panose="02040503050406030204" pitchFamily="18" charset="0"/>
                          </a:rPr>
                        </m:ctrlPr>
                      </m:funcPr>
                      <m:fName>
                        <m:r>
                          <m:rPr>
                            <m:sty m:val="p"/>
                          </m:rPr>
                          <a:rPr lang="en-US" b="0" i="0" smtClean="0">
                            <a:solidFill>
                              <a:srgbClr val="FF0000"/>
                            </a:solidFill>
                            <a:latin typeface="Cambria Math" panose="02040503050406030204" pitchFamily="18" charset="0"/>
                          </a:rPr>
                          <m:t>sin</m:t>
                        </m:r>
                      </m:fName>
                      <m:e>
                        <m:r>
                          <a:rPr lang="en-US" b="0" i="1" smtClean="0">
                            <a:solidFill>
                              <a:srgbClr val="FF0000"/>
                            </a:solidFill>
                            <a:latin typeface="Cambria Math" panose="02040503050406030204" pitchFamily="18" charset="0"/>
                            <a:ea typeface="Cambria Math" panose="02040503050406030204" pitchFamily="18" charset="0"/>
                          </a:rPr>
                          <m:t>𝜃</m:t>
                        </m:r>
                      </m:e>
                    </m:func>
                  </m:oMath>
                </a14:m>
                <a:r>
                  <a:rPr lang="en-US" b="1" dirty="0">
                    <a:solidFill>
                      <a:srgbClr val="FF0000"/>
                    </a:solidFill>
                  </a:rPr>
                  <a:t>  </a:t>
                </a:r>
                <a:r>
                  <a:rPr lang="en-US" b="1" i="1" dirty="0">
                    <a:solidFill>
                      <a:srgbClr val="FF0000"/>
                    </a:solidFill>
                  </a:rPr>
                  <a:t> </a:t>
                </a:r>
                <a:endParaRPr lang="en-US" b="1" dirty="0">
                  <a:solidFill>
                    <a:srgbClr val="FF0000"/>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1514211" y="859866"/>
                <a:ext cx="9975423" cy="646331"/>
              </a:xfrm>
              <a:prstGeom prst="rect">
                <a:avLst/>
              </a:prstGeom>
              <a:blipFill>
                <a:blip r:embed="rId3"/>
                <a:stretch>
                  <a:fillRect l="-489" t="-47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560358" y="1436190"/>
                <a:ext cx="8387435" cy="793422"/>
              </a:xfrm>
              <a:prstGeom prst="rect">
                <a:avLst/>
              </a:prstGeom>
            </p:spPr>
            <p:txBody>
              <a:bodyPr wrap="square">
                <a:spAutoFit/>
              </a:bodyPr>
              <a:lstStyle/>
              <a:p>
                <a:pPr lvl="0">
                  <a:defRPr/>
                </a:pPr>
                <a:r>
                  <a:rPr lang="en-US" dirty="0">
                    <a:solidFill>
                      <a:prstClr val="black"/>
                    </a:solidFill>
                  </a:rPr>
                  <a:t>Furthermore, the magnitude of </a:t>
                </a:r>
                <a:r>
                  <a:rPr lang="en-US" sz="2000" b="1" i="1" dirty="0">
                    <a:solidFill>
                      <a:srgbClr val="FF0000"/>
                    </a:solidFill>
                  </a:rPr>
                  <a:t>B</a:t>
                </a:r>
                <a:r>
                  <a:rPr lang="en-US" dirty="0">
                    <a:solidFill>
                      <a:prstClr val="black"/>
                    </a:solidFill>
                  </a:rPr>
                  <a:t> is constant on this circle and is given by Equation </a:t>
                </a:r>
                <a14:m>
                  <m:oMath xmlns:m="http://schemas.openxmlformats.org/officeDocument/2006/math">
                    <m:r>
                      <a:rPr lang="en-US" b="1" i="1">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𝟓</m:t>
                    </m:r>
                    <m:r>
                      <a:rPr lang="en-US" b="1" i="1">
                        <a:solidFill>
                          <a:prstClr val="black"/>
                        </a:solidFill>
                        <a:latin typeface="Cambria Math"/>
                      </a:rPr>
                      <m:t>.</m:t>
                    </m:r>
                  </m:oMath>
                </a14:m>
                <a:endParaRPr lang="en-US" b="1" dirty="0">
                  <a:solidFill>
                    <a:prstClr val="black"/>
                  </a:solidFill>
                </a:endParaRPr>
              </a:p>
              <a:p>
                <a:pPr lvl="0" algn="ctr">
                  <a:defRPr/>
                </a:pPr>
                <a:r>
                  <a:rPr lang="en-US" dirty="0">
                    <a:solidFill>
                      <a:prstClr val="black"/>
                    </a:solidFill>
                  </a:rPr>
                  <a:t> </a:t>
                </a:r>
                <a14:m>
                  <m:oMath xmlns:m="http://schemas.openxmlformats.org/officeDocument/2006/math">
                    <m:r>
                      <a:rPr lang="en-US" b="1" i="1">
                        <a:solidFill>
                          <a:srgbClr val="FF0000"/>
                        </a:solidFill>
                        <a:latin typeface="Cambria Math"/>
                      </a:rPr>
                      <m:t>𝑩</m:t>
                    </m:r>
                    <m:r>
                      <a:rPr lang="en-US" b="1" i="1">
                        <a:solidFill>
                          <a:srgbClr val="FF0000"/>
                        </a:solidFill>
                        <a:latin typeface="Cambria Math"/>
                      </a:rPr>
                      <m:t>=</m:t>
                    </m:r>
                    <m:f>
                      <m:fPr>
                        <m:ctrlPr>
                          <a:rPr lang="en-US" i="1">
                            <a:solidFill>
                              <a:srgbClr val="FF0000"/>
                            </a:solidFill>
                            <a:latin typeface="Cambria Math" panose="02040503050406030204" pitchFamily="18" charset="0"/>
                          </a:rPr>
                        </m:ctrlPr>
                      </m:fPr>
                      <m:num>
                        <m:sSub>
                          <m:sSubPr>
                            <m:ctrlPr>
                              <a:rPr lang="en-US" i="1">
                                <a:solidFill>
                                  <a:srgbClr val="FF0000"/>
                                </a:solidFill>
                                <a:latin typeface="Cambria Math" panose="02040503050406030204" pitchFamily="18" charset="0"/>
                              </a:rPr>
                            </m:ctrlPr>
                          </m:sSubPr>
                          <m:e>
                            <m:r>
                              <a:rPr lang="en-US" i="1">
                                <a:solidFill>
                                  <a:srgbClr val="FF0000"/>
                                </a:solidFill>
                                <a:latin typeface="Cambria Math"/>
                              </a:rPr>
                              <m:t>𝜇</m:t>
                            </m:r>
                          </m:e>
                          <m:sub>
                            <m:r>
                              <a:rPr lang="en-US" b="1" i="1">
                                <a:solidFill>
                                  <a:srgbClr val="FF0000"/>
                                </a:solidFill>
                                <a:latin typeface="Cambria Math"/>
                              </a:rPr>
                              <m:t>𝟎</m:t>
                            </m:r>
                          </m:sub>
                        </m:sSub>
                        <m:r>
                          <a:rPr lang="en-US" i="1">
                            <a:solidFill>
                              <a:srgbClr val="FF0000"/>
                            </a:solidFill>
                            <a:latin typeface="Cambria Math"/>
                          </a:rPr>
                          <m:t>𝐼</m:t>
                        </m:r>
                      </m:num>
                      <m:den>
                        <m:r>
                          <a:rPr lang="en-US" b="1" i="1">
                            <a:solidFill>
                              <a:srgbClr val="FF0000"/>
                            </a:solidFill>
                            <a:latin typeface="Cambria Math" panose="02040503050406030204" pitchFamily="18" charset="0"/>
                          </a:rPr>
                          <m:t>𝟐</m:t>
                        </m:r>
                        <m:r>
                          <a:rPr lang="en-US" i="1">
                            <a:solidFill>
                              <a:srgbClr val="FF0000"/>
                            </a:solidFill>
                            <a:latin typeface="Cambria Math"/>
                          </a:rPr>
                          <m:t>𝜋</m:t>
                        </m:r>
                        <m:r>
                          <a:rPr lang="en-US" i="1">
                            <a:solidFill>
                              <a:srgbClr val="FF0000"/>
                            </a:solidFill>
                            <a:latin typeface="Cambria Math"/>
                          </a:rPr>
                          <m:t>𝑎</m:t>
                        </m:r>
                      </m:den>
                    </m:f>
                  </m:oMath>
                </a14:m>
                <a:r>
                  <a:rPr lang="en-US" dirty="0">
                    <a:solidFill>
                      <a:srgbClr val="FF0000"/>
                    </a:solidFill>
                  </a:rPr>
                  <a:t>                                  </a:t>
                </a:r>
                <a14:m>
                  <m:oMath xmlns:m="http://schemas.openxmlformats.org/officeDocument/2006/math">
                    <m:r>
                      <a:rPr lang="en-US" b="1" i="1">
                        <a:solidFill>
                          <a:srgbClr val="FF0000"/>
                        </a:solidFill>
                        <a:latin typeface="Cambria Math"/>
                      </a:rPr>
                      <m:t>(</m:t>
                    </m:r>
                    <m:r>
                      <a:rPr lang="en-US" b="1" i="1">
                        <a:solidFill>
                          <a:srgbClr val="FF0000"/>
                        </a:solidFill>
                        <a:latin typeface="Cambria Math" panose="02040503050406030204" pitchFamily="18" charset="0"/>
                      </a:rPr>
                      <m:t>𝟐</m:t>
                    </m:r>
                    <m:r>
                      <a:rPr lang="en-US" b="1" i="1">
                        <a:solidFill>
                          <a:srgbClr val="FF0000"/>
                        </a:solidFill>
                        <a:latin typeface="Cambria Math"/>
                      </a:rPr>
                      <m:t>.</m:t>
                    </m:r>
                    <m:r>
                      <a:rPr lang="en-US" b="1" i="1">
                        <a:solidFill>
                          <a:srgbClr val="FF0000"/>
                        </a:solidFill>
                        <a:latin typeface="Cambria Math"/>
                      </a:rPr>
                      <m:t>𝟓</m:t>
                    </m:r>
                    <m:r>
                      <a:rPr lang="en-US" b="1" i="1">
                        <a:solidFill>
                          <a:srgbClr val="FF0000"/>
                        </a:solidFill>
                        <a:latin typeface="Cambria Math"/>
                      </a:rPr>
                      <m:t>)</m:t>
                    </m:r>
                  </m:oMath>
                </a14:m>
                <a:endParaRPr lang="en-US" dirty="0">
                  <a:solidFill>
                    <a:prstClr val="black"/>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1560358" y="1436190"/>
                <a:ext cx="8387435" cy="793422"/>
              </a:xfrm>
              <a:prstGeom prst="rect">
                <a:avLst/>
              </a:prstGeom>
              <a:blipFill>
                <a:blip r:embed="rId4"/>
                <a:stretch>
                  <a:fillRect l="-654" t="-4615" b="-7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1578476" y="2185850"/>
                <a:ext cx="8369317" cy="646331"/>
              </a:xfrm>
              <a:prstGeom prst="rect">
                <a:avLst/>
              </a:prstGeom>
            </p:spPr>
            <p:txBody>
              <a:bodyPr wrap="square">
                <a:spAutoFit/>
              </a:bodyPr>
              <a:lstStyle/>
              <a:p>
                <a:pPr lvl="0">
                  <a:defRPr/>
                </a:pPr>
                <a:r>
                  <a:rPr lang="en-US" dirty="0">
                    <a:solidFill>
                      <a:prstClr val="black"/>
                    </a:solidFill>
                  </a:rPr>
                  <a:t>Therefore, the sum of the products </a:t>
                </a:r>
                <a14:m>
                  <m:oMath xmlns:m="http://schemas.openxmlformats.org/officeDocument/2006/math">
                    <m:r>
                      <a:rPr lang="en-US" i="1">
                        <a:solidFill>
                          <a:prstClr val="black"/>
                        </a:solidFill>
                        <a:latin typeface="Cambria Math"/>
                      </a:rPr>
                      <m:t>𝐵𝑑𝑠</m:t>
                    </m:r>
                  </m:oMath>
                </a14:m>
                <a:r>
                  <a:rPr lang="en-US" i="1" dirty="0">
                    <a:solidFill>
                      <a:prstClr val="black"/>
                    </a:solidFill>
                  </a:rPr>
                  <a:t> </a:t>
                </a:r>
                <a:r>
                  <a:rPr lang="en-US" dirty="0">
                    <a:solidFill>
                      <a:prstClr val="black"/>
                    </a:solidFill>
                  </a:rPr>
                  <a:t>over the closed path, which is equivalent to the line integral of </a:t>
                </a:r>
                <a14:m>
                  <m:oMath xmlns:m="http://schemas.openxmlformats.org/officeDocument/2006/math">
                    <m:r>
                      <a:rPr lang="en-US">
                        <a:solidFill>
                          <a:prstClr val="black"/>
                        </a:solidFill>
                        <a:latin typeface="Cambria Math"/>
                      </a:rPr>
                      <m:t> </m:t>
                    </m:r>
                    <m:r>
                      <a:rPr lang="en-US" b="1" i="1">
                        <a:solidFill>
                          <a:prstClr val="black"/>
                        </a:solidFill>
                        <a:latin typeface="Cambria Math"/>
                      </a:rPr>
                      <m:t>𝑩</m:t>
                    </m:r>
                    <m:r>
                      <a:rPr lang="en-US" i="1">
                        <a:solidFill>
                          <a:prstClr val="black"/>
                        </a:solidFill>
                        <a:latin typeface="Cambria Math"/>
                      </a:rPr>
                      <m:t>. </m:t>
                    </m:r>
                    <m:r>
                      <a:rPr lang="en-US" i="1">
                        <a:solidFill>
                          <a:prstClr val="black"/>
                        </a:solidFill>
                        <a:latin typeface="Cambria Math"/>
                      </a:rPr>
                      <m:t>𝑑</m:t>
                    </m:r>
                    <m:r>
                      <a:rPr lang="en-US" b="1" i="1">
                        <a:solidFill>
                          <a:prstClr val="black"/>
                        </a:solidFill>
                        <a:latin typeface="Cambria Math"/>
                      </a:rPr>
                      <m:t>𝒔</m:t>
                    </m:r>
                  </m:oMath>
                </a14:m>
                <a:r>
                  <a:rPr lang="en-US" dirty="0">
                    <a:solidFill>
                      <a:prstClr val="black"/>
                    </a:solidFill>
                  </a:rPr>
                  <a:t>, is</a:t>
                </a:r>
              </a:p>
            </p:txBody>
          </p:sp>
        </mc:Choice>
        <mc:Fallback xmlns="">
          <p:sp>
            <p:nvSpPr>
              <p:cNvPr id="8" name="Rectangle 7"/>
              <p:cNvSpPr>
                <a:spLocks noRot="1" noChangeAspect="1" noMove="1" noResize="1" noEditPoints="1" noAdjustHandles="1" noChangeArrowheads="1" noChangeShapeType="1" noTextEdit="1"/>
              </p:cNvSpPr>
              <p:nvPr/>
            </p:nvSpPr>
            <p:spPr>
              <a:xfrm>
                <a:off x="1578476" y="2185850"/>
                <a:ext cx="8369317" cy="646331"/>
              </a:xfrm>
              <a:prstGeom prst="rect">
                <a:avLst/>
              </a:prstGeom>
              <a:blipFill>
                <a:blip r:embed="rId5"/>
                <a:stretch>
                  <a:fillRect l="-655" t="-5660" r="-874" b="-14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1601724" y="2651922"/>
                <a:ext cx="8346069" cy="1138710"/>
              </a:xfrm>
              <a:prstGeom prst="rect">
                <a:avLst/>
              </a:prstGeom>
            </p:spPr>
            <p:txBody>
              <a:bodyPr wrap="square">
                <a:spAutoFit/>
              </a:bodyPr>
              <a:lstStyle/>
              <a:p>
                <a:pPr lvl="0">
                  <a:defRPr/>
                </a:pPr>
                <a14:m>
                  <m:oMathPara xmlns:m="http://schemas.openxmlformats.org/officeDocument/2006/math">
                    <m:oMathParaPr>
                      <m:jc m:val="centerGroup"/>
                    </m:oMathParaPr>
                    <m:oMath xmlns:m="http://schemas.openxmlformats.org/officeDocument/2006/math">
                      <m:nary>
                        <m:naryPr>
                          <m:chr m:val="∮"/>
                          <m:limLoc m:val="undOvr"/>
                          <m:subHide m:val="on"/>
                          <m:supHide m:val="on"/>
                          <m:ctrlPr>
                            <a:rPr lang="en-US" b="1" i="1">
                              <a:solidFill>
                                <a:srgbClr val="FF0000"/>
                              </a:solidFill>
                              <a:latin typeface="Cambria Math" panose="02040503050406030204" pitchFamily="18" charset="0"/>
                            </a:rPr>
                          </m:ctrlPr>
                        </m:naryPr>
                        <m:sub/>
                        <m:sup/>
                        <m:e>
                          <m:r>
                            <a:rPr lang="en-US" b="1" i="1">
                              <a:solidFill>
                                <a:srgbClr val="FF0000"/>
                              </a:solidFill>
                              <a:latin typeface="Cambria Math"/>
                            </a:rPr>
                            <m:t>𝑩</m:t>
                          </m:r>
                          <m:r>
                            <a:rPr lang="en-US" i="1">
                              <a:solidFill>
                                <a:srgbClr val="FF0000"/>
                              </a:solidFill>
                              <a:latin typeface="Cambria Math"/>
                            </a:rPr>
                            <m:t>. </m:t>
                          </m:r>
                          <m:r>
                            <a:rPr lang="en-US" i="1">
                              <a:solidFill>
                                <a:srgbClr val="FF0000"/>
                              </a:solidFill>
                              <a:latin typeface="Cambria Math"/>
                            </a:rPr>
                            <m:t>𝑑</m:t>
                          </m:r>
                          <m:r>
                            <a:rPr lang="en-US" b="1" i="1">
                              <a:solidFill>
                                <a:srgbClr val="FF0000"/>
                              </a:solidFill>
                              <a:latin typeface="Cambria Math"/>
                            </a:rPr>
                            <m:t>𝒔</m:t>
                          </m:r>
                          <m:r>
                            <a:rPr lang="en-US" b="1" i="1">
                              <a:solidFill>
                                <a:srgbClr val="FF0000"/>
                              </a:solidFill>
                              <a:latin typeface="Cambria Math"/>
                            </a:rPr>
                            <m:t>=</m:t>
                          </m:r>
                          <m:r>
                            <a:rPr lang="en-US" b="1" i="1">
                              <a:solidFill>
                                <a:srgbClr val="FF0000"/>
                              </a:solidFill>
                              <a:latin typeface="Cambria Math"/>
                            </a:rPr>
                            <m:t>𝑩</m:t>
                          </m:r>
                        </m:e>
                      </m:nary>
                      <m:nary>
                        <m:naryPr>
                          <m:chr m:val="∮"/>
                          <m:limLoc m:val="undOvr"/>
                          <m:subHide m:val="on"/>
                          <m:supHide m:val="on"/>
                          <m:ctrlPr>
                            <a:rPr lang="en-US" i="1">
                              <a:solidFill>
                                <a:srgbClr val="FF0000"/>
                              </a:solidFill>
                              <a:latin typeface="Cambria Math" panose="02040503050406030204" pitchFamily="18" charset="0"/>
                            </a:rPr>
                          </m:ctrlPr>
                        </m:naryPr>
                        <m:sub/>
                        <m:sup/>
                        <m:e>
                          <m:r>
                            <a:rPr lang="en-US" i="1">
                              <a:solidFill>
                                <a:srgbClr val="FF0000"/>
                              </a:solidFill>
                              <a:latin typeface="Cambria Math"/>
                            </a:rPr>
                            <m:t>𝑑𝑠</m:t>
                          </m:r>
                        </m:e>
                      </m:nary>
                      <m:r>
                        <a:rPr lang="en-US" i="1">
                          <a:solidFill>
                            <a:srgbClr val="FF0000"/>
                          </a:solidFill>
                          <a:latin typeface="Cambria Math"/>
                        </a:rPr>
                        <m:t>=</m:t>
                      </m:r>
                      <m:f>
                        <m:fPr>
                          <m:ctrlPr>
                            <a:rPr lang="en-US" i="1">
                              <a:solidFill>
                                <a:srgbClr val="FF0000"/>
                              </a:solidFill>
                              <a:latin typeface="Cambria Math" panose="02040503050406030204" pitchFamily="18" charset="0"/>
                            </a:rPr>
                          </m:ctrlPr>
                        </m:fPr>
                        <m:num>
                          <m:sSub>
                            <m:sSubPr>
                              <m:ctrlPr>
                                <a:rPr lang="en-US" i="1">
                                  <a:solidFill>
                                    <a:srgbClr val="FF0000"/>
                                  </a:solidFill>
                                  <a:latin typeface="Cambria Math" panose="02040503050406030204" pitchFamily="18" charset="0"/>
                                </a:rPr>
                              </m:ctrlPr>
                            </m:sSubPr>
                            <m:e>
                              <m:r>
                                <a:rPr lang="en-US" i="1">
                                  <a:solidFill>
                                    <a:srgbClr val="FF0000"/>
                                  </a:solidFill>
                                  <a:latin typeface="Cambria Math"/>
                                </a:rPr>
                                <m:t>𝜇</m:t>
                              </m:r>
                            </m:e>
                            <m:sub>
                              <m:r>
                                <a:rPr lang="en-US" i="1">
                                  <a:solidFill>
                                    <a:srgbClr val="FF0000"/>
                                  </a:solidFill>
                                  <a:latin typeface="Cambria Math"/>
                                </a:rPr>
                                <m:t>0</m:t>
                              </m:r>
                            </m:sub>
                          </m:sSub>
                          <m:r>
                            <a:rPr lang="en-US" i="1">
                              <a:solidFill>
                                <a:srgbClr val="FF0000"/>
                              </a:solidFill>
                              <a:latin typeface="Cambria Math"/>
                            </a:rPr>
                            <m:t>𝐼</m:t>
                          </m:r>
                        </m:num>
                        <m:den>
                          <m:r>
                            <a:rPr lang="en-US" b="1" i="1">
                              <a:solidFill>
                                <a:srgbClr val="FF0000"/>
                              </a:solidFill>
                              <a:latin typeface="Cambria Math"/>
                            </a:rPr>
                            <m:t>𝟐</m:t>
                          </m:r>
                          <m:r>
                            <a:rPr lang="en-US" i="1">
                              <a:solidFill>
                                <a:srgbClr val="FF0000"/>
                              </a:solidFill>
                              <a:latin typeface="Cambria Math"/>
                            </a:rPr>
                            <m:t>𝜋</m:t>
                          </m:r>
                          <m:r>
                            <a:rPr lang="en-US" i="1">
                              <a:solidFill>
                                <a:srgbClr val="FF0000"/>
                              </a:solidFill>
                              <a:latin typeface="Cambria Math"/>
                            </a:rPr>
                            <m:t>𝑟</m:t>
                          </m:r>
                        </m:den>
                      </m:f>
                      <m:d>
                        <m:dPr>
                          <m:ctrlPr>
                            <a:rPr lang="en-US" i="1">
                              <a:solidFill>
                                <a:srgbClr val="FF0000"/>
                              </a:solidFill>
                              <a:latin typeface="Cambria Math" panose="02040503050406030204" pitchFamily="18" charset="0"/>
                            </a:rPr>
                          </m:ctrlPr>
                        </m:dPr>
                        <m:e>
                          <m:r>
                            <a:rPr lang="en-US" b="1" i="1">
                              <a:solidFill>
                                <a:srgbClr val="FF0000"/>
                              </a:solidFill>
                              <a:latin typeface="Cambria Math"/>
                            </a:rPr>
                            <m:t>𝟐</m:t>
                          </m:r>
                          <m:r>
                            <a:rPr lang="en-US" i="1">
                              <a:solidFill>
                                <a:srgbClr val="FF0000"/>
                              </a:solidFill>
                              <a:latin typeface="Cambria Math"/>
                            </a:rPr>
                            <m:t>𝜋</m:t>
                          </m:r>
                          <m:r>
                            <a:rPr lang="en-US" i="1">
                              <a:solidFill>
                                <a:srgbClr val="FF0000"/>
                              </a:solidFill>
                              <a:latin typeface="Cambria Math"/>
                            </a:rPr>
                            <m:t>𝑟</m:t>
                          </m:r>
                        </m:e>
                      </m:d>
                      <m:r>
                        <a:rPr lang="en-US" i="1">
                          <a:solidFill>
                            <a:srgbClr val="FF0000"/>
                          </a:solidFill>
                          <a:latin typeface="Cambria Math"/>
                        </a:rPr>
                        <m:t>=</m:t>
                      </m:r>
                      <m:sSub>
                        <m:sSubPr>
                          <m:ctrlPr>
                            <a:rPr lang="en-US" i="1">
                              <a:solidFill>
                                <a:srgbClr val="FF0000"/>
                              </a:solidFill>
                              <a:latin typeface="Cambria Math" panose="02040503050406030204" pitchFamily="18" charset="0"/>
                            </a:rPr>
                          </m:ctrlPr>
                        </m:sSubPr>
                        <m:e>
                          <m:r>
                            <a:rPr lang="en-US" i="1">
                              <a:solidFill>
                                <a:srgbClr val="FF0000"/>
                              </a:solidFill>
                              <a:latin typeface="Cambria Math"/>
                            </a:rPr>
                            <m:t>𝜇</m:t>
                          </m:r>
                        </m:e>
                        <m:sub>
                          <m:r>
                            <a:rPr lang="en-US" b="1" i="1">
                              <a:solidFill>
                                <a:srgbClr val="FF0000"/>
                              </a:solidFill>
                              <a:latin typeface="Cambria Math"/>
                            </a:rPr>
                            <m:t>𝟎</m:t>
                          </m:r>
                        </m:sub>
                      </m:sSub>
                      <m:r>
                        <a:rPr lang="en-US" i="1">
                          <a:solidFill>
                            <a:srgbClr val="FF0000"/>
                          </a:solidFill>
                          <a:latin typeface="Cambria Math"/>
                        </a:rPr>
                        <m:t>𝐼</m:t>
                      </m:r>
                    </m:oMath>
                  </m:oMathPara>
                </a14:m>
                <a:endParaRPr lang="en-US" dirty="0">
                  <a:solidFill>
                    <a:srgbClr val="FF0000"/>
                  </a:solidFill>
                </a:endParaRPr>
              </a:p>
              <a:p>
                <a:pPr lvl="0">
                  <a:defRPr/>
                </a:pPr>
                <a:r>
                  <a:rPr lang="en-US" dirty="0">
                    <a:solidFill>
                      <a:prstClr val="black"/>
                    </a:solidFill>
                  </a:rPr>
                  <a:t> where </a:t>
                </a:r>
                <a14:m>
                  <m:oMath xmlns:m="http://schemas.openxmlformats.org/officeDocument/2006/math">
                    <m:nary>
                      <m:naryPr>
                        <m:chr m:val="∮"/>
                        <m:limLoc m:val="undOvr"/>
                        <m:subHide m:val="on"/>
                        <m:supHide m:val="on"/>
                        <m:ctrlPr>
                          <a:rPr lang="en-US" i="1">
                            <a:solidFill>
                              <a:prstClr val="black"/>
                            </a:solidFill>
                            <a:latin typeface="Cambria Math" panose="02040503050406030204" pitchFamily="18" charset="0"/>
                          </a:rPr>
                        </m:ctrlPr>
                      </m:naryPr>
                      <m:sub/>
                      <m:sup/>
                      <m:e>
                        <m:r>
                          <a:rPr lang="en-US" i="1">
                            <a:solidFill>
                              <a:prstClr val="black"/>
                            </a:solidFill>
                            <a:latin typeface="Cambria Math"/>
                          </a:rPr>
                          <m:t>𝑑𝑠</m:t>
                        </m:r>
                      </m:e>
                    </m:nary>
                    <m:r>
                      <a:rPr lang="en-US" i="1">
                        <a:solidFill>
                          <a:prstClr val="black"/>
                        </a:solidFill>
                        <a:latin typeface="Cambria Math"/>
                      </a:rPr>
                      <m:t>= </m:t>
                    </m:r>
                    <m:r>
                      <a:rPr lang="en-US" b="1" i="1">
                        <a:solidFill>
                          <a:prstClr val="black"/>
                        </a:solidFill>
                        <a:latin typeface="Cambria Math"/>
                      </a:rPr>
                      <m:t>𝟐</m:t>
                    </m:r>
                    <m:r>
                      <a:rPr lang="en-US" i="1">
                        <a:solidFill>
                          <a:prstClr val="black"/>
                        </a:solidFill>
                        <a:latin typeface="Cambria Math"/>
                      </a:rPr>
                      <m:t>𝜋</m:t>
                    </m:r>
                    <m:r>
                      <a:rPr lang="en-US" i="1">
                        <a:solidFill>
                          <a:prstClr val="black"/>
                        </a:solidFill>
                        <a:latin typeface="Cambria Math"/>
                      </a:rPr>
                      <m:t>𝑟</m:t>
                    </m:r>
                    <m:r>
                      <a:rPr lang="en-US" i="1">
                        <a:solidFill>
                          <a:prstClr val="black"/>
                        </a:solidFill>
                        <a:latin typeface="Cambria Math"/>
                      </a:rPr>
                      <m:t>  </m:t>
                    </m:r>
                  </m:oMath>
                </a14:m>
                <a:r>
                  <a:rPr lang="en-US" dirty="0">
                    <a:solidFill>
                      <a:prstClr val="black"/>
                    </a:solidFill>
                  </a:rPr>
                  <a:t>is the circumference of the circular path.</a:t>
                </a:r>
              </a:p>
            </p:txBody>
          </p:sp>
        </mc:Choice>
        <mc:Fallback xmlns="">
          <p:sp>
            <p:nvSpPr>
              <p:cNvPr id="10" name="Rectangle 9"/>
              <p:cNvSpPr>
                <a:spLocks noRot="1" noChangeAspect="1" noMove="1" noResize="1" noEditPoints="1" noAdjustHandles="1" noChangeArrowheads="1" noChangeShapeType="1" noTextEdit="1"/>
              </p:cNvSpPr>
              <p:nvPr/>
            </p:nvSpPr>
            <p:spPr>
              <a:xfrm>
                <a:off x="1601724" y="2651922"/>
                <a:ext cx="8346069" cy="1138710"/>
              </a:xfrm>
              <a:prstGeom prst="rect">
                <a:avLst/>
              </a:prstGeom>
              <a:blipFill>
                <a:blip r:embed="rId6"/>
                <a:stretch>
                  <a:fillRect b="-69519"/>
                </a:stretch>
              </a:blipFill>
            </p:spPr>
            <p:txBody>
              <a:bodyPr/>
              <a:lstStyle/>
              <a:p>
                <a:r>
                  <a:rPr lang="en-US">
                    <a:noFill/>
                  </a:rPr>
                  <a:t> </a:t>
                </a:r>
              </a:p>
            </p:txBody>
          </p:sp>
        </mc:Fallback>
      </mc:AlternateContent>
      <p:sp>
        <p:nvSpPr>
          <p:cNvPr id="9" name="Rectangle 8">
            <a:extLst>
              <a:ext uri="{FF2B5EF4-FFF2-40B4-BE49-F238E27FC236}">
                <a16:creationId xmlns:a16="http://schemas.microsoft.com/office/drawing/2014/main" id="{9E1EACD5-FEAD-47DF-822F-42F6FA2F4FF2}"/>
              </a:ext>
            </a:extLst>
          </p:cNvPr>
          <p:cNvSpPr/>
          <p:nvPr/>
        </p:nvSpPr>
        <p:spPr>
          <a:xfrm>
            <a:off x="1669311" y="3704794"/>
            <a:ext cx="8891773" cy="369332"/>
          </a:xfrm>
          <a:prstGeom prst="rect">
            <a:avLst/>
          </a:prstGeom>
        </p:spPr>
        <p:txBody>
          <a:bodyPr wrap="square">
            <a:spAutoFit/>
          </a:bodyPr>
          <a:lstStyle/>
          <a:p>
            <a:pPr lvl="0">
              <a:defRPr/>
            </a:pPr>
            <a:r>
              <a:rPr lang="en-US" dirty="0">
                <a:solidFill>
                  <a:prstClr val="black"/>
                </a:solidFill>
              </a:rPr>
              <a:t>The general case, known as</a:t>
            </a:r>
            <a:r>
              <a:rPr lang="en-US" b="1" dirty="0">
                <a:solidFill>
                  <a:prstClr val="black"/>
                </a:solidFill>
              </a:rPr>
              <a:t> Ampère’s law</a:t>
            </a:r>
            <a:r>
              <a:rPr lang="en-US" dirty="0">
                <a:solidFill>
                  <a:prstClr val="black"/>
                </a:solidFill>
              </a:rPr>
              <a:t>, can be stated as follows</a:t>
            </a: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4EB4A92A-70C0-47E4-A936-D97FBEC8CAC2}"/>
                  </a:ext>
                </a:extLst>
              </p:cNvPr>
              <p:cNvSpPr/>
              <p:nvPr/>
            </p:nvSpPr>
            <p:spPr>
              <a:xfrm>
                <a:off x="1601724" y="4021522"/>
                <a:ext cx="8846169" cy="646331"/>
              </a:xfrm>
              <a:prstGeom prst="rect">
                <a:avLst/>
              </a:prstGeom>
            </p:spPr>
            <p:txBody>
              <a:bodyPr wrap="square">
                <a:spAutoFit/>
              </a:bodyPr>
              <a:lstStyle/>
              <a:p>
                <a:pPr lvl="0">
                  <a:defRPr/>
                </a:pPr>
                <a:r>
                  <a:rPr lang="en-US" b="1" dirty="0">
                    <a:solidFill>
                      <a:prstClr val="black"/>
                    </a:solidFill>
                  </a:rPr>
                  <a:t>The line integral of </a:t>
                </a:r>
                <a14:m>
                  <m:oMath xmlns:m="http://schemas.openxmlformats.org/officeDocument/2006/math">
                    <m:r>
                      <a:rPr lang="en-US" b="1" i="1">
                        <a:solidFill>
                          <a:prstClr val="black"/>
                        </a:solidFill>
                        <a:latin typeface="Cambria Math"/>
                      </a:rPr>
                      <m:t>𝑩</m:t>
                    </m:r>
                    <m:r>
                      <a:rPr lang="en-US" b="1" i="1">
                        <a:solidFill>
                          <a:prstClr val="black"/>
                        </a:solidFill>
                        <a:latin typeface="Cambria Math"/>
                      </a:rPr>
                      <m:t>. </m:t>
                    </m:r>
                    <m:r>
                      <a:rPr lang="en-US" b="1" i="1">
                        <a:solidFill>
                          <a:prstClr val="black"/>
                        </a:solidFill>
                        <a:latin typeface="Cambria Math"/>
                      </a:rPr>
                      <m:t>𝒅𝒔</m:t>
                    </m:r>
                  </m:oMath>
                </a14:m>
                <a:r>
                  <a:rPr lang="en-US" b="1" dirty="0">
                    <a:solidFill>
                      <a:prstClr val="black"/>
                    </a:solidFill>
                  </a:rPr>
                  <a:t> around any closed path equals </a:t>
                </a:r>
                <a14:m>
                  <m:oMath xmlns:m="http://schemas.openxmlformats.org/officeDocument/2006/math">
                    <m:sSub>
                      <m:sSubPr>
                        <m:ctrlPr>
                          <a:rPr lang="en-US" b="1" i="1">
                            <a:solidFill>
                              <a:prstClr val="black"/>
                            </a:solidFill>
                            <a:latin typeface="Cambria Math" panose="02040503050406030204" pitchFamily="18" charset="0"/>
                          </a:rPr>
                        </m:ctrlPr>
                      </m:sSubPr>
                      <m:e>
                        <m:r>
                          <a:rPr lang="en-US" b="1" i="1">
                            <a:solidFill>
                              <a:prstClr val="black"/>
                            </a:solidFill>
                            <a:latin typeface="Cambria Math"/>
                          </a:rPr>
                          <m:t>𝝁</m:t>
                        </m:r>
                      </m:e>
                      <m:sub>
                        <m:r>
                          <a:rPr lang="en-US" b="1" i="1">
                            <a:solidFill>
                              <a:prstClr val="black"/>
                            </a:solidFill>
                            <a:latin typeface="Cambria Math"/>
                          </a:rPr>
                          <m:t>𝟎</m:t>
                        </m:r>
                      </m:sub>
                    </m:sSub>
                    <m:r>
                      <a:rPr lang="en-US" b="1" i="1">
                        <a:solidFill>
                          <a:prstClr val="black"/>
                        </a:solidFill>
                        <a:latin typeface="Cambria Math"/>
                      </a:rPr>
                      <m:t>𝑰</m:t>
                    </m:r>
                  </m:oMath>
                </a14:m>
                <a:r>
                  <a:rPr lang="en-US" b="1" dirty="0">
                    <a:solidFill>
                      <a:prstClr val="black"/>
                    </a:solidFill>
                  </a:rPr>
                  <a:t>, where </a:t>
                </a:r>
                <a14:m>
                  <m:oMath xmlns:m="http://schemas.openxmlformats.org/officeDocument/2006/math">
                    <m:r>
                      <a:rPr lang="en-US" b="1" i="1">
                        <a:solidFill>
                          <a:prstClr val="black"/>
                        </a:solidFill>
                        <a:latin typeface="Cambria Math"/>
                      </a:rPr>
                      <m:t>𝑰</m:t>
                    </m:r>
                  </m:oMath>
                </a14:m>
                <a:r>
                  <a:rPr lang="en-US" b="1" i="1" dirty="0">
                    <a:solidFill>
                      <a:prstClr val="black"/>
                    </a:solidFill>
                  </a:rPr>
                  <a:t> </a:t>
                </a:r>
                <a:r>
                  <a:rPr lang="en-US" b="1" dirty="0">
                    <a:solidFill>
                      <a:prstClr val="black"/>
                    </a:solidFill>
                  </a:rPr>
                  <a:t>is the total steady current passing through any surface bounded by the closed path.</a:t>
                </a:r>
                <a:endParaRPr lang="en-US" dirty="0">
                  <a:solidFill>
                    <a:prstClr val="black"/>
                  </a:solidFill>
                </a:endParaRPr>
              </a:p>
            </p:txBody>
          </p:sp>
        </mc:Choice>
        <mc:Fallback xmlns="">
          <p:sp>
            <p:nvSpPr>
              <p:cNvPr id="11" name="Rectangle 10">
                <a:extLst>
                  <a:ext uri="{FF2B5EF4-FFF2-40B4-BE49-F238E27FC236}">
                    <a16:creationId xmlns:a16="http://schemas.microsoft.com/office/drawing/2014/main" id="{4EB4A92A-70C0-47E4-A936-D97FBEC8CAC2}"/>
                  </a:ext>
                </a:extLst>
              </p:cNvPr>
              <p:cNvSpPr>
                <a:spLocks noRot="1" noChangeAspect="1" noMove="1" noResize="1" noEditPoints="1" noAdjustHandles="1" noChangeArrowheads="1" noChangeShapeType="1" noTextEdit="1"/>
              </p:cNvSpPr>
              <p:nvPr/>
            </p:nvSpPr>
            <p:spPr>
              <a:xfrm>
                <a:off x="1601724" y="4021522"/>
                <a:ext cx="8846169" cy="646331"/>
              </a:xfrm>
              <a:prstGeom prst="rect">
                <a:avLst/>
              </a:prstGeom>
              <a:blipFill>
                <a:blip r:embed="rId7"/>
                <a:stretch>
                  <a:fillRect l="-620" t="-5660" b="-14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A3CED422-A65D-48B1-B34A-CBEB86F24228}"/>
                  </a:ext>
                </a:extLst>
              </p:cNvPr>
              <p:cNvSpPr/>
              <p:nvPr/>
            </p:nvSpPr>
            <p:spPr>
              <a:xfrm>
                <a:off x="1642319" y="4629302"/>
                <a:ext cx="8846169" cy="888128"/>
              </a:xfrm>
              <a:prstGeom prst="rect">
                <a:avLst/>
              </a:prstGeom>
            </p:spPr>
            <p:txBody>
              <a:bodyPr wrap="square">
                <a:spAutoFit/>
              </a:bodyPr>
              <a:lstStyle/>
              <a:p>
                <a:pPr lvl="0">
                  <a:defRPr/>
                </a:pPr>
                <a14:m>
                  <m:oMath xmlns:m="http://schemas.openxmlformats.org/officeDocument/2006/math">
                    <m:nary>
                      <m:naryPr>
                        <m:chr m:val="∮"/>
                        <m:limLoc m:val="undOvr"/>
                        <m:subHide m:val="on"/>
                        <m:supHide m:val="on"/>
                        <m:ctrlPr>
                          <a:rPr lang="en-US" sz="2400" b="1" i="1" smtClean="0">
                            <a:solidFill>
                              <a:srgbClr val="FF0000"/>
                            </a:solidFill>
                            <a:latin typeface="Cambria Math" panose="02040503050406030204" pitchFamily="18" charset="0"/>
                          </a:rPr>
                        </m:ctrlPr>
                      </m:naryPr>
                      <m:sub/>
                      <m:sup/>
                      <m:e>
                        <m:r>
                          <a:rPr lang="en-US" sz="2400" b="1" i="1">
                            <a:solidFill>
                              <a:srgbClr val="FF0000"/>
                            </a:solidFill>
                            <a:latin typeface="Cambria Math"/>
                          </a:rPr>
                          <m:t>𝑩</m:t>
                        </m:r>
                        <m:r>
                          <a:rPr lang="en-US" sz="2400" b="1" i="1">
                            <a:solidFill>
                              <a:srgbClr val="FF0000"/>
                            </a:solidFill>
                            <a:latin typeface="Cambria Math"/>
                          </a:rPr>
                          <m:t>. </m:t>
                        </m:r>
                        <m:r>
                          <a:rPr lang="en-US" sz="2400" b="1" i="1">
                            <a:solidFill>
                              <a:srgbClr val="FF0000"/>
                            </a:solidFill>
                            <a:latin typeface="Cambria Math"/>
                          </a:rPr>
                          <m:t>𝒅𝒔</m:t>
                        </m:r>
                      </m:e>
                    </m:nary>
                    <m:r>
                      <a:rPr lang="en-US" sz="2400" i="1">
                        <a:solidFill>
                          <a:srgbClr val="FF0000"/>
                        </a:solidFill>
                        <a:latin typeface="Cambria Math"/>
                      </a:rPr>
                      <m:t>=</m:t>
                    </m:r>
                    <m:sSub>
                      <m:sSubPr>
                        <m:ctrlPr>
                          <a:rPr lang="en-US" sz="2400" b="1" i="1">
                            <a:solidFill>
                              <a:srgbClr val="FF0000"/>
                            </a:solidFill>
                            <a:latin typeface="Cambria Math" panose="02040503050406030204" pitchFamily="18" charset="0"/>
                          </a:rPr>
                        </m:ctrlPr>
                      </m:sSubPr>
                      <m:e>
                        <m:r>
                          <a:rPr lang="en-US" sz="2400" b="1" i="1">
                            <a:solidFill>
                              <a:srgbClr val="FF0000"/>
                            </a:solidFill>
                            <a:latin typeface="Cambria Math"/>
                          </a:rPr>
                          <m:t>𝝁</m:t>
                        </m:r>
                      </m:e>
                      <m:sub>
                        <m:r>
                          <a:rPr lang="en-US" sz="2400" b="1" i="1">
                            <a:solidFill>
                              <a:srgbClr val="FF0000"/>
                            </a:solidFill>
                            <a:latin typeface="Cambria Math"/>
                          </a:rPr>
                          <m:t>𝟎</m:t>
                        </m:r>
                      </m:sub>
                    </m:sSub>
                    <m:r>
                      <a:rPr lang="en-US" sz="2400" i="1">
                        <a:solidFill>
                          <a:srgbClr val="FF0000"/>
                        </a:solidFill>
                        <a:latin typeface="Cambria Math"/>
                      </a:rPr>
                      <m:t>𝐼</m:t>
                    </m:r>
                  </m:oMath>
                </a14:m>
                <a:r>
                  <a:rPr lang="en-US" sz="2400" dirty="0">
                    <a:solidFill>
                      <a:srgbClr val="FF0000"/>
                    </a:solidFill>
                  </a:rPr>
                  <a:t>                   </a:t>
                </a:r>
                <a14:m>
                  <m:oMath xmlns:m="http://schemas.openxmlformats.org/officeDocument/2006/math">
                    <m:d>
                      <m:dPr>
                        <m:ctrlPr>
                          <a:rPr lang="en-US" b="1" i="1">
                            <a:solidFill>
                              <a:srgbClr val="FF0000"/>
                            </a:solidFill>
                            <a:latin typeface="Cambria Math" panose="02040503050406030204" pitchFamily="18" charset="0"/>
                          </a:rPr>
                        </m:ctrlPr>
                      </m:dPr>
                      <m:e>
                        <m:r>
                          <a:rPr lang="en-US" b="1" i="1">
                            <a:solidFill>
                              <a:srgbClr val="FF0000"/>
                            </a:solidFill>
                            <a:latin typeface="Cambria Math" panose="02040503050406030204" pitchFamily="18" charset="0"/>
                          </a:rPr>
                          <m:t>𝟐</m:t>
                        </m:r>
                        <m:r>
                          <a:rPr lang="en-US" b="1" i="1">
                            <a:solidFill>
                              <a:srgbClr val="FF0000"/>
                            </a:solidFill>
                            <a:latin typeface="Cambria Math"/>
                          </a:rPr>
                          <m:t>.</m:t>
                        </m:r>
                        <m:r>
                          <a:rPr lang="en-US" b="1" i="1">
                            <a:solidFill>
                              <a:srgbClr val="FF0000"/>
                            </a:solidFill>
                            <a:latin typeface="Cambria Math"/>
                          </a:rPr>
                          <m:t>𝟏𝟑</m:t>
                        </m:r>
                      </m:e>
                    </m:d>
                  </m:oMath>
                </a14:m>
                <a:r>
                  <a:rPr lang="en-US" b="1" dirty="0">
                    <a:solidFill>
                      <a:prstClr val="black"/>
                    </a:solidFill>
                  </a:rPr>
                  <a:t>                                  </a:t>
                </a:r>
                <a:r>
                  <a:rPr lang="en-US" b="1" i="1" dirty="0">
                    <a:solidFill>
                      <a:srgbClr val="FF0000"/>
                    </a:solidFill>
                  </a:rPr>
                  <a:t>(Ampère’s law)</a:t>
                </a:r>
                <a:endParaRPr lang="en-US" sz="2400" i="1" dirty="0">
                  <a:solidFill>
                    <a:srgbClr val="FF0000"/>
                  </a:solidFill>
                </a:endParaRPr>
              </a:p>
              <a:p>
                <a:pPr lvl="0">
                  <a:defRPr/>
                </a:pPr>
                <a14:m>
                  <m:oMath xmlns:m="http://schemas.openxmlformats.org/officeDocument/2006/math">
                    <m:sSub>
                      <m:sSubPr>
                        <m:ctrlPr>
                          <a:rPr lang="en-US" sz="2400" b="1" i="1">
                            <a:solidFill>
                              <a:srgbClr val="FF0000"/>
                            </a:solidFill>
                            <a:latin typeface="Cambria Math" panose="02040503050406030204" pitchFamily="18" charset="0"/>
                          </a:rPr>
                        </m:ctrlPr>
                      </m:sSubPr>
                      <m:e>
                        <m:r>
                          <a:rPr lang="en-US" sz="2400" b="1" i="1">
                            <a:solidFill>
                              <a:srgbClr val="FF0000"/>
                            </a:solidFill>
                            <a:latin typeface="Cambria Math"/>
                          </a:rPr>
                          <m:t>𝝁</m:t>
                        </m:r>
                      </m:e>
                      <m:sub>
                        <m:r>
                          <a:rPr lang="en-US" sz="2400" b="1" i="1">
                            <a:solidFill>
                              <a:srgbClr val="FF0000"/>
                            </a:solidFill>
                            <a:latin typeface="Cambria Math"/>
                          </a:rPr>
                          <m:t>𝟎</m:t>
                        </m:r>
                      </m:sub>
                    </m:sSub>
                    <m:r>
                      <a:rPr lang="en-US" sz="2400" b="1" i="1">
                        <a:solidFill>
                          <a:srgbClr val="FF0000"/>
                        </a:solidFill>
                        <a:latin typeface="Cambria Math" panose="02040503050406030204" pitchFamily="18" charset="0"/>
                      </a:rPr>
                      <m:t> </m:t>
                    </m:r>
                  </m:oMath>
                </a14:m>
                <a:r>
                  <a:rPr lang="en-US" dirty="0">
                    <a:solidFill>
                      <a:srgbClr val="202122"/>
                    </a:solidFill>
                    <a:latin typeface="Arial" panose="020B0604020202020204" pitchFamily="34" charset="0"/>
                  </a:rPr>
                  <a:t>permeability</a:t>
                </a:r>
                <a:endParaRPr lang="en-US" dirty="0">
                  <a:solidFill>
                    <a:srgbClr val="FF0000"/>
                  </a:solidFill>
                </a:endParaRPr>
              </a:p>
            </p:txBody>
          </p:sp>
        </mc:Choice>
        <mc:Fallback xmlns="">
          <p:sp>
            <p:nvSpPr>
              <p:cNvPr id="17" name="Rectangle 16">
                <a:extLst>
                  <a:ext uri="{FF2B5EF4-FFF2-40B4-BE49-F238E27FC236}">
                    <a16:creationId xmlns:a16="http://schemas.microsoft.com/office/drawing/2014/main" id="{A3CED422-A65D-48B1-B34A-CBEB86F24228}"/>
                  </a:ext>
                </a:extLst>
              </p:cNvPr>
              <p:cNvSpPr>
                <a:spLocks noRot="1" noChangeAspect="1" noMove="1" noResize="1" noEditPoints="1" noAdjustHandles="1" noChangeArrowheads="1" noChangeShapeType="1" noTextEdit="1"/>
              </p:cNvSpPr>
              <p:nvPr/>
            </p:nvSpPr>
            <p:spPr>
              <a:xfrm>
                <a:off x="1642319" y="4629302"/>
                <a:ext cx="8846169" cy="888128"/>
              </a:xfrm>
              <a:prstGeom prst="rect">
                <a:avLst/>
              </a:prstGeom>
              <a:blipFill>
                <a:blip r:embed="rId8"/>
                <a:stretch>
                  <a:fillRect l="-6405" t="-82877" b="-7671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210B9ABA-27D9-4DB4-BC27-C3F6F7CD7629}"/>
                  </a:ext>
                </a:extLst>
              </p:cNvPr>
              <p:cNvSpPr/>
              <p:nvPr/>
            </p:nvSpPr>
            <p:spPr>
              <a:xfrm>
                <a:off x="1516130" y="5483844"/>
                <a:ext cx="10225296" cy="1134991"/>
              </a:xfrm>
              <a:prstGeom prst="rect">
                <a:avLst/>
              </a:prstGeom>
            </p:spPr>
            <p:txBody>
              <a:bodyPr wrap="square">
                <a:spAutoFit/>
              </a:bodyPr>
              <a:lstStyle/>
              <a:p>
                <a:pPr lvl="0" algn="ctr">
                  <a:defRPr/>
                </a:pPr>
                <a:r>
                  <a:rPr lang="en-US" dirty="0">
                    <a:solidFill>
                      <a:prstClr val="black"/>
                    </a:solidFill>
                  </a:rPr>
                  <a:t>Its use is similar to that of Gauss’s law in calculating electric fields for highly symmetric charge distributions.  </a:t>
                </a:r>
                <a:r>
                  <a:rPr lang="en-US" b="1" dirty="0">
                    <a:solidFill>
                      <a:srgbClr val="FF0000"/>
                    </a:solidFill>
                  </a:rPr>
                  <a:t> </a:t>
                </a:r>
                <a14:m>
                  <m:oMath xmlns:m="http://schemas.openxmlformats.org/officeDocument/2006/math">
                    <m:nary>
                      <m:naryPr>
                        <m:chr m:val="∮"/>
                        <m:limLoc m:val="undOvr"/>
                        <m:subHide m:val="on"/>
                        <m:supHide m:val="on"/>
                        <m:ctrlPr>
                          <a:rPr lang="en-US" b="1" i="1">
                            <a:solidFill>
                              <a:srgbClr val="FF0000"/>
                            </a:solidFill>
                            <a:latin typeface="Cambria Math" panose="02040503050406030204" pitchFamily="18" charset="0"/>
                          </a:rPr>
                        </m:ctrlPr>
                      </m:naryPr>
                      <m:sub/>
                      <m:sup/>
                      <m:e>
                        <m:r>
                          <a:rPr lang="en-US" b="1" i="1">
                            <a:solidFill>
                              <a:srgbClr val="FF0000"/>
                            </a:solidFill>
                            <a:latin typeface="Cambria Math" panose="02040503050406030204" pitchFamily="18" charset="0"/>
                          </a:rPr>
                          <m:t>𝑬</m:t>
                        </m:r>
                        <m:r>
                          <a:rPr lang="en-US" b="1" i="1">
                            <a:solidFill>
                              <a:srgbClr val="FF0000"/>
                            </a:solidFill>
                            <a:latin typeface="Cambria Math"/>
                          </a:rPr>
                          <m:t>. </m:t>
                        </m:r>
                        <m:r>
                          <a:rPr lang="en-US" b="1" i="1">
                            <a:solidFill>
                              <a:srgbClr val="FF0000"/>
                            </a:solidFill>
                            <a:latin typeface="Cambria Math"/>
                          </a:rPr>
                          <m:t>𝒅𝒔</m:t>
                        </m:r>
                      </m:e>
                    </m:nary>
                    <m:r>
                      <a:rPr lang="en-US" i="1">
                        <a:solidFill>
                          <a:srgbClr val="FF0000"/>
                        </a:solidFill>
                        <a:latin typeface="Cambria Math"/>
                      </a:rPr>
                      <m:t>=</m:t>
                    </m:r>
                    <m:f>
                      <m:fPr>
                        <m:ctrlPr>
                          <a:rPr lang="en-US" i="1">
                            <a:solidFill>
                              <a:srgbClr val="FF0000"/>
                            </a:solidFill>
                            <a:latin typeface="Cambria Math" panose="02040503050406030204" pitchFamily="18" charset="0"/>
                          </a:rPr>
                        </m:ctrlPr>
                      </m:fPr>
                      <m:num>
                        <m:r>
                          <a:rPr lang="en-US" i="1">
                            <a:solidFill>
                              <a:srgbClr val="FF0000"/>
                            </a:solidFill>
                            <a:latin typeface="Cambria Math" panose="02040503050406030204" pitchFamily="18" charset="0"/>
                          </a:rPr>
                          <m:t>𝑞</m:t>
                        </m:r>
                      </m:num>
                      <m:den>
                        <m:sSub>
                          <m:sSubPr>
                            <m:ctrlPr>
                              <a:rPr lang="en-US" i="1">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ea typeface="Cambria Math" panose="02040503050406030204" pitchFamily="18" charset="0"/>
                              </a:rPr>
                              <m:t>𝜀</m:t>
                            </m:r>
                          </m:e>
                          <m:sub>
                            <m:r>
                              <a:rPr lang="en-US" i="1">
                                <a:solidFill>
                                  <a:srgbClr val="FF0000"/>
                                </a:solidFill>
                                <a:latin typeface="Cambria Math" panose="02040503050406030204" pitchFamily="18" charset="0"/>
                              </a:rPr>
                              <m:t>𝑜</m:t>
                            </m:r>
                          </m:sub>
                        </m:sSub>
                      </m:den>
                    </m:f>
                  </m:oMath>
                </a14:m>
                <a:r>
                  <a:rPr lang="en-US" dirty="0">
                    <a:solidFill>
                      <a:srgbClr val="FF0000"/>
                    </a:solidFill>
                  </a:rPr>
                  <a:t>                              </a:t>
                </a:r>
                <a14:m>
                  <m:oMath xmlns:m="http://schemas.openxmlformats.org/officeDocument/2006/math">
                    <m:r>
                      <a:rPr lang="en-US" b="1" i="1">
                        <a:solidFill>
                          <a:srgbClr val="FF0000"/>
                        </a:solidFill>
                        <a:latin typeface="Cambria Math"/>
                      </a:rPr>
                      <m:t>(</m:t>
                    </m:r>
                    <m:r>
                      <a:rPr lang="en-US" b="1" i="1">
                        <a:solidFill>
                          <a:srgbClr val="FF0000"/>
                        </a:solidFill>
                        <a:latin typeface="Cambria Math" panose="02040503050406030204" pitchFamily="18" charset="0"/>
                      </a:rPr>
                      <m:t>𝑮𝒂𝒖𝒔</m:t>
                    </m:r>
                    <m:sSup>
                      <m:sSupPr>
                        <m:ctrlPr>
                          <a:rPr lang="en-US" b="1" i="1">
                            <a:solidFill>
                              <a:srgbClr val="FF0000"/>
                            </a:solidFill>
                            <a:latin typeface="Cambria Math" panose="02040503050406030204" pitchFamily="18" charset="0"/>
                          </a:rPr>
                        </m:ctrlPr>
                      </m:sSupPr>
                      <m:e>
                        <m:r>
                          <a:rPr lang="en-US" b="1" i="1">
                            <a:solidFill>
                              <a:srgbClr val="FF0000"/>
                            </a:solidFill>
                            <a:latin typeface="Cambria Math" panose="02040503050406030204" pitchFamily="18" charset="0"/>
                          </a:rPr>
                          <m:t>𝒔</m:t>
                        </m:r>
                      </m:e>
                      <m:sup>
                        <m:r>
                          <a:rPr lang="en-US" b="1" i="1">
                            <a:solidFill>
                              <a:srgbClr val="FF0000"/>
                            </a:solidFill>
                            <a:latin typeface="Cambria Math" panose="02040503050406030204" pitchFamily="18" charset="0"/>
                          </a:rPr>
                          <m:t>′</m:t>
                        </m:r>
                      </m:sup>
                    </m:sSup>
                    <m:r>
                      <a:rPr lang="en-US" b="1" i="1">
                        <a:solidFill>
                          <a:srgbClr val="FF0000"/>
                        </a:solidFill>
                        <a:latin typeface="Cambria Math" panose="02040503050406030204" pitchFamily="18" charset="0"/>
                      </a:rPr>
                      <m:t>𝒔</m:t>
                    </m:r>
                    <m:r>
                      <a:rPr lang="en-US" b="1" i="1">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𝒍𝒂𝒘</m:t>
                    </m:r>
                    <m:r>
                      <a:rPr lang="en-US" b="1" i="1">
                        <a:solidFill>
                          <a:srgbClr val="FF0000"/>
                        </a:solidFill>
                        <a:latin typeface="Cambria Math"/>
                      </a:rPr>
                      <m:t>)</m:t>
                    </m:r>
                  </m:oMath>
                </a14:m>
                <a:endParaRPr lang="en-US" dirty="0">
                  <a:solidFill>
                    <a:srgbClr val="FF0000"/>
                  </a:solidFill>
                </a:endParaRPr>
              </a:p>
              <a:p>
                <a:pPr lvl="0">
                  <a:defRPr/>
                </a:pPr>
                <a14:m>
                  <m:oMath xmlns:m="http://schemas.openxmlformats.org/officeDocument/2006/math">
                    <m:sSub>
                      <m:sSubPr>
                        <m:ctrlPr>
                          <a:rPr lang="en-US" sz="2400" b="1" i="1">
                            <a:solidFill>
                              <a:srgbClr val="FF0000"/>
                            </a:solidFill>
                            <a:latin typeface="Cambria Math" panose="02040503050406030204" pitchFamily="18" charset="0"/>
                          </a:rPr>
                        </m:ctrlPr>
                      </m:sSubPr>
                      <m:e>
                        <m:r>
                          <a:rPr lang="en-US" sz="2400" b="1" i="1">
                            <a:solidFill>
                              <a:srgbClr val="FF0000"/>
                            </a:solidFill>
                            <a:latin typeface="Cambria Math" panose="02040503050406030204" pitchFamily="18" charset="0"/>
                            <a:ea typeface="Cambria Math" panose="02040503050406030204" pitchFamily="18" charset="0"/>
                          </a:rPr>
                          <m:t>𝜺</m:t>
                        </m:r>
                      </m:e>
                      <m:sub>
                        <m:r>
                          <a:rPr lang="en-US" sz="2400" b="1" i="1">
                            <a:solidFill>
                              <a:srgbClr val="FF0000"/>
                            </a:solidFill>
                            <a:latin typeface="Cambria Math" panose="02040503050406030204" pitchFamily="18" charset="0"/>
                          </a:rPr>
                          <m:t>𝒐</m:t>
                        </m:r>
                      </m:sub>
                    </m:sSub>
                    <m:r>
                      <a:rPr lang="en-US" sz="2400" b="0" i="1" smtClean="0">
                        <a:solidFill>
                          <a:srgbClr val="FF0000"/>
                        </a:solidFill>
                        <a:latin typeface="Cambria Math" panose="02040503050406030204" pitchFamily="18" charset="0"/>
                      </a:rPr>
                      <m:t> </m:t>
                    </m:r>
                  </m:oMath>
                </a14:m>
                <a:r>
                  <a:rPr lang="en-US" dirty="0">
                    <a:solidFill>
                      <a:srgbClr val="202122"/>
                    </a:solidFill>
                    <a:latin typeface="Arial" panose="020B0604020202020204" pitchFamily="34" charset="0"/>
                  </a:rPr>
                  <a:t>  permittivity</a:t>
                </a:r>
                <a:endParaRPr lang="en-US" dirty="0">
                  <a:solidFill>
                    <a:prstClr val="black"/>
                  </a:solidFill>
                </a:endParaRPr>
              </a:p>
            </p:txBody>
          </p:sp>
        </mc:Choice>
        <mc:Fallback xmlns="">
          <p:sp>
            <p:nvSpPr>
              <p:cNvPr id="18" name="Rectangle 17">
                <a:extLst>
                  <a:ext uri="{FF2B5EF4-FFF2-40B4-BE49-F238E27FC236}">
                    <a16:creationId xmlns:a16="http://schemas.microsoft.com/office/drawing/2014/main" id="{210B9ABA-27D9-4DB4-BC27-C3F6F7CD7629}"/>
                  </a:ext>
                </a:extLst>
              </p:cNvPr>
              <p:cNvSpPr>
                <a:spLocks noRot="1" noChangeAspect="1" noMove="1" noResize="1" noEditPoints="1" noAdjustHandles="1" noChangeArrowheads="1" noChangeShapeType="1" noTextEdit="1"/>
              </p:cNvSpPr>
              <p:nvPr/>
            </p:nvSpPr>
            <p:spPr>
              <a:xfrm>
                <a:off x="1516130" y="5483844"/>
                <a:ext cx="10225296" cy="1134991"/>
              </a:xfrm>
              <a:prstGeom prst="rect">
                <a:avLst/>
              </a:prstGeom>
              <a:blipFill>
                <a:blip r:embed="rId9"/>
                <a:stretch>
                  <a:fillRect l="-239" t="-21505" r="-1014" b="-33333"/>
                </a:stretch>
              </a:blipFill>
            </p:spPr>
            <p:txBody>
              <a:bodyPr/>
              <a:lstStyle/>
              <a:p>
                <a:r>
                  <a:rPr lang="en-US">
                    <a:noFill/>
                  </a:rPr>
                  <a:t> </a:t>
                </a:r>
              </a:p>
            </p:txBody>
          </p:sp>
        </mc:Fallback>
      </mc:AlternateContent>
      <p:pic>
        <p:nvPicPr>
          <p:cNvPr id="12" name="Picture 11">
            <a:extLst>
              <a:ext uri="{FF2B5EF4-FFF2-40B4-BE49-F238E27FC236}">
                <a16:creationId xmlns:a16="http://schemas.microsoft.com/office/drawing/2014/main" id="{E5B43D94-497E-4C9B-944E-A9BAEB2FBC89}"/>
              </a:ext>
            </a:extLst>
          </p:cNvPr>
          <p:cNvPicPr/>
          <p:nvPr/>
        </p:nvPicPr>
        <p:blipFill>
          <a:blip r:embed="rId10">
            <a:lum bright="-20000" contrast="40000"/>
          </a:blip>
          <a:srcRect/>
          <a:stretch>
            <a:fillRect/>
          </a:stretch>
        </p:blipFill>
        <p:spPr bwMode="auto">
          <a:xfrm>
            <a:off x="9947793" y="1537147"/>
            <a:ext cx="1899650" cy="2669501"/>
          </a:xfrm>
          <a:prstGeom prst="rect">
            <a:avLst/>
          </a:prstGeom>
          <a:noFill/>
          <a:ln w="9525">
            <a:noFill/>
            <a:miter lim="800000"/>
            <a:headEnd/>
            <a:tailEnd/>
          </a:ln>
        </p:spPr>
      </p:pic>
    </p:spTree>
    <p:extLst>
      <p:ext uri="{BB962C8B-B14F-4D97-AF65-F5344CB8AC3E}">
        <p14:creationId xmlns:p14="http://schemas.microsoft.com/office/powerpoint/2010/main" val="313184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1000"/>
                                        <p:tgtEl>
                                          <p:spTgt spid="17"/>
                                        </p:tgtEl>
                                      </p:cBhvr>
                                    </p:animEffect>
                                    <p:anim calcmode="lin" valueType="num">
                                      <p:cBhvr>
                                        <p:cTn id="57" dur="1000" fill="hold"/>
                                        <p:tgtEl>
                                          <p:spTgt spid="17"/>
                                        </p:tgtEl>
                                        <p:attrNameLst>
                                          <p:attrName>ppt_x</p:attrName>
                                        </p:attrNameLst>
                                      </p:cBhvr>
                                      <p:tavLst>
                                        <p:tav tm="0">
                                          <p:val>
                                            <p:strVal val="#ppt_x"/>
                                          </p:val>
                                        </p:tav>
                                        <p:tav tm="100000">
                                          <p:val>
                                            <p:strVal val="#ppt_x"/>
                                          </p:val>
                                        </p:tav>
                                      </p:tavLst>
                                    </p:anim>
                                    <p:anim calcmode="lin" valueType="num">
                                      <p:cBhvr>
                                        <p:cTn id="5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1000"/>
                                        <p:tgtEl>
                                          <p:spTgt spid="18"/>
                                        </p:tgtEl>
                                      </p:cBhvr>
                                    </p:animEffect>
                                    <p:anim calcmode="lin" valueType="num">
                                      <p:cBhvr>
                                        <p:cTn id="64" dur="1000" fill="hold"/>
                                        <p:tgtEl>
                                          <p:spTgt spid="18"/>
                                        </p:tgtEl>
                                        <p:attrNameLst>
                                          <p:attrName>ppt_x</p:attrName>
                                        </p:attrNameLst>
                                      </p:cBhvr>
                                      <p:tavLst>
                                        <p:tav tm="0">
                                          <p:val>
                                            <p:strVal val="#ppt_x"/>
                                          </p:val>
                                        </p:tav>
                                        <p:tav tm="100000">
                                          <p:val>
                                            <p:strVal val="#ppt_x"/>
                                          </p:val>
                                        </p:tav>
                                      </p:tavLst>
                                    </p:anim>
                                    <p:anim calcmode="lin" valueType="num">
                                      <p:cBhvr>
                                        <p:cTn id="6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0" grpId="0"/>
      <p:bldP spid="9" grpId="0"/>
      <p:bldP spid="11"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677712" y="44624"/>
                <a:ext cx="8810777" cy="369332"/>
              </a:xfrm>
              <a:prstGeom prst="rect">
                <a:avLst/>
              </a:prstGeom>
              <a:solidFill>
                <a:srgbClr val="FFC000"/>
              </a:solidFill>
            </p:spPr>
            <p:txBody>
              <a:bodyPr wrap="square">
                <a:spAutoFit/>
              </a:bodyPr>
              <a:lstStyle/>
              <a:p>
                <a:pPr lvl="0">
                  <a:defRPr/>
                </a:pPr>
                <a14:m>
                  <m:oMathPara xmlns:m="http://schemas.openxmlformats.org/officeDocument/2006/math">
                    <m:oMathParaPr>
                      <m:jc m:val="centerGroup"/>
                    </m:oMathParaPr>
                    <m:oMath xmlns:m="http://schemas.openxmlformats.org/officeDocument/2006/math">
                      <m:r>
                        <m:rPr>
                          <m:nor/>
                        </m:rPr>
                        <a:rPr lang="en-US" dirty="0"/>
                        <m:t>Example</m:t>
                      </m:r>
                      <m:r>
                        <m:rPr>
                          <m:nor/>
                        </m:rPr>
                        <a:rPr lang="en-US" dirty="0"/>
                        <m:t> 2.4: </m:t>
                      </m:r>
                      <m:r>
                        <m:rPr>
                          <m:nor/>
                        </m:rPr>
                        <a:rPr lang="en-US" dirty="0"/>
                        <m:t>The</m:t>
                      </m:r>
                      <m:r>
                        <m:rPr>
                          <m:nor/>
                        </m:rPr>
                        <a:rPr lang="en-US" dirty="0"/>
                        <m:t> </m:t>
                      </m:r>
                      <m:r>
                        <m:rPr>
                          <m:nor/>
                        </m:rPr>
                        <a:rPr lang="en-US" b="1" dirty="0"/>
                        <m:t>Magnetic</m:t>
                      </m:r>
                      <m:r>
                        <m:rPr>
                          <m:nor/>
                        </m:rPr>
                        <a:rPr lang="en-US" b="1" dirty="0"/>
                        <m:t> </m:t>
                      </m:r>
                      <m:r>
                        <m:rPr>
                          <m:nor/>
                        </m:rPr>
                        <a:rPr lang="en-US" b="1" dirty="0"/>
                        <m:t>Field</m:t>
                      </m:r>
                      <m:r>
                        <m:rPr>
                          <m:nor/>
                        </m:rPr>
                        <a:rPr lang="en-US" b="1" dirty="0"/>
                        <m:t> </m:t>
                      </m:r>
                      <m:r>
                        <m:rPr>
                          <m:nor/>
                        </m:rPr>
                        <a:rPr lang="en-US" b="1" dirty="0"/>
                        <m:t>Created</m:t>
                      </m:r>
                      <m:r>
                        <m:rPr>
                          <m:nor/>
                        </m:rPr>
                        <a:rPr lang="en-US" b="1" dirty="0"/>
                        <m:t> </m:t>
                      </m:r>
                      <m:r>
                        <m:rPr>
                          <m:nor/>
                        </m:rPr>
                        <a:rPr lang="en-US" b="1" dirty="0"/>
                        <m:t>by</m:t>
                      </m:r>
                      <m:r>
                        <m:rPr>
                          <m:nor/>
                        </m:rPr>
                        <a:rPr lang="en-US" b="1" dirty="0"/>
                        <m:t> </m:t>
                      </m:r>
                      <m:r>
                        <m:rPr>
                          <m:nor/>
                        </m:rPr>
                        <a:rPr lang="en-US" b="1" dirty="0"/>
                        <m:t>a</m:t>
                      </m:r>
                      <m:r>
                        <m:rPr>
                          <m:nor/>
                        </m:rPr>
                        <a:rPr lang="en-US" b="1" dirty="0"/>
                        <m:t> </m:t>
                      </m:r>
                      <m:r>
                        <m:rPr>
                          <m:nor/>
                        </m:rPr>
                        <a:rPr lang="en-US" b="1" dirty="0"/>
                        <m:t>Long</m:t>
                      </m:r>
                      <m:r>
                        <m:rPr>
                          <m:nor/>
                        </m:rPr>
                        <a:rPr lang="en-US" b="1" dirty="0"/>
                        <m:t> </m:t>
                      </m:r>
                      <m:r>
                        <m:rPr>
                          <m:nor/>
                        </m:rPr>
                        <a:rPr lang="en-US" b="1" dirty="0"/>
                        <m:t>Current</m:t>
                      </m:r>
                      <m:r>
                        <m:rPr>
                          <m:nor/>
                        </m:rPr>
                        <a:rPr lang="en-US" b="1" dirty="0"/>
                        <m:t>−</m:t>
                      </m:r>
                      <m:r>
                        <m:rPr>
                          <m:nor/>
                        </m:rPr>
                        <a:rPr lang="en-US" b="1" dirty="0"/>
                        <m:t>Carrying</m:t>
                      </m:r>
                      <m:r>
                        <m:rPr>
                          <m:nor/>
                        </m:rPr>
                        <a:rPr lang="en-US" b="1" dirty="0"/>
                        <m:t> </m:t>
                      </m:r>
                      <m:r>
                        <m:rPr>
                          <m:nor/>
                        </m:rPr>
                        <a:rPr lang="en-US" b="1" dirty="0"/>
                        <m:t>Wire</m:t>
                      </m:r>
                    </m:oMath>
                  </m:oMathPara>
                </a14:m>
                <a:endParaRPr lang="en-US" dirty="0"/>
              </a:p>
            </p:txBody>
          </p:sp>
        </mc:Choice>
        <mc:Fallback xmlns="">
          <p:sp>
            <p:nvSpPr>
              <p:cNvPr id="4" name="Rectangle 3"/>
              <p:cNvSpPr>
                <a:spLocks noRot="1" noChangeAspect="1" noMove="1" noResize="1" noEditPoints="1" noAdjustHandles="1" noChangeArrowheads="1" noChangeShapeType="1" noTextEdit="1"/>
              </p:cNvSpPr>
              <p:nvPr/>
            </p:nvSpPr>
            <p:spPr>
              <a:xfrm>
                <a:off x="1677712" y="44624"/>
                <a:ext cx="8810777" cy="369332"/>
              </a:xfrm>
              <a:prstGeom prst="rect">
                <a:avLst/>
              </a:prstGeom>
              <a:blipFill>
                <a:blip r:embed="rId2"/>
                <a:stretch>
                  <a:fillRect b="-98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1514212" y="450169"/>
                <a:ext cx="9085399" cy="830997"/>
              </a:xfrm>
              <a:prstGeom prst="rect">
                <a:avLst/>
              </a:prstGeom>
            </p:spPr>
            <p:txBody>
              <a:bodyPr wrap="square">
                <a:spAutoFit/>
              </a:bodyPr>
              <a:lstStyle/>
              <a:p>
                <a:pPr lvl="0">
                  <a:defRPr/>
                </a:pPr>
                <a:r>
                  <a:rPr lang="en-US" sz="1600" dirty="0">
                    <a:solidFill>
                      <a:prstClr val="black"/>
                    </a:solidFill>
                  </a:rPr>
                  <a:t>A long, straight wire of radius </a:t>
                </a:r>
                <a14:m>
                  <m:oMath xmlns:m="http://schemas.openxmlformats.org/officeDocument/2006/math">
                    <m:r>
                      <a:rPr lang="en-US" sz="1600" i="1" dirty="0" smtClean="0">
                        <a:solidFill>
                          <a:srgbClr val="FF0000"/>
                        </a:solidFill>
                        <a:latin typeface="Cambria Math"/>
                      </a:rPr>
                      <m:t>𝑅</m:t>
                    </m:r>
                  </m:oMath>
                </a14:m>
                <a:r>
                  <a:rPr lang="en-US" sz="1600" i="1" dirty="0">
                    <a:solidFill>
                      <a:prstClr val="black"/>
                    </a:solidFill>
                  </a:rPr>
                  <a:t> </a:t>
                </a:r>
                <a:r>
                  <a:rPr lang="en-US" sz="1600" dirty="0">
                    <a:solidFill>
                      <a:prstClr val="black"/>
                    </a:solidFill>
                  </a:rPr>
                  <a:t>carries a steady current</a:t>
                </a:r>
                <a:r>
                  <a:rPr lang="en-US" sz="1600" b="1" dirty="0">
                    <a:solidFill>
                      <a:srgbClr val="FF0000"/>
                    </a:solidFill>
                  </a:rPr>
                  <a:t> </a:t>
                </a:r>
                <a:r>
                  <a:rPr lang="en-US" sz="1600" b="1" i="1" dirty="0">
                    <a:solidFill>
                      <a:srgbClr val="FF0000"/>
                    </a:solidFill>
                  </a:rPr>
                  <a:t>I </a:t>
                </a:r>
                <a:r>
                  <a:rPr lang="en-US" sz="1600" dirty="0">
                    <a:solidFill>
                      <a:prstClr val="black"/>
                    </a:solidFill>
                  </a:rPr>
                  <a:t>that is uniformly distributed through the cross section of the wire (Fig. </a:t>
                </a:r>
                <a14:m>
                  <m:oMath xmlns:m="http://schemas.openxmlformats.org/officeDocument/2006/math">
                    <m:r>
                      <a:rPr lang="en-US" sz="1600" b="1" i="1" smtClean="0">
                        <a:solidFill>
                          <a:prstClr val="black"/>
                        </a:solidFill>
                        <a:latin typeface="Cambria Math" panose="02040503050406030204" pitchFamily="18" charset="0"/>
                      </a:rPr>
                      <m:t>𝟐</m:t>
                    </m:r>
                    <m:r>
                      <a:rPr lang="en-US" sz="1600" b="1" i="1">
                        <a:solidFill>
                          <a:prstClr val="black"/>
                        </a:solidFill>
                        <a:latin typeface="Cambria Math"/>
                      </a:rPr>
                      <m:t>.</m:t>
                    </m:r>
                    <m:r>
                      <a:rPr lang="en-US" sz="1600" b="1" i="1">
                        <a:solidFill>
                          <a:prstClr val="black"/>
                        </a:solidFill>
                        <a:latin typeface="Cambria Math"/>
                      </a:rPr>
                      <m:t>𝟏𝟐</m:t>
                    </m:r>
                  </m:oMath>
                </a14:m>
                <a:r>
                  <a:rPr lang="en-US" sz="1600" dirty="0">
                    <a:solidFill>
                      <a:prstClr val="black"/>
                    </a:solidFill>
                  </a:rPr>
                  <a:t>). Calculate the magnetic field a distance </a:t>
                </a:r>
                <a14:m>
                  <m:oMath xmlns:m="http://schemas.openxmlformats.org/officeDocument/2006/math">
                    <m:r>
                      <a:rPr lang="en-US" sz="1600" b="1" i="1" dirty="0" smtClean="0">
                        <a:solidFill>
                          <a:srgbClr val="FF0000"/>
                        </a:solidFill>
                        <a:latin typeface="Cambria Math"/>
                      </a:rPr>
                      <m:t>𝒓</m:t>
                    </m:r>
                    <m:r>
                      <a:rPr lang="en-US" sz="1600" i="1" dirty="0">
                        <a:solidFill>
                          <a:prstClr val="black"/>
                        </a:solidFill>
                        <a:latin typeface="Cambria Math"/>
                      </a:rPr>
                      <m:t> </m:t>
                    </m:r>
                  </m:oMath>
                </a14:m>
                <a:r>
                  <a:rPr lang="en-US" sz="1600" dirty="0">
                    <a:solidFill>
                      <a:prstClr val="black"/>
                    </a:solidFill>
                  </a:rPr>
                  <a:t>from the center of the wire in the regions </a:t>
                </a:r>
                <a14:m>
                  <m:oMath xmlns:m="http://schemas.openxmlformats.org/officeDocument/2006/math">
                    <m:r>
                      <a:rPr lang="en-US" sz="1600" i="1" smtClean="0">
                        <a:solidFill>
                          <a:srgbClr val="FF0000"/>
                        </a:solidFill>
                        <a:latin typeface="Cambria Math"/>
                      </a:rPr>
                      <m:t>𝑟</m:t>
                    </m:r>
                    <m:r>
                      <a:rPr lang="en-US" sz="1600" i="1" smtClean="0">
                        <a:solidFill>
                          <a:srgbClr val="FF0000"/>
                        </a:solidFill>
                        <a:latin typeface="Cambria Math"/>
                      </a:rPr>
                      <m:t> ≥ </m:t>
                    </m:r>
                    <m:r>
                      <a:rPr lang="en-US" sz="1600" i="1" smtClean="0">
                        <a:solidFill>
                          <a:srgbClr val="FF0000"/>
                        </a:solidFill>
                        <a:latin typeface="Cambria Math"/>
                      </a:rPr>
                      <m:t>𝑅</m:t>
                    </m:r>
                    <m:r>
                      <a:rPr lang="en-US" sz="1600" i="1" smtClean="0">
                        <a:solidFill>
                          <a:srgbClr val="FF0000"/>
                        </a:solidFill>
                        <a:latin typeface="Cambria Math"/>
                      </a:rPr>
                      <m:t> </m:t>
                    </m:r>
                  </m:oMath>
                </a14:m>
                <a:r>
                  <a:rPr lang="en-US" sz="1600" dirty="0">
                    <a:solidFill>
                      <a:prstClr val="black"/>
                    </a:solidFill>
                  </a:rPr>
                  <a:t>and </a:t>
                </a:r>
                <a14:m>
                  <m:oMath xmlns:m="http://schemas.openxmlformats.org/officeDocument/2006/math">
                    <m:r>
                      <a:rPr lang="en-US" sz="1600" b="1" i="1" smtClean="0">
                        <a:solidFill>
                          <a:srgbClr val="FF0000"/>
                        </a:solidFill>
                        <a:latin typeface="Cambria Math"/>
                      </a:rPr>
                      <m:t>𝒓</m:t>
                    </m:r>
                    <m:r>
                      <a:rPr lang="en-US" sz="1600" b="1" i="1" smtClean="0">
                        <a:solidFill>
                          <a:srgbClr val="FF0000"/>
                        </a:solidFill>
                        <a:latin typeface="Cambria Math"/>
                      </a:rPr>
                      <m:t> &lt; </m:t>
                    </m:r>
                    <m:r>
                      <a:rPr lang="en-US" sz="1600" b="1" i="1" smtClean="0">
                        <a:solidFill>
                          <a:srgbClr val="FF0000"/>
                        </a:solidFill>
                        <a:latin typeface="Cambria Math"/>
                      </a:rPr>
                      <m:t>𝑹</m:t>
                    </m:r>
                    <m:r>
                      <a:rPr lang="en-US" sz="1600" b="1" i="1" smtClean="0">
                        <a:solidFill>
                          <a:srgbClr val="FF0000"/>
                        </a:solidFill>
                        <a:latin typeface="Cambria Math"/>
                      </a:rPr>
                      <m:t>.</m:t>
                    </m:r>
                  </m:oMath>
                </a14:m>
                <a:r>
                  <a:rPr lang="en-US" sz="1600" b="1" dirty="0">
                    <a:solidFill>
                      <a:srgbClr val="FF0000"/>
                    </a:solidFill>
                  </a:rPr>
                  <a:t> </a:t>
                </a:r>
                <a:endParaRPr lang="en-US" sz="1600" b="1" dirty="0">
                  <a:solidFill>
                    <a:prstClr val="black"/>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1514212" y="450169"/>
                <a:ext cx="9085399" cy="830997"/>
              </a:xfrm>
              <a:prstGeom prst="rect">
                <a:avLst/>
              </a:prstGeom>
              <a:blipFill>
                <a:blip r:embed="rId3"/>
                <a:stretch>
                  <a:fillRect l="-335" t="-2206" b="-88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514211" y="1161269"/>
                <a:ext cx="5327730" cy="1200329"/>
              </a:xfrm>
              <a:prstGeom prst="rect">
                <a:avLst/>
              </a:prstGeom>
            </p:spPr>
            <p:txBody>
              <a:bodyPr wrap="square">
                <a:spAutoFit/>
              </a:bodyPr>
              <a:lstStyle/>
              <a:p>
                <a:pPr lvl="0">
                  <a:defRPr/>
                </a:pPr>
                <a:r>
                  <a:rPr lang="en-US" b="1" u="sng" dirty="0">
                    <a:solidFill>
                      <a:prstClr val="black"/>
                    </a:solidFill>
                  </a:rPr>
                  <a:t>Solution:</a:t>
                </a:r>
                <a:r>
                  <a:rPr lang="en-US" b="1" dirty="0">
                    <a:solidFill>
                      <a:prstClr val="black"/>
                    </a:solidFill>
                  </a:rPr>
                  <a:t> </a:t>
                </a:r>
                <a:r>
                  <a:rPr lang="en-US" dirty="0">
                    <a:solidFill>
                      <a:prstClr val="black"/>
                    </a:solidFill>
                  </a:rPr>
                  <a:t>Figure </a:t>
                </a:r>
                <a14:m>
                  <m:oMath xmlns:m="http://schemas.openxmlformats.org/officeDocument/2006/math">
                    <m:r>
                      <a:rPr lang="en-US" b="1" i="1" smtClean="0">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𝟏𝟐</m:t>
                    </m:r>
                  </m:oMath>
                </a14:m>
                <a:r>
                  <a:rPr lang="en-US" dirty="0">
                    <a:solidFill>
                      <a:prstClr val="black"/>
                    </a:solidFill>
                  </a:rPr>
                  <a:t> helps us to conceptualize the wire and the current. </a:t>
                </a:r>
                <a:r>
                  <a:rPr lang="en-US" dirty="0">
                    <a:solidFill>
                      <a:srgbClr val="FF0000"/>
                    </a:solidFill>
                  </a:rPr>
                  <a:t>Because the wire has a high degree of symmetry</a:t>
                </a:r>
                <a:r>
                  <a:rPr lang="en-US" dirty="0">
                    <a:solidFill>
                      <a:prstClr val="black"/>
                    </a:solidFill>
                  </a:rPr>
                  <a:t>, we categorize this as an Ampère’s law problem. </a:t>
                </a:r>
              </a:p>
            </p:txBody>
          </p:sp>
        </mc:Choice>
        <mc:Fallback xmlns="">
          <p:sp>
            <p:nvSpPr>
              <p:cNvPr id="7" name="Rectangle 6"/>
              <p:cNvSpPr>
                <a:spLocks noRot="1" noChangeAspect="1" noMove="1" noResize="1" noEditPoints="1" noAdjustHandles="1" noChangeArrowheads="1" noChangeShapeType="1" noTextEdit="1"/>
              </p:cNvSpPr>
              <p:nvPr/>
            </p:nvSpPr>
            <p:spPr>
              <a:xfrm>
                <a:off x="1514211" y="1161269"/>
                <a:ext cx="5327730" cy="1200329"/>
              </a:xfrm>
              <a:prstGeom prst="rect">
                <a:avLst/>
              </a:prstGeom>
              <a:blipFill>
                <a:blip r:embed="rId4"/>
                <a:stretch>
                  <a:fillRect l="-915" t="-2538" r="-915" b="-71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1578477" y="2217638"/>
                <a:ext cx="5263465" cy="923330"/>
              </a:xfrm>
              <a:prstGeom prst="rect">
                <a:avLst/>
              </a:prstGeom>
            </p:spPr>
            <p:txBody>
              <a:bodyPr wrap="square">
                <a:spAutoFit/>
              </a:bodyPr>
              <a:lstStyle/>
              <a:p>
                <a:pPr lvl="0">
                  <a:defRPr/>
                </a:pPr>
                <a:r>
                  <a:rPr lang="en-US" dirty="0">
                    <a:solidFill>
                      <a:srgbClr val="FF0000"/>
                    </a:solidFill>
                  </a:rPr>
                  <a:t>For the </a:t>
                </a:r>
                <a14:m>
                  <m:oMath xmlns:m="http://schemas.openxmlformats.org/officeDocument/2006/math">
                    <m:r>
                      <a:rPr lang="en-US" i="1">
                        <a:solidFill>
                          <a:srgbClr val="FF0000"/>
                        </a:solidFill>
                        <a:latin typeface="Cambria Math"/>
                      </a:rPr>
                      <m:t>𝑟</m:t>
                    </m:r>
                    <m:r>
                      <a:rPr lang="en-US" i="1">
                        <a:solidFill>
                          <a:srgbClr val="FF0000"/>
                        </a:solidFill>
                        <a:latin typeface="Cambria Math"/>
                      </a:rPr>
                      <m:t> ≥ </m:t>
                    </m:r>
                    <m:r>
                      <a:rPr lang="en-US" i="1">
                        <a:solidFill>
                          <a:srgbClr val="FF0000"/>
                        </a:solidFill>
                        <a:latin typeface="Cambria Math"/>
                      </a:rPr>
                      <m:t>𝑅</m:t>
                    </m:r>
                  </m:oMath>
                </a14:m>
                <a:r>
                  <a:rPr lang="en-US" i="1" dirty="0">
                    <a:solidFill>
                      <a:srgbClr val="FF0000"/>
                    </a:solidFill>
                  </a:rPr>
                  <a:t> </a:t>
                </a:r>
                <a:r>
                  <a:rPr lang="en-US" dirty="0">
                    <a:solidFill>
                      <a:srgbClr val="FF0000"/>
                    </a:solidFill>
                  </a:rPr>
                  <a:t>case</a:t>
                </a:r>
                <a:r>
                  <a:rPr lang="en-US" dirty="0">
                    <a:solidFill>
                      <a:prstClr val="black"/>
                    </a:solidFill>
                  </a:rPr>
                  <a:t>, we should arrive at the same result we obtained in Example</a:t>
                </a:r>
                <a14:m>
                  <m:oMath xmlns:m="http://schemas.openxmlformats.org/officeDocument/2006/math">
                    <m:r>
                      <a:rPr lang="en-US" i="1">
                        <a:solidFill>
                          <a:prstClr val="black"/>
                        </a:solidFill>
                        <a:latin typeface="Cambria Math"/>
                      </a:rPr>
                      <m:t> </m:t>
                    </m:r>
                    <m:r>
                      <a:rPr lang="en-US" b="1" i="1" smtClean="0">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𝟏</m:t>
                    </m:r>
                  </m:oMath>
                </a14:m>
                <a:r>
                  <a:rPr lang="en-US" dirty="0">
                    <a:solidFill>
                      <a:prstClr val="black"/>
                    </a:solidFill>
                  </a:rPr>
                  <a:t>, in which we applied the </a:t>
                </a:r>
                <a:r>
                  <a:rPr lang="en-US" dirty="0" err="1">
                    <a:solidFill>
                      <a:prstClr val="black"/>
                    </a:solidFill>
                  </a:rPr>
                  <a:t>Biot</a:t>
                </a:r>
                <a:r>
                  <a:rPr lang="en-US" dirty="0">
                    <a:solidFill>
                      <a:prstClr val="black"/>
                    </a:solidFill>
                  </a:rPr>
                  <a:t>–</a:t>
                </a:r>
                <a:r>
                  <a:rPr lang="en-US" dirty="0" err="1">
                    <a:solidFill>
                      <a:prstClr val="black"/>
                    </a:solidFill>
                  </a:rPr>
                  <a:t>Savart</a:t>
                </a:r>
                <a:r>
                  <a:rPr lang="en-US" dirty="0">
                    <a:solidFill>
                      <a:prstClr val="black"/>
                    </a:solidFill>
                  </a:rPr>
                  <a:t> law to the same situation.</a:t>
                </a:r>
              </a:p>
            </p:txBody>
          </p:sp>
        </mc:Choice>
        <mc:Fallback xmlns="">
          <p:sp>
            <p:nvSpPr>
              <p:cNvPr id="8" name="Rectangle 7"/>
              <p:cNvSpPr>
                <a:spLocks noRot="1" noChangeAspect="1" noMove="1" noResize="1" noEditPoints="1" noAdjustHandles="1" noChangeArrowheads="1" noChangeShapeType="1" noTextEdit="1"/>
              </p:cNvSpPr>
              <p:nvPr/>
            </p:nvSpPr>
            <p:spPr>
              <a:xfrm>
                <a:off x="1578477" y="2217638"/>
                <a:ext cx="5263465" cy="923330"/>
              </a:xfrm>
              <a:prstGeom prst="rect">
                <a:avLst/>
              </a:prstGeom>
              <a:blipFill>
                <a:blip r:embed="rId5"/>
                <a:stretch>
                  <a:fillRect l="-1043" t="-3974" b="-99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1487489" y="2996953"/>
                <a:ext cx="5240217" cy="646331"/>
              </a:xfrm>
              <a:prstGeom prst="rect">
                <a:avLst/>
              </a:prstGeom>
            </p:spPr>
            <p:txBody>
              <a:bodyPr wrap="square">
                <a:spAutoFit/>
              </a:bodyPr>
              <a:lstStyle/>
              <a:p>
                <a:pPr lvl="0">
                  <a:defRPr/>
                </a:pPr>
                <a:r>
                  <a:rPr lang="en-US" dirty="0">
                    <a:solidFill>
                      <a:prstClr val="black"/>
                    </a:solidFill>
                  </a:rPr>
                  <a:t>To analyze the problem, let us choose for our path </a:t>
                </a:r>
              </a:p>
              <a:p>
                <a:pPr lvl="0">
                  <a:defRPr/>
                </a:pPr>
                <a:r>
                  <a:rPr lang="en-US" dirty="0">
                    <a:solidFill>
                      <a:prstClr val="black"/>
                    </a:solidFill>
                  </a:rPr>
                  <a:t>of integration </a:t>
                </a:r>
                <a14:m>
                  <m:oMath xmlns:m="http://schemas.openxmlformats.org/officeDocument/2006/math">
                    <m:r>
                      <a:rPr lang="en-US" b="1" i="1">
                        <a:solidFill>
                          <a:prstClr val="black"/>
                        </a:solidFill>
                        <a:latin typeface="Cambria Math"/>
                      </a:rPr>
                      <m:t>𝒄𝒊𝒓𝒄𝒍𝒆</m:t>
                    </m:r>
                    <m:r>
                      <a:rPr lang="en-US" b="1" i="1">
                        <a:solidFill>
                          <a:prstClr val="black"/>
                        </a:solidFill>
                        <a:latin typeface="Cambria Math"/>
                      </a:rPr>
                      <m:t> </m:t>
                    </m:r>
                    <m:r>
                      <a:rPr lang="en-US" b="1" i="1">
                        <a:solidFill>
                          <a:prstClr val="black"/>
                        </a:solidFill>
                        <a:latin typeface="Cambria Math"/>
                      </a:rPr>
                      <m:t>𝟏</m:t>
                    </m:r>
                    <m:r>
                      <a:rPr lang="en-US" b="1" i="1">
                        <a:solidFill>
                          <a:prstClr val="black"/>
                        </a:solidFill>
                        <a:latin typeface="Cambria Math"/>
                      </a:rPr>
                      <m:t> </m:t>
                    </m:r>
                  </m:oMath>
                </a14:m>
                <a:r>
                  <a:rPr lang="en-US" dirty="0">
                    <a:solidFill>
                      <a:prstClr val="black"/>
                    </a:solidFill>
                  </a:rPr>
                  <a:t>in Figure </a:t>
                </a:r>
                <a14:m>
                  <m:oMath xmlns:m="http://schemas.openxmlformats.org/officeDocument/2006/math">
                    <m:r>
                      <a:rPr lang="en-US" b="1" i="1" smtClean="0">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𝟏𝟐</m:t>
                    </m:r>
                  </m:oMath>
                </a14:m>
                <a:r>
                  <a:rPr lang="en-US" dirty="0">
                    <a:solidFill>
                      <a:prstClr val="black"/>
                    </a:solidFill>
                  </a:rPr>
                  <a:t>. </a:t>
                </a:r>
              </a:p>
            </p:txBody>
          </p:sp>
        </mc:Choice>
        <mc:Fallback xmlns="">
          <p:sp>
            <p:nvSpPr>
              <p:cNvPr id="10" name="Rectangle 9"/>
              <p:cNvSpPr>
                <a:spLocks noRot="1" noChangeAspect="1" noMove="1" noResize="1" noEditPoints="1" noAdjustHandles="1" noChangeArrowheads="1" noChangeShapeType="1" noTextEdit="1"/>
              </p:cNvSpPr>
              <p:nvPr/>
            </p:nvSpPr>
            <p:spPr>
              <a:xfrm>
                <a:off x="1487489" y="2996953"/>
                <a:ext cx="5240217" cy="646331"/>
              </a:xfrm>
              <a:prstGeom prst="rect">
                <a:avLst/>
              </a:prstGeom>
              <a:blipFill>
                <a:blip r:embed="rId6"/>
                <a:stretch>
                  <a:fillRect l="-930" t="-5660" b="-14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1506489" y="3586269"/>
                <a:ext cx="9145014" cy="369332"/>
              </a:xfrm>
              <a:prstGeom prst="rect">
                <a:avLst/>
              </a:prstGeom>
            </p:spPr>
            <p:txBody>
              <a:bodyPr wrap="square">
                <a:spAutoFit/>
              </a:bodyPr>
              <a:lstStyle/>
              <a:p>
                <a:pPr lvl="0">
                  <a:defRPr/>
                </a:pPr>
                <a:r>
                  <a:rPr lang="en-US" dirty="0">
                    <a:solidFill>
                      <a:prstClr val="black"/>
                    </a:solidFill>
                  </a:rPr>
                  <a:t>From symmetry, </a:t>
                </a:r>
                <a:r>
                  <a:rPr lang="en-US" b="1" dirty="0">
                    <a:solidFill>
                      <a:srgbClr val="FF0000"/>
                    </a:solidFill>
                  </a:rPr>
                  <a:t>B</a:t>
                </a:r>
                <a:r>
                  <a:rPr lang="en-US" dirty="0">
                    <a:solidFill>
                      <a:prstClr val="black"/>
                    </a:solidFill>
                  </a:rPr>
                  <a:t> must be constant in magnitude and parallel to </a:t>
                </a:r>
                <a14:m>
                  <m:oMath xmlns:m="http://schemas.openxmlformats.org/officeDocument/2006/math">
                    <m:r>
                      <a:rPr lang="en-US" b="1" i="1" smtClean="0">
                        <a:solidFill>
                          <a:srgbClr val="FF0000"/>
                        </a:solidFill>
                        <a:latin typeface="Cambria Math"/>
                      </a:rPr>
                      <m:t>𝒅𝒔</m:t>
                    </m:r>
                    <m:r>
                      <a:rPr lang="en-US" b="1" i="1">
                        <a:solidFill>
                          <a:prstClr val="black"/>
                        </a:solidFill>
                        <a:latin typeface="Cambria Math"/>
                      </a:rPr>
                      <m:t> </m:t>
                    </m:r>
                  </m:oMath>
                </a14:m>
                <a:r>
                  <a:rPr lang="en-US" dirty="0">
                    <a:solidFill>
                      <a:prstClr val="black"/>
                    </a:solidFill>
                  </a:rPr>
                  <a:t>at every point on this circle. </a:t>
                </a:r>
              </a:p>
            </p:txBody>
          </p:sp>
        </mc:Choice>
        <mc:Fallback xmlns="">
          <p:sp>
            <p:nvSpPr>
              <p:cNvPr id="13" name="Rectangle 12"/>
              <p:cNvSpPr>
                <a:spLocks noRot="1" noChangeAspect="1" noMove="1" noResize="1" noEditPoints="1" noAdjustHandles="1" noChangeArrowheads="1" noChangeShapeType="1" noTextEdit="1"/>
              </p:cNvSpPr>
              <p:nvPr/>
            </p:nvSpPr>
            <p:spPr>
              <a:xfrm>
                <a:off x="1506489" y="3586269"/>
                <a:ext cx="9145014" cy="369332"/>
              </a:xfrm>
              <a:prstGeom prst="rect">
                <a:avLst/>
              </a:prstGeom>
              <a:blipFill>
                <a:blip r:embed="rId7"/>
                <a:stretch>
                  <a:fillRect l="-533" t="-8197" r="-1000"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9E1EACD5-FEAD-47DF-822F-42F6FA2F4FF2}"/>
                  </a:ext>
                </a:extLst>
              </p:cNvPr>
              <p:cNvSpPr/>
              <p:nvPr/>
            </p:nvSpPr>
            <p:spPr>
              <a:xfrm>
                <a:off x="1650112" y="3897442"/>
                <a:ext cx="8891773" cy="2099421"/>
              </a:xfrm>
              <a:prstGeom prst="rect">
                <a:avLst/>
              </a:prstGeom>
            </p:spPr>
            <p:txBody>
              <a:bodyPr wrap="square">
                <a:spAutoFit/>
              </a:bodyPr>
              <a:lstStyle/>
              <a:p>
                <a:pPr lvl="0">
                  <a:defRPr/>
                </a:pPr>
                <a:r>
                  <a:rPr lang="en-US" dirty="0">
                    <a:solidFill>
                      <a:prstClr val="black"/>
                    </a:solidFill>
                  </a:rPr>
                  <a:t>Because the total current passing through the plane of the circle is </a:t>
                </a:r>
                <a14:m>
                  <m:oMath xmlns:m="http://schemas.openxmlformats.org/officeDocument/2006/math">
                    <m:r>
                      <a:rPr lang="en-US" b="1" i="1" smtClean="0">
                        <a:solidFill>
                          <a:srgbClr val="FF0000"/>
                        </a:solidFill>
                        <a:latin typeface="Cambria Math"/>
                      </a:rPr>
                      <m:t>𝑰</m:t>
                    </m:r>
                  </m:oMath>
                </a14:m>
                <a:r>
                  <a:rPr lang="en-US" dirty="0">
                    <a:solidFill>
                      <a:prstClr val="black"/>
                    </a:solidFill>
                  </a:rPr>
                  <a:t>, </a:t>
                </a:r>
                <a:r>
                  <a:rPr lang="en-US" dirty="0">
                    <a:solidFill>
                      <a:srgbClr val="FF0000"/>
                    </a:solidFill>
                  </a:rPr>
                  <a:t>Ampère’s law</a:t>
                </a:r>
                <a:r>
                  <a:rPr lang="en-US" dirty="0">
                    <a:solidFill>
                      <a:prstClr val="black"/>
                    </a:solidFill>
                  </a:rPr>
                  <a:t> gives</a:t>
                </a:r>
              </a:p>
              <a:p>
                <a:pPr lvl="0">
                  <a:defRPr/>
                </a:pPr>
                <a14:m>
                  <m:oMathPara xmlns:m="http://schemas.openxmlformats.org/officeDocument/2006/math">
                    <m:oMathParaPr>
                      <m:jc m:val="centerGroup"/>
                    </m:oMathParaPr>
                    <m:oMath xmlns:m="http://schemas.openxmlformats.org/officeDocument/2006/math">
                      <m:nary>
                        <m:naryPr>
                          <m:chr m:val="∮"/>
                          <m:limLoc m:val="undOvr"/>
                          <m:subHide m:val="on"/>
                          <m:supHide m:val="on"/>
                          <m:ctrlPr>
                            <a:rPr lang="en-US" i="1" smtClean="0">
                              <a:solidFill>
                                <a:srgbClr val="FF0000"/>
                              </a:solidFill>
                              <a:latin typeface="Cambria Math" panose="02040503050406030204" pitchFamily="18" charset="0"/>
                            </a:rPr>
                          </m:ctrlPr>
                        </m:naryPr>
                        <m:sub/>
                        <m:sup/>
                        <m:e>
                          <m:r>
                            <a:rPr lang="en-US" b="1" i="1">
                              <a:solidFill>
                                <a:srgbClr val="FF0000"/>
                              </a:solidFill>
                              <a:latin typeface="Cambria Math"/>
                            </a:rPr>
                            <m:t>𝑩</m:t>
                          </m:r>
                          <m:r>
                            <a:rPr lang="en-US" b="1" i="1">
                              <a:solidFill>
                                <a:srgbClr val="FF0000"/>
                              </a:solidFill>
                              <a:latin typeface="Cambria Math"/>
                            </a:rPr>
                            <m:t>.</m:t>
                          </m:r>
                          <m:r>
                            <a:rPr lang="en-US" b="1" i="1">
                              <a:solidFill>
                                <a:srgbClr val="FF0000"/>
                              </a:solidFill>
                              <a:latin typeface="Cambria Math"/>
                            </a:rPr>
                            <m:t>𝒅𝒔</m:t>
                          </m:r>
                        </m:e>
                      </m:nary>
                      <m:r>
                        <a:rPr lang="en-US" i="1">
                          <a:solidFill>
                            <a:srgbClr val="FF0000"/>
                          </a:solidFill>
                          <a:latin typeface="Cambria Math"/>
                        </a:rPr>
                        <m:t>=</m:t>
                      </m:r>
                      <m:sSub>
                        <m:sSubPr>
                          <m:ctrlPr>
                            <a:rPr lang="en-US" i="1">
                              <a:solidFill>
                                <a:srgbClr val="FF0000"/>
                              </a:solidFill>
                              <a:latin typeface="Cambria Math" panose="02040503050406030204" pitchFamily="18" charset="0"/>
                            </a:rPr>
                          </m:ctrlPr>
                        </m:sSubPr>
                        <m:e>
                          <m:r>
                            <a:rPr lang="en-US" i="1">
                              <a:solidFill>
                                <a:srgbClr val="FF0000"/>
                              </a:solidFill>
                              <a:latin typeface="Cambria Math"/>
                            </a:rPr>
                            <m:t>𝜇</m:t>
                          </m:r>
                        </m:e>
                        <m:sub>
                          <m:r>
                            <a:rPr lang="en-US" b="1" i="1">
                              <a:solidFill>
                                <a:srgbClr val="FF0000"/>
                              </a:solidFill>
                              <a:latin typeface="Cambria Math"/>
                            </a:rPr>
                            <m:t>𝟎</m:t>
                          </m:r>
                        </m:sub>
                      </m:sSub>
                      <m:r>
                        <a:rPr lang="en-US" i="1">
                          <a:solidFill>
                            <a:srgbClr val="FF0000"/>
                          </a:solidFill>
                          <a:latin typeface="Cambria Math"/>
                        </a:rPr>
                        <m:t>𝐼</m:t>
                      </m:r>
                    </m:oMath>
                  </m:oMathPara>
                </a14:m>
                <a:endParaRPr lang="en-US" dirty="0">
                  <a:solidFill>
                    <a:prstClr val="black"/>
                  </a:solidFill>
                </a:endParaRPr>
              </a:p>
              <a:p>
                <a:pPr lvl="0">
                  <a:defRPr/>
                </a:pPr>
                <a14:m>
                  <m:oMathPara xmlns:m="http://schemas.openxmlformats.org/officeDocument/2006/math">
                    <m:oMathParaPr>
                      <m:jc m:val="centerGroup"/>
                    </m:oMathParaPr>
                    <m:oMath xmlns:m="http://schemas.openxmlformats.org/officeDocument/2006/math">
                      <m:r>
                        <a:rPr lang="en-US" b="1" i="1">
                          <a:solidFill>
                            <a:srgbClr val="FF0000"/>
                          </a:solidFill>
                          <a:latin typeface="Cambria Math"/>
                        </a:rPr>
                        <m:t>𝑩</m:t>
                      </m:r>
                      <m:nary>
                        <m:naryPr>
                          <m:chr m:val="∮"/>
                          <m:limLoc m:val="undOvr"/>
                          <m:subHide m:val="on"/>
                          <m:supHide m:val="on"/>
                          <m:ctrlPr>
                            <a:rPr lang="en-US" i="1">
                              <a:solidFill>
                                <a:srgbClr val="FF0000"/>
                              </a:solidFill>
                              <a:latin typeface="Cambria Math" panose="02040503050406030204" pitchFamily="18" charset="0"/>
                            </a:rPr>
                          </m:ctrlPr>
                        </m:naryPr>
                        <m:sub/>
                        <m:sup/>
                        <m:e>
                          <m:r>
                            <a:rPr lang="en-US" i="1">
                              <a:solidFill>
                                <a:srgbClr val="FF0000"/>
                              </a:solidFill>
                              <a:latin typeface="Cambria Math"/>
                            </a:rPr>
                            <m:t>𝑑𝑠</m:t>
                          </m:r>
                          <m:r>
                            <a:rPr lang="en-US" i="1">
                              <a:solidFill>
                                <a:srgbClr val="FF0000"/>
                              </a:solidFill>
                              <a:latin typeface="Cambria Math"/>
                            </a:rPr>
                            <m:t>=</m:t>
                          </m:r>
                          <m:sSub>
                            <m:sSubPr>
                              <m:ctrlPr>
                                <a:rPr lang="en-US" i="1">
                                  <a:solidFill>
                                    <a:srgbClr val="FF0000"/>
                                  </a:solidFill>
                                  <a:latin typeface="Cambria Math" panose="02040503050406030204" pitchFamily="18" charset="0"/>
                                </a:rPr>
                              </m:ctrlPr>
                            </m:sSubPr>
                            <m:e>
                              <m:r>
                                <a:rPr lang="en-US" i="1">
                                  <a:solidFill>
                                    <a:srgbClr val="FF0000"/>
                                  </a:solidFill>
                                  <a:latin typeface="Cambria Math"/>
                                </a:rPr>
                                <m:t>𝜇</m:t>
                              </m:r>
                            </m:e>
                            <m:sub>
                              <m:r>
                                <a:rPr lang="en-US" b="1" i="1">
                                  <a:solidFill>
                                    <a:srgbClr val="FF0000"/>
                                  </a:solidFill>
                                  <a:latin typeface="Cambria Math"/>
                                </a:rPr>
                                <m:t>𝟎</m:t>
                              </m:r>
                            </m:sub>
                          </m:sSub>
                          <m:r>
                            <a:rPr lang="en-US" i="1">
                              <a:solidFill>
                                <a:srgbClr val="FF0000"/>
                              </a:solidFill>
                              <a:latin typeface="Cambria Math"/>
                            </a:rPr>
                            <m:t>𝐼</m:t>
                          </m:r>
                        </m:e>
                      </m:nary>
                    </m:oMath>
                  </m:oMathPara>
                </a14:m>
                <a:endParaRPr lang="en-US" dirty="0">
                  <a:solidFill>
                    <a:prstClr val="black"/>
                  </a:solidFill>
                </a:endParaRPr>
              </a:p>
              <a:p>
                <a:pPr lvl="0">
                  <a:defRPr/>
                </a:pPr>
                <a14:m>
                  <m:oMathPara xmlns:m="http://schemas.openxmlformats.org/officeDocument/2006/math">
                    <m:oMathParaPr>
                      <m:jc m:val="centerGroup"/>
                    </m:oMathParaPr>
                    <m:oMath xmlns:m="http://schemas.openxmlformats.org/officeDocument/2006/math">
                      <m:r>
                        <a:rPr lang="en-US" b="1" i="1">
                          <a:solidFill>
                            <a:srgbClr val="FF0000"/>
                          </a:solidFill>
                          <a:latin typeface="Cambria Math"/>
                        </a:rPr>
                        <m:t>𝑩</m:t>
                      </m:r>
                      <m:d>
                        <m:dPr>
                          <m:ctrlPr>
                            <a:rPr lang="en-US" i="1">
                              <a:solidFill>
                                <a:srgbClr val="FF0000"/>
                              </a:solidFill>
                              <a:latin typeface="Cambria Math" panose="02040503050406030204" pitchFamily="18" charset="0"/>
                            </a:rPr>
                          </m:ctrlPr>
                        </m:dPr>
                        <m:e>
                          <m:r>
                            <a:rPr lang="en-US" b="1" i="1">
                              <a:solidFill>
                                <a:srgbClr val="FF0000"/>
                              </a:solidFill>
                              <a:latin typeface="Cambria Math"/>
                            </a:rPr>
                            <m:t>𝟐</m:t>
                          </m:r>
                          <m:r>
                            <a:rPr lang="en-US" i="1">
                              <a:solidFill>
                                <a:srgbClr val="FF0000"/>
                              </a:solidFill>
                              <a:latin typeface="Cambria Math"/>
                            </a:rPr>
                            <m:t>𝜋</m:t>
                          </m:r>
                          <m:r>
                            <a:rPr lang="en-US" i="1">
                              <a:solidFill>
                                <a:srgbClr val="FF0000"/>
                              </a:solidFill>
                              <a:latin typeface="Cambria Math"/>
                            </a:rPr>
                            <m:t>𝑟</m:t>
                          </m:r>
                        </m:e>
                      </m:d>
                      <m:r>
                        <a:rPr lang="en-US" i="1">
                          <a:solidFill>
                            <a:srgbClr val="FF0000"/>
                          </a:solidFill>
                          <a:latin typeface="Cambria Math"/>
                        </a:rPr>
                        <m:t>=</m:t>
                      </m:r>
                      <m:sSub>
                        <m:sSubPr>
                          <m:ctrlPr>
                            <a:rPr lang="en-US" i="1">
                              <a:solidFill>
                                <a:srgbClr val="FF0000"/>
                              </a:solidFill>
                              <a:latin typeface="Cambria Math" panose="02040503050406030204" pitchFamily="18" charset="0"/>
                            </a:rPr>
                          </m:ctrlPr>
                        </m:sSubPr>
                        <m:e>
                          <m:r>
                            <a:rPr lang="en-US" i="1">
                              <a:solidFill>
                                <a:srgbClr val="FF0000"/>
                              </a:solidFill>
                              <a:latin typeface="Cambria Math"/>
                            </a:rPr>
                            <m:t>𝜇</m:t>
                          </m:r>
                        </m:e>
                        <m:sub>
                          <m:r>
                            <a:rPr lang="en-US" b="1" i="1">
                              <a:solidFill>
                                <a:srgbClr val="FF0000"/>
                              </a:solidFill>
                              <a:latin typeface="Cambria Math"/>
                            </a:rPr>
                            <m:t>𝟎</m:t>
                          </m:r>
                        </m:sub>
                      </m:sSub>
                      <m:r>
                        <a:rPr lang="en-US" b="0" i="1" smtClean="0">
                          <a:solidFill>
                            <a:srgbClr val="FF0000"/>
                          </a:solidFill>
                          <a:latin typeface="Cambria Math" panose="02040503050406030204" pitchFamily="18" charset="0"/>
                        </a:rPr>
                        <m:t>𝐼</m:t>
                      </m:r>
                    </m:oMath>
                  </m:oMathPara>
                </a14:m>
                <a:endParaRPr lang="en-US" i="1" dirty="0">
                  <a:solidFill>
                    <a:prstClr val="black"/>
                  </a:solidFill>
                </a:endParaRPr>
              </a:p>
            </p:txBody>
          </p:sp>
        </mc:Choice>
        <mc:Fallback xmlns="">
          <p:sp>
            <p:nvSpPr>
              <p:cNvPr id="9" name="Rectangle 8">
                <a:extLst>
                  <a:ext uri="{FF2B5EF4-FFF2-40B4-BE49-F238E27FC236}">
                    <a16:creationId xmlns:a16="http://schemas.microsoft.com/office/drawing/2014/main" id="{9E1EACD5-FEAD-47DF-822F-42F6FA2F4FF2}"/>
                  </a:ext>
                </a:extLst>
              </p:cNvPr>
              <p:cNvSpPr>
                <a:spLocks noRot="1" noChangeAspect="1" noMove="1" noResize="1" noEditPoints="1" noAdjustHandles="1" noChangeArrowheads="1" noChangeShapeType="1" noTextEdit="1"/>
              </p:cNvSpPr>
              <p:nvPr/>
            </p:nvSpPr>
            <p:spPr>
              <a:xfrm>
                <a:off x="1650112" y="3897442"/>
                <a:ext cx="8891773" cy="2099421"/>
              </a:xfrm>
              <a:prstGeom prst="rect">
                <a:avLst/>
              </a:prstGeom>
              <a:blipFill>
                <a:blip r:embed="rId8"/>
                <a:stretch>
                  <a:fillRect l="-617" t="-144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4EB4A92A-70C0-47E4-A936-D97FBEC8CAC2}"/>
                  </a:ext>
                </a:extLst>
              </p:cNvPr>
              <p:cNvSpPr/>
              <p:nvPr/>
            </p:nvSpPr>
            <p:spPr>
              <a:xfrm>
                <a:off x="1672915" y="6048178"/>
                <a:ext cx="8846169" cy="762453"/>
              </a:xfrm>
              <a:prstGeom prst="rect">
                <a:avLst/>
              </a:prstGeom>
            </p:spPr>
            <p:txBody>
              <a:bodyPr wrap="square">
                <a:spAutoFit/>
              </a:bodyPr>
              <a:lstStyle/>
              <a:p>
                <a:pPr lvl="0" algn="ctr">
                  <a:defRPr/>
                </a:pPr>
                <a14:m>
                  <m:oMath xmlns:m="http://schemas.openxmlformats.org/officeDocument/2006/math">
                    <m:r>
                      <a:rPr lang="en-US" b="1" i="1" smtClean="0">
                        <a:solidFill>
                          <a:srgbClr val="FF0000"/>
                        </a:solidFill>
                        <a:latin typeface="Cambria Math"/>
                      </a:rPr>
                      <m:t>𝑩</m:t>
                    </m:r>
                    <m:r>
                      <a:rPr lang="en-US" b="1" i="1" smtClean="0">
                        <a:solidFill>
                          <a:srgbClr val="FF0000"/>
                        </a:solidFill>
                        <a:latin typeface="Cambria Math"/>
                      </a:rPr>
                      <m:t>=</m:t>
                    </m:r>
                    <m:f>
                      <m:fPr>
                        <m:ctrlPr>
                          <a:rPr lang="en-US" b="1" i="1">
                            <a:solidFill>
                              <a:srgbClr val="FF0000"/>
                            </a:solidFill>
                            <a:latin typeface="Cambria Math" panose="02040503050406030204" pitchFamily="18" charset="0"/>
                          </a:rPr>
                        </m:ctrlPr>
                      </m:fPr>
                      <m:num>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𝝁</m:t>
                            </m:r>
                          </m:e>
                          <m:sub>
                            <m:r>
                              <a:rPr lang="en-US" b="1" i="1">
                                <a:solidFill>
                                  <a:srgbClr val="FF0000"/>
                                </a:solidFill>
                                <a:latin typeface="Cambria Math"/>
                              </a:rPr>
                              <m:t>𝟎</m:t>
                            </m:r>
                          </m:sub>
                        </m:sSub>
                        <m:r>
                          <a:rPr lang="en-US" b="1" i="1">
                            <a:solidFill>
                              <a:srgbClr val="FF0000"/>
                            </a:solidFill>
                            <a:latin typeface="Cambria Math"/>
                          </a:rPr>
                          <m:t>𝑰</m:t>
                        </m:r>
                      </m:num>
                      <m:den>
                        <m:r>
                          <a:rPr lang="en-US" b="1" i="1">
                            <a:solidFill>
                              <a:srgbClr val="FF0000"/>
                            </a:solidFill>
                            <a:latin typeface="Cambria Math"/>
                          </a:rPr>
                          <m:t>𝟐</m:t>
                        </m:r>
                        <m:r>
                          <a:rPr lang="en-US" b="1" i="1">
                            <a:solidFill>
                              <a:srgbClr val="FF0000"/>
                            </a:solidFill>
                            <a:latin typeface="Cambria Math"/>
                          </a:rPr>
                          <m:t>𝝅</m:t>
                        </m:r>
                        <m:r>
                          <a:rPr lang="en-US" b="1" i="1">
                            <a:solidFill>
                              <a:srgbClr val="FF0000"/>
                            </a:solidFill>
                            <a:latin typeface="Cambria Math"/>
                          </a:rPr>
                          <m:t>𝒓</m:t>
                        </m:r>
                      </m:den>
                    </m:f>
                  </m:oMath>
                </a14:m>
                <a:r>
                  <a:rPr lang="en-US" b="1" dirty="0">
                    <a:solidFill>
                      <a:srgbClr val="FF0000"/>
                    </a:solidFill>
                  </a:rPr>
                  <a:t>        </a:t>
                </a:r>
                <a14:m>
                  <m:oMath xmlns:m="http://schemas.openxmlformats.org/officeDocument/2006/math">
                    <m:d>
                      <m:dPr>
                        <m:ctrlPr>
                          <a:rPr lang="en-US" b="1" i="1">
                            <a:solidFill>
                              <a:srgbClr val="FF0000"/>
                            </a:solidFill>
                            <a:latin typeface="Cambria Math" panose="02040503050406030204" pitchFamily="18" charset="0"/>
                          </a:rPr>
                        </m:ctrlPr>
                      </m:dPr>
                      <m:e>
                        <m:r>
                          <a:rPr lang="en-US" b="1" i="1">
                            <a:solidFill>
                              <a:srgbClr val="FF0000"/>
                            </a:solidFill>
                            <a:latin typeface="Cambria Math"/>
                          </a:rPr>
                          <m:t> </m:t>
                        </m:r>
                        <m:r>
                          <a:rPr lang="en-US" b="1" i="1">
                            <a:solidFill>
                              <a:srgbClr val="FF0000"/>
                            </a:solidFill>
                            <a:latin typeface="Cambria Math"/>
                          </a:rPr>
                          <m:t>𝒇𝒐𝒓</m:t>
                        </m:r>
                        <m:r>
                          <a:rPr lang="en-US" b="1" i="1">
                            <a:solidFill>
                              <a:srgbClr val="FF0000"/>
                            </a:solidFill>
                            <a:latin typeface="Cambria Math"/>
                          </a:rPr>
                          <m:t>  </m:t>
                        </m:r>
                        <m:r>
                          <a:rPr lang="en-US" b="1" i="1">
                            <a:solidFill>
                              <a:srgbClr val="FF0000"/>
                            </a:solidFill>
                            <a:latin typeface="Cambria Math"/>
                          </a:rPr>
                          <m:t>𝒓</m:t>
                        </m:r>
                        <m:r>
                          <a:rPr lang="en-US" b="1" i="1">
                            <a:solidFill>
                              <a:srgbClr val="FF0000"/>
                            </a:solidFill>
                            <a:latin typeface="Cambria Math"/>
                          </a:rPr>
                          <m:t> ≥ </m:t>
                        </m:r>
                        <m:r>
                          <a:rPr lang="en-US" b="1" i="1">
                            <a:solidFill>
                              <a:srgbClr val="FF0000"/>
                            </a:solidFill>
                            <a:latin typeface="Cambria Math"/>
                          </a:rPr>
                          <m:t>𝑹</m:t>
                        </m:r>
                        <m:r>
                          <a:rPr lang="en-US" b="1" i="1">
                            <a:solidFill>
                              <a:srgbClr val="FF0000"/>
                            </a:solidFill>
                            <a:latin typeface="Cambria Math"/>
                          </a:rPr>
                          <m:t> </m:t>
                        </m:r>
                      </m:e>
                    </m:d>
                    <m:r>
                      <a:rPr lang="en-US" b="1" i="1">
                        <a:solidFill>
                          <a:srgbClr val="FF0000"/>
                        </a:solidFill>
                        <a:latin typeface="Cambria Math"/>
                      </a:rPr>
                      <m:t>           </m:t>
                    </m:r>
                    <m:d>
                      <m:dPr>
                        <m:ctrlPr>
                          <a:rPr lang="en-US" b="1" i="1">
                            <a:solidFill>
                              <a:srgbClr val="FF0000"/>
                            </a:solidFill>
                            <a:latin typeface="Cambria Math" panose="02040503050406030204" pitchFamily="18" charset="0"/>
                          </a:rPr>
                        </m:ctrlPr>
                      </m:dPr>
                      <m:e>
                        <m:r>
                          <a:rPr lang="en-US" b="1" i="1" smtClean="0">
                            <a:solidFill>
                              <a:srgbClr val="FF0000"/>
                            </a:solidFill>
                            <a:latin typeface="Cambria Math" panose="02040503050406030204" pitchFamily="18" charset="0"/>
                          </a:rPr>
                          <m:t>𝟐</m:t>
                        </m:r>
                        <m:r>
                          <a:rPr lang="en-US" b="1" i="1">
                            <a:solidFill>
                              <a:srgbClr val="FF0000"/>
                            </a:solidFill>
                            <a:latin typeface="Cambria Math"/>
                          </a:rPr>
                          <m:t>.</m:t>
                        </m:r>
                        <m:r>
                          <a:rPr lang="en-US" b="1" i="1">
                            <a:solidFill>
                              <a:srgbClr val="FF0000"/>
                            </a:solidFill>
                            <a:latin typeface="Cambria Math"/>
                          </a:rPr>
                          <m:t>𝟏𝟒</m:t>
                        </m:r>
                      </m:e>
                    </m:d>
                  </m:oMath>
                </a14:m>
                <a:endParaRPr lang="en-US" b="1" dirty="0">
                  <a:solidFill>
                    <a:srgbClr val="FF0000"/>
                  </a:solidFill>
                </a:endParaRPr>
              </a:p>
              <a:p>
                <a:pPr lvl="0">
                  <a:defRPr/>
                </a:pPr>
                <a:r>
                  <a:rPr lang="en-US" dirty="0">
                    <a:solidFill>
                      <a:prstClr val="black"/>
                    </a:solidFill>
                  </a:rPr>
                  <a:t>which is identical in form to Equation </a:t>
                </a:r>
                <a14:m>
                  <m:oMath xmlns:m="http://schemas.openxmlformats.org/officeDocument/2006/math">
                    <m:r>
                      <a:rPr lang="en-US" b="1" i="1" smtClean="0">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𝟓</m:t>
                    </m:r>
                  </m:oMath>
                </a14:m>
                <a:r>
                  <a:rPr lang="en-US" dirty="0">
                    <a:solidFill>
                      <a:prstClr val="black"/>
                    </a:solidFill>
                  </a:rPr>
                  <a:t>. </a:t>
                </a:r>
              </a:p>
            </p:txBody>
          </p:sp>
        </mc:Choice>
        <mc:Fallback xmlns="">
          <p:sp>
            <p:nvSpPr>
              <p:cNvPr id="11" name="Rectangle 10">
                <a:extLst>
                  <a:ext uri="{FF2B5EF4-FFF2-40B4-BE49-F238E27FC236}">
                    <a16:creationId xmlns:a16="http://schemas.microsoft.com/office/drawing/2014/main" id="{4EB4A92A-70C0-47E4-A936-D97FBEC8CAC2}"/>
                  </a:ext>
                </a:extLst>
              </p:cNvPr>
              <p:cNvSpPr>
                <a:spLocks noRot="1" noChangeAspect="1" noMove="1" noResize="1" noEditPoints="1" noAdjustHandles="1" noChangeArrowheads="1" noChangeShapeType="1" noTextEdit="1"/>
              </p:cNvSpPr>
              <p:nvPr/>
            </p:nvSpPr>
            <p:spPr>
              <a:xfrm>
                <a:off x="1672915" y="6048178"/>
                <a:ext cx="8846169" cy="762453"/>
              </a:xfrm>
              <a:prstGeom prst="rect">
                <a:avLst/>
              </a:prstGeom>
              <a:blipFill>
                <a:blip r:embed="rId9"/>
                <a:stretch>
                  <a:fillRect l="-551" b="-12800"/>
                </a:stretch>
              </a:blipFill>
            </p:spPr>
            <p:txBody>
              <a:bodyPr/>
              <a:lstStyle/>
              <a:p>
                <a:r>
                  <a:rPr lang="en-US">
                    <a:noFill/>
                  </a:rPr>
                  <a:t> </a:t>
                </a:r>
              </a:p>
            </p:txBody>
          </p:sp>
        </mc:Fallback>
      </mc:AlternateContent>
      <p:sp>
        <p:nvSpPr>
          <p:cNvPr id="17" name="Rectangle 16">
            <a:extLst>
              <a:ext uri="{FF2B5EF4-FFF2-40B4-BE49-F238E27FC236}">
                <a16:creationId xmlns:a16="http://schemas.microsoft.com/office/drawing/2014/main" id="{A3CED422-A65D-48B1-B34A-CBEB86F24228}"/>
              </a:ext>
            </a:extLst>
          </p:cNvPr>
          <p:cNvSpPr/>
          <p:nvPr/>
        </p:nvSpPr>
        <p:spPr>
          <a:xfrm>
            <a:off x="8375373" y="5039310"/>
            <a:ext cx="2968488" cy="1200329"/>
          </a:xfrm>
          <a:prstGeom prst="rect">
            <a:avLst/>
          </a:prstGeom>
        </p:spPr>
        <p:txBody>
          <a:bodyPr wrap="square">
            <a:spAutoFit/>
          </a:bodyPr>
          <a:lstStyle/>
          <a:p>
            <a:pPr lvl="0">
              <a:defRPr/>
            </a:pPr>
            <a:r>
              <a:rPr lang="en-US" i="1" dirty="0">
                <a:solidFill>
                  <a:srgbClr val="FF0000"/>
                </a:solidFill>
                <a:latin typeface="Agency FB" panose="020B0503020202020204" pitchFamily="34" charset="0"/>
              </a:rPr>
              <a:t>Note how much easier it is to use Ampère’s law than to use the </a:t>
            </a:r>
            <a:r>
              <a:rPr lang="en-US" i="1" dirty="0" err="1">
                <a:solidFill>
                  <a:srgbClr val="FF0000"/>
                </a:solidFill>
                <a:latin typeface="Agency FB" panose="020B0503020202020204" pitchFamily="34" charset="0"/>
              </a:rPr>
              <a:t>Biot</a:t>
            </a:r>
            <a:r>
              <a:rPr lang="en-US" i="1" dirty="0">
                <a:solidFill>
                  <a:srgbClr val="FF0000"/>
                </a:solidFill>
                <a:latin typeface="Agency FB" panose="020B0503020202020204" pitchFamily="34" charset="0"/>
              </a:rPr>
              <a:t>–Savart law. This is often the case in highly symmetric situations.</a:t>
            </a:r>
          </a:p>
        </p:txBody>
      </p:sp>
      <p:pic>
        <p:nvPicPr>
          <p:cNvPr id="12" name="Picture 11">
            <a:extLst>
              <a:ext uri="{FF2B5EF4-FFF2-40B4-BE49-F238E27FC236}">
                <a16:creationId xmlns:a16="http://schemas.microsoft.com/office/drawing/2014/main" id="{CFF9AACB-5F9D-4D06-988E-BA949B76B980}"/>
              </a:ext>
            </a:extLst>
          </p:cNvPr>
          <p:cNvPicPr/>
          <p:nvPr/>
        </p:nvPicPr>
        <p:blipFill>
          <a:blip r:embed="rId10">
            <a:lum bright="-40000" contrast="40000"/>
          </a:blip>
          <a:srcRect/>
          <a:stretch>
            <a:fillRect/>
          </a:stretch>
        </p:blipFill>
        <p:spPr bwMode="auto">
          <a:xfrm>
            <a:off x="6744552" y="1227408"/>
            <a:ext cx="2015745" cy="1913560"/>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C03F079B-CC16-40A1-975D-2AB87B93933D}"/>
                  </a:ext>
                </a:extLst>
              </p:cNvPr>
              <p:cNvSpPr/>
              <p:nvPr/>
            </p:nvSpPr>
            <p:spPr>
              <a:xfrm>
                <a:off x="8760296" y="1080026"/>
                <a:ext cx="1812592" cy="2123658"/>
              </a:xfrm>
              <a:prstGeom prst="rect">
                <a:avLst/>
              </a:prstGeom>
            </p:spPr>
            <p:txBody>
              <a:bodyPr wrap="square">
                <a:spAutoFit/>
              </a:bodyPr>
              <a:lstStyle/>
              <a:p>
                <a:pPr lvl="0" algn="just">
                  <a:defRPr/>
                </a:pPr>
                <a:r>
                  <a:rPr lang="en-US" sz="1200" b="1" dirty="0">
                    <a:solidFill>
                      <a:prstClr val="black"/>
                    </a:solidFill>
                  </a:rPr>
                  <a:t>Figure </a:t>
                </a:r>
                <a14:m>
                  <m:oMath xmlns:m="http://schemas.openxmlformats.org/officeDocument/2006/math">
                    <m:r>
                      <a:rPr lang="en-US" sz="1200" b="1" i="1">
                        <a:solidFill>
                          <a:prstClr val="black"/>
                        </a:solidFill>
                        <a:latin typeface="Cambria Math"/>
                      </a:rPr>
                      <m:t>𝟖</m:t>
                    </m:r>
                    <m:r>
                      <a:rPr lang="en-US" sz="1200" b="1" i="1">
                        <a:solidFill>
                          <a:prstClr val="black"/>
                        </a:solidFill>
                        <a:latin typeface="Cambria Math"/>
                      </a:rPr>
                      <m:t>.</m:t>
                    </m:r>
                    <m:r>
                      <a:rPr lang="en-US" sz="1200" b="1" i="1">
                        <a:solidFill>
                          <a:prstClr val="black"/>
                        </a:solidFill>
                        <a:latin typeface="Cambria Math"/>
                      </a:rPr>
                      <m:t>𝟏𝟐</m:t>
                    </m:r>
                  </m:oMath>
                </a14:m>
                <a:r>
                  <a:rPr lang="en-US" sz="1200" b="1" dirty="0">
                    <a:solidFill>
                      <a:prstClr val="black"/>
                    </a:solidFill>
                  </a:rPr>
                  <a:t> </a:t>
                </a:r>
                <a:r>
                  <a:rPr lang="en-US" sz="1200" dirty="0">
                    <a:solidFill>
                      <a:prstClr val="black"/>
                    </a:solidFill>
                  </a:rPr>
                  <a:t>(Example </a:t>
                </a:r>
                <a14:m>
                  <m:oMath xmlns:m="http://schemas.openxmlformats.org/officeDocument/2006/math">
                    <m:r>
                      <a:rPr lang="en-US" sz="1200" b="1" i="1">
                        <a:solidFill>
                          <a:prstClr val="black"/>
                        </a:solidFill>
                        <a:latin typeface="Cambria Math"/>
                      </a:rPr>
                      <m:t>𝟖</m:t>
                    </m:r>
                    <m:r>
                      <a:rPr lang="en-US" sz="1200" b="1" i="1">
                        <a:solidFill>
                          <a:prstClr val="black"/>
                        </a:solidFill>
                        <a:latin typeface="Cambria Math"/>
                      </a:rPr>
                      <m:t>.</m:t>
                    </m:r>
                    <m:r>
                      <a:rPr lang="en-US" sz="1200" b="1" i="1">
                        <a:solidFill>
                          <a:prstClr val="black"/>
                        </a:solidFill>
                        <a:latin typeface="Cambria Math"/>
                      </a:rPr>
                      <m:t>𝟒</m:t>
                    </m:r>
                  </m:oMath>
                </a14:m>
                <a:r>
                  <a:rPr lang="en-US" sz="1200" dirty="0">
                    <a:solidFill>
                      <a:prstClr val="black"/>
                    </a:solidFill>
                  </a:rPr>
                  <a:t>) A long, straight wire of radius </a:t>
                </a:r>
                <a:r>
                  <a:rPr lang="en-US" sz="1200" i="1" dirty="0">
                    <a:solidFill>
                      <a:prstClr val="black"/>
                    </a:solidFill>
                  </a:rPr>
                  <a:t>R </a:t>
                </a:r>
                <a:r>
                  <a:rPr lang="en-US" sz="1200" dirty="0">
                    <a:solidFill>
                      <a:prstClr val="black"/>
                    </a:solidFill>
                  </a:rPr>
                  <a:t>carrying a steady current </a:t>
                </a:r>
                <a:r>
                  <a:rPr lang="en-US" sz="1200" i="1" dirty="0">
                    <a:solidFill>
                      <a:prstClr val="black"/>
                    </a:solidFill>
                  </a:rPr>
                  <a:t>I </a:t>
                </a:r>
                <a:r>
                  <a:rPr lang="en-US" sz="1200" dirty="0">
                    <a:solidFill>
                      <a:prstClr val="black"/>
                    </a:solidFill>
                  </a:rPr>
                  <a:t>uniformly distributed across the cross section of the wire. The magnetic field at any point can be calculated from Ampère’s law using a circular path of radius </a:t>
                </a:r>
                <a:r>
                  <a:rPr lang="en-US" sz="1200" i="1" dirty="0">
                    <a:solidFill>
                      <a:prstClr val="black"/>
                    </a:solidFill>
                  </a:rPr>
                  <a:t>r</a:t>
                </a:r>
                <a:r>
                  <a:rPr lang="en-US" sz="1200" dirty="0">
                    <a:solidFill>
                      <a:prstClr val="black"/>
                    </a:solidFill>
                  </a:rPr>
                  <a:t>, concentric with the wire.</a:t>
                </a:r>
              </a:p>
            </p:txBody>
          </p:sp>
        </mc:Choice>
        <mc:Fallback xmlns="">
          <p:sp>
            <p:nvSpPr>
              <p:cNvPr id="2" name="Rectangle 1">
                <a:extLst>
                  <a:ext uri="{FF2B5EF4-FFF2-40B4-BE49-F238E27FC236}">
                    <a16:creationId xmlns:a16="http://schemas.microsoft.com/office/drawing/2014/main" id="{C03F079B-CC16-40A1-975D-2AB87B93933D}"/>
                  </a:ext>
                </a:extLst>
              </p:cNvPr>
              <p:cNvSpPr>
                <a:spLocks noRot="1" noChangeAspect="1" noMove="1" noResize="1" noEditPoints="1" noAdjustHandles="1" noChangeArrowheads="1" noChangeShapeType="1" noTextEdit="1"/>
              </p:cNvSpPr>
              <p:nvPr/>
            </p:nvSpPr>
            <p:spPr>
              <a:xfrm>
                <a:off x="8760296" y="1080026"/>
                <a:ext cx="1812592" cy="2123658"/>
              </a:xfrm>
              <a:prstGeom prst="rect">
                <a:avLst/>
              </a:prstGeom>
              <a:blipFill>
                <a:blip r:embed="rId11"/>
                <a:stretch>
                  <a:fillRect r="-337" b="-1146"/>
                </a:stretch>
              </a:blipFill>
            </p:spPr>
            <p:txBody>
              <a:bodyPr/>
              <a:lstStyle/>
              <a:p>
                <a:r>
                  <a:rPr lang="en-US">
                    <a:noFill/>
                  </a:rPr>
                  <a:t> </a:t>
                </a:r>
              </a:p>
            </p:txBody>
          </p:sp>
        </mc:Fallback>
      </mc:AlternateContent>
    </p:spTree>
    <p:extLst>
      <p:ext uri="{BB962C8B-B14F-4D97-AF65-F5344CB8AC3E}">
        <p14:creationId xmlns:p14="http://schemas.microsoft.com/office/powerpoint/2010/main" val="213313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8" grpId="0"/>
      <p:bldP spid="10" grpId="0"/>
      <p:bldP spid="13" grpId="0"/>
      <p:bldP spid="9" grpId="0"/>
      <p:bldP spid="11"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677712" y="44624"/>
                <a:ext cx="8810777" cy="369332"/>
              </a:xfrm>
              <a:prstGeom prst="rect">
                <a:avLst/>
              </a:prstGeom>
            </p:spPr>
            <p:txBody>
              <a:bodyPr wrap="square">
                <a:spAutoFit/>
              </a:bodyPr>
              <a:lstStyle/>
              <a:p>
                <a:pPr lvl="0">
                  <a:defRPr/>
                </a:pPr>
                <a14:m>
                  <m:oMathPara xmlns:m="http://schemas.openxmlformats.org/officeDocument/2006/math">
                    <m:oMathParaPr>
                      <m:jc m:val="left"/>
                    </m:oMathParaPr>
                    <m:oMath xmlns:m="http://schemas.openxmlformats.org/officeDocument/2006/math">
                      <m:r>
                        <m:rPr>
                          <m:nor/>
                        </m:rPr>
                        <a:rPr lang="en-US" u="sng" dirty="0" smtClean="0">
                          <a:solidFill>
                            <a:srgbClr val="FF0000"/>
                          </a:solidFill>
                        </a:rPr>
                        <m:t>Now</m:t>
                      </m:r>
                      <m:r>
                        <m:rPr>
                          <m:nor/>
                        </m:rPr>
                        <a:rPr lang="en-US" u="sng" dirty="0" smtClean="0">
                          <a:solidFill>
                            <a:srgbClr val="FF0000"/>
                          </a:solidFill>
                        </a:rPr>
                        <m:t> </m:t>
                      </m:r>
                      <m:r>
                        <m:rPr>
                          <m:nor/>
                        </m:rPr>
                        <a:rPr lang="en-US" u="sng" dirty="0" smtClean="0">
                          <a:solidFill>
                            <a:srgbClr val="FF0000"/>
                          </a:solidFill>
                        </a:rPr>
                        <m:t>consider</m:t>
                      </m:r>
                      <m:r>
                        <m:rPr>
                          <m:nor/>
                        </m:rPr>
                        <a:rPr lang="en-US" u="sng" dirty="0" smtClean="0">
                          <a:solidFill>
                            <a:srgbClr val="FF0000"/>
                          </a:solidFill>
                        </a:rPr>
                        <m:t> </m:t>
                      </m:r>
                      <m:r>
                        <m:rPr>
                          <m:nor/>
                        </m:rPr>
                        <a:rPr lang="en-US" u="sng" dirty="0" smtClean="0">
                          <a:solidFill>
                            <a:srgbClr val="FF0000"/>
                          </a:solidFill>
                        </a:rPr>
                        <m:t>the</m:t>
                      </m:r>
                      <m:r>
                        <m:rPr>
                          <m:nor/>
                        </m:rPr>
                        <a:rPr lang="en-US" u="sng" dirty="0" smtClean="0">
                          <a:solidFill>
                            <a:srgbClr val="FF0000"/>
                          </a:solidFill>
                        </a:rPr>
                        <m:t> </m:t>
                      </m:r>
                      <m:r>
                        <m:rPr>
                          <m:nor/>
                        </m:rPr>
                        <a:rPr lang="en-US" u="sng" dirty="0" smtClean="0">
                          <a:solidFill>
                            <a:srgbClr val="FF0000"/>
                          </a:solidFill>
                        </a:rPr>
                        <m:t>interior</m:t>
                      </m:r>
                      <m:r>
                        <m:rPr>
                          <m:nor/>
                        </m:rPr>
                        <a:rPr lang="en-US" u="sng" dirty="0" smtClean="0">
                          <a:solidFill>
                            <a:srgbClr val="FF0000"/>
                          </a:solidFill>
                        </a:rPr>
                        <m:t> </m:t>
                      </m:r>
                      <m:r>
                        <m:rPr>
                          <m:nor/>
                        </m:rPr>
                        <a:rPr lang="en-US" u="sng" dirty="0" smtClean="0">
                          <a:solidFill>
                            <a:srgbClr val="FF0000"/>
                          </a:solidFill>
                        </a:rPr>
                        <m:t>of</m:t>
                      </m:r>
                      <m:r>
                        <m:rPr>
                          <m:nor/>
                        </m:rPr>
                        <a:rPr lang="en-US" u="sng" dirty="0" smtClean="0">
                          <a:solidFill>
                            <a:srgbClr val="FF0000"/>
                          </a:solidFill>
                        </a:rPr>
                        <m:t> </m:t>
                      </m:r>
                      <m:r>
                        <m:rPr>
                          <m:nor/>
                        </m:rPr>
                        <a:rPr lang="en-US" u="sng" dirty="0" smtClean="0">
                          <a:solidFill>
                            <a:srgbClr val="FF0000"/>
                          </a:solidFill>
                        </a:rPr>
                        <m:t>the</m:t>
                      </m:r>
                      <m:r>
                        <m:rPr>
                          <m:nor/>
                        </m:rPr>
                        <a:rPr lang="en-US" u="sng" dirty="0" smtClean="0">
                          <a:solidFill>
                            <a:srgbClr val="FF0000"/>
                          </a:solidFill>
                        </a:rPr>
                        <m:t> </m:t>
                      </m:r>
                      <m:r>
                        <m:rPr>
                          <m:nor/>
                        </m:rPr>
                        <a:rPr lang="en-US" u="sng" dirty="0" smtClean="0">
                          <a:solidFill>
                            <a:srgbClr val="FF0000"/>
                          </a:solidFill>
                        </a:rPr>
                        <m:t>wire</m:t>
                      </m:r>
                      <m:r>
                        <m:rPr>
                          <m:nor/>
                        </m:rPr>
                        <a:rPr lang="en-US" u="sng" dirty="0" smtClean="0">
                          <a:solidFill>
                            <a:srgbClr val="FF0000"/>
                          </a:solidFill>
                        </a:rPr>
                        <m:t>, </m:t>
                      </m:r>
                      <m:r>
                        <m:rPr>
                          <m:nor/>
                        </m:rPr>
                        <a:rPr lang="en-US" u="sng" dirty="0" smtClean="0">
                          <a:solidFill>
                            <a:srgbClr val="FF0000"/>
                          </a:solidFill>
                        </a:rPr>
                        <m:t>where</m:t>
                      </m:r>
                      <m:r>
                        <a:rPr lang="en-US" i="1" u="sng">
                          <a:solidFill>
                            <a:srgbClr val="FF0000"/>
                          </a:solidFill>
                          <a:latin typeface="Cambria Math"/>
                        </a:rPr>
                        <m:t>  </m:t>
                      </m:r>
                      <m:r>
                        <a:rPr lang="en-US" i="1" u="sng">
                          <a:solidFill>
                            <a:srgbClr val="FF0000"/>
                          </a:solidFill>
                          <a:latin typeface="Cambria Math"/>
                        </a:rPr>
                        <m:t>𝑟</m:t>
                      </m:r>
                      <m:r>
                        <a:rPr lang="en-US" i="1" u="sng">
                          <a:solidFill>
                            <a:srgbClr val="FF0000"/>
                          </a:solidFill>
                          <a:latin typeface="Cambria Math"/>
                        </a:rPr>
                        <m:t> &lt; </m:t>
                      </m:r>
                      <m:r>
                        <a:rPr lang="en-US" i="1" u="sng">
                          <a:solidFill>
                            <a:srgbClr val="FF0000"/>
                          </a:solidFill>
                          <a:latin typeface="Cambria Math"/>
                        </a:rPr>
                        <m:t>𝑅</m:t>
                      </m:r>
                      <m:r>
                        <a:rPr lang="en-US" i="1" u="sng">
                          <a:solidFill>
                            <a:srgbClr val="FF0000"/>
                          </a:solidFill>
                          <a:latin typeface="Cambria Math"/>
                        </a:rPr>
                        <m:t>.</m:t>
                      </m:r>
                    </m:oMath>
                  </m:oMathPara>
                </a14:m>
                <a:endParaRPr lang="en-US" u="sng" dirty="0">
                  <a:solidFill>
                    <a:srgbClr val="FF0000"/>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1677712" y="44624"/>
                <a:ext cx="8810777" cy="369332"/>
              </a:xfrm>
              <a:prstGeom prst="rect">
                <a:avLst/>
              </a:prstGeom>
              <a:blipFill>
                <a:blip r:embed="rId2"/>
                <a:stretch>
                  <a:fillRect b="-65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1514212" y="336075"/>
                <a:ext cx="9085399" cy="377219"/>
              </a:xfrm>
              <a:prstGeom prst="rect">
                <a:avLst/>
              </a:prstGeom>
            </p:spPr>
            <p:txBody>
              <a:bodyPr wrap="square">
                <a:spAutoFit/>
              </a:bodyPr>
              <a:lstStyle/>
              <a:p>
                <a:pPr lvl="0">
                  <a:defRPr/>
                </a:pPr>
                <a:r>
                  <a:rPr lang="en-US" dirty="0">
                    <a:solidFill>
                      <a:prstClr val="black"/>
                    </a:solidFill>
                  </a:rPr>
                  <a:t>Here the current </a:t>
                </a:r>
                <a14:m>
                  <m:oMath xmlns:m="http://schemas.openxmlformats.org/officeDocument/2006/math">
                    <m:acc>
                      <m:accPr>
                        <m:chr m:val="́"/>
                        <m:ctrlPr>
                          <a:rPr lang="en-US" i="1" smtClean="0">
                            <a:solidFill>
                              <a:srgbClr val="FF0000"/>
                            </a:solidFill>
                            <a:latin typeface="Cambria Math" panose="02040503050406030204" pitchFamily="18" charset="0"/>
                          </a:rPr>
                        </m:ctrlPr>
                      </m:accPr>
                      <m:e>
                        <m:r>
                          <a:rPr lang="en-US" i="1">
                            <a:solidFill>
                              <a:srgbClr val="FF0000"/>
                            </a:solidFill>
                            <a:latin typeface="Cambria Math"/>
                          </a:rPr>
                          <m:t>𝐼</m:t>
                        </m:r>
                        <m:r>
                          <a:rPr lang="en-US" i="1">
                            <a:solidFill>
                              <a:srgbClr val="FF0000"/>
                            </a:solidFill>
                            <a:latin typeface="Cambria Math"/>
                          </a:rPr>
                          <m:t> </m:t>
                        </m:r>
                      </m:e>
                    </m:acc>
                    <m:r>
                      <a:rPr lang="en-US" i="1">
                        <a:solidFill>
                          <a:prstClr val="black"/>
                        </a:solidFill>
                        <a:latin typeface="Cambria Math"/>
                      </a:rPr>
                      <m:t> </m:t>
                    </m:r>
                  </m:oMath>
                </a14:m>
                <a:r>
                  <a:rPr lang="en-US" dirty="0">
                    <a:solidFill>
                      <a:prstClr val="black"/>
                    </a:solidFill>
                  </a:rPr>
                  <a:t> passing through the plane of </a:t>
                </a:r>
                <a14:m>
                  <m:oMath xmlns:m="http://schemas.openxmlformats.org/officeDocument/2006/math">
                    <m:r>
                      <m:rPr>
                        <m:sty m:val="p"/>
                      </m:rPr>
                      <a:rPr lang="en-US">
                        <a:solidFill>
                          <a:prstClr val="black"/>
                        </a:solidFill>
                        <a:latin typeface="Cambria Math"/>
                      </a:rPr>
                      <m:t>circle</m:t>
                    </m:r>
                    <m:r>
                      <a:rPr lang="en-US" b="1" i="1">
                        <a:solidFill>
                          <a:prstClr val="black"/>
                        </a:solidFill>
                        <a:latin typeface="Cambria Math"/>
                      </a:rPr>
                      <m:t> </m:t>
                    </m:r>
                    <m:r>
                      <a:rPr lang="en-US" b="1" i="1">
                        <a:solidFill>
                          <a:prstClr val="black"/>
                        </a:solidFill>
                        <a:latin typeface="Cambria Math"/>
                      </a:rPr>
                      <m:t>𝟐</m:t>
                    </m:r>
                  </m:oMath>
                </a14:m>
                <a:r>
                  <a:rPr lang="en-US" dirty="0">
                    <a:solidFill>
                      <a:prstClr val="black"/>
                    </a:solidFill>
                  </a:rPr>
                  <a:t> is less than the total current </a:t>
                </a:r>
                <a14:m>
                  <m:oMath xmlns:m="http://schemas.openxmlformats.org/officeDocument/2006/math">
                    <m:r>
                      <a:rPr lang="en-US" i="1">
                        <a:solidFill>
                          <a:prstClr val="black"/>
                        </a:solidFill>
                        <a:latin typeface="Cambria Math"/>
                      </a:rPr>
                      <m:t>𝐼</m:t>
                    </m:r>
                  </m:oMath>
                </a14:m>
                <a:r>
                  <a:rPr lang="en-US" dirty="0">
                    <a:solidFill>
                      <a:prstClr val="black"/>
                    </a:solidFill>
                  </a:rPr>
                  <a:t>.</a:t>
                </a:r>
              </a:p>
            </p:txBody>
          </p:sp>
        </mc:Choice>
        <mc:Fallback xmlns="">
          <p:sp>
            <p:nvSpPr>
              <p:cNvPr id="5" name="Rectangle 4"/>
              <p:cNvSpPr>
                <a:spLocks noRot="1" noChangeAspect="1" noMove="1" noResize="1" noEditPoints="1" noAdjustHandles="1" noChangeArrowheads="1" noChangeShapeType="1" noTextEdit="1"/>
              </p:cNvSpPr>
              <p:nvPr/>
            </p:nvSpPr>
            <p:spPr>
              <a:xfrm>
                <a:off x="1514212" y="336075"/>
                <a:ext cx="9085399" cy="377219"/>
              </a:xfrm>
              <a:prstGeom prst="rect">
                <a:avLst/>
              </a:prstGeom>
              <a:blipFill>
                <a:blip r:embed="rId3"/>
                <a:stretch>
                  <a:fillRect l="-537" t="-8065" b="-2580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535807" y="693031"/>
                <a:ext cx="6973509" cy="1230209"/>
              </a:xfrm>
              <a:prstGeom prst="rect">
                <a:avLst/>
              </a:prstGeom>
            </p:spPr>
            <p:txBody>
              <a:bodyPr wrap="square">
                <a:spAutoFit/>
              </a:bodyPr>
              <a:lstStyle/>
              <a:p>
                <a:pPr lvl="0">
                  <a:defRPr/>
                </a:pPr>
                <a:r>
                  <a:rPr lang="en-US" dirty="0">
                    <a:solidFill>
                      <a:prstClr val="black"/>
                    </a:solidFill>
                  </a:rPr>
                  <a:t>Because the current is uniform over the cross section of the wire, the fraction of the current enclosed by circle </a:t>
                </a:r>
                <a14:m>
                  <m:oMath xmlns:m="http://schemas.openxmlformats.org/officeDocument/2006/math">
                    <m:r>
                      <a:rPr lang="en-US" b="1" i="1">
                        <a:solidFill>
                          <a:prstClr val="black"/>
                        </a:solidFill>
                        <a:latin typeface="Cambria Math"/>
                      </a:rPr>
                      <m:t>𝟐</m:t>
                    </m:r>
                  </m:oMath>
                </a14:m>
                <a:r>
                  <a:rPr lang="en-US" dirty="0">
                    <a:solidFill>
                      <a:prstClr val="black"/>
                    </a:solidFill>
                  </a:rPr>
                  <a:t> must equal the ratio of the area </a:t>
                </a:r>
                <a14:m>
                  <m:oMath xmlns:m="http://schemas.openxmlformats.org/officeDocument/2006/math">
                    <m:r>
                      <a:rPr lang="en-US" b="1" i="1">
                        <a:solidFill>
                          <a:prstClr val="black"/>
                        </a:solidFill>
                        <a:latin typeface="Cambria Math"/>
                      </a:rPr>
                      <m:t>𝝅</m:t>
                    </m:r>
                    <m:sSup>
                      <m:sSupPr>
                        <m:ctrlPr>
                          <a:rPr lang="en-US" b="1" i="1">
                            <a:solidFill>
                              <a:prstClr val="black"/>
                            </a:solidFill>
                            <a:latin typeface="Cambria Math" panose="02040503050406030204" pitchFamily="18" charset="0"/>
                          </a:rPr>
                        </m:ctrlPr>
                      </m:sSupPr>
                      <m:e>
                        <m:r>
                          <a:rPr lang="en-US" b="1" i="1">
                            <a:solidFill>
                              <a:prstClr val="black"/>
                            </a:solidFill>
                            <a:latin typeface="Cambria Math"/>
                          </a:rPr>
                          <m:t>𝒓</m:t>
                        </m:r>
                      </m:e>
                      <m:sup>
                        <m:r>
                          <a:rPr lang="en-US" b="1" i="1">
                            <a:solidFill>
                              <a:prstClr val="black"/>
                            </a:solidFill>
                            <a:latin typeface="Cambria Math"/>
                          </a:rPr>
                          <m:t>𝟐</m:t>
                        </m:r>
                      </m:sup>
                    </m:sSup>
                    <m:r>
                      <a:rPr lang="en-US" b="1" i="1">
                        <a:solidFill>
                          <a:prstClr val="black"/>
                        </a:solidFill>
                        <a:latin typeface="Cambria Math"/>
                      </a:rPr>
                      <m:t>  </m:t>
                    </m:r>
                  </m:oMath>
                </a14:m>
                <a:r>
                  <a:rPr lang="en-US" dirty="0">
                    <a:solidFill>
                      <a:prstClr val="black"/>
                    </a:solidFill>
                  </a:rPr>
                  <a:t>enclosed by circle </a:t>
                </a:r>
                <a14:m>
                  <m:oMath xmlns:m="http://schemas.openxmlformats.org/officeDocument/2006/math">
                    <m:r>
                      <a:rPr lang="en-US" b="1" i="1">
                        <a:solidFill>
                          <a:prstClr val="black"/>
                        </a:solidFill>
                        <a:latin typeface="Cambria Math"/>
                      </a:rPr>
                      <m:t>𝟐</m:t>
                    </m:r>
                  </m:oMath>
                </a14:m>
                <a:r>
                  <a:rPr lang="en-US" dirty="0">
                    <a:solidFill>
                      <a:prstClr val="black"/>
                    </a:solidFill>
                  </a:rPr>
                  <a:t> to the cross-sectional area </a:t>
                </a:r>
                <a14:m>
                  <m:oMath xmlns:m="http://schemas.openxmlformats.org/officeDocument/2006/math">
                    <m:r>
                      <a:rPr lang="en-US" b="1" i="1">
                        <a:solidFill>
                          <a:prstClr val="black"/>
                        </a:solidFill>
                        <a:latin typeface="Cambria Math"/>
                      </a:rPr>
                      <m:t>𝝅</m:t>
                    </m:r>
                    <m:sSup>
                      <m:sSupPr>
                        <m:ctrlPr>
                          <a:rPr lang="en-US" b="1" i="1">
                            <a:solidFill>
                              <a:prstClr val="black"/>
                            </a:solidFill>
                            <a:latin typeface="Cambria Math" panose="02040503050406030204" pitchFamily="18" charset="0"/>
                          </a:rPr>
                        </m:ctrlPr>
                      </m:sSupPr>
                      <m:e>
                        <m:r>
                          <a:rPr lang="en-US" b="1" i="1">
                            <a:solidFill>
                              <a:prstClr val="black"/>
                            </a:solidFill>
                            <a:latin typeface="Cambria Math"/>
                          </a:rPr>
                          <m:t>𝑹</m:t>
                        </m:r>
                      </m:e>
                      <m:sup>
                        <m:r>
                          <a:rPr lang="en-US" b="1" i="1">
                            <a:solidFill>
                              <a:prstClr val="black"/>
                            </a:solidFill>
                            <a:latin typeface="Cambria Math"/>
                          </a:rPr>
                          <m:t>𝟐</m:t>
                        </m:r>
                      </m:sup>
                    </m:sSup>
                  </m:oMath>
                </a14:m>
                <a:r>
                  <a:rPr lang="en-US" dirty="0">
                    <a:solidFill>
                      <a:prstClr val="black"/>
                    </a:solidFill>
                  </a:rPr>
                  <a:t> of the </a:t>
                </a:r>
                <a14:m>
                  <m:oMath xmlns:m="http://schemas.openxmlformats.org/officeDocument/2006/math">
                    <m:sSup>
                      <m:sSupPr>
                        <m:ctrlPr>
                          <a:rPr lang="en-US" i="1">
                            <a:solidFill>
                              <a:prstClr val="black"/>
                            </a:solidFill>
                            <a:latin typeface="Cambria Math" panose="02040503050406030204" pitchFamily="18" charset="0"/>
                          </a:rPr>
                        </m:ctrlPr>
                      </m:sSupPr>
                      <m:e>
                        <m:r>
                          <a:rPr lang="en-US" i="1">
                            <a:solidFill>
                              <a:prstClr val="black"/>
                            </a:solidFill>
                            <a:latin typeface="Cambria Math"/>
                          </a:rPr>
                          <m:t>𝑤𝑖𝑟𝑒</m:t>
                        </m:r>
                        <m:r>
                          <a:rPr lang="en-US" i="1">
                            <a:solidFill>
                              <a:prstClr val="black"/>
                            </a:solidFill>
                            <a:latin typeface="Cambria Math"/>
                          </a:rPr>
                          <m:t>:</m:t>
                        </m:r>
                      </m:e>
                      <m:sup/>
                    </m:sSup>
                  </m:oMath>
                </a14:m>
                <a:endParaRPr lang="en-US" dirty="0">
                  <a:solidFill>
                    <a:prstClr val="black"/>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1535807" y="693031"/>
                <a:ext cx="6973509" cy="1230209"/>
              </a:xfrm>
              <a:prstGeom prst="rect">
                <a:avLst/>
              </a:prstGeom>
              <a:blipFill>
                <a:blip r:embed="rId4"/>
                <a:stretch>
                  <a:fillRect l="-787" t="-29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1578476" y="1610766"/>
                <a:ext cx="5381620" cy="1221360"/>
              </a:xfrm>
              <a:prstGeom prst="rect">
                <a:avLst/>
              </a:prstGeom>
            </p:spPr>
            <p:txBody>
              <a:bodyPr wrap="square">
                <a:spAutoFit/>
              </a:bodyPr>
              <a:lstStyle/>
              <a:p>
                <a:pPr lvl="0">
                  <a:defRPr/>
                </a:pPr>
                <a14:m>
                  <m:oMathPara xmlns:m="http://schemas.openxmlformats.org/officeDocument/2006/math">
                    <m:oMathParaPr>
                      <m:jc m:val="centerGroup"/>
                    </m:oMathParaPr>
                    <m:oMath xmlns:m="http://schemas.openxmlformats.org/officeDocument/2006/math">
                      <m:f>
                        <m:fPr>
                          <m:ctrlPr>
                            <a:rPr lang="en-US" b="1" i="1" smtClean="0">
                              <a:solidFill>
                                <a:srgbClr val="FF0000"/>
                              </a:solidFill>
                              <a:latin typeface="Cambria Math" panose="02040503050406030204" pitchFamily="18" charset="0"/>
                            </a:rPr>
                          </m:ctrlPr>
                        </m:fPr>
                        <m:num>
                          <m:acc>
                            <m:accPr>
                              <m:chr m:val="́"/>
                              <m:ctrlPr>
                                <a:rPr lang="en-US" b="1" i="1">
                                  <a:solidFill>
                                    <a:srgbClr val="FF0000"/>
                                  </a:solidFill>
                                  <a:latin typeface="Cambria Math" panose="02040503050406030204" pitchFamily="18" charset="0"/>
                                </a:rPr>
                              </m:ctrlPr>
                            </m:accPr>
                            <m:e>
                              <m:r>
                                <a:rPr lang="en-US" b="1" i="1">
                                  <a:solidFill>
                                    <a:srgbClr val="FF0000"/>
                                  </a:solidFill>
                                  <a:latin typeface="Cambria Math"/>
                                </a:rPr>
                                <m:t>𝑰</m:t>
                              </m:r>
                              <m:r>
                                <a:rPr lang="en-US" b="1" i="1">
                                  <a:solidFill>
                                    <a:srgbClr val="FF0000"/>
                                  </a:solidFill>
                                  <a:latin typeface="Cambria Math"/>
                                </a:rPr>
                                <m:t> </m:t>
                              </m:r>
                            </m:e>
                          </m:acc>
                        </m:num>
                        <m:den>
                          <m:r>
                            <a:rPr lang="en-US" b="1" i="1">
                              <a:solidFill>
                                <a:srgbClr val="FF0000"/>
                              </a:solidFill>
                              <a:latin typeface="Cambria Math"/>
                            </a:rPr>
                            <m:t>𝝅</m:t>
                          </m:r>
                          <m:sSup>
                            <m:sSupPr>
                              <m:ctrlPr>
                                <a:rPr lang="en-US" b="1" i="1">
                                  <a:solidFill>
                                    <a:srgbClr val="FF0000"/>
                                  </a:solidFill>
                                  <a:latin typeface="Cambria Math" panose="02040503050406030204" pitchFamily="18" charset="0"/>
                                </a:rPr>
                              </m:ctrlPr>
                            </m:sSupPr>
                            <m:e>
                              <m:r>
                                <a:rPr lang="en-US" b="1" i="1">
                                  <a:solidFill>
                                    <a:srgbClr val="FF0000"/>
                                  </a:solidFill>
                                  <a:latin typeface="Cambria Math"/>
                                </a:rPr>
                                <m:t>𝒓</m:t>
                              </m:r>
                            </m:e>
                            <m:sup>
                              <m:r>
                                <a:rPr lang="en-US" b="1" i="1">
                                  <a:solidFill>
                                    <a:srgbClr val="FF0000"/>
                                  </a:solidFill>
                                  <a:latin typeface="Cambria Math"/>
                                </a:rPr>
                                <m:t>𝟐</m:t>
                              </m:r>
                            </m:sup>
                          </m:sSup>
                        </m:den>
                      </m:f>
                      <m:r>
                        <a:rPr lang="en-US" b="1" i="1">
                          <a:solidFill>
                            <a:srgbClr val="FF0000"/>
                          </a:solidFill>
                          <a:latin typeface="Cambria Math"/>
                        </a:rPr>
                        <m:t>=</m:t>
                      </m:r>
                      <m:f>
                        <m:fPr>
                          <m:ctrlPr>
                            <a:rPr lang="en-US" b="1" i="1">
                              <a:solidFill>
                                <a:srgbClr val="FF0000"/>
                              </a:solidFill>
                              <a:latin typeface="Cambria Math" panose="02040503050406030204" pitchFamily="18" charset="0"/>
                            </a:rPr>
                          </m:ctrlPr>
                        </m:fPr>
                        <m:num>
                          <m:r>
                            <a:rPr lang="en-US" b="1" i="1" smtClean="0">
                              <a:solidFill>
                                <a:srgbClr val="FF0000"/>
                              </a:solidFill>
                              <a:latin typeface="Cambria Math" panose="02040503050406030204" pitchFamily="18" charset="0"/>
                            </a:rPr>
                            <m:t>𝑰</m:t>
                          </m:r>
                        </m:num>
                        <m:den>
                          <m:r>
                            <a:rPr lang="en-US" b="1" i="1">
                              <a:solidFill>
                                <a:srgbClr val="FF0000"/>
                              </a:solidFill>
                              <a:latin typeface="Cambria Math"/>
                            </a:rPr>
                            <m:t>𝝅</m:t>
                          </m:r>
                          <m:sSup>
                            <m:sSupPr>
                              <m:ctrlPr>
                                <a:rPr lang="en-US" b="1" i="1">
                                  <a:solidFill>
                                    <a:srgbClr val="FF0000"/>
                                  </a:solidFill>
                                  <a:latin typeface="Cambria Math" panose="02040503050406030204" pitchFamily="18" charset="0"/>
                                </a:rPr>
                              </m:ctrlPr>
                            </m:sSupPr>
                            <m:e>
                              <m:r>
                                <a:rPr lang="en-US" b="1" i="1">
                                  <a:solidFill>
                                    <a:srgbClr val="FF0000"/>
                                  </a:solidFill>
                                  <a:latin typeface="Cambria Math"/>
                                </a:rPr>
                                <m:t>𝑹</m:t>
                              </m:r>
                            </m:e>
                            <m:sup>
                              <m:r>
                                <a:rPr lang="en-US" b="1" i="1">
                                  <a:solidFill>
                                    <a:srgbClr val="FF0000"/>
                                  </a:solidFill>
                                  <a:latin typeface="Cambria Math"/>
                                </a:rPr>
                                <m:t>𝟐</m:t>
                              </m:r>
                            </m:sup>
                          </m:sSup>
                        </m:den>
                      </m:f>
                    </m:oMath>
                  </m:oMathPara>
                </a14:m>
                <a:endParaRPr lang="en-US" b="1" i="1" dirty="0">
                  <a:solidFill>
                    <a:prstClr val="black"/>
                  </a:solidFill>
                  <a:latin typeface="Cambria Math" panose="02040503050406030204" pitchFamily="18" charset="0"/>
                </a:endParaRPr>
              </a:p>
              <a:p>
                <a:pPr lvl="0">
                  <a:defRPr/>
                </a:pPr>
                <a14:m>
                  <m:oMathPara xmlns:m="http://schemas.openxmlformats.org/officeDocument/2006/math">
                    <m:oMathParaPr>
                      <m:jc m:val="centerGroup"/>
                    </m:oMathParaPr>
                    <m:oMath xmlns:m="http://schemas.openxmlformats.org/officeDocument/2006/math">
                      <m:f>
                        <m:fPr>
                          <m:ctrlPr>
                            <a:rPr lang="en-US" b="1" i="1" smtClean="0">
                              <a:solidFill>
                                <a:srgbClr val="FF0000"/>
                              </a:solidFill>
                              <a:latin typeface="Cambria Math" panose="02040503050406030204" pitchFamily="18" charset="0"/>
                            </a:rPr>
                          </m:ctrlPr>
                        </m:fPr>
                        <m:num>
                          <m:acc>
                            <m:accPr>
                              <m:chr m:val="́"/>
                              <m:ctrlPr>
                                <a:rPr lang="en-US" b="1" i="1">
                                  <a:solidFill>
                                    <a:srgbClr val="FF0000"/>
                                  </a:solidFill>
                                  <a:latin typeface="Cambria Math" panose="02040503050406030204" pitchFamily="18" charset="0"/>
                                </a:rPr>
                              </m:ctrlPr>
                            </m:accPr>
                            <m:e>
                              <m:r>
                                <a:rPr lang="en-US" b="1" i="1">
                                  <a:solidFill>
                                    <a:srgbClr val="FF0000"/>
                                  </a:solidFill>
                                  <a:latin typeface="Cambria Math"/>
                                </a:rPr>
                                <m:t>𝑰</m:t>
                              </m:r>
                              <m:r>
                                <a:rPr lang="en-US" b="1" i="1">
                                  <a:solidFill>
                                    <a:srgbClr val="FF0000"/>
                                  </a:solidFill>
                                  <a:latin typeface="Cambria Math"/>
                                </a:rPr>
                                <m:t> </m:t>
                              </m:r>
                            </m:e>
                          </m:acc>
                        </m:num>
                        <m:den>
                          <m:r>
                            <a:rPr lang="en-US" b="1" i="1">
                              <a:solidFill>
                                <a:srgbClr val="FF0000"/>
                              </a:solidFill>
                              <a:latin typeface="Cambria Math"/>
                            </a:rPr>
                            <m:t>𝑰</m:t>
                          </m:r>
                        </m:den>
                      </m:f>
                      <m:r>
                        <a:rPr lang="en-US" b="1" i="1">
                          <a:solidFill>
                            <a:srgbClr val="FF0000"/>
                          </a:solidFill>
                          <a:latin typeface="Cambria Math"/>
                        </a:rPr>
                        <m:t>=</m:t>
                      </m:r>
                      <m:f>
                        <m:fPr>
                          <m:ctrlPr>
                            <a:rPr lang="en-US" b="1" i="1">
                              <a:solidFill>
                                <a:srgbClr val="FF0000"/>
                              </a:solidFill>
                              <a:latin typeface="Cambria Math" panose="02040503050406030204" pitchFamily="18" charset="0"/>
                            </a:rPr>
                          </m:ctrlPr>
                        </m:fPr>
                        <m:num>
                          <m:r>
                            <a:rPr lang="en-US" b="1" i="1">
                              <a:solidFill>
                                <a:srgbClr val="FF0000"/>
                              </a:solidFill>
                              <a:latin typeface="Cambria Math"/>
                            </a:rPr>
                            <m:t>𝝅</m:t>
                          </m:r>
                          <m:sSup>
                            <m:sSupPr>
                              <m:ctrlPr>
                                <a:rPr lang="en-US" b="1" i="1">
                                  <a:solidFill>
                                    <a:srgbClr val="FF0000"/>
                                  </a:solidFill>
                                  <a:latin typeface="Cambria Math" panose="02040503050406030204" pitchFamily="18" charset="0"/>
                                </a:rPr>
                              </m:ctrlPr>
                            </m:sSupPr>
                            <m:e>
                              <m:r>
                                <a:rPr lang="en-US" b="1" i="1">
                                  <a:solidFill>
                                    <a:srgbClr val="FF0000"/>
                                  </a:solidFill>
                                  <a:latin typeface="Cambria Math"/>
                                </a:rPr>
                                <m:t>𝒓</m:t>
                              </m:r>
                            </m:e>
                            <m:sup>
                              <m:r>
                                <a:rPr lang="en-US" b="1" i="1">
                                  <a:solidFill>
                                    <a:srgbClr val="FF0000"/>
                                  </a:solidFill>
                                  <a:latin typeface="Cambria Math"/>
                                </a:rPr>
                                <m:t>𝟐</m:t>
                              </m:r>
                            </m:sup>
                          </m:sSup>
                        </m:num>
                        <m:den>
                          <m:r>
                            <a:rPr lang="en-US" b="1" i="1">
                              <a:solidFill>
                                <a:srgbClr val="FF0000"/>
                              </a:solidFill>
                              <a:latin typeface="Cambria Math"/>
                            </a:rPr>
                            <m:t>𝝅</m:t>
                          </m:r>
                          <m:sSup>
                            <m:sSupPr>
                              <m:ctrlPr>
                                <a:rPr lang="en-US" b="1" i="1">
                                  <a:solidFill>
                                    <a:srgbClr val="FF0000"/>
                                  </a:solidFill>
                                  <a:latin typeface="Cambria Math" panose="02040503050406030204" pitchFamily="18" charset="0"/>
                                </a:rPr>
                              </m:ctrlPr>
                            </m:sSupPr>
                            <m:e>
                              <m:r>
                                <a:rPr lang="en-US" b="1" i="1">
                                  <a:solidFill>
                                    <a:srgbClr val="FF0000"/>
                                  </a:solidFill>
                                  <a:latin typeface="Cambria Math"/>
                                </a:rPr>
                                <m:t>𝑹</m:t>
                              </m:r>
                            </m:e>
                            <m:sup>
                              <m:r>
                                <a:rPr lang="en-US" b="1" i="1">
                                  <a:solidFill>
                                    <a:srgbClr val="FF0000"/>
                                  </a:solidFill>
                                  <a:latin typeface="Cambria Math"/>
                                </a:rPr>
                                <m:t>𝟐</m:t>
                              </m:r>
                            </m:sup>
                          </m:sSup>
                        </m:den>
                      </m:f>
                      <m:r>
                        <a:rPr lang="en-US" i="1">
                          <a:solidFill>
                            <a:prstClr val="black"/>
                          </a:solidFill>
                          <a:latin typeface="Cambria Math" panose="02040503050406030204" pitchFamily="18" charset="0"/>
                        </a:rPr>
                        <m:t>                                             </m:t>
                      </m:r>
                      <m:acc>
                        <m:accPr>
                          <m:chr m:val="́"/>
                          <m:ctrlPr>
                            <a:rPr lang="en-US" b="1" i="1" smtClean="0">
                              <a:solidFill>
                                <a:srgbClr val="FF0000"/>
                              </a:solidFill>
                              <a:latin typeface="Cambria Math" panose="02040503050406030204" pitchFamily="18" charset="0"/>
                            </a:rPr>
                          </m:ctrlPr>
                        </m:accPr>
                        <m:e>
                          <m:r>
                            <a:rPr lang="en-US" b="1" i="1">
                              <a:solidFill>
                                <a:srgbClr val="FF0000"/>
                              </a:solidFill>
                              <a:latin typeface="Cambria Math"/>
                            </a:rPr>
                            <m:t>𝑰</m:t>
                          </m:r>
                          <m:r>
                            <a:rPr lang="en-US" b="1" i="1">
                              <a:solidFill>
                                <a:srgbClr val="FF0000"/>
                              </a:solidFill>
                              <a:latin typeface="Cambria Math"/>
                            </a:rPr>
                            <m:t> </m:t>
                          </m:r>
                        </m:e>
                      </m:acc>
                      <m:r>
                        <a:rPr lang="en-US" b="1" i="1">
                          <a:solidFill>
                            <a:srgbClr val="FF0000"/>
                          </a:solidFill>
                          <a:latin typeface="Cambria Math"/>
                        </a:rPr>
                        <m:t>=</m:t>
                      </m:r>
                      <m:f>
                        <m:fPr>
                          <m:ctrlPr>
                            <a:rPr lang="en-US" b="1" i="1">
                              <a:solidFill>
                                <a:srgbClr val="FF0000"/>
                              </a:solidFill>
                              <a:latin typeface="Cambria Math" panose="02040503050406030204" pitchFamily="18" charset="0"/>
                            </a:rPr>
                          </m:ctrlPr>
                        </m:fPr>
                        <m:num>
                          <m:sSup>
                            <m:sSupPr>
                              <m:ctrlPr>
                                <a:rPr lang="en-US" b="1" i="1">
                                  <a:solidFill>
                                    <a:srgbClr val="FF0000"/>
                                  </a:solidFill>
                                  <a:latin typeface="Cambria Math" panose="02040503050406030204" pitchFamily="18" charset="0"/>
                                </a:rPr>
                              </m:ctrlPr>
                            </m:sSupPr>
                            <m:e>
                              <m:r>
                                <a:rPr lang="en-US" b="1" i="1">
                                  <a:solidFill>
                                    <a:srgbClr val="FF0000"/>
                                  </a:solidFill>
                                  <a:latin typeface="Cambria Math"/>
                                </a:rPr>
                                <m:t>𝒓</m:t>
                              </m:r>
                            </m:e>
                            <m:sup>
                              <m:r>
                                <a:rPr lang="en-US" b="1" i="1">
                                  <a:solidFill>
                                    <a:srgbClr val="FF0000"/>
                                  </a:solidFill>
                                  <a:latin typeface="Cambria Math"/>
                                </a:rPr>
                                <m:t>𝟐</m:t>
                              </m:r>
                            </m:sup>
                          </m:sSup>
                        </m:num>
                        <m:den>
                          <m:sSup>
                            <m:sSupPr>
                              <m:ctrlPr>
                                <a:rPr lang="en-US" b="1" i="1">
                                  <a:solidFill>
                                    <a:srgbClr val="FF0000"/>
                                  </a:solidFill>
                                  <a:latin typeface="Cambria Math" panose="02040503050406030204" pitchFamily="18" charset="0"/>
                                </a:rPr>
                              </m:ctrlPr>
                            </m:sSupPr>
                            <m:e>
                              <m:r>
                                <a:rPr lang="en-US" b="1" i="1">
                                  <a:solidFill>
                                    <a:srgbClr val="FF0000"/>
                                  </a:solidFill>
                                  <a:latin typeface="Cambria Math"/>
                                </a:rPr>
                                <m:t>𝑹</m:t>
                              </m:r>
                            </m:e>
                            <m:sup>
                              <m:r>
                                <a:rPr lang="en-US" b="1" i="1">
                                  <a:solidFill>
                                    <a:srgbClr val="FF0000"/>
                                  </a:solidFill>
                                  <a:latin typeface="Cambria Math"/>
                                </a:rPr>
                                <m:t>𝟐</m:t>
                              </m:r>
                            </m:sup>
                          </m:sSup>
                        </m:den>
                      </m:f>
                      <m:r>
                        <a:rPr lang="en-US" b="1" i="1">
                          <a:solidFill>
                            <a:srgbClr val="FF0000"/>
                          </a:solidFill>
                          <a:latin typeface="Cambria Math"/>
                        </a:rPr>
                        <m:t>𝑰</m:t>
                      </m:r>
                      <m:r>
                        <a:rPr lang="en-US" b="1" i="1">
                          <a:solidFill>
                            <a:srgbClr val="FF0000"/>
                          </a:solidFill>
                          <a:latin typeface="Cambria Math"/>
                        </a:rPr>
                        <m:t> </m:t>
                      </m:r>
                    </m:oMath>
                  </m:oMathPara>
                </a14:m>
                <a:endParaRPr lang="en-US" b="1" dirty="0">
                  <a:solidFill>
                    <a:prstClr val="black"/>
                  </a:solidFill>
                </a:endParaRPr>
              </a:p>
            </p:txBody>
          </p:sp>
        </mc:Choice>
        <mc:Fallback xmlns="">
          <p:sp>
            <p:nvSpPr>
              <p:cNvPr id="8" name="Rectangle 7"/>
              <p:cNvSpPr>
                <a:spLocks noRot="1" noChangeAspect="1" noMove="1" noResize="1" noEditPoints="1" noAdjustHandles="1" noChangeArrowheads="1" noChangeShapeType="1" noTextEdit="1"/>
              </p:cNvSpPr>
              <p:nvPr/>
            </p:nvSpPr>
            <p:spPr>
              <a:xfrm>
                <a:off x="1578476" y="1610766"/>
                <a:ext cx="5381620" cy="122136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1486998" y="2744513"/>
                <a:ext cx="7780816" cy="1546577"/>
              </a:xfrm>
              <a:prstGeom prst="rect">
                <a:avLst/>
              </a:prstGeom>
            </p:spPr>
            <p:txBody>
              <a:bodyPr wrap="square">
                <a:spAutoFit/>
              </a:bodyPr>
              <a:lstStyle/>
              <a:p>
                <a:pPr lvl="0">
                  <a:defRPr/>
                </a:pPr>
                <a:r>
                  <a:rPr lang="en-US" dirty="0">
                    <a:solidFill>
                      <a:prstClr val="black"/>
                    </a:solidFill>
                  </a:rPr>
                  <a:t>Following the same procedure as for circle </a:t>
                </a:r>
                <a14:m>
                  <m:oMath xmlns:m="http://schemas.openxmlformats.org/officeDocument/2006/math">
                    <m:r>
                      <a:rPr lang="en-US" b="1" i="1">
                        <a:solidFill>
                          <a:prstClr val="black"/>
                        </a:solidFill>
                        <a:latin typeface="Cambria Math"/>
                      </a:rPr>
                      <m:t>𝟏</m:t>
                    </m:r>
                    <m:r>
                      <a:rPr lang="en-US" b="1" i="1">
                        <a:solidFill>
                          <a:prstClr val="black"/>
                        </a:solidFill>
                        <a:latin typeface="Cambria Math"/>
                      </a:rPr>
                      <m:t>,</m:t>
                    </m:r>
                  </m:oMath>
                </a14:m>
                <a:r>
                  <a:rPr lang="en-US" dirty="0">
                    <a:solidFill>
                      <a:prstClr val="black"/>
                    </a:solidFill>
                  </a:rPr>
                  <a:t> we  apply Ampère’s law to circle </a:t>
                </a:r>
                <a14:m>
                  <m:oMath xmlns:m="http://schemas.openxmlformats.org/officeDocument/2006/math">
                    <m:r>
                      <a:rPr lang="en-US" b="1" i="1">
                        <a:solidFill>
                          <a:prstClr val="black"/>
                        </a:solidFill>
                        <a:latin typeface="Cambria Math"/>
                      </a:rPr>
                      <m:t>𝟐</m:t>
                    </m:r>
                  </m:oMath>
                </a14:m>
                <a:r>
                  <a:rPr lang="en-US" dirty="0">
                    <a:solidFill>
                      <a:prstClr val="black"/>
                    </a:solidFill>
                  </a:rPr>
                  <a:t>:                   </a:t>
                </a:r>
              </a:p>
              <a:p>
                <a:pPr lvl="0">
                  <a:defRPr/>
                </a:pPr>
                <a14:m>
                  <m:oMathPara xmlns:m="http://schemas.openxmlformats.org/officeDocument/2006/math">
                    <m:oMathParaPr>
                      <m:jc m:val="left"/>
                    </m:oMathParaPr>
                    <m:oMath xmlns:m="http://schemas.openxmlformats.org/officeDocument/2006/math">
                      <m:nary>
                        <m:naryPr>
                          <m:chr m:val="∮"/>
                          <m:limLoc m:val="undOvr"/>
                          <m:subHide m:val="on"/>
                          <m:supHide m:val="on"/>
                          <m:ctrlPr>
                            <a:rPr lang="en-US" b="1" i="1" smtClean="0">
                              <a:solidFill>
                                <a:srgbClr val="FF0000"/>
                              </a:solidFill>
                              <a:latin typeface="Cambria Math" panose="02040503050406030204" pitchFamily="18" charset="0"/>
                            </a:rPr>
                          </m:ctrlPr>
                        </m:naryPr>
                        <m:sub/>
                        <m:sup/>
                        <m:e>
                          <m:r>
                            <a:rPr lang="en-US" b="1" i="1">
                              <a:solidFill>
                                <a:srgbClr val="FF0000"/>
                              </a:solidFill>
                              <a:latin typeface="Cambria Math"/>
                            </a:rPr>
                            <m:t>𝑩</m:t>
                          </m:r>
                          <m:r>
                            <a:rPr lang="en-US" b="1" i="1">
                              <a:solidFill>
                                <a:srgbClr val="FF0000"/>
                              </a:solidFill>
                              <a:latin typeface="Cambria Math"/>
                            </a:rPr>
                            <m:t>.</m:t>
                          </m:r>
                          <m:r>
                            <a:rPr lang="en-US" b="1" i="1">
                              <a:solidFill>
                                <a:srgbClr val="FF0000"/>
                              </a:solidFill>
                              <a:latin typeface="Cambria Math"/>
                            </a:rPr>
                            <m:t>𝒅𝒔</m:t>
                          </m:r>
                        </m:e>
                      </m:nary>
                      <m:r>
                        <a:rPr lang="en-US" b="1" i="1">
                          <a:solidFill>
                            <a:srgbClr val="FF0000"/>
                          </a:solidFill>
                          <a:latin typeface="Cambria Math"/>
                        </a:rPr>
                        <m:t>=</m:t>
                      </m:r>
                      <m:r>
                        <a:rPr lang="en-US" b="1" i="1">
                          <a:solidFill>
                            <a:srgbClr val="FF0000"/>
                          </a:solidFill>
                          <a:latin typeface="Cambria Math"/>
                        </a:rPr>
                        <m:t>𝑩</m:t>
                      </m:r>
                      <m:nary>
                        <m:naryPr>
                          <m:chr m:val="∮"/>
                          <m:limLoc m:val="undOvr"/>
                          <m:subHide m:val="on"/>
                          <m:supHide m:val="on"/>
                          <m:ctrlPr>
                            <a:rPr lang="en-US" b="1" i="1">
                              <a:solidFill>
                                <a:srgbClr val="FF0000"/>
                              </a:solidFill>
                              <a:latin typeface="Cambria Math" panose="02040503050406030204" pitchFamily="18" charset="0"/>
                            </a:rPr>
                          </m:ctrlPr>
                        </m:naryPr>
                        <m:sub/>
                        <m:sup/>
                        <m:e>
                          <m:r>
                            <a:rPr lang="en-US" b="1" i="1">
                              <a:solidFill>
                                <a:srgbClr val="FF0000"/>
                              </a:solidFill>
                              <a:latin typeface="Cambria Math"/>
                            </a:rPr>
                            <m:t>𝒅𝒔</m:t>
                          </m:r>
                          <m:r>
                            <a:rPr lang="en-US" b="1" i="1">
                              <a:solidFill>
                                <a:srgbClr val="FF0000"/>
                              </a:solidFill>
                              <a:latin typeface="Cambria Math"/>
                            </a:rPr>
                            <m:t>=</m:t>
                          </m:r>
                          <m:r>
                            <a:rPr lang="en-US" b="1" i="1">
                              <a:solidFill>
                                <a:srgbClr val="FF0000"/>
                              </a:solidFill>
                              <a:latin typeface="Cambria Math"/>
                            </a:rPr>
                            <m:t>𝑩</m:t>
                          </m:r>
                          <m:d>
                            <m:dPr>
                              <m:ctrlPr>
                                <a:rPr lang="en-US" b="1" i="1">
                                  <a:solidFill>
                                    <a:srgbClr val="FF0000"/>
                                  </a:solidFill>
                                  <a:latin typeface="Cambria Math" panose="02040503050406030204" pitchFamily="18" charset="0"/>
                                </a:rPr>
                              </m:ctrlPr>
                            </m:dPr>
                            <m:e>
                              <m:r>
                                <a:rPr lang="en-US" b="1" i="1">
                                  <a:solidFill>
                                    <a:srgbClr val="FF0000"/>
                                  </a:solidFill>
                                  <a:latin typeface="Cambria Math"/>
                                </a:rPr>
                                <m:t>𝟐</m:t>
                              </m:r>
                              <m:r>
                                <a:rPr lang="en-US" b="1" i="1">
                                  <a:solidFill>
                                    <a:srgbClr val="FF0000"/>
                                  </a:solidFill>
                                  <a:latin typeface="Cambria Math"/>
                                </a:rPr>
                                <m:t>𝝅</m:t>
                              </m:r>
                              <m:r>
                                <a:rPr lang="en-US" b="1" i="1">
                                  <a:solidFill>
                                    <a:srgbClr val="FF0000"/>
                                  </a:solidFill>
                                  <a:latin typeface="Cambria Math"/>
                                </a:rPr>
                                <m:t>𝒓</m:t>
                              </m:r>
                            </m:e>
                          </m:d>
                          <m:r>
                            <a:rPr lang="en-US" b="1" i="1">
                              <a:solidFill>
                                <a:srgbClr val="FF0000"/>
                              </a:solidFill>
                              <a:latin typeface="Cambria Math"/>
                            </a:rPr>
                            <m:t>=</m:t>
                          </m:r>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𝝁</m:t>
                              </m:r>
                            </m:e>
                            <m:sub>
                              <m:r>
                                <a:rPr lang="en-US" b="1" i="1">
                                  <a:solidFill>
                                    <a:srgbClr val="FF0000"/>
                                  </a:solidFill>
                                  <a:latin typeface="Cambria Math"/>
                                </a:rPr>
                                <m:t>𝟎</m:t>
                              </m:r>
                            </m:sub>
                          </m:sSub>
                          <m:acc>
                            <m:accPr>
                              <m:chr m:val="́"/>
                              <m:ctrlPr>
                                <a:rPr lang="en-US" b="1" i="1">
                                  <a:solidFill>
                                    <a:srgbClr val="FF0000"/>
                                  </a:solidFill>
                                  <a:latin typeface="Cambria Math" panose="02040503050406030204" pitchFamily="18" charset="0"/>
                                </a:rPr>
                              </m:ctrlPr>
                            </m:accPr>
                            <m:e>
                              <m:r>
                                <a:rPr lang="en-US" b="1" i="1">
                                  <a:solidFill>
                                    <a:srgbClr val="FF0000"/>
                                  </a:solidFill>
                                  <a:latin typeface="Cambria Math"/>
                                </a:rPr>
                                <m:t>𝑰</m:t>
                              </m:r>
                            </m:e>
                          </m:acc>
                        </m:e>
                      </m:nary>
                      <m:r>
                        <a:rPr lang="en-US" b="1" i="1">
                          <a:solidFill>
                            <a:srgbClr val="FF0000"/>
                          </a:solidFill>
                          <a:latin typeface="Cambria Math"/>
                        </a:rPr>
                        <m:t>=</m:t>
                      </m:r>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𝝁</m:t>
                          </m:r>
                        </m:e>
                        <m:sub>
                          <m:r>
                            <a:rPr lang="en-US" b="1" i="1">
                              <a:solidFill>
                                <a:srgbClr val="FF0000"/>
                              </a:solidFill>
                              <a:latin typeface="Cambria Math"/>
                            </a:rPr>
                            <m:t>𝟎</m:t>
                          </m:r>
                        </m:sub>
                      </m:sSub>
                      <m:r>
                        <a:rPr lang="en-US" b="1" i="1">
                          <a:solidFill>
                            <a:srgbClr val="FF0000"/>
                          </a:solidFill>
                          <a:latin typeface="Cambria Math"/>
                        </a:rPr>
                        <m:t> </m:t>
                      </m:r>
                      <m:d>
                        <m:dPr>
                          <m:ctrlPr>
                            <a:rPr lang="en-US" b="1" i="1">
                              <a:solidFill>
                                <a:srgbClr val="FF0000"/>
                              </a:solidFill>
                              <a:latin typeface="Cambria Math" panose="02040503050406030204" pitchFamily="18" charset="0"/>
                            </a:rPr>
                          </m:ctrlPr>
                        </m:dPr>
                        <m:e>
                          <m:f>
                            <m:fPr>
                              <m:ctrlPr>
                                <a:rPr lang="en-US" b="1" i="1">
                                  <a:solidFill>
                                    <a:srgbClr val="FF0000"/>
                                  </a:solidFill>
                                  <a:latin typeface="Cambria Math" panose="02040503050406030204" pitchFamily="18" charset="0"/>
                                </a:rPr>
                              </m:ctrlPr>
                            </m:fPr>
                            <m:num>
                              <m:sSup>
                                <m:sSupPr>
                                  <m:ctrlPr>
                                    <a:rPr lang="en-US" b="1" i="1">
                                      <a:solidFill>
                                        <a:srgbClr val="FF0000"/>
                                      </a:solidFill>
                                      <a:latin typeface="Cambria Math" panose="02040503050406030204" pitchFamily="18" charset="0"/>
                                    </a:rPr>
                                  </m:ctrlPr>
                                </m:sSupPr>
                                <m:e>
                                  <m:r>
                                    <a:rPr lang="en-US" b="1" i="1">
                                      <a:solidFill>
                                        <a:srgbClr val="FF0000"/>
                                      </a:solidFill>
                                      <a:latin typeface="Cambria Math"/>
                                    </a:rPr>
                                    <m:t>𝒓</m:t>
                                  </m:r>
                                </m:e>
                                <m:sup>
                                  <m:r>
                                    <a:rPr lang="en-US" b="1" i="1">
                                      <a:solidFill>
                                        <a:srgbClr val="FF0000"/>
                                      </a:solidFill>
                                      <a:latin typeface="Cambria Math"/>
                                    </a:rPr>
                                    <m:t>𝟐</m:t>
                                  </m:r>
                                </m:sup>
                              </m:sSup>
                            </m:num>
                            <m:den>
                              <m:sSup>
                                <m:sSupPr>
                                  <m:ctrlPr>
                                    <a:rPr lang="en-US" b="1" i="1">
                                      <a:solidFill>
                                        <a:srgbClr val="FF0000"/>
                                      </a:solidFill>
                                      <a:latin typeface="Cambria Math" panose="02040503050406030204" pitchFamily="18" charset="0"/>
                                    </a:rPr>
                                  </m:ctrlPr>
                                </m:sSupPr>
                                <m:e>
                                  <m:r>
                                    <a:rPr lang="en-US" b="1" i="1">
                                      <a:solidFill>
                                        <a:srgbClr val="FF0000"/>
                                      </a:solidFill>
                                      <a:latin typeface="Cambria Math"/>
                                    </a:rPr>
                                    <m:t>𝑹</m:t>
                                  </m:r>
                                </m:e>
                                <m:sup>
                                  <m:r>
                                    <a:rPr lang="en-US" b="1" i="1">
                                      <a:solidFill>
                                        <a:srgbClr val="FF0000"/>
                                      </a:solidFill>
                                      <a:latin typeface="Cambria Math"/>
                                    </a:rPr>
                                    <m:t>𝟐</m:t>
                                  </m:r>
                                </m:sup>
                              </m:sSup>
                            </m:den>
                          </m:f>
                          <m:r>
                            <a:rPr lang="en-US" b="1" i="1">
                              <a:solidFill>
                                <a:srgbClr val="FF0000"/>
                              </a:solidFill>
                              <a:latin typeface="Cambria Math"/>
                            </a:rPr>
                            <m:t>𝑰</m:t>
                          </m:r>
                          <m:r>
                            <a:rPr lang="en-US" b="1" i="1">
                              <a:solidFill>
                                <a:srgbClr val="FF0000"/>
                              </a:solidFill>
                              <a:latin typeface="Cambria Math"/>
                            </a:rPr>
                            <m:t> </m:t>
                          </m:r>
                        </m:e>
                      </m:d>
                    </m:oMath>
                  </m:oMathPara>
                </a14:m>
                <a:endParaRPr lang="en-US" b="1" dirty="0">
                  <a:solidFill>
                    <a:srgbClr val="FF0000"/>
                  </a:solidFill>
                </a:endParaRPr>
              </a:p>
              <a:p>
                <a:pPr lvl="0">
                  <a:defRPr/>
                </a:pPr>
                <a14:m>
                  <m:oMath xmlns:m="http://schemas.openxmlformats.org/officeDocument/2006/math">
                    <m:r>
                      <a:rPr lang="en-US" b="1" i="1">
                        <a:solidFill>
                          <a:srgbClr val="FF0000"/>
                        </a:solidFill>
                        <a:latin typeface="Cambria Math"/>
                      </a:rPr>
                      <m:t>𝑩</m:t>
                    </m:r>
                    <m:d>
                      <m:dPr>
                        <m:ctrlPr>
                          <a:rPr lang="en-US" b="1" i="1">
                            <a:solidFill>
                              <a:srgbClr val="FF0000"/>
                            </a:solidFill>
                            <a:latin typeface="Cambria Math" panose="02040503050406030204" pitchFamily="18" charset="0"/>
                          </a:rPr>
                        </m:ctrlPr>
                      </m:dPr>
                      <m:e>
                        <m:r>
                          <a:rPr lang="en-US" b="1" i="1">
                            <a:solidFill>
                              <a:srgbClr val="FF0000"/>
                            </a:solidFill>
                            <a:latin typeface="Cambria Math"/>
                          </a:rPr>
                          <m:t>𝟐</m:t>
                        </m:r>
                        <m:r>
                          <a:rPr lang="en-US" b="1" i="1">
                            <a:solidFill>
                              <a:srgbClr val="FF0000"/>
                            </a:solidFill>
                            <a:latin typeface="Cambria Math"/>
                          </a:rPr>
                          <m:t>𝝅</m:t>
                        </m:r>
                        <m:r>
                          <a:rPr lang="en-US" b="1" i="1">
                            <a:solidFill>
                              <a:srgbClr val="FF0000"/>
                            </a:solidFill>
                            <a:latin typeface="Cambria Math"/>
                          </a:rPr>
                          <m:t>𝒓</m:t>
                        </m:r>
                      </m:e>
                    </m:d>
                    <m:r>
                      <a:rPr lang="en-US" b="1" i="1" smtClean="0">
                        <a:solidFill>
                          <a:srgbClr val="FF0000"/>
                        </a:solidFill>
                        <a:latin typeface="Cambria Math" panose="02040503050406030204" pitchFamily="18" charset="0"/>
                      </a:rPr>
                      <m:t>=</m:t>
                    </m:r>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𝝁</m:t>
                        </m:r>
                      </m:e>
                      <m:sub>
                        <m:r>
                          <a:rPr lang="en-US" b="1" i="1">
                            <a:solidFill>
                              <a:srgbClr val="FF0000"/>
                            </a:solidFill>
                            <a:latin typeface="Cambria Math"/>
                          </a:rPr>
                          <m:t>𝟎</m:t>
                        </m:r>
                      </m:sub>
                    </m:sSub>
                    <m:r>
                      <a:rPr lang="en-US" b="1" i="1">
                        <a:solidFill>
                          <a:srgbClr val="FF0000"/>
                        </a:solidFill>
                        <a:latin typeface="Cambria Math"/>
                      </a:rPr>
                      <m:t> </m:t>
                    </m:r>
                    <m:d>
                      <m:dPr>
                        <m:ctrlPr>
                          <a:rPr lang="en-US" b="1" i="1">
                            <a:solidFill>
                              <a:srgbClr val="FF0000"/>
                            </a:solidFill>
                            <a:latin typeface="Cambria Math" panose="02040503050406030204" pitchFamily="18" charset="0"/>
                          </a:rPr>
                        </m:ctrlPr>
                      </m:dPr>
                      <m:e>
                        <m:f>
                          <m:fPr>
                            <m:ctrlPr>
                              <a:rPr lang="en-US" b="1" i="1">
                                <a:solidFill>
                                  <a:srgbClr val="FF0000"/>
                                </a:solidFill>
                                <a:latin typeface="Cambria Math" panose="02040503050406030204" pitchFamily="18" charset="0"/>
                              </a:rPr>
                            </m:ctrlPr>
                          </m:fPr>
                          <m:num>
                            <m:sSup>
                              <m:sSupPr>
                                <m:ctrlPr>
                                  <a:rPr lang="en-US" b="1" i="1">
                                    <a:solidFill>
                                      <a:srgbClr val="FF0000"/>
                                    </a:solidFill>
                                    <a:latin typeface="Cambria Math" panose="02040503050406030204" pitchFamily="18" charset="0"/>
                                  </a:rPr>
                                </m:ctrlPr>
                              </m:sSupPr>
                              <m:e>
                                <m:r>
                                  <a:rPr lang="en-US" b="1" i="1">
                                    <a:solidFill>
                                      <a:srgbClr val="FF0000"/>
                                    </a:solidFill>
                                    <a:latin typeface="Cambria Math"/>
                                  </a:rPr>
                                  <m:t>𝒓</m:t>
                                </m:r>
                              </m:e>
                              <m:sup>
                                <m:r>
                                  <a:rPr lang="en-US" b="1" i="1">
                                    <a:solidFill>
                                      <a:srgbClr val="FF0000"/>
                                    </a:solidFill>
                                    <a:latin typeface="Cambria Math"/>
                                  </a:rPr>
                                  <m:t>𝟐</m:t>
                                </m:r>
                              </m:sup>
                            </m:sSup>
                          </m:num>
                          <m:den>
                            <m:sSup>
                              <m:sSupPr>
                                <m:ctrlPr>
                                  <a:rPr lang="en-US" b="1" i="1">
                                    <a:solidFill>
                                      <a:srgbClr val="FF0000"/>
                                    </a:solidFill>
                                    <a:latin typeface="Cambria Math" panose="02040503050406030204" pitchFamily="18" charset="0"/>
                                  </a:rPr>
                                </m:ctrlPr>
                              </m:sSupPr>
                              <m:e>
                                <m:r>
                                  <a:rPr lang="en-US" b="1" i="1">
                                    <a:solidFill>
                                      <a:srgbClr val="FF0000"/>
                                    </a:solidFill>
                                    <a:latin typeface="Cambria Math"/>
                                  </a:rPr>
                                  <m:t>𝑹</m:t>
                                </m:r>
                              </m:e>
                              <m:sup>
                                <m:r>
                                  <a:rPr lang="en-US" b="1" i="1">
                                    <a:solidFill>
                                      <a:srgbClr val="FF0000"/>
                                    </a:solidFill>
                                    <a:latin typeface="Cambria Math"/>
                                  </a:rPr>
                                  <m:t>𝟐</m:t>
                                </m:r>
                              </m:sup>
                            </m:sSup>
                          </m:den>
                        </m:f>
                        <m:r>
                          <a:rPr lang="en-US" b="1" i="1">
                            <a:solidFill>
                              <a:srgbClr val="FF0000"/>
                            </a:solidFill>
                            <a:latin typeface="Cambria Math"/>
                          </a:rPr>
                          <m:t>𝑰</m:t>
                        </m:r>
                        <m:r>
                          <a:rPr lang="en-US" b="1" i="1">
                            <a:solidFill>
                              <a:srgbClr val="FF0000"/>
                            </a:solidFill>
                            <a:latin typeface="Cambria Math"/>
                          </a:rPr>
                          <m:t> </m:t>
                        </m:r>
                      </m:e>
                    </m:d>
                  </m:oMath>
                </a14:m>
                <a:r>
                  <a:rPr lang="en-US" b="1" dirty="0">
                    <a:solidFill>
                      <a:srgbClr val="FF0000"/>
                    </a:solidFill>
                  </a:rPr>
                  <a:t>    - </a:t>
                </a:r>
                <a:r>
                  <a:rPr lang="en-US" dirty="0">
                    <a:solidFill>
                      <a:prstClr val="black"/>
                    </a:solidFill>
                  </a:rPr>
                  <a:t> </a:t>
                </a:r>
                <a14:m>
                  <m:oMath xmlns:m="http://schemas.openxmlformats.org/officeDocument/2006/math">
                    <m:r>
                      <a:rPr lang="en-US" b="1" i="1" smtClean="0">
                        <a:solidFill>
                          <a:srgbClr val="FF0000"/>
                        </a:solidFill>
                        <a:latin typeface="Cambria Math"/>
                      </a:rPr>
                      <m:t>𝑩</m:t>
                    </m:r>
                    <m:r>
                      <a:rPr lang="en-US" b="1" i="1" smtClean="0">
                        <a:solidFill>
                          <a:srgbClr val="FF0000"/>
                        </a:solidFill>
                        <a:latin typeface="Cambria Math"/>
                      </a:rPr>
                      <m:t>=</m:t>
                    </m:r>
                    <m:d>
                      <m:dPr>
                        <m:ctrlPr>
                          <a:rPr lang="en-US" b="1" i="1">
                            <a:solidFill>
                              <a:srgbClr val="FF0000"/>
                            </a:solidFill>
                            <a:latin typeface="Cambria Math" panose="02040503050406030204" pitchFamily="18" charset="0"/>
                          </a:rPr>
                        </m:ctrlPr>
                      </m:dPr>
                      <m:e>
                        <m:f>
                          <m:fPr>
                            <m:ctrlPr>
                              <a:rPr lang="en-US" b="1" i="1">
                                <a:solidFill>
                                  <a:srgbClr val="FF0000"/>
                                </a:solidFill>
                                <a:latin typeface="Cambria Math" panose="02040503050406030204" pitchFamily="18" charset="0"/>
                              </a:rPr>
                            </m:ctrlPr>
                          </m:fPr>
                          <m:num>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𝝁</m:t>
                                </m:r>
                              </m:e>
                              <m:sub>
                                <m:r>
                                  <a:rPr lang="en-US" b="1" i="1">
                                    <a:solidFill>
                                      <a:srgbClr val="FF0000"/>
                                    </a:solidFill>
                                    <a:latin typeface="Cambria Math"/>
                                  </a:rPr>
                                  <m:t>𝟎</m:t>
                                </m:r>
                              </m:sub>
                            </m:sSub>
                            <m:r>
                              <a:rPr lang="en-US" b="1" i="1">
                                <a:solidFill>
                                  <a:srgbClr val="FF0000"/>
                                </a:solidFill>
                                <a:latin typeface="Cambria Math"/>
                              </a:rPr>
                              <m:t>𝑰</m:t>
                            </m:r>
                          </m:num>
                          <m:den>
                            <m:sSup>
                              <m:sSupPr>
                                <m:ctrlPr>
                                  <a:rPr lang="en-US" b="1" i="1">
                                    <a:solidFill>
                                      <a:srgbClr val="FF0000"/>
                                    </a:solidFill>
                                    <a:latin typeface="Cambria Math" panose="02040503050406030204" pitchFamily="18" charset="0"/>
                                  </a:rPr>
                                </m:ctrlPr>
                              </m:sSupPr>
                              <m:e>
                                <m:r>
                                  <a:rPr lang="en-US" b="1" i="1">
                                    <a:solidFill>
                                      <a:srgbClr val="FF0000"/>
                                    </a:solidFill>
                                    <a:latin typeface="Cambria Math"/>
                                  </a:rPr>
                                  <m:t>𝟐</m:t>
                                </m:r>
                                <m:r>
                                  <a:rPr lang="en-US" b="1" i="1">
                                    <a:solidFill>
                                      <a:srgbClr val="FF0000"/>
                                    </a:solidFill>
                                    <a:latin typeface="Cambria Math"/>
                                  </a:rPr>
                                  <m:t>𝝅</m:t>
                                </m:r>
                                <m:r>
                                  <a:rPr lang="en-US" b="1" i="1">
                                    <a:solidFill>
                                      <a:srgbClr val="FF0000"/>
                                    </a:solidFill>
                                    <a:latin typeface="Cambria Math"/>
                                  </a:rPr>
                                  <m:t>𝑹</m:t>
                                </m:r>
                              </m:e>
                              <m:sup>
                                <m:r>
                                  <a:rPr lang="en-US" b="1" i="1">
                                    <a:solidFill>
                                      <a:srgbClr val="FF0000"/>
                                    </a:solidFill>
                                    <a:latin typeface="Cambria Math"/>
                                  </a:rPr>
                                  <m:t>𝟐</m:t>
                                </m:r>
                              </m:sup>
                            </m:sSup>
                          </m:den>
                        </m:f>
                      </m:e>
                    </m:d>
                    <m:r>
                      <a:rPr lang="en-US" b="1" i="1">
                        <a:solidFill>
                          <a:srgbClr val="FF0000"/>
                        </a:solidFill>
                        <a:latin typeface="Cambria Math"/>
                      </a:rPr>
                      <m:t>𝒓</m:t>
                    </m:r>
                  </m:oMath>
                </a14:m>
                <a:r>
                  <a:rPr lang="en-US" b="1" dirty="0">
                    <a:solidFill>
                      <a:srgbClr val="FF0000"/>
                    </a:solidFill>
                  </a:rPr>
                  <a:t>         </a:t>
                </a:r>
                <a14:m>
                  <m:oMath xmlns:m="http://schemas.openxmlformats.org/officeDocument/2006/math">
                    <m:r>
                      <a:rPr lang="en-US" b="1" i="1">
                        <a:solidFill>
                          <a:srgbClr val="FF0000"/>
                        </a:solidFill>
                        <a:latin typeface="Cambria Math"/>
                      </a:rPr>
                      <m:t>𝒇𝒐𝒓</m:t>
                    </m:r>
                    <m:r>
                      <a:rPr lang="en-US" b="1" i="1">
                        <a:solidFill>
                          <a:srgbClr val="FF0000"/>
                        </a:solidFill>
                        <a:latin typeface="Cambria Math"/>
                      </a:rPr>
                      <m:t>  </m:t>
                    </m:r>
                    <m:r>
                      <a:rPr lang="en-US" b="1" i="1">
                        <a:solidFill>
                          <a:srgbClr val="FF0000"/>
                        </a:solidFill>
                        <a:latin typeface="Cambria Math"/>
                      </a:rPr>
                      <m:t>𝒓</m:t>
                    </m:r>
                    <m:r>
                      <a:rPr lang="en-US" b="1" i="1">
                        <a:solidFill>
                          <a:srgbClr val="FF0000"/>
                        </a:solidFill>
                        <a:latin typeface="Cambria Math"/>
                      </a:rPr>
                      <m:t>&lt;</m:t>
                    </m:r>
                    <m:r>
                      <a:rPr lang="en-US" b="1" i="1">
                        <a:solidFill>
                          <a:srgbClr val="FF0000"/>
                        </a:solidFill>
                        <a:latin typeface="Cambria Math"/>
                      </a:rPr>
                      <m:t>𝑹</m:t>
                    </m:r>
                    <m:r>
                      <a:rPr lang="en-US" b="1" i="1">
                        <a:solidFill>
                          <a:srgbClr val="FF0000"/>
                        </a:solidFill>
                        <a:latin typeface="Cambria Math"/>
                      </a:rPr>
                      <m:t>  </m:t>
                    </m:r>
                    <m:r>
                      <a:rPr lang="en-US" i="1">
                        <a:solidFill>
                          <a:prstClr val="black"/>
                        </a:solidFill>
                        <a:latin typeface="Cambria Math"/>
                      </a:rPr>
                      <m:t>                         </m:t>
                    </m:r>
                    <m:r>
                      <a:rPr lang="en-US" b="1" i="1" smtClean="0">
                        <a:solidFill>
                          <a:srgbClr val="FF0000"/>
                        </a:solidFill>
                        <a:latin typeface="Cambria Math"/>
                      </a:rPr>
                      <m:t>(</m:t>
                    </m:r>
                    <m:r>
                      <a:rPr lang="en-US" b="1" i="1">
                        <a:solidFill>
                          <a:srgbClr val="FF0000"/>
                        </a:solidFill>
                        <a:latin typeface="Cambria Math" panose="02040503050406030204" pitchFamily="18" charset="0"/>
                      </a:rPr>
                      <m:t>𝟐</m:t>
                    </m:r>
                    <m:r>
                      <a:rPr lang="en-US" b="1" i="1">
                        <a:solidFill>
                          <a:srgbClr val="FF0000"/>
                        </a:solidFill>
                        <a:latin typeface="Cambria Math"/>
                      </a:rPr>
                      <m:t>.</m:t>
                    </m:r>
                    <m:r>
                      <a:rPr lang="en-US" b="1" i="1">
                        <a:solidFill>
                          <a:srgbClr val="FF0000"/>
                        </a:solidFill>
                        <a:latin typeface="Cambria Math"/>
                      </a:rPr>
                      <m:t>𝟏𝟓</m:t>
                    </m:r>
                    <m:r>
                      <a:rPr lang="en-US" b="1" i="1">
                        <a:solidFill>
                          <a:srgbClr val="FF0000"/>
                        </a:solidFill>
                        <a:latin typeface="Cambria Math"/>
                      </a:rPr>
                      <m:t>)</m:t>
                    </m:r>
                  </m:oMath>
                </a14:m>
                <a:endParaRPr lang="en-US" dirty="0">
                  <a:solidFill>
                    <a:srgbClr val="FF0000"/>
                  </a:solidFill>
                </a:endParaRPr>
              </a:p>
            </p:txBody>
          </p:sp>
        </mc:Choice>
        <mc:Fallback xmlns="">
          <p:sp>
            <p:nvSpPr>
              <p:cNvPr id="10" name="Rectangle 9"/>
              <p:cNvSpPr>
                <a:spLocks noRot="1" noChangeAspect="1" noMove="1" noResize="1" noEditPoints="1" noAdjustHandles="1" noChangeArrowheads="1" noChangeShapeType="1" noTextEdit="1"/>
              </p:cNvSpPr>
              <p:nvPr/>
            </p:nvSpPr>
            <p:spPr>
              <a:xfrm>
                <a:off x="1486998" y="2744513"/>
                <a:ext cx="7780816" cy="1546577"/>
              </a:xfrm>
              <a:prstGeom prst="rect">
                <a:avLst/>
              </a:prstGeom>
              <a:blipFill>
                <a:blip r:embed="rId6"/>
                <a:stretch>
                  <a:fillRect l="-705" t="-1969" r="-11364" b="-1181"/>
                </a:stretch>
              </a:blipFill>
            </p:spPr>
            <p:txBody>
              <a:bodyPr/>
              <a:lstStyle/>
              <a:p>
                <a:r>
                  <a:rPr lang="en-US">
                    <a:noFill/>
                  </a:rPr>
                  <a:t> </a:t>
                </a:r>
              </a:p>
            </p:txBody>
          </p:sp>
        </mc:Fallback>
      </mc:AlternateContent>
      <p:sp>
        <p:nvSpPr>
          <p:cNvPr id="9" name="Rectangle 8">
            <a:extLst>
              <a:ext uri="{FF2B5EF4-FFF2-40B4-BE49-F238E27FC236}">
                <a16:creationId xmlns:a16="http://schemas.microsoft.com/office/drawing/2014/main" id="{9E1EACD5-FEAD-47DF-822F-42F6FA2F4FF2}"/>
              </a:ext>
            </a:extLst>
          </p:cNvPr>
          <p:cNvSpPr/>
          <p:nvPr/>
        </p:nvSpPr>
        <p:spPr>
          <a:xfrm>
            <a:off x="1564742" y="4212248"/>
            <a:ext cx="6155469" cy="923330"/>
          </a:xfrm>
          <a:prstGeom prst="rect">
            <a:avLst/>
          </a:prstGeom>
        </p:spPr>
        <p:txBody>
          <a:bodyPr wrap="square">
            <a:spAutoFit/>
          </a:bodyPr>
          <a:lstStyle/>
          <a:p>
            <a:pPr lvl="0" algn="just">
              <a:defRPr/>
            </a:pPr>
            <a:r>
              <a:rPr lang="en-US" dirty="0">
                <a:solidFill>
                  <a:prstClr val="black"/>
                </a:solidFill>
              </a:rPr>
              <a:t>To finalize this problem, note that this result is similar in form to the expression for the electric field inside a uniformly charged sphere .</a:t>
            </a: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4EB4A92A-70C0-47E4-A936-D97FBEC8CAC2}"/>
                  </a:ext>
                </a:extLst>
              </p:cNvPr>
              <p:cNvSpPr/>
              <p:nvPr/>
            </p:nvSpPr>
            <p:spPr>
              <a:xfrm>
                <a:off x="1619518" y="5085184"/>
                <a:ext cx="6155469" cy="923330"/>
              </a:xfrm>
              <a:prstGeom prst="rect">
                <a:avLst/>
              </a:prstGeom>
            </p:spPr>
            <p:txBody>
              <a:bodyPr wrap="square">
                <a:spAutoFit/>
              </a:bodyPr>
              <a:lstStyle/>
              <a:p>
                <a:pPr lvl="0">
                  <a:defRPr/>
                </a:pPr>
                <a:r>
                  <a:rPr lang="en-US" dirty="0">
                    <a:solidFill>
                      <a:prstClr val="black"/>
                    </a:solidFill>
                  </a:rPr>
                  <a:t>The magnitude of the magnetic field versus </a:t>
                </a:r>
                <a14:m>
                  <m:oMath xmlns:m="http://schemas.openxmlformats.org/officeDocument/2006/math">
                    <m:r>
                      <a:rPr lang="en-US" b="1" i="1" smtClean="0">
                        <a:solidFill>
                          <a:srgbClr val="FF0000"/>
                        </a:solidFill>
                        <a:latin typeface="Cambria Math"/>
                      </a:rPr>
                      <m:t>𝒓</m:t>
                    </m:r>
                    <m:r>
                      <a:rPr lang="en-US" i="1">
                        <a:solidFill>
                          <a:prstClr val="black"/>
                        </a:solidFill>
                        <a:latin typeface="Cambria Math"/>
                      </a:rPr>
                      <m:t> </m:t>
                    </m:r>
                  </m:oMath>
                </a14:m>
                <a:r>
                  <a:rPr lang="en-US" dirty="0">
                    <a:solidFill>
                      <a:prstClr val="black"/>
                    </a:solidFill>
                  </a:rPr>
                  <a:t>for this configuration is plotted in Figure </a:t>
                </a:r>
                <a14:m>
                  <m:oMath xmlns:m="http://schemas.openxmlformats.org/officeDocument/2006/math">
                    <m:r>
                      <a:rPr lang="en-US" b="1" i="1" smtClean="0">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𝟏𝟑</m:t>
                    </m:r>
                  </m:oMath>
                </a14:m>
                <a:r>
                  <a:rPr lang="en-US" dirty="0">
                    <a:solidFill>
                      <a:prstClr val="black"/>
                    </a:solidFill>
                  </a:rPr>
                  <a:t>. Note that inside the wire, </a:t>
                </a:r>
                <a14:m>
                  <m:oMath xmlns:m="http://schemas.openxmlformats.org/officeDocument/2006/math">
                    <m:r>
                      <a:rPr lang="en-US" b="1" i="1" smtClean="0">
                        <a:solidFill>
                          <a:srgbClr val="FF0000"/>
                        </a:solidFill>
                        <a:latin typeface="Cambria Math"/>
                      </a:rPr>
                      <m:t>𝑩</m:t>
                    </m:r>
                    <m:r>
                      <a:rPr lang="en-US" b="1" i="1" smtClean="0">
                        <a:solidFill>
                          <a:srgbClr val="FF0000"/>
                        </a:solidFill>
                        <a:latin typeface="Cambria Math"/>
                      </a:rPr>
                      <m:t> → </m:t>
                    </m:r>
                    <m:r>
                      <a:rPr lang="en-US" b="1" i="1" smtClean="0">
                        <a:solidFill>
                          <a:srgbClr val="FF0000"/>
                        </a:solidFill>
                        <a:latin typeface="Cambria Math"/>
                      </a:rPr>
                      <m:t>𝟎</m:t>
                    </m:r>
                    <m:r>
                      <a:rPr lang="en-US" b="1" i="1" smtClean="0">
                        <a:solidFill>
                          <a:srgbClr val="FF0000"/>
                        </a:solidFill>
                        <a:latin typeface="Cambria Math"/>
                      </a:rPr>
                      <m:t> </m:t>
                    </m:r>
                  </m:oMath>
                </a14:m>
                <a:r>
                  <a:rPr lang="en-US" dirty="0">
                    <a:solidFill>
                      <a:prstClr val="black"/>
                    </a:solidFill>
                  </a:rPr>
                  <a:t>as </a:t>
                </a:r>
                <a14:m>
                  <m:oMath xmlns:m="http://schemas.openxmlformats.org/officeDocument/2006/math">
                    <m:r>
                      <a:rPr lang="en-US" b="1" i="1" smtClean="0">
                        <a:solidFill>
                          <a:srgbClr val="FF0000"/>
                        </a:solidFill>
                        <a:latin typeface="Cambria Math"/>
                      </a:rPr>
                      <m:t>𝒓</m:t>
                    </m:r>
                    <m:r>
                      <a:rPr lang="en-US" b="1" i="1" smtClean="0">
                        <a:solidFill>
                          <a:srgbClr val="FF0000"/>
                        </a:solidFill>
                        <a:latin typeface="Cambria Math"/>
                      </a:rPr>
                      <m:t> → </m:t>
                    </m:r>
                    <m:r>
                      <a:rPr lang="en-US" b="1" i="1" smtClean="0">
                        <a:solidFill>
                          <a:srgbClr val="FF0000"/>
                        </a:solidFill>
                        <a:latin typeface="Cambria Math"/>
                      </a:rPr>
                      <m:t>𝟎</m:t>
                    </m:r>
                  </m:oMath>
                </a14:m>
                <a:r>
                  <a:rPr lang="en-US" dirty="0">
                    <a:solidFill>
                      <a:prstClr val="black"/>
                    </a:solidFill>
                  </a:rPr>
                  <a:t>.</a:t>
                </a:r>
              </a:p>
            </p:txBody>
          </p:sp>
        </mc:Choice>
        <mc:Fallback xmlns="">
          <p:sp>
            <p:nvSpPr>
              <p:cNvPr id="11" name="Rectangle 10">
                <a:extLst>
                  <a:ext uri="{FF2B5EF4-FFF2-40B4-BE49-F238E27FC236}">
                    <a16:creationId xmlns:a16="http://schemas.microsoft.com/office/drawing/2014/main" id="{4EB4A92A-70C0-47E4-A936-D97FBEC8CAC2}"/>
                  </a:ext>
                </a:extLst>
              </p:cNvPr>
              <p:cNvSpPr>
                <a:spLocks noRot="1" noChangeAspect="1" noMove="1" noResize="1" noEditPoints="1" noAdjustHandles="1" noChangeArrowheads="1" noChangeShapeType="1" noTextEdit="1"/>
              </p:cNvSpPr>
              <p:nvPr/>
            </p:nvSpPr>
            <p:spPr>
              <a:xfrm>
                <a:off x="1619518" y="5085184"/>
                <a:ext cx="6155469" cy="923330"/>
              </a:xfrm>
              <a:prstGeom prst="rect">
                <a:avLst/>
              </a:prstGeom>
              <a:blipFill>
                <a:blip r:embed="rId7"/>
                <a:stretch>
                  <a:fillRect l="-892" t="-3289" b="-92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A3CED422-A65D-48B1-B34A-CBEB86F24228}"/>
                  </a:ext>
                </a:extLst>
              </p:cNvPr>
              <p:cNvSpPr/>
              <p:nvPr/>
            </p:nvSpPr>
            <p:spPr>
              <a:xfrm>
                <a:off x="1630918" y="5890046"/>
                <a:ext cx="6121266" cy="923330"/>
              </a:xfrm>
              <a:prstGeom prst="rect">
                <a:avLst/>
              </a:prstGeom>
            </p:spPr>
            <p:txBody>
              <a:bodyPr wrap="square">
                <a:spAutoFit/>
              </a:bodyPr>
              <a:lstStyle/>
              <a:p>
                <a:pPr lvl="0">
                  <a:defRPr/>
                </a:pPr>
                <a:r>
                  <a:rPr lang="en-US" dirty="0">
                    <a:solidFill>
                      <a:prstClr val="black"/>
                    </a:solidFill>
                  </a:rPr>
                  <a:t>Furthermore, we see that Equations </a:t>
                </a:r>
                <a14:m>
                  <m:oMath xmlns:m="http://schemas.openxmlformats.org/officeDocument/2006/math">
                    <m:r>
                      <a:rPr lang="en-US" b="1" i="1" smtClean="0">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𝟏𝟒</m:t>
                    </m:r>
                    <m:r>
                      <a:rPr lang="en-US" b="1" i="1">
                        <a:solidFill>
                          <a:prstClr val="black"/>
                        </a:solidFill>
                        <a:latin typeface="Cambria Math"/>
                      </a:rPr>
                      <m:t> </m:t>
                    </m:r>
                    <m:r>
                      <m:rPr>
                        <m:sty m:val="p"/>
                      </m:rPr>
                      <a:rPr lang="en-US">
                        <a:solidFill>
                          <a:prstClr val="black"/>
                        </a:solidFill>
                        <a:latin typeface="Cambria Math"/>
                      </a:rPr>
                      <m:t>and</m:t>
                    </m:r>
                    <m:r>
                      <a:rPr lang="en-US" b="1" i="1">
                        <a:solidFill>
                          <a:prstClr val="black"/>
                        </a:solidFill>
                        <a:latin typeface="Cambria Math"/>
                      </a:rPr>
                      <m:t> </m:t>
                    </m:r>
                    <m:r>
                      <a:rPr lang="en-US" b="1" i="1" smtClean="0">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𝟏𝟓</m:t>
                    </m:r>
                  </m:oMath>
                </a14:m>
                <a:r>
                  <a:rPr lang="en-US" dirty="0">
                    <a:solidFill>
                      <a:prstClr val="black"/>
                    </a:solidFill>
                  </a:rPr>
                  <a:t> give the same value of the magnetic field at </a:t>
                </a:r>
                <a14:m>
                  <m:oMath xmlns:m="http://schemas.openxmlformats.org/officeDocument/2006/math">
                    <m:r>
                      <a:rPr lang="en-US" b="1" i="1" smtClean="0">
                        <a:solidFill>
                          <a:srgbClr val="FF0000"/>
                        </a:solidFill>
                        <a:latin typeface="Cambria Math"/>
                      </a:rPr>
                      <m:t>𝒓</m:t>
                    </m:r>
                    <m:r>
                      <a:rPr lang="en-US" b="1" i="1" smtClean="0">
                        <a:solidFill>
                          <a:srgbClr val="FF0000"/>
                        </a:solidFill>
                        <a:latin typeface="Cambria Math"/>
                      </a:rPr>
                      <m:t>= </m:t>
                    </m:r>
                    <m:r>
                      <a:rPr lang="en-US" b="1" i="1" smtClean="0">
                        <a:solidFill>
                          <a:srgbClr val="FF0000"/>
                        </a:solidFill>
                        <a:latin typeface="Cambria Math"/>
                      </a:rPr>
                      <m:t>𝑹</m:t>
                    </m:r>
                  </m:oMath>
                </a14:m>
                <a:r>
                  <a:rPr lang="en-US" dirty="0">
                    <a:solidFill>
                      <a:prstClr val="black"/>
                    </a:solidFill>
                  </a:rPr>
                  <a:t>, demonstrating that the magnetic field is continuous at the surface of the wire.</a:t>
                </a:r>
              </a:p>
            </p:txBody>
          </p:sp>
        </mc:Choice>
        <mc:Fallback xmlns="">
          <p:sp>
            <p:nvSpPr>
              <p:cNvPr id="17" name="Rectangle 16">
                <a:extLst>
                  <a:ext uri="{FF2B5EF4-FFF2-40B4-BE49-F238E27FC236}">
                    <a16:creationId xmlns:a16="http://schemas.microsoft.com/office/drawing/2014/main" id="{A3CED422-A65D-48B1-B34A-CBEB86F24228}"/>
                  </a:ext>
                </a:extLst>
              </p:cNvPr>
              <p:cNvSpPr>
                <a:spLocks noRot="1" noChangeAspect="1" noMove="1" noResize="1" noEditPoints="1" noAdjustHandles="1" noChangeArrowheads="1" noChangeShapeType="1" noTextEdit="1"/>
              </p:cNvSpPr>
              <p:nvPr/>
            </p:nvSpPr>
            <p:spPr>
              <a:xfrm>
                <a:off x="1630918" y="5890046"/>
                <a:ext cx="6121266" cy="923330"/>
              </a:xfrm>
              <a:prstGeom prst="rect">
                <a:avLst/>
              </a:prstGeom>
              <a:blipFill>
                <a:blip r:embed="rId10"/>
                <a:stretch>
                  <a:fillRect l="-896" t="-3289" r="-100" b="-9211"/>
                </a:stretch>
              </a:blipFill>
            </p:spPr>
            <p:txBody>
              <a:bodyPr/>
              <a:lstStyle/>
              <a:p>
                <a:r>
                  <a:rPr lang="en-US">
                    <a:noFill/>
                  </a:rPr>
                  <a:t> </a:t>
                </a:r>
              </a:p>
            </p:txBody>
          </p:sp>
        </mc:Fallback>
      </mc:AlternateContent>
      <p:pic>
        <p:nvPicPr>
          <p:cNvPr id="12" name="Picture 11">
            <a:extLst>
              <a:ext uri="{FF2B5EF4-FFF2-40B4-BE49-F238E27FC236}">
                <a16:creationId xmlns:a16="http://schemas.microsoft.com/office/drawing/2014/main" id="{22573406-24D0-4BD7-AA21-18FF9252B39D}"/>
              </a:ext>
            </a:extLst>
          </p:cNvPr>
          <p:cNvPicPr/>
          <p:nvPr/>
        </p:nvPicPr>
        <p:blipFill>
          <a:blip r:embed="rId11">
            <a:lum bright="-40000" contrast="40000"/>
          </a:blip>
          <a:srcRect/>
          <a:stretch>
            <a:fillRect/>
          </a:stretch>
        </p:blipFill>
        <p:spPr bwMode="auto">
          <a:xfrm>
            <a:off x="8509317" y="734572"/>
            <a:ext cx="2304256" cy="1767616"/>
          </a:xfrm>
          <a:prstGeom prst="rect">
            <a:avLst/>
          </a:prstGeom>
          <a:noFill/>
          <a:ln w="9525">
            <a:noFill/>
            <a:miter lim="800000"/>
            <a:headEnd/>
            <a:tailEnd/>
          </a:ln>
        </p:spPr>
      </p:pic>
      <p:pic>
        <p:nvPicPr>
          <p:cNvPr id="14" name="Picture 13">
            <a:extLst>
              <a:ext uri="{FF2B5EF4-FFF2-40B4-BE49-F238E27FC236}">
                <a16:creationId xmlns:a16="http://schemas.microsoft.com/office/drawing/2014/main" id="{18B1EBC0-68A7-4C63-8B40-8610CF11AF15}"/>
              </a:ext>
            </a:extLst>
          </p:cNvPr>
          <p:cNvPicPr/>
          <p:nvPr/>
        </p:nvPicPr>
        <p:blipFill>
          <a:blip r:embed="rId12">
            <a:lum bright="-20000" contrast="20000"/>
          </a:blip>
          <a:srcRect/>
          <a:stretch>
            <a:fillRect/>
          </a:stretch>
        </p:blipFill>
        <p:spPr bwMode="auto">
          <a:xfrm>
            <a:off x="9274658" y="3260035"/>
            <a:ext cx="2221283" cy="2167993"/>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04F163AB-CDCD-4E0B-AF28-7BF3130AA47E}"/>
                  </a:ext>
                </a:extLst>
              </p:cNvPr>
              <p:cNvSpPr/>
              <p:nvPr/>
            </p:nvSpPr>
            <p:spPr>
              <a:xfrm>
                <a:off x="9273411" y="5430719"/>
                <a:ext cx="2267744" cy="1384995"/>
              </a:xfrm>
              <a:prstGeom prst="rect">
                <a:avLst/>
              </a:prstGeom>
            </p:spPr>
            <p:txBody>
              <a:bodyPr wrap="square">
                <a:spAutoFit/>
              </a:bodyPr>
              <a:lstStyle/>
              <a:p>
                <a:pPr lvl="0" algn="just">
                  <a:defRPr/>
                </a:pPr>
                <a:r>
                  <a:rPr lang="en-US" sz="1200" b="1" dirty="0">
                    <a:solidFill>
                      <a:prstClr val="black"/>
                    </a:solidFill>
                  </a:rPr>
                  <a:t>Figure </a:t>
                </a:r>
                <a14:m>
                  <m:oMath xmlns:m="http://schemas.openxmlformats.org/officeDocument/2006/math">
                    <m:r>
                      <a:rPr lang="en-US" sz="1200" b="1" i="1" smtClean="0">
                        <a:solidFill>
                          <a:prstClr val="black"/>
                        </a:solidFill>
                        <a:latin typeface="Cambria Math" panose="02040503050406030204" pitchFamily="18" charset="0"/>
                      </a:rPr>
                      <m:t>𝟐</m:t>
                    </m:r>
                    <m:r>
                      <a:rPr lang="en-US" sz="1200" b="1" i="1">
                        <a:solidFill>
                          <a:prstClr val="black"/>
                        </a:solidFill>
                        <a:latin typeface="Cambria Math"/>
                      </a:rPr>
                      <m:t>.</m:t>
                    </m:r>
                    <m:r>
                      <a:rPr lang="en-US" sz="1200" b="1" i="1">
                        <a:solidFill>
                          <a:prstClr val="black"/>
                        </a:solidFill>
                        <a:latin typeface="Cambria Math"/>
                      </a:rPr>
                      <m:t>𝟏𝟑</m:t>
                    </m:r>
                  </m:oMath>
                </a14:m>
                <a:r>
                  <a:rPr lang="en-US" sz="1200" b="1" dirty="0">
                    <a:solidFill>
                      <a:prstClr val="black"/>
                    </a:solidFill>
                  </a:rPr>
                  <a:t> </a:t>
                </a:r>
                <a:r>
                  <a:rPr lang="en-US" sz="1200" dirty="0">
                    <a:solidFill>
                      <a:prstClr val="black"/>
                    </a:solidFill>
                  </a:rPr>
                  <a:t>(Example </a:t>
                </a:r>
                <a14:m>
                  <m:oMath xmlns:m="http://schemas.openxmlformats.org/officeDocument/2006/math">
                    <m:r>
                      <a:rPr lang="en-US" sz="1200" b="1" i="1" smtClean="0">
                        <a:solidFill>
                          <a:prstClr val="black"/>
                        </a:solidFill>
                        <a:latin typeface="Cambria Math" panose="02040503050406030204" pitchFamily="18" charset="0"/>
                      </a:rPr>
                      <m:t>𝟐</m:t>
                    </m:r>
                    <m:r>
                      <a:rPr lang="en-US" sz="1200" b="1" i="1">
                        <a:solidFill>
                          <a:prstClr val="black"/>
                        </a:solidFill>
                        <a:latin typeface="Cambria Math"/>
                      </a:rPr>
                      <m:t>.</m:t>
                    </m:r>
                    <m:r>
                      <a:rPr lang="en-US" sz="1200" b="1" i="1">
                        <a:solidFill>
                          <a:prstClr val="black"/>
                        </a:solidFill>
                        <a:latin typeface="Cambria Math"/>
                      </a:rPr>
                      <m:t>𝟒</m:t>
                    </m:r>
                  </m:oMath>
                </a14:m>
                <a:r>
                  <a:rPr lang="en-US" sz="1200" dirty="0">
                    <a:solidFill>
                      <a:prstClr val="black"/>
                    </a:solidFill>
                  </a:rPr>
                  <a:t>) Magnitude of the magnetic field versus </a:t>
                </a:r>
                <a:r>
                  <a:rPr lang="en-US" sz="1200" i="1" dirty="0">
                    <a:solidFill>
                      <a:prstClr val="black"/>
                    </a:solidFill>
                  </a:rPr>
                  <a:t>r </a:t>
                </a:r>
                <a:r>
                  <a:rPr lang="en-US" sz="1200" dirty="0">
                    <a:solidFill>
                      <a:prstClr val="black"/>
                    </a:solidFill>
                  </a:rPr>
                  <a:t>for the wire shown in Figure </a:t>
                </a:r>
                <a14:m>
                  <m:oMath xmlns:m="http://schemas.openxmlformats.org/officeDocument/2006/math">
                    <m:r>
                      <a:rPr lang="en-US" sz="1200" b="1" i="1" smtClean="0">
                        <a:solidFill>
                          <a:prstClr val="black"/>
                        </a:solidFill>
                        <a:latin typeface="Cambria Math" panose="02040503050406030204" pitchFamily="18" charset="0"/>
                      </a:rPr>
                      <m:t>𝟐</m:t>
                    </m:r>
                    <m:r>
                      <a:rPr lang="en-US" sz="1200" b="1" i="1">
                        <a:solidFill>
                          <a:prstClr val="black"/>
                        </a:solidFill>
                        <a:latin typeface="Cambria Math"/>
                      </a:rPr>
                      <m:t>.</m:t>
                    </m:r>
                    <m:r>
                      <a:rPr lang="en-US" sz="1200" b="1" i="1">
                        <a:solidFill>
                          <a:prstClr val="black"/>
                        </a:solidFill>
                        <a:latin typeface="Cambria Math"/>
                      </a:rPr>
                      <m:t>𝟏𝟐</m:t>
                    </m:r>
                  </m:oMath>
                </a14:m>
                <a:r>
                  <a:rPr lang="en-US" sz="1200" dirty="0">
                    <a:solidFill>
                      <a:prstClr val="black"/>
                    </a:solidFill>
                  </a:rPr>
                  <a:t>. The field is proportional to </a:t>
                </a:r>
                <a:r>
                  <a:rPr lang="en-US" sz="1200" i="1" dirty="0">
                    <a:solidFill>
                      <a:prstClr val="black"/>
                    </a:solidFill>
                  </a:rPr>
                  <a:t>r </a:t>
                </a:r>
                <a:r>
                  <a:rPr lang="en-US" sz="1200" dirty="0">
                    <a:solidFill>
                      <a:prstClr val="black"/>
                    </a:solidFill>
                  </a:rPr>
                  <a:t>inside the wire and varies as </a:t>
                </a:r>
                <a14:m>
                  <m:oMath xmlns:m="http://schemas.openxmlformats.org/officeDocument/2006/math">
                    <m:r>
                      <a:rPr lang="en-US" sz="1200" b="1" i="1">
                        <a:solidFill>
                          <a:prstClr val="black"/>
                        </a:solidFill>
                        <a:latin typeface="Cambria Math"/>
                      </a:rPr>
                      <m:t>𝟏</m:t>
                    </m:r>
                    <m:r>
                      <a:rPr lang="en-US" sz="1200" b="1" i="1">
                        <a:solidFill>
                          <a:prstClr val="black"/>
                        </a:solidFill>
                        <a:latin typeface="Cambria Math"/>
                      </a:rPr>
                      <m:t>/</m:t>
                    </m:r>
                    <m:r>
                      <a:rPr lang="en-US" sz="1200" b="1" i="1">
                        <a:solidFill>
                          <a:prstClr val="black"/>
                        </a:solidFill>
                        <a:latin typeface="Cambria Math"/>
                      </a:rPr>
                      <m:t>𝒓</m:t>
                    </m:r>
                  </m:oMath>
                </a14:m>
                <a:r>
                  <a:rPr lang="en-US" sz="1200" i="1" dirty="0">
                    <a:solidFill>
                      <a:prstClr val="black"/>
                    </a:solidFill>
                  </a:rPr>
                  <a:t> </a:t>
                </a:r>
                <a:r>
                  <a:rPr lang="en-US" sz="1200" dirty="0">
                    <a:solidFill>
                      <a:prstClr val="black"/>
                    </a:solidFill>
                  </a:rPr>
                  <a:t>outside the wire.</a:t>
                </a:r>
              </a:p>
            </p:txBody>
          </p:sp>
        </mc:Choice>
        <mc:Fallback xmlns="">
          <p:sp>
            <p:nvSpPr>
              <p:cNvPr id="2" name="Rectangle 1">
                <a:extLst>
                  <a:ext uri="{FF2B5EF4-FFF2-40B4-BE49-F238E27FC236}">
                    <a16:creationId xmlns:a16="http://schemas.microsoft.com/office/drawing/2014/main" id="{04F163AB-CDCD-4E0B-AF28-7BF3130AA47E}"/>
                  </a:ext>
                </a:extLst>
              </p:cNvPr>
              <p:cNvSpPr>
                <a:spLocks noRot="1" noChangeAspect="1" noMove="1" noResize="1" noEditPoints="1" noAdjustHandles="1" noChangeArrowheads="1" noChangeShapeType="1" noTextEdit="1"/>
              </p:cNvSpPr>
              <p:nvPr/>
            </p:nvSpPr>
            <p:spPr>
              <a:xfrm>
                <a:off x="9273411" y="5430719"/>
                <a:ext cx="2267744" cy="1384995"/>
              </a:xfrm>
              <a:prstGeom prst="rect">
                <a:avLst/>
              </a:prstGeom>
              <a:blipFill>
                <a:blip r:embed="rId13"/>
                <a:stretch>
                  <a:fillRect t="-441" r="-269" b="-2643"/>
                </a:stretch>
              </a:blipFill>
            </p:spPr>
            <p:txBody>
              <a:bodyPr/>
              <a:lstStyle/>
              <a:p>
                <a:r>
                  <a:rPr lang="en-US">
                    <a:noFill/>
                  </a:rPr>
                  <a:t> </a:t>
                </a:r>
              </a:p>
            </p:txBody>
          </p:sp>
        </mc:Fallback>
      </mc:AlternateContent>
    </p:spTree>
    <p:extLst>
      <p:ext uri="{BB962C8B-B14F-4D97-AF65-F5344CB8AC3E}">
        <p14:creationId xmlns:p14="http://schemas.microsoft.com/office/powerpoint/2010/main" val="326393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1000"/>
                                        <p:tgtEl>
                                          <p:spTgt spid="17"/>
                                        </p:tgtEl>
                                      </p:cBhvr>
                                    </p:animEffect>
                                    <p:anim calcmode="lin" valueType="num">
                                      <p:cBhvr>
                                        <p:cTn id="57" dur="1000" fill="hold"/>
                                        <p:tgtEl>
                                          <p:spTgt spid="17"/>
                                        </p:tgtEl>
                                        <p:attrNameLst>
                                          <p:attrName>ppt_x</p:attrName>
                                        </p:attrNameLst>
                                      </p:cBhvr>
                                      <p:tavLst>
                                        <p:tav tm="0">
                                          <p:val>
                                            <p:strVal val="#ppt_x"/>
                                          </p:val>
                                        </p:tav>
                                        <p:tav tm="100000">
                                          <p:val>
                                            <p:strVal val="#ppt_x"/>
                                          </p:val>
                                        </p:tav>
                                      </p:tavLst>
                                    </p:anim>
                                    <p:anim calcmode="lin" valueType="num">
                                      <p:cBhvr>
                                        <p:cTn id="5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0" grpId="0"/>
      <p:bldP spid="9" grpId="0"/>
      <p:bldP spid="11"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677712" y="44624"/>
                <a:ext cx="8810777" cy="369332"/>
              </a:xfrm>
              <a:prstGeom prst="rect">
                <a:avLst/>
              </a:prstGeom>
              <a:solidFill>
                <a:srgbClr val="FFC000"/>
              </a:solidFill>
            </p:spPr>
            <p:txBody>
              <a:bodyPr wrap="square">
                <a:spAutoFit/>
              </a:bodyPr>
              <a:lstStyle/>
              <a:p>
                <a:pPr lvl="0">
                  <a:defRPr/>
                </a:pPr>
                <a14:m>
                  <m:oMathPara xmlns:m="http://schemas.openxmlformats.org/officeDocument/2006/math">
                    <m:oMathParaPr>
                      <m:jc m:val="centerGroup"/>
                    </m:oMathParaPr>
                    <m:oMath xmlns:m="http://schemas.openxmlformats.org/officeDocument/2006/math">
                      <m:r>
                        <a:rPr lang="en-US" b="1" i="1" smtClean="0">
                          <a:solidFill>
                            <a:prstClr val="black"/>
                          </a:solidFill>
                          <a:latin typeface="Cambria Math"/>
                        </a:rPr>
                        <m:t>𝑬𝒙𝒂𝒎𝒑𝒍𝒆</m:t>
                      </m:r>
                      <m:r>
                        <a:rPr lang="en-US" b="1" i="1" smtClean="0">
                          <a:solidFill>
                            <a:prstClr val="black"/>
                          </a:solidFill>
                          <a:latin typeface="Cambria Math"/>
                        </a:rPr>
                        <m:t> </m:t>
                      </m:r>
                      <m:r>
                        <a:rPr lang="en-US" b="1" i="1" smtClean="0">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𝟓</m:t>
                      </m:r>
                      <m:r>
                        <a:rPr lang="en-US" b="1" i="1">
                          <a:solidFill>
                            <a:prstClr val="black"/>
                          </a:solidFill>
                          <a:latin typeface="Cambria Math"/>
                        </a:rPr>
                        <m:t>  </m:t>
                      </m:r>
                      <m:r>
                        <m:rPr>
                          <m:nor/>
                        </m:rPr>
                        <a:rPr lang="en-US" dirty="0">
                          <a:solidFill>
                            <a:prstClr val="black"/>
                          </a:solidFill>
                        </a:rPr>
                        <m:t>The</m:t>
                      </m:r>
                      <m:r>
                        <m:rPr>
                          <m:nor/>
                        </m:rPr>
                        <a:rPr lang="en-US" dirty="0">
                          <a:solidFill>
                            <a:prstClr val="black"/>
                          </a:solidFill>
                        </a:rPr>
                        <m:t> </m:t>
                      </m:r>
                      <m:r>
                        <m:rPr>
                          <m:nor/>
                        </m:rPr>
                        <a:rPr lang="en-US" b="1" dirty="0">
                          <a:solidFill>
                            <a:prstClr val="black"/>
                          </a:solidFill>
                        </a:rPr>
                        <m:t>Magnetic</m:t>
                      </m:r>
                      <m:r>
                        <m:rPr>
                          <m:nor/>
                        </m:rPr>
                        <a:rPr lang="en-US" b="1" dirty="0">
                          <a:solidFill>
                            <a:prstClr val="black"/>
                          </a:solidFill>
                        </a:rPr>
                        <m:t> </m:t>
                      </m:r>
                      <m:r>
                        <m:rPr>
                          <m:nor/>
                        </m:rPr>
                        <a:rPr lang="en-US" b="1" dirty="0">
                          <a:solidFill>
                            <a:prstClr val="black"/>
                          </a:solidFill>
                        </a:rPr>
                        <m:t>Field</m:t>
                      </m:r>
                      <m:r>
                        <m:rPr>
                          <m:nor/>
                        </m:rPr>
                        <a:rPr lang="en-US" b="1" dirty="0">
                          <a:solidFill>
                            <a:prstClr val="black"/>
                          </a:solidFill>
                        </a:rPr>
                        <m:t> </m:t>
                      </m:r>
                      <m:r>
                        <m:rPr>
                          <m:nor/>
                        </m:rPr>
                        <a:rPr lang="en-US" b="1" dirty="0">
                          <a:solidFill>
                            <a:prstClr val="black"/>
                          </a:solidFill>
                        </a:rPr>
                        <m:t>Created</m:t>
                      </m:r>
                      <m:r>
                        <m:rPr>
                          <m:nor/>
                        </m:rPr>
                        <a:rPr lang="en-US" b="1" dirty="0">
                          <a:solidFill>
                            <a:prstClr val="black"/>
                          </a:solidFill>
                        </a:rPr>
                        <m:t> </m:t>
                      </m:r>
                      <m:r>
                        <m:rPr>
                          <m:nor/>
                        </m:rPr>
                        <a:rPr lang="en-US" b="1" dirty="0">
                          <a:solidFill>
                            <a:prstClr val="black"/>
                          </a:solidFill>
                        </a:rPr>
                        <m:t>by</m:t>
                      </m:r>
                      <m:r>
                        <m:rPr>
                          <m:nor/>
                        </m:rPr>
                        <a:rPr lang="en-US" b="1" dirty="0">
                          <a:solidFill>
                            <a:prstClr val="black"/>
                          </a:solidFill>
                        </a:rPr>
                        <m:t> </m:t>
                      </m:r>
                      <m:r>
                        <m:rPr>
                          <m:nor/>
                        </m:rPr>
                        <a:rPr lang="en-US" b="1" dirty="0">
                          <a:solidFill>
                            <a:prstClr val="black"/>
                          </a:solidFill>
                        </a:rPr>
                        <m:t>a</m:t>
                      </m:r>
                      <m:r>
                        <m:rPr>
                          <m:nor/>
                        </m:rPr>
                        <a:rPr lang="en-US" b="1" dirty="0">
                          <a:solidFill>
                            <a:prstClr val="black"/>
                          </a:solidFill>
                        </a:rPr>
                        <m:t> </m:t>
                      </m:r>
                      <m:r>
                        <m:rPr>
                          <m:nor/>
                        </m:rPr>
                        <a:rPr lang="en-US" b="1" dirty="0">
                          <a:solidFill>
                            <a:prstClr val="black"/>
                          </a:solidFill>
                        </a:rPr>
                        <m:t>Toroid</m:t>
                      </m:r>
                      <m:r>
                        <m:rPr>
                          <m:nor/>
                        </m:rPr>
                        <a:rPr lang="en-US" dirty="0">
                          <a:solidFill>
                            <a:prstClr val="black"/>
                          </a:solidFill>
                        </a:rPr>
                        <m:t> </m:t>
                      </m:r>
                    </m:oMath>
                  </m:oMathPara>
                </a14:m>
                <a:endParaRPr lang="en-US" dirty="0">
                  <a:solidFill>
                    <a:prstClr val="black"/>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1677712" y="44624"/>
                <a:ext cx="8810777" cy="369332"/>
              </a:xfrm>
              <a:prstGeom prst="rect">
                <a:avLst/>
              </a:prstGeom>
              <a:blipFill>
                <a:blip r:embed="rId3"/>
                <a:stretch>
                  <a:fillRect b="-1311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Rectangle 4"/>
              <p:cNvSpPr/>
              <p:nvPr/>
            </p:nvSpPr>
            <p:spPr>
              <a:xfrm>
                <a:off x="1514212" y="476672"/>
                <a:ext cx="9511597" cy="1077218"/>
              </a:xfrm>
              <a:prstGeom prst="rect">
                <a:avLst/>
              </a:prstGeom>
            </p:spPr>
            <p:txBody>
              <a:bodyPr wrap="square">
                <a:spAutoFit/>
              </a:bodyPr>
              <a:lstStyle/>
              <a:p>
                <a:pPr lvl="0" algn="just">
                  <a:defRPr/>
                </a:pPr>
                <a:r>
                  <a:rPr lang="en-US" sz="1600" dirty="0">
                    <a:solidFill>
                      <a:prstClr val="black"/>
                    </a:solidFill>
                  </a:rPr>
                  <a:t>A device called a </a:t>
                </a:r>
                <a:r>
                  <a:rPr lang="en-US" sz="1600" i="1" dirty="0">
                    <a:solidFill>
                      <a:prstClr val="black"/>
                    </a:solidFill>
                  </a:rPr>
                  <a:t>toroid </a:t>
                </a:r>
                <a:r>
                  <a:rPr lang="en-US" sz="1600" dirty="0">
                    <a:solidFill>
                      <a:prstClr val="black"/>
                    </a:solidFill>
                  </a:rPr>
                  <a:t>(Fig. </a:t>
                </a:r>
                <a14:m>
                  <m:oMath xmlns:m="http://schemas.openxmlformats.org/officeDocument/2006/math">
                    <m:r>
                      <a:rPr lang="en-US" sz="1600" b="1" i="1">
                        <a:solidFill>
                          <a:prstClr val="black"/>
                        </a:solidFill>
                        <a:latin typeface="Cambria Math" panose="02040503050406030204" pitchFamily="18" charset="0"/>
                      </a:rPr>
                      <m:t>𝟐</m:t>
                    </m:r>
                    <m:r>
                      <a:rPr lang="en-US" sz="1600" b="1" i="1">
                        <a:solidFill>
                          <a:prstClr val="black"/>
                        </a:solidFill>
                        <a:latin typeface="Cambria Math"/>
                      </a:rPr>
                      <m:t>.</m:t>
                    </m:r>
                    <m:r>
                      <a:rPr lang="en-US" sz="1600" b="1" i="1">
                        <a:solidFill>
                          <a:prstClr val="black"/>
                        </a:solidFill>
                        <a:latin typeface="Cambria Math"/>
                      </a:rPr>
                      <m:t>𝟏𝟒</m:t>
                    </m:r>
                  </m:oMath>
                </a14:m>
                <a:r>
                  <a:rPr lang="en-US" sz="1600" dirty="0">
                    <a:solidFill>
                      <a:prstClr val="black"/>
                    </a:solidFill>
                  </a:rPr>
                  <a:t>) is often used to create an almost uniform magnetic field in some enclosed area. The device consists of a conducting wire wrapped around a ring (a </a:t>
                </a:r>
                <a:r>
                  <a:rPr lang="en-US" sz="1600" i="1" dirty="0">
                    <a:solidFill>
                      <a:prstClr val="black"/>
                    </a:solidFill>
                  </a:rPr>
                  <a:t>torus</a:t>
                </a:r>
                <a:r>
                  <a:rPr lang="en-US" sz="1600" dirty="0">
                    <a:solidFill>
                      <a:prstClr val="black"/>
                    </a:solidFill>
                  </a:rPr>
                  <a:t>) made of a non conducting material. For a toroid having </a:t>
                </a:r>
                <a:r>
                  <a:rPr lang="en-US" sz="1600" i="1" dirty="0">
                    <a:solidFill>
                      <a:prstClr val="black"/>
                    </a:solidFill>
                  </a:rPr>
                  <a:t>N </a:t>
                </a:r>
                <a:r>
                  <a:rPr lang="en-US" sz="1600" dirty="0">
                    <a:solidFill>
                      <a:prstClr val="black"/>
                    </a:solidFill>
                  </a:rPr>
                  <a:t>closely spaced turns of wire, calculate the magnetic field in the region occupied by the torus, a distance </a:t>
                </a:r>
                <a:r>
                  <a:rPr lang="en-US" sz="1600" i="1" dirty="0">
                    <a:solidFill>
                      <a:prstClr val="black"/>
                    </a:solidFill>
                  </a:rPr>
                  <a:t>r </a:t>
                </a:r>
                <a:r>
                  <a:rPr lang="en-US" sz="1600" dirty="0">
                    <a:solidFill>
                      <a:prstClr val="black"/>
                    </a:solidFill>
                  </a:rPr>
                  <a:t>from the center.</a:t>
                </a:r>
              </a:p>
            </p:txBody>
          </p:sp>
        </mc:Choice>
        <mc:Fallback>
          <p:sp>
            <p:nvSpPr>
              <p:cNvPr id="5" name="Rectangle 4"/>
              <p:cNvSpPr>
                <a:spLocks noRot="1" noChangeAspect="1" noMove="1" noResize="1" noEditPoints="1" noAdjustHandles="1" noChangeArrowheads="1" noChangeShapeType="1" noTextEdit="1"/>
              </p:cNvSpPr>
              <p:nvPr/>
            </p:nvSpPr>
            <p:spPr>
              <a:xfrm>
                <a:off x="1514212" y="476672"/>
                <a:ext cx="9511597" cy="1077218"/>
              </a:xfrm>
              <a:prstGeom prst="rect">
                <a:avLst/>
              </a:prstGeom>
              <a:blipFill>
                <a:blip r:embed="rId4"/>
                <a:stretch>
                  <a:fillRect l="-320" t="-1695" r="-320" b="-621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Rectangle 6"/>
              <p:cNvSpPr/>
              <p:nvPr/>
            </p:nvSpPr>
            <p:spPr>
              <a:xfrm>
                <a:off x="1560358" y="1505541"/>
                <a:ext cx="6466152" cy="1153393"/>
              </a:xfrm>
              <a:prstGeom prst="rect">
                <a:avLst/>
              </a:prstGeom>
            </p:spPr>
            <p:txBody>
              <a:bodyPr wrap="square">
                <a:spAutoFit/>
              </a:bodyPr>
              <a:lstStyle/>
              <a:p>
                <a:pPr lvl="0">
                  <a:defRPr/>
                </a:pPr>
                <a:r>
                  <a:rPr lang="en-US" sz="1600" b="1" u="sng" dirty="0">
                    <a:solidFill>
                      <a:prstClr val="black"/>
                    </a:solidFill>
                  </a:rPr>
                  <a:t>Solution:</a:t>
                </a:r>
                <a:r>
                  <a:rPr lang="en-US" sz="1600" b="1" dirty="0">
                    <a:solidFill>
                      <a:prstClr val="black"/>
                    </a:solidFill>
                  </a:rPr>
                  <a:t> </a:t>
                </a:r>
                <a:r>
                  <a:rPr lang="en-US" sz="1600" dirty="0">
                    <a:solidFill>
                      <a:prstClr val="black"/>
                    </a:solidFill>
                  </a:rPr>
                  <a:t>To calculate this field, we must evaluate  </a:t>
                </a:r>
                <a14:m>
                  <m:oMath xmlns:m="http://schemas.openxmlformats.org/officeDocument/2006/math">
                    <m:nary>
                      <m:naryPr>
                        <m:chr m:val="∮"/>
                        <m:limLoc m:val="undOvr"/>
                        <m:subHide m:val="on"/>
                        <m:supHide m:val="on"/>
                        <m:ctrlPr>
                          <a:rPr lang="en-US" sz="1600" i="1">
                            <a:solidFill>
                              <a:prstClr val="black"/>
                            </a:solidFill>
                            <a:latin typeface="Cambria Math" panose="02040503050406030204" pitchFamily="18" charset="0"/>
                          </a:rPr>
                        </m:ctrlPr>
                      </m:naryPr>
                      <m:sub/>
                      <m:sup/>
                      <m:e>
                        <m:r>
                          <a:rPr lang="en-US" sz="1600" i="1">
                            <a:solidFill>
                              <a:prstClr val="black"/>
                            </a:solidFill>
                            <a:latin typeface="Cambria Math"/>
                          </a:rPr>
                          <m:t>𝐵</m:t>
                        </m:r>
                        <m:r>
                          <a:rPr lang="en-US" sz="1600" i="1">
                            <a:solidFill>
                              <a:prstClr val="black"/>
                            </a:solidFill>
                            <a:latin typeface="Cambria Math"/>
                          </a:rPr>
                          <m:t>. </m:t>
                        </m:r>
                        <m:r>
                          <a:rPr lang="en-US" sz="1600" i="1">
                            <a:solidFill>
                              <a:prstClr val="black"/>
                            </a:solidFill>
                            <a:latin typeface="Cambria Math"/>
                          </a:rPr>
                          <m:t>𝑑𝑠</m:t>
                        </m:r>
                      </m:e>
                    </m:nary>
                    <m:r>
                      <a:rPr lang="en-US" sz="1600" i="1">
                        <a:solidFill>
                          <a:prstClr val="black"/>
                        </a:solidFill>
                        <a:latin typeface="Cambria Math"/>
                      </a:rPr>
                      <m:t> </m:t>
                    </m:r>
                  </m:oMath>
                </a14:m>
                <a:r>
                  <a:rPr lang="en-US" sz="1600" dirty="0">
                    <a:solidFill>
                      <a:prstClr val="black"/>
                    </a:solidFill>
                  </a:rPr>
                  <a:t>over the circular </a:t>
                </a:r>
                <a:r>
                  <a:rPr lang="en-US" sz="1600" dirty="0" err="1">
                    <a:solidFill>
                      <a:prstClr val="black"/>
                    </a:solidFill>
                  </a:rPr>
                  <a:t>amperian</a:t>
                </a:r>
                <a:r>
                  <a:rPr lang="en-US" sz="1600" dirty="0">
                    <a:solidFill>
                      <a:prstClr val="black"/>
                    </a:solidFill>
                  </a:rPr>
                  <a:t> loop of radius </a:t>
                </a:r>
                <a14:m>
                  <m:oMath xmlns:m="http://schemas.openxmlformats.org/officeDocument/2006/math">
                    <m:r>
                      <a:rPr lang="en-US" sz="1600" b="1" i="1" smtClean="0">
                        <a:solidFill>
                          <a:srgbClr val="FF0000"/>
                        </a:solidFill>
                        <a:latin typeface="Cambria Math"/>
                      </a:rPr>
                      <m:t>𝒓</m:t>
                    </m:r>
                  </m:oMath>
                </a14:m>
                <a:r>
                  <a:rPr lang="en-US" sz="1600" i="1" dirty="0">
                    <a:solidFill>
                      <a:prstClr val="black"/>
                    </a:solidFill>
                  </a:rPr>
                  <a:t> </a:t>
                </a:r>
                <a:r>
                  <a:rPr lang="en-US" sz="1600" dirty="0">
                    <a:solidFill>
                      <a:prstClr val="black"/>
                    </a:solidFill>
                  </a:rPr>
                  <a:t>in the plane of Figure 2</a:t>
                </a:r>
                <a14:m>
                  <m:oMath xmlns:m="http://schemas.openxmlformats.org/officeDocument/2006/math">
                    <m:r>
                      <a:rPr lang="en-US" sz="1600" b="1" i="1">
                        <a:solidFill>
                          <a:prstClr val="black"/>
                        </a:solidFill>
                        <a:latin typeface="Cambria Math"/>
                      </a:rPr>
                      <m:t>.</m:t>
                    </m:r>
                    <m:r>
                      <a:rPr lang="en-US" sz="1600" b="1" i="1">
                        <a:solidFill>
                          <a:prstClr val="black"/>
                        </a:solidFill>
                        <a:latin typeface="Cambria Math"/>
                      </a:rPr>
                      <m:t>𝟏𝟒</m:t>
                    </m:r>
                  </m:oMath>
                </a14:m>
                <a:r>
                  <a:rPr lang="en-US" sz="1600" dirty="0">
                    <a:solidFill>
                      <a:prstClr val="black"/>
                    </a:solidFill>
                  </a:rPr>
                  <a:t>. By symmetry, we see that the magnitude of the field is constant on this circle and tangent to it, so </a:t>
                </a:r>
                <a14:m>
                  <m:oMath xmlns:m="http://schemas.openxmlformats.org/officeDocument/2006/math">
                    <m:r>
                      <a:rPr lang="en-US" sz="1600" b="0" i="0" smtClean="0">
                        <a:solidFill>
                          <a:prstClr val="black"/>
                        </a:solidFill>
                        <a:latin typeface="Cambria Math" panose="02040503050406030204" pitchFamily="18" charset="0"/>
                      </a:rPr>
                      <m:t>    </m:t>
                    </m:r>
                    <m:r>
                      <a:rPr lang="en-US" sz="1600" i="1">
                        <a:solidFill>
                          <a:prstClr val="black"/>
                        </a:solidFill>
                        <a:latin typeface="Cambria Math"/>
                      </a:rPr>
                      <m:t> </m:t>
                    </m:r>
                    <m:nary>
                      <m:naryPr>
                        <m:chr m:val="∮"/>
                        <m:limLoc m:val="undOvr"/>
                        <m:subHide m:val="on"/>
                        <m:supHide m:val="on"/>
                        <m:ctrlPr>
                          <a:rPr lang="en-US" sz="1600" i="1" smtClean="0">
                            <a:solidFill>
                              <a:srgbClr val="FF0000"/>
                            </a:solidFill>
                            <a:latin typeface="Cambria Math" panose="02040503050406030204" pitchFamily="18" charset="0"/>
                          </a:rPr>
                        </m:ctrlPr>
                      </m:naryPr>
                      <m:sub/>
                      <m:sup/>
                      <m:e>
                        <m:r>
                          <a:rPr lang="en-US" sz="1600" b="1" i="1">
                            <a:solidFill>
                              <a:srgbClr val="FF0000"/>
                            </a:solidFill>
                            <a:latin typeface="Cambria Math"/>
                          </a:rPr>
                          <m:t>𝑩</m:t>
                        </m:r>
                        <m:r>
                          <a:rPr lang="en-US" sz="1600" b="1" i="1">
                            <a:solidFill>
                              <a:srgbClr val="FF0000"/>
                            </a:solidFill>
                            <a:latin typeface="Cambria Math"/>
                          </a:rPr>
                          <m:t>. </m:t>
                        </m:r>
                        <m:r>
                          <a:rPr lang="en-US" sz="1600" b="1" i="1">
                            <a:solidFill>
                              <a:srgbClr val="FF0000"/>
                            </a:solidFill>
                            <a:latin typeface="Cambria Math"/>
                          </a:rPr>
                          <m:t>𝒅𝒔</m:t>
                        </m:r>
                      </m:e>
                    </m:nary>
                    <m:r>
                      <a:rPr lang="en-US" sz="1600" i="1">
                        <a:solidFill>
                          <a:srgbClr val="FF0000"/>
                        </a:solidFill>
                        <a:latin typeface="Cambria Math"/>
                      </a:rPr>
                      <m:t>=</m:t>
                    </m:r>
                    <m:nary>
                      <m:naryPr>
                        <m:chr m:val="∮"/>
                        <m:limLoc m:val="undOvr"/>
                        <m:subHide m:val="on"/>
                        <m:supHide m:val="on"/>
                        <m:ctrlPr>
                          <a:rPr lang="en-US" sz="1600" i="1">
                            <a:solidFill>
                              <a:srgbClr val="FF0000"/>
                            </a:solidFill>
                            <a:latin typeface="Cambria Math" panose="02040503050406030204" pitchFamily="18" charset="0"/>
                          </a:rPr>
                        </m:ctrlPr>
                      </m:naryPr>
                      <m:sub/>
                      <m:sup/>
                      <m:e>
                        <m:r>
                          <a:rPr lang="en-US" sz="1600" i="1">
                            <a:solidFill>
                              <a:srgbClr val="FF0000"/>
                            </a:solidFill>
                            <a:latin typeface="Cambria Math"/>
                          </a:rPr>
                          <m:t>𝐵</m:t>
                        </m:r>
                        <m:r>
                          <a:rPr lang="en-US" sz="1600" i="1">
                            <a:solidFill>
                              <a:srgbClr val="FF0000"/>
                            </a:solidFill>
                            <a:latin typeface="Cambria Math"/>
                          </a:rPr>
                          <m:t> </m:t>
                        </m:r>
                        <m:r>
                          <a:rPr lang="en-US" sz="1600" i="1">
                            <a:solidFill>
                              <a:srgbClr val="FF0000"/>
                            </a:solidFill>
                            <a:latin typeface="Cambria Math"/>
                          </a:rPr>
                          <m:t>𝑑𝑠</m:t>
                        </m:r>
                      </m:e>
                    </m:nary>
                    <m:r>
                      <a:rPr lang="en-US" sz="1600" i="1">
                        <a:solidFill>
                          <a:srgbClr val="FF0000"/>
                        </a:solidFill>
                        <a:latin typeface="Cambria Math"/>
                      </a:rPr>
                      <m:t> </m:t>
                    </m:r>
                  </m:oMath>
                </a14:m>
                <a:r>
                  <a:rPr lang="en-US" sz="1600" i="1" dirty="0">
                    <a:solidFill>
                      <a:srgbClr val="FF0000"/>
                    </a:solidFill>
                  </a:rPr>
                  <a:t>. </a:t>
                </a:r>
                <a:endParaRPr lang="en-US" sz="1600" dirty="0">
                  <a:solidFill>
                    <a:prstClr val="black"/>
                  </a:solidFill>
                </a:endParaRPr>
              </a:p>
            </p:txBody>
          </p:sp>
        </mc:Choice>
        <mc:Fallback>
          <p:sp>
            <p:nvSpPr>
              <p:cNvPr id="7" name="Rectangle 6"/>
              <p:cNvSpPr>
                <a:spLocks noRot="1" noChangeAspect="1" noMove="1" noResize="1" noEditPoints="1" noAdjustHandles="1" noChangeArrowheads="1" noChangeShapeType="1" noTextEdit="1"/>
              </p:cNvSpPr>
              <p:nvPr/>
            </p:nvSpPr>
            <p:spPr>
              <a:xfrm>
                <a:off x="1560358" y="1505541"/>
                <a:ext cx="6466152" cy="1153393"/>
              </a:xfrm>
              <a:prstGeom prst="rect">
                <a:avLst/>
              </a:prstGeom>
              <a:blipFill>
                <a:blip r:embed="rId5"/>
                <a:stretch>
                  <a:fillRect l="-2074" t="-41270" r="-754" b="-5978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Rectangle 7"/>
              <p:cNvSpPr/>
              <p:nvPr/>
            </p:nvSpPr>
            <p:spPr>
              <a:xfrm>
                <a:off x="1578476" y="2662927"/>
                <a:ext cx="6588996" cy="1077218"/>
              </a:xfrm>
              <a:prstGeom prst="rect">
                <a:avLst/>
              </a:prstGeom>
            </p:spPr>
            <p:txBody>
              <a:bodyPr wrap="square">
                <a:spAutoFit/>
              </a:bodyPr>
              <a:lstStyle/>
              <a:p>
                <a:pPr lvl="0">
                  <a:defRPr/>
                </a:pPr>
                <a:r>
                  <a:rPr lang="en-US" sz="1600" dirty="0">
                    <a:solidFill>
                      <a:srgbClr val="FF0000"/>
                    </a:solidFill>
                  </a:rPr>
                  <a:t>Furthermore, the wire passes through the loop </a:t>
                </a:r>
                <a14:m>
                  <m:oMath xmlns:m="http://schemas.openxmlformats.org/officeDocument/2006/math">
                    <m:r>
                      <a:rPr lang="en-US" sz="1600" b="1" i="1">
                        <a:solidFill>
                          <a:srgbClr val="FF0000"/>
                        </a:solidFill>
                        <a:latin typeface="Cambria Math"/>
                      </a:rPr>
                      <m:t>𝑵</m:t>
                    </m:r>
                  </m:oMath>
                </a14:m>
                <a:r>
                  <a:rPr lang="en-US" sz="1600" i="1" dirty="0">
                    <a:solidFill>
                      <a:srgbClr val="FF0000"/>
                    </a:solidFill>
                  </a:rPr>
                  <a:t> </a:t>
                </a:r>
                <a:r>
                  <a:rPr lang="en-US" sz="1600" dirty="0">
                    <a:solidFill>
                      <a:srgbClr val="FF0000"/>
                    </a:solidFill>
                  </a:rPr>
                  <a:t>times, so that the total current through the loop is </a:t>
                </a:r>
                <a14:m>
                  <m:oMath xmlns:m="http://schemas.openxmlformats.org/officeDocument/2006/math">
                    <m:r>
                      <a:rPr lang="en-US" sz="1600" b="1" i="1">
                        <a:solidFill>
                          <a:srgbClr val="FF0000"/>
                        </a:solidFill>
                        <a:latin typeface="Cambria Math"/>
                      </a:rPr>
                      <m:t>𝑵𝑰</m:t>
                    </m:r>
                  </m:oMath>
                </a14:m>
                <a:r>
                  <a:rPr lang="en-US" sz="1600" dirty="0">
                    <a:solidFill>
                      <a:srgbClr val="FF0000"/>
                    </a:solidFill>
                  </a:rPr>
                  <a:t>. Therefore, the right side of Equation </a:t>
                </a:r>
                <a14:m>
                  <m:oMath xmlns:m="http://schemas.openxmlformats.org/officeDocument/2006/math">
                    <m:r>
                      <a:rPr lang="en-US" sz="1600" b="1" i="1">
                        <a:solidFill>
                          <a:srgbClr val="FF0000"/>
                        </a:solidFill>
                        <a:latin typeface="Cambria Math" panose="02040503050406030204" pitchFamily="18" charset="0"/>
                      </a:rPr>
                      <m:t>𝟐</m:t>
                    </m:r>
                    <m:r>
                      <a:rPr lang="en-US" sz="1600" b="1" i="1">
                        <a:solidFill>
                          <a:srgbClr val="FF0000"/>
                        </a:solidFill>
                        <a:latin typeface="Cambria Math"/>
                      </a:rPr>
                      <m:t>.</m:t>
                    </m:r>
                    <m:r>
                      <a:rPr lang="en-US" sz="1600" b="1" i="1">
                        <a:solidFill>
                          <a:srgbClr val="FF0000"/>
                        </a:solidFill>
                        <a:latin typeface="Cambria Math"/>
                      </a:rPr>
                      <m:t>𝟏𝟑</m:t>
                    </m:r>
                    <m:r>
                      <a:rPr lang="en-US" sz="1600" b="1" i="1">
                        <a:solidFill>
                          <a:srgbClr val="FF0000"/>
                        </a:solidFill>
                        <a:latin typeface="Cambria Math"/>
                      </a:rPr>
                      <m:t>  </m:t>
                    </m:r>
                  </m:oMath>
                </a14:m>
                <a:r>
                  <a:rPr lang="en-US" sz="1600" dirty="0">
                    <a:solidFill>
                      <a:srgbClr val="FF0000"/>
                    </a:solidFill>
                  </a:rPr>
                  <a:t>is</a:t>
                </a:r>
                <a14:m>
                  <m:oMath xmlns:m="http://schemas.openxmlformats.org/officeDocument/2006/math">
                    <m:r>
                      <a:rPr lang="en-US" sz="1600" i="1">
                        <a:solidFill>
                          <a:srgbClr val="FF0000"/>
                        </a:solidFill>
                        <a:latin typeface="Cambria Math"/>
                      </a:rPr>
                      <m:t> </m:t>
                    </m:r>
                    <m:sSub>
                      <m:sSubPr>
                        <m:ctrlPr>
                          <a:rPr lang="en-US" sz="1600" i="1">
                            <a:solidFill>
                              <a:srgbClr val="FF0000"/>
                            </a:solidFill>
                            <a:latin typeface="Cambria Math" panose="02040503050406030204" pitchFamily="18" charset="0"/>
                          </a:rPr>
                        </m:ctrlPr>
                      </m:sSubPr>
                      <m:e>
                        <m:r>
                          <a:rPr lang="en-US" sz="1600" i="1">
                            <a:solidFill>
                              <a:srgbClr val="FF0000"/>
                            </a:solidFill>
                            <a:latin typeface="Cambria Math"/>
                          </a:rPr>
                          <m:t>𝜇</m:t>
                        </m:r>
                      </m:e>
                      <m:sub>
                        <m:r>
                          <a:rPr lang="en-US" sz="1600" b="1" i="1">
                            <a:solidFill>
                              <a:srgbClr val="FF0000"/>
                            </a:solidFill>
                            <a:latin typeface="Cambria Math"/>
                          </a:rPr>
                          <m:t>𝟎</m:t>
                        </m:r>
                      </m:sub>
                    </m:sSub>
                    <m:r>
                      <a:rPr lang="en-US" sz="1600" i="1">
                        <a:solidFill>
                          <a:srgbClr val="FF0000"/>
                        </a:solidFill>
                        <a:latin typeface="Cambria Math"/>
                      </a:rPr>
                      <m:t>𝑁𝐼</m:t>
                    </m:r>
                  </m:oMath>
                </a14:m>
                <a:r>
                  <a:rPr lang="en-US" sz="1600" i="1" dirty="0">
                    <a:solidFill>
                      <a:srgbClr val="FF0000"/>
                    </a:solidFill>
                  </a:rPr>
                  <a:t> </a:t>
                </a:r>
                <a:r>
                  <a:rPr lang="en-US" sz="1600" dirty="0">
                    <a:solidFill>
                      <a:srgbClr val="FF0000"/>
                    </a:solidFill>
                  </a:rPr>
                  <a:t>in this case.</a:t>
                </a:r>
              </a:p>
              <a:p>
                <a:pPr lvl="0">
                  <a:defRPr/>
                </a:pPr>
                <a:endParaRPr lang="en-US" sz="1600" dirty="0">
                  <a:solidFill>
                    <a:srgbClr val="FF0000"/>
                  </a:solidFill>
                </a:endParaRPr>
              </a:p>
            </p:txBody>
          </p:sp>
        </mc:Choice>
        <mc:Fallback>
          <p:sp>
            <p:nvSpPr>
              <p:cNvPr id="8" name="Rectangle 7"/>
              <p:cNvSpPr>
                <a:spLocks noRot="1" noChangeAspect="1" noMove="1" noResize="1" noEditPoints="1" noAdjustHandles="1" noChangeArrowheads="1" noChangeShapeType="1" noTextEdit="1"/>
              </p:cNvSpPr>
              <p:nvPr/>
            </p:nvSpPr>
            <p:spPr>
              <a:xfrm>
                <a:off x="1578476" y="2662927"/>
                <a:ext cx="6588996" cy="1077218"/>
              </a:xfrm>
              <a:prstGeom prst="rect">
                <a:avLst/>
              </a:prstGeom>
              <a:blipFill>
                <a:blip r:embed="rId6"/>
                <a:stretch>
                  <a:fillRect l="-555" t="-169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Rectangle 9"/>
              <p:cNvSpPr/>
              <p:nvPr/>
            </p:nvSpPr>
            <p:spPr>
              <a:xfrm>
                <a:off x="1473960" y="3882610"/>
                <a:ext cx="6638947" cy="622863"/>
              </a:xfrm>
              <a:prstGeom prst="rect">
                <a:avLst/>
              </a:prstGeom>
            </p:spPr>
            <p:txBody>
              <a:bodyPr wrap="square">
                <a:spAutoFit/>
              </a:bodyPr>
              <a:lstStyle/>
              <a:p>
                <a:pPr lvl="0">
                  <a:defRPr/>
                </a:pPr>
                <a:r>
                  <a:rPr lang="en-US" sz="1600" dirty="0">
                    <a:solidFill>
                      <a:prstClr val="black"/>
                    </a:solidFill>
                  </a:rPr>
                  <a:t>Ampère’s law applied to the circle gives</a:t>
                </a:r>
              </a:p>
              <a:p>
                <a:pPr lvl="0" algn="ctr">
                  <a:defRPr/>
                </a:pPr>
                <a14:m>
                  <m:oMath xmlns:m="http://schemas.openxmlformats.org/officeDocument/2006/math">
                    <m:nary>
                      <m:naryPr>
                        <m:chr m:val="∮"/>
                        <m:limLoc m:val="undOvr"/>
                        <m:subHide m:val="on"/>
                        <m:supHide m:val="on"/>
                        <m:ctrlPr>
                          <a:rPr lang="en-US" sz="1600" b="1" i="1" smtClean="0">
                            <a:solidFill>
                              <a:srgbClr val="FF0000"/>
                            </a:solidFill>
                            <a:latin typeface="Cambria Math" panose="02040503050406030204" pitchFamily="18" charset="0"/>
                          </a:rPr>
                        </m:ctrlPr>
                      </m:naryPr>
                      <m:sub/>
                      <m:sup/>
                      <m:e>
                        <m:r>
                          <a:rPr lang="en-US" sz="1600" b="1" i="1">
                            <a:solidFill>
                              <a:srgbClr val="FF0000"/>
                            </a:solidFill>
                            <a:latin typeface="Cambria Math"/>
                          </a:rPr>
                          <m:t>𝑩</m:t>
                        </m:r>
                        <m:r>
                          <a:rPr lang="en-US" sz="1600" b="1" i="1">
                            <a:solidFill>
                              <a:srgbClr val="FF0000"/>
                            </a:solidFill>
                            <a:latin typeface="Cambria Math"/>
                          </a:rPr>
                          <m:t>. </m:t>
                        </m:r>
                        <m:r>
                          <a:rPr lang="en-US" sz="1600" b="1" i="1">
                            <a:solidFill>
                              <a:srgbClr val="FF0000"/>
                            </a:solidFill>
                            <a:latin typeface="Cambria Math"/>
                          </a:rPr>
                          <m:t>𝒅𝒔</m:t>
                        </m:r>
                      </m:e>
                    </m:nary>
                    <m:r>
                      <a:rPr lang="en-US" sz="1600" b="1" i="1">
                        <a:solidFill>
                          <a:srgbClr val="FF0000"/>
                        </a:solidFill>
                        <a:latin typeface="Cambria Math"/>
                      </a:rPr>
                      <m:t>=</m:t>
                    </m:r>
                    <m:r>
                      <a:rPr lang="en-US" sz="1600" b="1" i="1">
                        <a:solidFill>
                          <a:srgbClr val="FF0000"/>
                        </a:solidFill>
                        <a:latin typeface="Cambria Math"/>
                      </a:rPr>
                      <m:t>𝑩</m:t>
                    </m:r>
                    <m:nary>
                      <m:naryPr>
                        <m:chr m:val="∮"/>
                        <m:limLoc m:val="undOvr"/>
                        <m:subHide m:val="on"/>
                        <m:supHide m:val="on"/>
                        <m:ctrlPr>
                          <a:rPr lang="en-US" sz="1600" b="1" i="1">
                            <a:solidFill>
                              <a:srgbClr val="FF0000"/>
                            </a:solidFill>
                            <a:latin typeface="Cambria Math" panose="02040503050406030204" pitchFamily="18" charset="0"/>
                          </a:rPr>
                        </m:ctrlPr>
                      </m:naryPr>
                      <m:sub/>
                      <m:sup/>
                      <m:e>
                        <m:r>
                          <a:rPr lang="en-US" sz="1600" b="1" i="1">
                            <a:solidFill>
                              <a:srgbClr val="FF0000"/>
                            </a:solidFill>
                            <a:latin typeface="Cambria Math"/>
                          </a:rPr>
                          <m:t>𝒅𝒔</m:t>
                        </m:r>
                        <m:r>
                          <a:rPr lang="en-US" sz="1600" b="1" i="1">
                            <a:solidFill>
                              <a:srgbClr val="FF0000"/>
                            </a:solidFill>
                            <a:latin typeface="Cambria Math"/>
                          </a:rPr>
                          <m:t>=</m:t>
                        </m:r>
                        <m:r>
                          <a:rPr lang="en-US" sz="1600" b="1" i="1">
                            <a:solidFill>
                              <a:srgbClr val="FF0000"/>
                            </a:solidFill>
                            <a:latin typeface="Cambria Math"/>
                          </a:rPr>
                          <m:t>𝑩</m:t>
                        </m:r>
                        <m:d>
                          <m:dPr>
                            <m:ctrlPr>
                              <a:rPr lang="en-US" sz="1600" b="1" i="1">
                                <a:solidFill>
                                  <a:srgbClr val="FF0000"/>
                                </a:solidFill>
                                <a:latin typeface="Cambria Math" panose="02040503050406030204" pitchFamily="18" charset="0"/>
                              </a:rPr>
                            </m:ctrlPr>
                          </m:dPr>
                          <m:e>
                            <m:r>
                              <a:rPr lang="en-US" sz="1600" b="1" i="1">
                                <a:solidFill>
                                  <a:srgbClr val="FF0000"/>
                                </a:solidFill>
                                <a:latin typeface="Cambria Math"/>
                              </a:rPr>
                              <m:t>𝟐</m:t>
                            </m:r>
                            <m:r>
                              <a:rPr lang="en-US" sz="1600" b="1" i="1">
                                <a:solidFill>
                                  <a:srgbClr val="FF0000"/>
                                </a:solidFill>
                                <a:latin typeface="Cambria Math"/>
                              </a:rPr>
                              <m:t>𝝅</m:t>
                            </m:r>
                            <m:r>
                              <a:rPr lang="en-US" sz="1600" b="1" i="1">
                                <a:solidFill>
                                  <a:srgbClr val="FF0000"/>
                                </a:solidFill>
                                <a:latin typeface="Cambria Math"/>
                              </a:rPr>
                              <m:t>𝒓</m:t>
                            </m:r>
                          </m:e>
                        </m:d>
                        <m:r>
                          <a:rPr lang="en-US" sz="1600" b="1" i="1">
                            <a:solidFill>
                              <a:srgbClr val="FF0000"/>
                            </a:solidFill>
                            <a:latin typeface="Cambria Math"/>
                          </a:rPr>
                          <m:t>=</m:t>
                        </m:r>
                        <m:sSub>
                          <m:sSubPr>
                            <m:ctrlPr>
                              <a:rPr lang="en-US" sz="1600" b="1" i="1">
                                <a:solidFill>
                                  <a:srgbClr val="FF0000"/>
                                </a:solidFill>
                                <a:latin typeface="Cambria Math" panose="02040503050406030204" pitchFamily="18" charset="0"/>
                              </a:rPr>
                            </m:ctrlPr>
                          </m:sSubPr>
                          <m:e>
                            <m:r>
                              <a:rPr lang="en-US" sz="1600" b="1" i="1">
                                <a:solidFill>
                                  <a:srgbClr val="FF0000"/>
                                </a:solidFill>
                                <a:latin typeface="Cambria Math"/>
                              </a:rPr>
                              <m:t>𝝁</m:t>
                            </m:r>
                          </m:e>
                          <m:sub>
                            <m:r>
                              <a:rPr lang="en-US" sz="1600" b="1" i="1">
                                <a:solidFill>
                                  <a:srgbClr val="FF0000"/>
                                </a:solidFill>
                                <a:latin typeface="Cambria Math"/>
                              </a:rPr>
                              <m:t>𝟎</m:t>
                            </m:r>
                          </m:sub>
                        </m:sSub>
                        <m:r>
                          <a:rPr lang="en-US" sz="1600" b="1" i="1">
                            <a:solidFill>
                              <a:srgbClr val="FF0000"/>
                            </a:solidFill>
                            <a:latin typeface="Cambria Math"/>
                          </a:rPr>
                          <m:t>𝑵𝑰</m:t>
                        </m:r>
                      </m:e>
                    </m:nary>
                  </m:oMath>
                </a14:m>
                <a:r>
                  <a:rPr lang="en-US" sz="1600" b="1" dirty="0">
                    <a:solidFill>
                      <a:srgbClr val="FF0000"/>
                    </a:solidFill>
                  </a:rPr>
                  <a:t> </a:t>
                </a:r>
                <a:r>
                  <a:rPr lang="en-US" sz="1600" dirty="0">
                    <a:solidFill>
                      <a:prstClr val="black"/>
                    </a:solidFill>
                  </a:rPr>
                  <a:t>    </a:t>
                </a:r>
              </a:p>
            </p:txBody>
          </p:sp>
        </mc:Choice>
        <mc:Fallback>
          <p:sp>
            <p:nvSpPr>
              <p:cNvPr id="10" name="Rectangle 9"/>
              <p:cNvSpPr>
                <a:spLocks noRot="1" noChangeAspect="1" noMove="1" noResize="1" noEditPoints="1" noAdjustHandles="1" noChangeArrowheads="1" noChangeShapeType="1" noTextEdit="1"/>
              </p:cNvSpPr>
              <p:nvPr/>
            </p:nvSpPr>
            <p:spPr>
              <a:xfrm>
                <a:off x="1473960" y="3882610"/>
                <a:ext cx="6638947" cy="622863"/>
              </a:xfrm>
              <a:prstGeom prst="rect">
                <a:avLst/>
              </a:prstGeom>
              <a:blipFill>
                <a:blip r:embed="rId7"/>
                <a:stretch>
                  <a:fillRect l="-551" t="-37255" b="-11078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Rectangle 12"/>
              <p:cNvSpPr/>
              <p:nvPr/>
            </p:nvSpPr>
            <p:spPr>
              <a:xfrm>
                <a:off x="1255431" y="4505473"/>
                <a:ext cx="8962647" cy="688137"/>
              </a:xfrm>
              <a:prstGeom prst="rect">
                <a:avLst/>
              </a:prstGeom>
            </p:spPr>
            <p:txBody>
              <a:bodyPr wrap="square">
                <a:spAutoFit/>
              </a:bodyPr>
              <a:lstStyle/>
              <a:p>
                <a:pPr lvl="0" algn="ctr">
                  <a:defRPr/>
                </a:pPr>
                <a:r>
                  <a:rPr lang="en-US" sz="1600" dirty="0">
                    <a:solidFill>
                      <a:prstClr val="black"/>
                    </a:solidFill>
                  </a:rPr>
                  <a:t> </a:t>
                </a:r>
                <a14:m>
                  <m:oMath xmlns:m="http://schemas.openxmlformats.org/officeDocument/2006/math">
                    <m:r>
                      <a:rPr lang="en-US" sz="1600" b="1" i="1" smtClean="0">
                        <a:solidFill>
                          <a:srgbClr val="FF0000"/>
                        </a:solidFill>
                        <a:latin typeface="Cambria Math"/>
                      </a:rPr>
                      <m:t>𝑩</m:t>
                    </m:r>
                  </m:oMath>
                </a14:m>
                <a:r>
                  <a:rPr lang="en-US" sz="1600" dirty="0">
                    <a:solidFill>
                      <a:srgbClr val="FF0000"/>
                    </a:solidFill>
                  </a:rPr>
                  <a:t>  </a:t>
                </a:r>
                <a14:m>
                  <m:oMath xmlns:m="http://schemas.openxmlformats.org/officeDocument/2006/math">
                    <m:r>
                      <a:rPr lang="en-US" sz="1600" i="1">
                        <a:solidFill>
                          <a:srgbClr val="FF0000"/>
                        </a:solidFill>
                        <a:latin typeface="Cambria Math"/>
                      </a:rPr>
                      <m:t>=</m:t>
                    </m:r>
                    <m:f>
                      <m:fPr>
                        <m:ctrlPr>
                          <a:rPr lang="en-US" sz="1600" i="1">
                            <a:solidFill>
                              <a:srgbClr val="FF0000"/>
                            </a:solidFill>
                            <a:latin typeface="Cambria Math" panose="02040503050406030204" pitchFamily="18" charset="0"/>
                          </a:rPr>
                        </m:ctrlPr>
                      </m:fPr>
                      <m:num>
                        <m:sSub>
                          <m:sSubPr>
                            <m:ctrlPr>
                              <a:rPr lang="en-US" sz="1600" i="1">
                                <a:solidFill>
                                  <a:srgbClr val="FF0000"/>
                                </a:solidFill>
                                <a:latin typeface="Cambria Math" panose="02040503050406030204" pitchFamily="18" charset="0"/>
                              </a:rPr>
                            </m:ctrlPr>
                          </m:sSubPr>
                          <m:e>
                            <m:r>
                              <a:rPr lang="en-US" sz="1600" i="1">
                                <a:solidFill>
                                  <a:srgbClr val="FF0000"/>
                                </a:solidFill>
                                <a:latin typeface="Cambria Math"/>
                              </a:rPr>
                              <m:t>𝜇</m:t>
                            </m:r>
                          </m:e>
                          <m:sub>
                            <m:r>
                              <a:rPr lang="en-US" sz="1600" b="1" i="1">
                                <a:solidFill>
                                  <a:srgbClr val="FF0000"/>
                                </a:solidFill>
                                <a:latin typeface="Cambria Math"/>
                              </a:rPr>
                              <m:t>𝟎</m:t>
                            </m:r>
                          </m:sub>
                        </m:sSub>
                        <m:r>
                          <a:rPr lang="en-US" sz="1600" i="1">
                            <a:solidFill>
                              <a:srgbClr val="FF0000"/>
                            </a:solidFill>
                            <a:latin typeface="Cambria Math"/>
                          </a:rPr>
                          <m:t>𝑁𝐼</m:t>
                        </m:r>
                      </m:num>
                      <m:den>
                        <m:r>
                          <a:rPr lang="en-US" sz="1600" b="1" i="1">
                            <a:solidFill>
                              <a:srgbClr val="FF0000"/>
                            </a:solidFill>
                            <a:latin typeface="Cambria Math"/>
                          </a:rPr>
                          <m:t>𝟐</m:t>
                        </m:r>
                        <m:r>
                          <a:rPr lang="en-US" sz="1600" i="1">
                            <a:solidFill>
                              <a:srgbClr val="FF0000"/>
                            </a:solidFill>
                            <a:latin typeface="Cambria Math"/>
                          </a:rPr>
                          <m:t>𝜋</m:t>
                        </m:r>
                        <m:r>
                          <a:rPr lang="en-US" sz="1600" i="1">
                            <a:solidFill>
                              <a:srgbClr val="FF0000"/>
                            </a:solidFill>
                            <a:latin typeface="Cambria Math"/>
                          </a:rPr>
                          <m:t>𝑟</m:t>
                        </m:r>
                      </m:den>
                    </m:f>
                    <m:r>
                      <a:rPr lang="en-US" sz="1600" i="1">
                        <a:solidFill>
                          <a:srgbClr val="FF0000"/>
                        </a:solidFill>
                        <a:latin typeface="Cambria Math"/>
                      </a:rPr>
                      <m:t> </m:t>
                    </m:r>
                  </m:oMath>
                </a14:m>
                <a:r>
                  <a:rPr lang="en-US" sz="1600" dirty="0">
                    <a:solidFill>
                      <a:srgbClr val="FF0000"/>
                    </a:solidFill>
                  </a:rPr>
                  <a:t>                               </a:t>
                </a:r>
                <a14:m>
                  <m:oMath xmlns:m="http://schemas.openxmlformats.org/officeDocument/2006/math">
                    <m:d>
                      <m:dPr>
                        <m:ctrlPr>
                          <a:rPr lang="en-US" sz="1600" b="1" i="1">
                            <a:solidFill>
                              <a:srgbClr val="FF0000"/>
                            </a:solidFill>
                            <a:latin typeface="Cambria Math" panose="02040503050406030204" pitchFamily="18" charset="0"/>
                          </a:rPr>
                        </m:ctrlPr>
                      </m:dPr>
                      <m:e>
                        <m:r>
                          <a:rPr lang="en-US" sz="1600" b="1" i="1">
                            <a:solidFill>
                              <a:srgbClr val="FF0000"/>
                            </a:solidFill>
                            <a:latin typeface="Cambria Math" panose="02040503050406030204" pitchFamily="18" charset="0"/>
                          </a:rPr>
                          <m:t>𝟐</m:t>
                        </m:r>
                        <m:r>
                          <a:rPr lang="en-US" sz="1600" b="1" i="1">
                            <a:solidFill>
                              <a:srgbClr val="FF0000"/>
                            </a:solidFill>
                            <a:latin typeface="Cambria Math"/>
                          </a:rPr>
                          <m:t>.</m:t>
                        </m:r>
                        <m:r>
                          <a:rPr lang="en-US" sz="1600" b="1" i="1">
                            <a:solidFill>
                              <a:srgbClr val="FF0000"/>
                            </a:solidFill>
                            <a:latin typeface="Cambria Math"/>
                          </a:rPr>
                          <m:t>𝟏𝟔</m:t>
                        </m:r>
                      </m:e>
                    </m:d>
                  </m:oMath>
                </a14:m>
                <a:endParaRPr lang="en-US" sz="1600" b="1" dirty="0">
                  <a:solidFill>
                    <a:prstClr val="black"/>
                  </a:solidFill>
                </a:endParaRPr>
              </a:p>
              <a:p>
                <a:pPr lvl="0">
                  <a:defRPr/>
                </a:pPr>
                <a:r>
                  <a:rPr lang="en-US" sz="1600" dirty="0">
                    <a:solidFill>
                      <a:prstClr val="black"/>
                    </a:solidFill>
                  </a:rPr>
                  <a:t>This result shows that </a:t>
                </a:r>
                <a14:m>
                  <m:oMath xmlns:m="http://schemas.openxmlformats.org/officeDocument/2006/math">
                    <m:r>
                      <a:rPr lang="en-US" sz="1600" b="1" i="1">
                        <a:solidFill>
                          <a:prstClr val="black"/>
                        </a:solidFill>
                        <a:latin typeface="Cambria Math"/>
                      </a:rPr>
                      <m:t>𝑩</m:t>
                    </m:r>
                  </m:oMath>
                </a14:m>
                <a:r>
                  <a:rPr lang="en-US" sz="1600" i="1" dirty="0">
                    <a:solidFill>
                      <a:prstClr val="black"/>
                    </a:solidFill>
                  </a:rPr>
                  <a:t> </a:t>
                </a:r>
                <a:r>
                  <a:rPr lang="en-US" sz="1600" dirty="0">
                    <a:solidFill>
                      <a:prstClr val="black"/>
                    </a:solidFill>
                  </a:rPr>
                  <a:t>varies as </a:t>
                </a:r>
                <a14:m>
                  <m:oMath xmlns:m="http://schemas.openxmlformats.org/officeDocument/2006/math">
                    <m:r>
                      <a:rPr lang="en-US" sz="1600" b="1" i="1">
                        <a:solidFill>
                          <a:prstClr val="black"/>
                        </a:solidFill>
                        <a:latin typeface="Cambria Math"/>
                      </a:rPr>
                      <m:t>𝟏</m:t>
                    </m:r>
                    <m:r>
                      <a:rPr lang="en-US" sz="1600" b="1" i="1">
                        <a:solidFill>
                          <a:prstClr val="black"/>
                        </a:solidFill>
                        <a:latin typeface="Cambria Math"/>
                      </a:rPr>
                      <m:t>/</m:t>
                    </m:r>
                    <m:r>
                      <a:rPr lang="en-US" sz="1600" b="1" i="1">
                        <a:solidFill>
                          <a:prstClr val="black"/>
                        </a:solidFill>
                        <a:latin typeface="Cambria Math"/>
                      </a:rPr>
                      <m:t>𝒓</m:t>
                    </m:r>
                  </m:oMath>
                </a14:m>
                <a:r>
                  <a:rPr lang="en-US" sz="1600" i="1" dirty="0">
                    <a:solidFill>
                      <a:prstClr val="black"/>
                    </a:solidFill>
                  </a:rPr>
                  <a:t> </a:t>
                </a:r>
                <a:r>
                  <a:rPr lang="en-US" sz="1600" dirty="0">
                    <a:solidFill>
                      <a:prstClr val="black"/>
                    </a:solidFill>
                  </a:rPr>
                  <a:t>and hence is </a:t>
                </a:r>
                <a:r>
                  <a:rPr lang="en-US" sz="1600" i="1" dirty="0">
                    <a:solidFill>
                      <a:prstClr val="black"/>
                    </a:solidFill>
                  </a:rPr>
                  <a:t>non uniform </a:t>
                </a:r>
                <a:r>
                  <a:rPr lang="en-US" sz="1600" dirty="0">
                    <a:solidFill>
                      <a:prstClr val="black"/>
                    </a:solidFill>
                  </a:rPr>
                  <a:t>in the region occupied by the torus. </a:t>
                </a:r>
              </a:p>
            </p:txBody>
          </p:sp>
        </mc:Choice>
        <mc:Fallback>
          <p:sp>
            <p:nvSpPr>
              <p:cNvPr id="13" name="Rectangle 12"/>
              <p:cNvSpPr>
                <a:spLocks noRot="1" noChangeAspect="1" noMove="1" noResize="1" noEditPoints="1" noAdjustHandles="1" noChangeArrowheads="1" noChangeShapeType="1" noTextEdit="1"/>
              </p:cNvSpPr>
              <p:nvPr/>
            </p:nvSpPr>
            <p:spPr>
              <a:xfrm>
                <a:off x="1255431" y="4505473"/>
                <a:ext cx="8962647" cy="688137"/>
              </a:xfrm>
              <a:prstGeom prst="rect">
                <a:avLst/>
              </a:prstGeom>
              <a:blipFill>
                <a:blip r:embed="rId8"/>
                <a:stretch>
                  <a:fillRect l="-408" b="-1061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Rectangle 8">
                <a:extLst>
                  <a:ext uri="{FF2B5EF4-FFF2-40B4-BE49-F238E27FC236}">
                    <a16:creationId xmlns:a16="http://schemas.microsoft.com/office/drawing/2014/main" id="{9E1EACD5-FEAD-47DF-822F-42F6FA2F4FF2}"/>
                  </a:ext>
                </a:extLst>
              </p:cNvPr>
              <p:cNvSpPr/>
              <p:nvPr/>
            </p:nvSpPr>
            <p:spPr>
              <a:xfrm>
                <a:off x="1326305" y="5441300"/>
                <a:ext cx="8891773" cy="830997"/>
              </a:xfrm>
              <a:prstGeom prst="rect">
                <a:avLst/>
              </a:prstGeom>
            </p:spPr>
            <p:txBody>
              <a:bodyPr wrap="square">
                <a:spAutoFit/>
              </a:bodyPr>
              <a:lstStyle/>
              <a:p>
                <a:pPr lvl="0">
                  <a:defRPr/>
                </a:pPr>
                <a:r>
                  <a:rPr lang="en-US" sz="1600" dirty="0">
                    <a:solidFill>
                      <a:prstClr val="black"/>
                    </a:solidFill>
                  </a:rPr>
                  <a:t>However, if </a:t>
                </a:r>
                <a14:m>
                  <m:oMath xmlns:m="http://schemas.openxmlformats.org/officeDocument/2006/math">
                    <m:r>
                      <a:rPr lang="en-US" sz="1600" b="1" i="1" smtClean="0">
                        <a:solidFill>
                          <a:srgbClr val="FF0000"/>
                        </a:solidFill>
                        <a:latin typeface="Cambria Math"/>
                      </a:rPr>
                      <m:t>𝒓</m:t>
                    </m:r>
                  </m:oMath>
                </a14:m>
                <a:r>
                  <a:rPr lang="en-US" sz="1600" b="1" i="1" dirty="0">
                    <a:solidFill>
                      <a:srgbClr val="FF0000"/>
                    </a:solidFill>
                  </a:rPr>
                  <a:t> </a:t>
                </a:r>
                <a:r>
                  <a:rPr lang="en-US" sz="1600" dirty="0">
                    <a:solidFill>
                      <a:prstClr val="black"/>
                    </a:solidFill>
                  </a:rPr>
                  <a:t>is very large compared with the cross-sectional radius </a:t>
                </a:r>
                <a:r>
                  <a:rPr lang="en-US" sz="1600" b="1" i="1" dirty="0">
                    <a:solidFill>
                      <a:srgbClr val="FF0000"/>
                    </a:solidFill>
                  </a:rPr>
                  <a:t>a </a:t>
                </a:r>
                <a:r>
                  <a:rPr lang="en-US" sz="1600" dirty="0">
                    <a:solidFill>
                      <a:prstClr val="black"/>
                    </a:solidFill>
                  </a:rPr>
                  <a:t>of the torus, then the field is approximately uniform inside the torus. For an ideal toroid, in which the turns are closely spaced, the external magnetic field is close to zero. It is not exactly zero, however.</a:t>
                </a:r>
              </a:p>
            </p:txBody>
          </p:sp>
        </mc:Choice>
        <mc:Fallback>
          <p:sp>
            <p:nvSpPr>
              <p:cNvPr id="9" name="Rectangle 8">
                <a:extLst>
                  <a:ext uri="{FF2B5EF4-FFF2-40B4-BE49-F238E27FC236}">
                    <a16:creationId xmlns:a16="http://schemas.microsoft.com/office/drawing/2014/main" id="{9E1EACD5-FEAD-47DF-822F-42F6FA2F4FF2}"/>
                  </a:ext>
                </a:extLst>
              </p:cNvPr>
              <p:cNvSpPr>
                <a:spLocks noRot="1" noChangeAspect="1" noMove="1" noResize="1" noEditPoints="1" noAdjustHandles="1" noChangeArrowheads="1" noChangeShapeType="1" noTextEdit="1"/>
              </p:cNvSpPr>
              <p:nvPr/>
            </p:nvSpPr>
            <p:spPr>
              <a:xfrm>
                <a:off x="1326305" y="5441300"/>
                <a:ext cx="8891773" cy="830997"/>
              </a:xfrm>
              <a:prstGeom prst="rect">
                <a:avLst/>
              </a:prstGeom>
              <a:blipFill>
                <a:blip r:embed="rId9"/>
                <a:stretch>
                  <a:fillRect l="-412" t="-2206" b="-8824"/>
                </a:stretch>
              </a:blipFill>
            </p:spPr>
            <p:txBody>
              <a:bodyPr/>
              <a:lstStyle/>
              <a:p>
                <a:r>
                  <a:rPr lang="en-US">
                    <a:noFill/>
                  </a:rPr>
                  <a:t> </a:t>
                </a:r>
              </a:p>
            </p:txBody>
          </p:sp>
        </mc:Fallback>
      </mc:AlternateContent>
      <p:pic>
        <p:nvPicPr>
          <p:cNvPr id="12" name="Picture 11">
            <a:extLst>
              <a:ext uri="{FF2B5EF4-FFF2-40B4-BE49-F238E27FC236}">
                <a16:creationId xmlns:a16="http://schemas.microsoft.com/office/drawing/2014/main" id="{1C72FAE9-81FA-4292-9C2D-70C56543CD37}"/>
              </a:ext>
            </a:extLst>
          </p:cNvPr>
          <p:cNvPicPr/>
          <p:nvPr/>
        </p:nvPicPr>
        <p:blipFill>
          <a:blip r:embed="rId10"/>
          <a:srcRect/>
          <a:stretch>
            <a:fillRect/>
          </a:stretch>
        </p:blipFill>
        <p:spPr bwMode="auto">
          <a:xfrm>
            <a:off x="8167472" y="1342874"/>
            <a:ext cx="2999299" cy="2431291"/>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428427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8" grpId="0"/>
      <p:bldP spid="10" grpId="0"/>
      <p:bldP spid="1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Rectangle 3"/>
              <p:cNvSpPr/>
              <p:nvPr/>
            </p:nvSpPr>
            <p:spPr>
              <a:xfrm>
                <a:off x="1677712" y="44624"/>
                <a:ext cx="8810777" cy="369332"/>
              </a:xfrm>
              <a:prstGeom prst="rect">
                <a:avLst/>
              </a:prstGeom>
              <a:solidFill>
                <a:srgbClr val="FFC000"/>
              </a:solidFill>
            </p:spPr>
            <p:txBody>
              <a:bodyPr wrap="square">
                <a:spAutoFit/>
              </a:bodyPr>
              <a:lstStyle/>
              <a:p>
                <a:pPr lvl="0">
                  <a:defRPr/>
                </a:pPr>
                <a14:m>
                  <m:oMathPara xmlns:m="http://schemas.openxmlformats.org/officeDocument/2006/math">
                    <m:oMathParaPr>
                      <m:jc m:val="centerGroup"/>
                    </m:oMathParaPr>
                    <m:oMath xmlns:m="http://schemas.openxmlformats.org/officeDocument/2006/math">
                      <m:r>
                        <m:rPr>
                          <m:nor/>
                        </m:rPr>
                        <a:rPr lang="en-US" b="1" dirty="0">
                          <a:solidFill>
                            <a:prstClr val="black"/>
                          </a:solidFill>
                        </a:rPr>
                        <m:t>Example</m:t>
                      </m:r>
                      <m:r>
                        <m:rPr>
                          <m:nor/>
                        </m:rPr>
                        <a:rPr lang="en-US" b="1" dirty="0">
                          <a:solidFill>
                            <a:prstClr val="black"/>
                          </a:solidFill>
                        </a:rPr>
                        <m:t> </m:t>
                      </m:r>
                      <m:r>
                        <a:rPr lang="en-US" b="1" i="1">
                          <a:solidFill>
                            <a:prstClr val="black"/>
                          </a:solidFill>
                          <a:latin typeface="Cambria Math" panose="02040503050406030204" pitchFamily="18" charset="0"/>
                        </a:rPr>
                        <m:t>𝟐</m:t>
                      </m:r>
                      <m:r>
                        <m:rPr>
                          <m:nor/>
                        </m:rPr>
                        <a:rPr lang="en-US" b="1" dirty="0">
                          <a:solidFill>
                            <a:prstClr val="black"/>
                          </a:solidFill>
                        </a:rPr>
                        <m:t>.6 </m:t>
                      </m:r>
                      <m:r>
                        <m:rPr>
                          <m:nor/>
                        </m:rPr>
                        <a:rPr lang="en-US" b="1" dirty="0">
                          <a:solidFill>
                            <a:prstClr val="black"/>
                          </a:solidFill>
                        </a:rPr>
                        <m:t>Magnetic</m:t>
                      </m:r>
                      <m:r>
                        <m:rPr>
                          <m:nor/>
                        </m:rPr>
                        <a:rPr lang="en-US" b="1" dirty="0">
                          <a:solidFill>
                            <a:prstClr val="black"/>
                          </a:solidFill>
                        </a:rPr>
                        <m:t> </m:t>
                      </m:r>
                      <m:r>
                        <m:rPr>
                          <m:nor/>
                        </m:rPr>
                        <a:rPr lang="en-US" b="1" dirty="0">
                          <a:solidFill>
                            <a:prstClr val="black"/>
                          </a:solidFill>
                        </a:rPr>
                        <m:t>Field</m:t>
                      </m:r>
                      <m:r>
                        <m:rPr>
                          <m:nor/>
                        </m:rPr>
                        <a:rPr lang="en-US" b="1" dirty="0">
                          <a:solidFill>
                            <a:prstClr val="black"/>
                          </a:solidFill>
                        </a:rPr>
                        <m:t> </m:t>
                      </m:r>
                      <m:r>
                        <m:rPr>
                          <m:nor/>
                        </m:rPr>
                        <a:rPr lang="en-US" b="1" dirty="0">
                          <a:solidFill>
                            <a:prstClr val="black"/>
                          </a:solidFill>
                        </a:rPr>
                        <m:t>Created</m:t>
                      </m:r>
                      <m:r>
                        <m:rPr>
                          <m:nor/>
                        </m:rPr>
                        <a:rPr lang="en-US" b="1" dirty="0">
                          <a:solidFill>
                            <a:prstClr val="black"/>
                          </a:solidFill>
                        </a:rPr>
                        <m:t> </m:t>
                      </m:r>
                      <m:r>
                        <m:rPr>
                          <m:nor/>
                        </m:rPr>
                        <a:rPr lang="en-US" b="1" dirty="0">
                          <a:solidFill>
                            <a:prstClr val="black"/>
                          </a:solidFill>
                        </a:rPr>
                        <m:t>by</m:t>
                      </m:r>
                      <m:r>
                        <m:rPr>
                          <m:nor/>
                        </m:rPr>
                        <a:rPr lang="en-US" b="1" dirty="0">
                          <a:solidFill>
                            <a:prstClr val="black"/>
                          </a:solidFill>
                        </a:rPr>
                        <m:t> </m:t>
                      </m:r>
                      <m:r>
                        <m:rPr>
                          <m:nor/>
                        </m:rPr>
                        <a:rPr lang="en-US" b="1" dirty="0">
                          <a:solidFill>
                            <a:prstClr val="black"/>
                          </a:solidFill>
                        </a:rPr>
                        <m:t>an</m:t>
                      </m:r>
                      <m:r>
                        <m:rPr>
                          <m:nor/>
                        </m:rPr>
                        <a:rPr lang="en-US" b="1" dirty="0">
                          <a:solidFill>
                            <a:prstClr val="black"/>
                          </a:solidFill>
                        </a:rPr>
                        <m:t> </m:t>
                      </m:r>
                      <m:r>
                        <m:rPr>
                          <m:nor/>
                        </m:rPr>
                        <a:rPr lang="en-US" b="1" dirty="0">
                          <a:solidFill>
                            <a:prstClr val="black"/>
                          </a:solidFill>
                        </a:rPr>
                        <m:t>Infinite</m:t>
                      </m:r>
                      <m:r>
                        <m:rPr>
                          <m:nor/>
                        </m:rPr>
                        <a:rPr lang="en-US" b="1" dirty="0">
                          <a:solidFill>
                            <a:prstClr val="black"/>
                          </a:solidFill>
                        </a:rPr>
                        <m:t> </m:t>
                      </m:r>
                      <m:r>
                        <m:rPr>
                          <m:nor/>
                        </m:rPr>
                        <a:rPr lang="en-US" b="1" dirty="0">
                          <a:solidFill>
                            <a:prstClr val="black"/>
                          </a:solidFill>
                        </a:rPr>
                        <m:t>Current</m:t>
                      </m:r>
                      <m:r>
                        <m:rPr>
                          <m:nor/>
                        </m:rPr>
                        <a:rPr lang="en-US" b="1" dirty="0">
                          <a:solidFill>
                            <a:prstClr val="black"/>
                          </a:solidFill>
                        </a:rPr>
                        <m:t> </m:t>
                      </m:r>
                      <m:r>
                        <m:rPr>
                          <m:nor/>
                        </m:rPr>
                        <a:rPr lang="en-US" b="1" dirty="0">
                          <a:solidFill>
                            <a:prstClr val="black"/>
                          </a:solidFill>
                        </a:rPr>
                        <m:t>Sheet</m:t>
                      </m:r>
                    </m:oMath>
                  </m:oMathPara>
                </a14:m>
                <a:endParaRPr lang="en-US" dirty="0">
                  <a:solidFill>
                    <a:prstClr val="black"/>
                  </a:solidFill>
                </a:endParaRPr>
              </a:p>
            </p:txBody>
          </p:sp>
        </mc:Choice>
        <mc:Fallback>
          <p:sp>
            <p:nvSpPr>
              <p:cNvPr id="4" name="Rectangle 3"/>
              <p:cNvSpPr>
                <a:spLocks noRot="1" noChangeAspect="1" noMove="1" noResize="1" noEditPoints="1" noAdjustHandles="1" noChangeArrowheads="1" noChangeShapeType="1" noTextEdit="1"/>
              </p:cNvSpPr>
              <p:nvPr/>
            </p:nvSpPr>
            <p:spPr>
              <a:xfrm>
                <a:off x="1677712" y="44624"/>
                <a:ext cx="8810777" cy="369332"/>
              </a:xfrm>
              <a:prstGeom prst="rect">
                <a:avLst/>
              </a:prstGeom>
              <a:blipFill>
                <a:blip r:embed="rId2"/>
                <a:stretch>
                  <a:fillRect b="-983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Rectangle 4"/>
              <p:cNvSpPr/>
              <p:nvPr/>
            </p:nvSpPr>
            <p:spPr>
              <a:xfrm>
                <a:off x="1514212" y="295488"/>
                <a:ext cx="9776640" cy="1477328"/>
              </a:xfrm>
              <a:prstGeom prst="rect">
                <a:avLst/>
              </a:prstGeom>
            </p:spPr>
            <p:txBody>
              <a:bodyPr wrap="square">
                <a:spAutoFit/>
              </a:bodyPr>
              <a:lstStyle/>
              <a:p>
                <a:pPr lvl="0" algn="just">
                  <a:defRPr/>
                </a:pPr>
                <a:r>
                  <a:rPr lang="en-US" dirty="0">
                    <a:solidFill>
                      <a:prstClr val="black"/>
                    </a:solidFill>
                  </a:rPr>
                  <a:t>So far we have imagined currents carried by wires of small cross section. Let us now consider an example in which a current exists in an extended object. A thin, infinitely large sheet lying in the </a:t>
                </a:r>
                <a14:m>
                  <m:oMath xmlns:m="http://schemas.openxmlformats.org/officeDocument/2006/math">
                    <m:r>
                      <a:rPr lang="en-US" b="1" i="1" smtClean="0">
                        <a:solidFill>
                          <a:srgbClr val="FF0000"/>
                        </a:solidFill>
                        <a:latin typeface="Cambria Math"/>
                      </a:rPr>
                      <m:t>𝒚𝒛</m:t>
                    </m:r>
                    <m:r>
                      <a:rPr lang="en-US" b="1" i="1" smtClean="0">
                        <a:solidFill>
                          <a:srgbClr val="FF0000"/>
                        </a:solidFill>
                        <a:latin typeface="Cambria Math"/>
                      </a:rPr>
                      <m:t> </m:t>
                    </m:r>
                    <m:r>
                      <a:rPr lang="en-US" b="1" i="1" smtClean="0">
                        <a:solidFill>
                          <a:srgbClr val="FF0000"/>
                        </a:solidFill>
                        <a:latin typeface="Cambria Math"/>
                      </a:rPr>
                      <m:t>𝒑𝒍𝒂𝒏𝒆</m:t>
                    </m:r>
                  </m:oMath>
                </a14:m>
                <a:r>
                  <a:rPr lang="en-US" b="1" dirty="0">
                    <a:solidFill>
                      <a:srgbClr val="FF0000"/>
                    </a:solidFill>
                  </a:rPr>
                  <a:t> </a:t>
                </a:r>
                <a:r>
                  <a:rPr lang="en-US" dirty="0">
                    <a:solidFill>
                      <a:prstClr val="black"/>
                    </a:solidFill>
                  </a:rPr>
                  <a:t>carries a current of linear </a:t>
                </a:r>
                <a:r>
                  <a:rPr lang="en-US" b="1" dirty="0">
                    <a:solidFill>
                      <a:srgbClr val="FF0000"/>
                    </a:solidFill>
                  </a:rPr>
                  <a:t>current density </a:t>
                </a:r>
                <a14:m>
                  <m:oMath xmlns:m="http://schemas.openxmlformats.org/officeDocument/2006/math">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𝑱</m:t>
                        </m:r>
                      </m:e>
                      <m:sub>
                        <m:r>
                          <a:rPr lang="en-US" b="1" i="1">
                            <a:solidFill>
                              <a:srgbClr val="FF0000"/>
                            </a:solidFill>
                            <a:latin typeface="Cambria Math"/>
                          </a:rPr>
                          <m:t>𝒔</m:t>
                        </m:r>
                        <m:r>
                          <a:rPr lang="en-US" b="1" i="1">
                            <a:solidFill>
                              <a:srgbClr val="FF0000"/>
                            </a:solidFill>
                            <a:latin typeface="Cambria Math"/>
                          </a:rPr>
                          <m:t> </m:t>
                        </m:r>
                      </m:sub>
                    </m:sSub>
                  </m:oMath>
                </a14:m>
                <a:r>
                  <a:rPr lang="en-US" dirty="0">
                    <a:solidFill>
                      <a:prstClr val="black"/>
                    </a:solidFill>
                  </a:rPr>
                  <a:t>. The current is in the </a:t>
                </a:r>
                <a:r>
                  <a:rPr lang="en-US" b="1" i="1" dirty="0">
                    <a:solidFill>
                      <a:srgbClr val="FF0000"/>
                    </a:solidFill>
                  </a:rPr>
                  <a:t>y </a:t>
                </a:r>
                <a:r>
                  <a:rPr lang="en-US" dirty="0">
                    <a:solidFill>
                      <a:prstClr val="black"/>
                    </a:solidFill>
                  </a:rPr>
                  <a:t>direction, and  </a:t>
                </a:r>
                <a14:m>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a:solidFill>
                              <a:srgbClr val="FF0000"/>
                            </a:solidFill>
                            <a:latin typeface="Cambria Math"/>
                          </a:rPr>
                          <m:t>𝑱</m:t>
                        </m:r>
                      </m:e>
                      <m:sub>
                        <m:r>
                          <a:rPr lang="en-US" b="1" i="1">
                            <a:solidFill>
                              <a:srgbClr val="FF0000"/>
                            </a:solidFill>
                            <a:latin typeface="Cambria Math"/>
                          </a:rPr>
                          <m:t>𝒔</m:t>
                        </m:r>
                      </m:sub>
                    </m:sSub>
                  </m:oMath>
                </a14:m>
                <a:r>
                  <a:rPr lang="en-US" i="1" dirty="0">
                    <a:solidFill>
                      <a:prstClr val="black"/>
                    </a:solidFill>
                  </a:rPr>
                  <a:t> </a:t>
                </a:r>
                <a:r>
                  <a:rPr lang="en-US" dirty="0">
                    <a:solidFill>
                      <a:prstClr val="black"/>
                    </a:solidFill>
                  </a:rPr>
                  <a:t>represents the current per unit length measured along the</a:t>
                </a:r>
                <a14:m>
                  <m:oMath xmlns:m="http://schemas.openxmlformats.org/officeDocument/2006/math">
                    <m:r>
                      <a:rPr lang="en-US" i="1">
                        <a:solidFill>
                          <a:prstClr val="black"/>
                        </a:solidFill>
                        <a:latin typeface="Cambria Math"/>
                      </a:rPr>
                      <m:t> </m:t>
                    </m:r>
                    <m:r>
                      <a:rPr lang="en-US" b="1" i="1" smtClean="0">
                        <a:solidFill>
                          <a:srgbClr val="FF0000"/>
                        </a:solidFill>
                        <a:latin typeface="Cambria Math"/>
                      </a:rPr>
                      <m:t>𝒛</m:t>
                    </m:r>
                    <m:r>
                      <a:rPr lang="en-US" b="1" i="1" smtClean="0">
                        <a:solidFill>
                          <a:srgbClr val="FF0000"/>
                        </a:solidFill>
                        <a:latin typeface="Cambria Math"/>
                      </a:rPr>
                      <m:t> </m:t>
                    </m:r>
                    <m:r>
                      <a:rPr lang="en-US" b="1" i="1" smtClean="0">
                        <a:solidFill>
                          <a:srgbClr val="FF0000"/>
                        </a:solidFill>
                        <a:latin typeface="Cambria Math"/>
                      </a:rPr>
                      <m:t>𝒂𝒙𝒊𝒔</m:t>
                    </m:r>
                  </m:oMath>
                </a14:m>
                <a:r>
                  <a:rPr lang="en-US" dirty="0">
                    <a:solidFill>
                      <a:prstClr val="black"/>
                    </a:solidFill>
                  </a:rPr>
                  <a:t>. Find the magnetic field near the sheet. </a:t>
                </a:r>
              </a:p>
            </p:txBody>
          </p:sp>
        </mc:Choice>
        <mc:Fallback>
          <p:sp>
            <p:nvSpPr>
              <p:cNvPr id="5" name="Rectangle 4"/>
              <p:cNvSpPr>
                <a:spLocks noRot="1" noChangeAspect="1" noMove="1" noResize="1" noEditPoints="1" noAdjustHandles="1" noChangeArrowheads="1" noChangeShapeType="1" noTextEdit="1"/>
              </p:cNvSpPr>
              <p:nvPr/>
            </p:nvSpPr>
            <p:spPr>
              <a:xfrm>
                <a:off x="1514212" y="295488"/>
                <a:ext cx="9776640" cy="1477328"/>
              </a:xfrm>
              <a:prstGeom prst="rect">
                <a:avLst/>
              </a:prstGeom>
              <a:blipFill>
                <a:blip r:embed="rId3"/>
                <a:stretch>
                  <a:fillRect l="-499" t="-2058" r="-561" b="-535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Rectangle 6"/>
              <p:cNvSpPr/>
              <p:nvPr/>
            </p:nvSpPr>
            <p:spPr>
              <a:xfrm>
                <a:off x="1560358" y="1659088"/>
                <a:ext cx="7325360" cy="923330"/>
              </a:xfrm>
              <a:prstGeom prst="rect">
                <a:avLst/>
              </a:prstGeom>
            </p:spPr>
            <p:txBody>
              <a:bodyPr wrap="square">
                <a:spAutoFit/>
              </a:bodyPr>
              <a:lstStyle/>
              <a:p>
                <a:pPr lvl="0" algn="just">
                  <a:defRPr/>
                </a:pPr>
                <a:r>
                  <a:rPr lang="en-US" sz="1600" b="1" u="sng" dirty="0">
                    <a:solidFill>
                      <a:prstClr val="black"/>
                    </a:solidFill>
                  </a:rPr>
                  <a:t>Solution</a:t>
                </a:r>
                <a:r>
                  <a:rPr lang="en-US" sz="1600" b="1" dirty="0">
                    <a:solidFill>
                      <a:prstClr val="black"/>
                    </a:solidFill>
                  </a:rPr>
                  <a:t> : </a:t>
                </a:r>
                <a:r>
                  <a:rPr lang="en-US" dirty="0">
                    <a:solidFill>
                      <a:prstClr val="black"/>
                    </a:solidFill>
                  </a:rPr>
                  <a:t>To evaluate the line integral in Ampère’s law, we construct a rectangular path through the sheet, as in Figure </a:t>
                </a:r>
                <a14:m>
                  <m:oMath xmlns:m="http://schemas.openxmlformats.org/officeDocument/2006/math">
                    <m:r>
                      <a:rPr lang="en-US" b="1" i="1" smtClean="0">
                        <a:solidFill>
                          <a:prstClr val="black"/>
                        </a:solidFill>
                        <a:latin typeface="Cambria Math" panose="02040503050406030204" pitchFamily="18" charset="0"/>
                      </a:rPr>
                      <m:t>𝟐</m:t>
                    </m:r>
                    <m:r>
                      <a:rPr lang="en-US" b="1" i="1">
                        <a:solidFill>
                          <a:prstClr val="black"/>
                        </a:solidFill>
                        <a:latin typeface="Cambria Math"/>
                      </a:rPr>
                      <m:t>.</m:t>
                    </m:r>
                    <m:r>
                      <a:rPr lang="en-US" b="1" i="1">
                        <a:solidFill>
                          <a:prstClr val="black"/>
                        </a:solidFill>
                        <a:latin typeface="Cambria Math"/>
                      </a:rPr>
                      <m:t>𝟏𝟓</m:t>
                    </m:r>
                  </m:oMath>
                </a14:m>
                <a:r>
                  <a:rPr lang="en-US" dirty="0">
                    <a:solidFill>
                      <a:prstClr val="black"/>
                    </a:solidFill>
                  </a:rPr>
                  <a:t>. The rectangle has dimensions </a:t>
                </a:r>
                <a14:m>
                  <m:oMath xmlns:m="http://schemas.openxmlformats.org/officeDocument/2006/math">
                    <m:r>
                      <a:rPr lang="en-US" b="1" i="1" smtClean="0">
                        <a:solidFill>
                          <a:srgbClr val="FF0000"/>
                        </a:solidFill>
                        <a:latin typeface="Cambria Math"/>
                      </a:rPr>
                      <m:t>𝓵</m:t>
                    </m:r>
                  </m:oMath>
                </a14:m>
                <a:r>
                  <a:rPr lang="en-US" dirty="0">
                    <a:solidFill>
                      <a:prstClr val="black"/>
                    </a:solidFill>
                  </a:rPr>
                  <a:t> and </a:t>
                </a:r>
                <a14:m>
                  <m:oMath xmlns:m="http://schemas.openxmlformats.org/officeDocument/2006/math">
                    <m:r>
                      <a:rPr lang="en-US" b="1" i="1" smtClean="0">
                        <a:solidFill>
                          <a:srgbClr val="FF0000"/>
                        </a:solidFill>
                        <a:latin typeface="Cambria Math"/>
                      </a:rPr>
                      <m:t>𝔀</m:t>
                    </m:r>
                  </m:oMath>
                </a14:m>
                <a:r>
                  <a:rPr lang="en-US" dirty="0">
                    <a:solidFill>
                      <a:prstClr val="black"/>
                    </a:solidFill>
                  </a:rPr>
                  <a:t>, with the sides of length </a:t>
                </a:r>
                <a:r>
                  <a:rPr lang="en-US" b="1" dirty="0">
                    <a:solidFill>
                      <a:srgbClr val="FF0000"/>
                    </a:solidFill>
                  </a:rPr>
                  <a:t>𝓁</a:t>
                </a:r>
                <a:r>
                  <a:rPr lang="en-US" dirty="0">
                    <a:solidFill>
                      <a:prstClr val="black"/>
                    </a:solidFill>
                  </a:rPr>
                  <a:t> parallel to the sheet surface. </a:t>
                </a:r>
              </a:p>
            </p:txBody>
          </p:sp>
        </mc:Choice>
        <mc:Fallback>
          <p:sp>
            <p:nvSpPr>
              <p:cNvPr id="7" name="Rectangle 6"/>
              <p:cNvSpPr>
                <a:spLocks noRot="1" noChangeAspect="1" noMove="1" noResize="1" noEditPoints="1" noAdjustHandles="1" noChangeArrowheads="1" noChangeShapeType="1" noTextEdit="1"/>
              </p:cNvSpPr>
              <p:nvPr/>
            </p:nvSpPr>
            <p:spPr>
              <a:xfrm>
                <a:off x="1560358" y="1659088"/>
                <a:ext cx="7325360" cy="923330"/>
              </a:xfrm>
              <a:prstGeom prst="rect">
                <a:avLst/>
              </a:prstGeom>
              <a:blipFill>
                <a:blip r:embed="rId4"/>
                <a:stretch>
                  <a:fillRect l="-749" t="-3289" r="-666" b="-92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Rectangle 12"/>
              <p:cNvSpPr/>
              <p:nvPr/>
            </p:nvSpPr>
            <p:spPr>
              <a:xfrm>
                <a:off x="1429340" y="3387272"/>
                <a:ext cx="7533539" cy="689163"/>
              </a:xfrm>
              <a:prstGeom prst="rect">
                <a:avLst/>
              </a:prstGeom>
            </p:spPr>
            <p:txBody>
              <a:bodyPr wrap="square">
                <a:spAutoFit/>
              </a:bodyPr>
              <a:lstStyle/>
              <a:p>
                <a:pPr lvl="0">
                  <a:defRPr/>
                </a:pPr>
                <a:r>
                  <a:rPr lang="en-US" sz="1600" dirty="0">
                    <a:solidFill>
                      <a:prstClr val="black"/>
                    </a:solidFill>
                  </a:rPr>
                  <a:t> </a:t>
                </a:r>
                <a:r>
                  <a:rPr lang="en-US" dirty="0">
                    <a:solidFill>
                      <a:prstClr val="black"/>
                    </a:solidFill>
                  </a:rPr>
                  <a:t>Assuming a field that is constant in magnitude and parallel to the plane of the sheet, we obtain                </a:t>
                </a:r>
                <a14:m>
                  <m:oMath xmlns:m="http://schemas.openxmlformats.org/officeDocument/2006/math">
                    <m:nary>
                      <m:naryPr>
                        <m:chr m:val="∮"/>
                        <m:limLoc m:val="undOvr"/>
                        <m:subHide m:val="on"/>
                        <m:supHide m:val="on"/>
                        <m:ctrlPr>
                          <a:rPr lang="en-US" i="1" smtClean="0">
                            <a:solidFill>
                              <a:srgbClr val="FF0000"/>
                            </a:solidFill>
                            <a:latin typeface="Cambria Math" panose="02040503050406030204" pitchFamily="18" charset="0"/>
                          </a:rPr>
                        </m:ctrlPr>
                      </m:naryPr>
                      <m:sub/>
                      <m:sup/>
                      <m:e>
                        <m:r>
                          <a:rPr lang="en-US" b="1" i="1">
                            <a:solidFill>
                              <a:srgbClr val="FF0000"/>
                            </a:solidFill>
                            <a:latin typeface="Cambria Math"/>
                          </a:rPr>
                          <m:t>𝑩</m:t>
                        </m:r>
                        <m:r>
                          <a:rPr lang="en-US" b="1" i="1">
                            <a:solidFill>
                              <a:srgbClr val="FF0000"/>
                            </a:solidFill>
                            <a:latin typeface="Cambria Math"/>
                          </a:rPr>
                          <m:t>.</m:t>
                        </m:r>
                        <m:r>
                          <a:rPr lang="en-US" b="1" i="1">
                            <a:solidFill>
                              <a:srgbClr val="FF0000"/>
                            </a:solidFill>
                            <a:latin typeface="Cambria Math"/>
                          </a:rPr>
                          <m:t>𝒅𝒔</m:t>
                        </m:r>
                      </m:e>
                    </m:nary>
                    <m:r>
                      <a:rPr lang="en-US" i="1">
                        <a:solidFill>
                          <a:srgbClr val="FF0000"/>
                        </a:solidFill>
                        <a:latin typeface="Cambria Math"/>
                      </a:rPr>
                      <m:t>=</m:t>
                    </m:r>
                    <m:sSub>
                      <m:sSubPr>
                        <m:ctrlPr>
                          <a:rPr lang="en-US" i="1">
                            <a:solidFill>
                              <a:srgbClr val="FF0000"/>
                            </a:solidFill>
                            <a:latin typeface="Cambria Math" panose="02040503050406030204" pitchFamily="18" charset="0"/>
                          </a:rPr>
                        </m:ctrlPr>
                      </m:sSubPr>
                      <m:e>
                        <m:r>
                          <a:rPr lang="en-US" i="1">
                            <a:solidFill>
                              <a:srgbClr val="FF0000"/>
                            </a:solidFill>
                            <a:latin typeface="Cambria Math"/>
                          </a:rPr>
                          <m:t>𝜇</m:t>
                        </m:r>
                      </m:e>
                      <m:sub>
                        <m:r>
                          <a:rPr lang="en-US" b="1" i="1">
                            <a:solidFill>
                              <a:srgbClr val="FF0000"/>
                            </a:solidFill>
                            <a:latin typeface="Cambria Math"/>
                          </a:rPr>
                          <m:t>𝟎</m:t>
                        </m:r>
                      </m:sub>
                    </m:sSub>
                    <m:r>
                      <a:rPr lang="en-US" i="1">
                        <a:solidFill>
                          <a:srgbClr val="FF0000"/>
                        </a:solidFill>
                        <a:latin typeface="Cambria Math" panose="02040503050406030204" pitchFamily="18" charset="0"/>
                      </a:rPr>
                      <m:t>𝐼</m:t>
                    </m:r>
                  </m:oMath>
                </a14:m>
                <a:r>
                  <a:rPr lang="en-US" dirty="0">
                    <a:solidFill>
                      <a:srgbClr val="FF0000"/>
                    </a:solidFill>
                  </a:rPr>
                  <a:t>       but,     </a:t>
                </a:r>
                <a14:m>
                  <m:oMath xmlns:m="http://schemas.openxmlformats.org/officeDocument/2006/math">
                    <m:r>
                      <a:rPr lang="en-US" i="1">
                        <a:solidFill>
                          <a:srgbClr val="FF0000"/>
                        </a:solidFill>
                        <a:latin typeface="Cambria Math" panose="02040503050406030204" pitchFamily="18" charset="0"/>
                      </a:rPr>
                      <m:t>𝐼</m:t>
                    </m:r>
                    <m:r>
                      <a:rPr lang="en-US" i="1">
                        <a:solidFill>
                          <a:srgbClr val="FF0000"/>
                        </a:solidFill>
                        <a:latin typeface="Cambria Math" panose="02040503050406030204" pitchFamily="18" charset="0"/>
                      </a:rPr>
                      <m:t>=</m:t>
                    </m:r>
                    <m:sSub>
                      <m:sSubPr>
                        <m:ctrlPr>
                          <a:rPr lang="en-US" i="1">
                            <a:solidFill>
                              <a:srgbClr val="FF0000"/>
                            </a:solidFill>
                            <a:latin typeface="Cambria Math" panose="02040503050406030204" pitchFamily="18" charset="0"/>
                          </a:rPr>
                        </m:ctrlPr>
                      </m:sSubPr>
                      <m:e>
                        <m:r>
                          <a:rPr lang="en-US" i="1">
                            <a:solidFill>
                              <a:srgbClr val="FF0000"/>
                            </a:solidFill>
                            <a:latin typeface="Cambria Math"/>
                          </a:rPr>
                          <m:t> </m:t>
                        </m:r>
                        <m:r>
                          <a:rPr lang="en-US" i="1">
                            <a:solidFill>
                              <a:srgbClr val="FF0000"/>
                            </a:solidFill>
                            <a:latin typeface="Cambria Math"/>
                          </a:rPr>
                          <m:t>𝐽</m:t>
                        </m:r>
                      </m:e>
                      <m:sub>
                        <m:r>
                          <a:rPr lang="en-US" i="1">
                            <a:solidFill>
                              <a:srgbClr val="FF0000"/>
                            </a:solidFill>
                            <a:latin typeface="Cambria Math"/>
                          </a:rPr>
                          <m:t>𝑠</m:t>
                        </m:r>
                      </m:sub>
                    </m:sSub>
                    <m:r>
                      <a:rPr lang="en-US" i="1">
                        <a:solidFill>
                          <a:srgbClr val="FF0000"/>
                        </a:solidFill>
                        <a:latin typeface="Cambria Math"/>
                      </a:rPr>
                      <m:t>𝓁</m:t>
                    </m:r>
                  </m:oMath>
                </a14:m>
                <a:endParaRPr lang="en-US" sz="1600" dirty="0">
                  <a:solidFill>
                    <a:srgbClr val="FF0000"/>
                  </a:solidFill>
                </a:endParaRPr>
              </a:p>
            </p:txBody>
          </p:sp>
        </mc:Choice>
        <mc:Fallback>
          <p:sp>
            <p:nvSpPr>
              <p:cNvPr id="13" name="Rectangle 12"/>
              <p:cNvSpPr>
                <a:spLocks noRot="1" noChangeAspect="1" noMove="1" noResize="1" noEditPoints="1" noAdjustHandles="1" noChangeArrowheads="1" noChangeShapeType="1" noTextEdit="1"/>
              </p:cNvSpPr>
              <p:nvPr/>
            </p:nvSpPr>
            <p:spPr>
              <a:xfrm>
                <a:off x="1429340" y="3387272"/>
                <a:ext cx="7533539" cy="689163"/>
              </a:xfrm>
              <a:prstGeom prst="rect">
                <a:avLst/>
              </a:prstGeom>
              <a:blipFill>
                <a:blip r:embed="rId5"/>
                <a:stretch>
                  <a:fillRect l="-647" t="-39823" r="-162" b="-11504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Rectangle 8">
                <a:extLst>
                  <a:ext uri="{FF2B5EF4-FFF2-40B4-BE49-F238E27FC236}">
                    <a16:creationId xmlns:a16="http://schemas.microsoft.com/office/drawing/2014/main" id="{9E1EACD5-FEAD-47DF-822F-42F6FA2F4FF2}"/>
                  </a:ext>
                </a:extLst>
              </p:cNvPr>
              <p:cNvSpPr/>
              <p:nvPr/>
            </p:nvSpPr>
            <p:spPr>
              <a:xfrm>
                <a:off x="1490465" y="4046300"/>
                <a:ext cx="7618911" cy="689163"/>
              </a:xfrm>
              <a:prstGeom prst="rect">
                <a:avLst/>
              </a:prstGeom>
            </p:spPr>
            <p:txBody>
              <a:bodyPr wrap="square">
                <a:spAutoFit/>
              </a:bodyPr>
              <a:lstStyle/>
              <a:p>
                <a:pPr lvl="0">
                  <a:defRPr/>
                </a:pPr>
                <a14:m>
                  <m:oMath xmlns:m="http://schemas.openxmlformats.org/officeDocument/2006/math">
                    <m:nary>
                      <m:naryPr>
                        <m:chr m:val="∮"/>
                        <m:limLoc m:val="undOvr"/>
                        <m:subHide m:val="on"/>
                        <m:supHide m:val="on"/>
                        <m:ctrlPr>
                          <a:rPr lang="en-US" i="1" smtClean="0">
                            <a:solidFill>
                              <a:srgbClr val="FF0000"/>
                            </a:solidFill>
                            <a:latin typeface="Cambria Math" panose="02040503050406030204" pitchFamily="18" charset="0"/>
                          </a:rPr>
                        </m:ctrlPr>
                      </m:naryPr>
                      <m:sub/>
                      <m:sup/>
                      <m:e>
                        <m:r>
                          <a:rPr lang="en-US" b="1" i="1">
                            <a:solidFill>
                              <a:srgbClr val="FF0000"/>
                            </a:solidFill>
                            <a:latin typeface="Cambria Math"/>
                          </a:rPr>
                          <m:t>𝑩</m:t>
                        </m:r>
                        <m:r>
                          <a:rPr lang="en-US" b="1" i="1">
                            <a:solidFill>
                              <a:srgbClr val="FF0000"/>
                            </a:solidFill>
                            <a:latin typeface="Cambria Math"/>
                          </a:rPr>
                          <m:t>.</m:t>
                        </m:r>
                        <m:r>
                          <a:rPr lang="en-US" b="1" i="1">
                            <a:solidFill>
                              <a:srgbClr val="FF0000"/>
                            </a:solidFill>
                            <a:latin typeface="Cambria Math"/>
                          </a:rPr>
                          <m:t>𝒅𝒔</m:t>
                        </m:r>
                      </m:e>
                    </m:nary>
                    <m:r>
                      <a:rPr lang="en-US" i="1">
                        <a:solidFill>
                          <a:srgbClr val="FF0000"/>
                        </a:solidFill>
                        <a:latin typeface="Cambria Math"/>
                      </a:rPr>
                      <m:t>=</m:t>
                    </m:r>
                    <m:sSub>
                      <m:sSubPr>
                        <m:ctrlPr>
                          <a:rPr lang="en-US" i="1">
                            <a:solidFill>
                              <a:srgbClr val="FF0000"/>
                            </a:solidFill>
                            <a:latin typeface="Cambria Math" panose="02040503050406030204" pitchFamily="18" charset="0"/>
                          </a:rPr>
                        </m:ctrlPr>
                      </m:sSubPr>
                      <m:e>
                        <m:r>
                          <a:rPr lang="en-US" i="1">
                            <a:solidFill>
                              <a:srgbClr val="FF0000"/>
                            </a:solidFill>
                            <a:latin typeface="Cambria Math"/>
                          </a:rPr>
                          <m:t>𝜇</m:t>
                        </m:r>
                      </m:e>
                      <m:sub>
                        <m:r>
                          <a:rPr lang="en-US" b="1" i="1">
                            <a:solidFill>
                              <a:srgbClr val="FF0000"/>
                            </a:solidFill>
                            <a:latin typeface="Cambria Math"/>
                          </a:rPr>
                          <m:t>𝟎</m:t>
                        </m:r>
                      </m:sub>
                    </m:sSub>
                    <m:sSub>
                      <m:sSubPr>
                        <m:ctrlPr>
                          <a:rPr lang="en-US" i="1">
                            <a:solidFill>
                              <a:srgbClr val="FF0000"/>
                            </a:solidFill>
                            <a:latin typeface="Cambria Math" panose="02040503050406030204" pitchFamily="18" charset="0"/>
                          </a:rPr>
                        </m:ctrlPr>
                      </m:sSubPr>
                      <m:e>
                        <m:r>
                          <a:rPr lang="en-US" i="1">
                            <a:solidFill>
                              <a:srgbClr val="FF0000"/>
                            </a:solidFill>
                            <a:latin typeface="Cambria Math"/>
                          </a:rPr>
                          <m:t> </m:t>
                        </m:r>
                        <m:r>
                          <a:rPr lang="en-US" i="1">
                            <a:solidFill>
                              <a:srgbClr val="FF0000"/>
                            </a:solidFill>
                            <a:latin typeface="Cambria Math"/>
                          </a:rPr>
                          <m:t>𝐽</m:t>
                        </m:r>
                      </m:e>
                      <m:sub>
                        <m:r>
                          <a:rPr lang="en-US" i="1">
                            <a:solidFill>
                              <a:srgbClr val="FF0000"/>
                            </a:solidFill>
                            <a:latin typeface="Cambria Math"/>
                          </a:rPr>
                          <m:t>𝑠</m:t>
                        </m:r>
                      </m:sub>
                    </m:sSub>
                    <m:r>
                      <a:rPr lang="en-US" i="1">
                        <a:solidFill>
                          <a:srgbClr val="FF0000"/>
                        </a:solidFill>
                        <a:latin typeface="Cambria Math"/>
                      </a:rPr>
                      <m:t>𝓁</m:t>
                    </m:r>
                  </m:oMath>
                </a14:m>
                <a:r>
                  <a:rPr lang="en-US" dirty="0">
                    <a:solidFill>
                      <a:srgbClr val="FF0000"/>
                    </a:solidFill>
                  </a:rPr>
                  <a:t>    </a:t>
                </a:r>
                <a:r>
                  <a:rPr lang="en-US" dirty="0">
                    <a:solidFill>
                      <a:prstClr val="black"/>
                    </a:solidFill>
                  </a:rPr>
                  <a:t>  but, the field consist with to  2</a:t>
                </a:r>
                <a:r>
                  <a:rPr lang="en-US" b="1" dirty="0">
                    <a:solidFill>
                      <a:srgbClr val="FF0000"/>
                    </a:solidFill>
                  </a:rPr>
                  <a:t> </a:t>
                </a:r>
                <a14:m>
                  <m:oMath xmlns:m="http://schemas.openxmlformats.org/officeDocument/2006/math">
                    <m:r>
                      <a:rPr lang="en-US" b="1" i="1">
                        <a:solidFill>
                          <a:srgbClr val="FF0000"/>
                        </a:solidFill>
                        <a:latin typeface="Cambria Math"/>
                      </a:rPr>
                      <m:t>𝓵</m:t>
                    </m:r>
                  </m:oMath>
                </a14:m>
                <a:r>
                  <a:rPr lang="en-US" dirty="0">
                    <a:solidFill>
                      <a:prstClr val="black"/>
                    </a:solidFill>
                  </a:rPr>
                  <a:t>  then; </a:t>
                </a:r>
              </a:p>
              <a:p>
                <a:pPr lvl="0">
                  <a:defRPr/>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a:rPr>
                        <m:t>𝟐</m:t>
                      </m:r>
                      <m:r>
                        <a:rPr lang="en-US" b="1" i="1">
                          <a:solidFill>
                            <a:srgbClr val="FF0000"/>
                          </a:solidFill>
                          <a:latin typeface="Cambria Math"/>
                        </a:rPr>
                        <m:t>𝑩</m:t>
                      </m:r>
                      <m:r>
                        <a:rPr lang="en-US" b="1" i="1">
                          <a:solidFill>
                            <a:srgbClr val="FF0000"/>
                          </a:solidFill>
                          <a:latin typeface="Cambria Math"/>
                        </a:rPr>
                        <m:t>𝓵</m:t>
                      </m:r>
                      <m:r>
                        <a:rPr lang="en-US" b="1" i="1">
                          <a:solidFill>
                            <a:srgbClr val="FF0000"/>
                          </a:solidFill>
                          <a:latin typeface="Cambria Math"/>
                        </a:rPr>
                        <m:t>=</m:t>
                      </m:r>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𝝁</m:t>
                          </m:r>
                        </m:e>
                        <m:sub>
                          <m:r>
                            <a:rPr lang="en-US" b="1" i="1">
                              <a:solidFill>
                                <a:srgbClr val="FF0000"/>
                              </a:solidFill>
                              <a:latin typeface="Cambria Math"/>
                            </a:rPr>
                            <m:t>𝟎</m:t>
                          </m:r>
                        </m:sub>
                      </m:sSub>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 </m:t>
                          </m:r>
                          <m:r>
                            <a:rPr lang="en-US" b="1" i="1">
                              <a:solidFill>
                                <a:srgbClr val="FF0000"/>
                              </a:solidFill>
                              <a:latin typeface="Cambria Math"/>
                            </a:rPr>
                            <m:t>𝑱</m:t>
                          </m:r>
                        </m:e>
                        <m:sub>
                          <m:r>
                            <a:rPr lang="en-US" b="1" i="1">
                              <a:solidFill>
                                <a:srgbClr val="FF0000"/>
                              </a:solidFill>
                              <a:latin typeface="Cambria Math"/>
                            </a:rPr>
                            <m:t>𝒔</m:t>
                          </m:r>
                        </m:sub>
                      </m:sSub>
                      <m:r>
                        <a:rPr lang="en-US" b="1" i="1">
                          <a:solidFill>
                            <a:srgbClr val="FF0000"/>
                          </a:solidFill>
                          <a:latin typeface="Cambria Math"/>
                        </a:rPr>
                        <m:t>𝓵</m:t>
                      </m:r>
                    </m:oMath>
                  </m:oMathPara>
                </a14:m>
                <a:endParaRPr lang="en-US" b="1" dirty="0">
                  <a:solidFill>
                    <a:srgbClr val="FF0000"/>
                  </a:solidFill>
                </a:endParaRPr>
              </a:p>
            </p:txBody>
          </p:sp>
        </mc:Choice>
        <mc:Fallback>
          <p:sp>
            <p:nvSpPr>
              <p:cNvPr id="9" name="Rectangle 8">
                <a:extLst>
                  <a:ext uri="{FF2B5EF4-FFF2-40B4-BE49-F238E27FC236}">
                    <a16:creationId xmlns:a16="http://schemas.microsoft.com/office/drawing/2014/main" id="{9E1EACD5-FEAD-47DF-822F-42F6FA2F4FF2}"/>
                  </a:ext>
                </a:extLst>
              </p:cNvPr>
              <p:cNvSpPr>
                <a:spLocks noRot="1" noChangeAspect="1" noMove="1" noResize="1" noEditPoints="1" noAdjustHandles="1" noChangeArrowheads="1" noChangeShapeType="1" noTextEdit="1"/>
              </p:cNvSpPr>
              <p:nvPr/>
            </p:nvSpPr>
            <p:spPr>
              <a:xfrm>
                <a:off x="1490465" y="4046300"/>
                <a:ext cx="7618911" cy="689163"/>
              </a:xfrm>
              <a:prstGeom prst="rect">
                <a:avLst/>
              </a:prstGeom>
              <a:blipFill>
                <a:blip r:embed="rId6"/>
                <a:stretch>
                  <a:fillRect l="-5360" t="-79646" b="-7522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Rectangle 10">
                <a:extLst>
                  <a:ext uri="{FF2B5EF4-FFF2-40B4-BE49-F238E27FC236}">
                    <a16:creationId xmlns:a16="http://schemas.microsoft.com/office/drawing/2014/main" id="{4EB4A92A-70C0-47E4-A936-D97FBEC8CAC2}"/>
                  </a:ext>
                </a:extLst>
              </p:cNvPr>
              <p:cNvSpPr/>
              <p:nvPr/>
            </p:nvSpPr>
            <p:spPr>
              <a:xfrm>
                <a:off x="1551943" y="4601597"/>
                <a:ext cx="7476167" cy="1200329"/>
              </a:xfrm>
              <a:prstGeom prst="rect">
                <a:avLst/>
              </a:prstGeom>
            </p:spPr>
            <p:txBody>
              <a:bodyPr wrap="square">
                <a:spAutoFit/>
              </a:bodyPr>
              <a:lstStyle/>
              <a:p>
                <a:pPr lvl="0">
                  <a:defRPr/>
                </a:pPr>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𝑩</m:t>
                          </m:r>
                          <m:r>
                            <a:rPr lang="en-US" b="1" i="1">
                              <a:solidFill>
                                <a:srgbClr val="FF0000"/>
                              </a:solidFill>
                              <a:latin typeface="Cambria Math" panose="02040503050406030204" pitchFamily="18" charset="0"/>
                            </a:rPr>
                            <m:t>=</m:t>
                          </m:r>
                          <m:r>
                            <a:rPr lang="en-US" b="1" i="1">
                              <a:solidFill>
                                <a:srgbClr val="FF0000"/>
                              </a:solidFill>
                              <a:latin typeface="Cambria Math"/>
                            </a:rPr>
                            <m:t>𝝁</m:t>
                          </m:r>
                        </m:e>
                        <m:sub>
                          <m:r>
                            <a:rPr lang="en-US" b="1" i="1">
                              <a:solidFill>
                                <a:srgbClr val="FF0000"/>
                              </a:solidFill>
                              <a:latin typeface="Cambria Math"/>
                            </a:rPr>
                            <m:t>𝟎</m:t>
                          </m:r>
                        </m:sub>
                      </m:sSub>
                      <m:f>
                        <m:fPr>
                          <m:ctrlPr>
                            <a:rPr lang="en-US" b="1" i="1">
                              <a:solidFill>
                                <a:srgbClr val="FF0000"/>
                              </a:solidFill>
                              <a:latin typeface="Cambria Math" panose="02040503050406030204" pitchFamily="18" charset="0"/>
                            </a:rPr>
                          </m:ctrlPr>
                        </m:fPr>
                        <m:num>
                          <m:sSub>
                            <m:sSubPr>
                              <m:ctrlPr>
                                <a:rPr lang="en-US" b="1" i="1">
                                  <a:solidFill>
                                    <a:srgbClr val="FF0000"/>
                                  </a:solidFill>
                                  <a:latin typeface="Cambria Math" panose="02040503050406030204" pitchFamily="18" charset="0"/>
                                </a:rPr>
                              </m:ctrlPr>
                            </m:sSubPr>
                            <m:e>
                              <m:r>
                                <a:rPr lang="en-US" b="1" i="1">
                                  <a:solidFill>
                                    <a:srgbClr val="FF0000"/>
                                  </a:solidFill>
                                  <a:latin typeface="Cambria Math"/>
                                </a:rPr>
                                <m:t> </m:t>
                              </m:r>
                              <m:r>
                                <a:rPr lang="en-US" b="1" i="1">
                                  <a:solidFill>
                                    <a:srgbClr val="FF0000"/>
                                  </a:solidFill>
                                  <a:latin typeface="Cambria Math"/>
                                </a:rPr>
                                <m:t>𝑱</m:t>
                              </m:r>
                            </m:e>
                            <m:sub>
                              <m:r>
                                <a:rPr lang="en-US" b="1" i="1">
                                  <a:solidFill>
                                    <a:srgbClr val="FF0000"/>
                                  </a:solidFill>
                                  <a:latin typeface="Cambria Math"/>
                                </a:rPr>
                                <m:t>𝒔</m:t>
                              </m:r>
                            </m:sub>
                          </m:sSub>
                        </m:num>
                        <m:den>
                          <m:r>
                            <a:rPr lang="en-US" b="1" i="1">
                              <a:solidFill>
                                <a:srgbClr val="FF0000"/>
                              </a:solidFill>
                              <a:latin typeface="Cambria Math"/>
                            </a:rPr>
                            <m:t>𝟐</m:t>
                          </m:r>
                        </m:den>
                      </m:f>
                    </m:oMath>
                  </m:oMathPara>
                </a14:m>
                <a:endParaRPr lang="en-US" sz="1600" b="1" dirty="0">
                  <a:solidFill>
                    <a:prstClr val="black"/>
                  </a:solidFill>
                </a:endParaRPr>
              </a:p>
              <a:p>
                <a:pPr lvl="0">
                  <a:defRPr/>
                </a:pPr>
                <a:r>
                  <a:rPr lang="en-US" dirty="0">
                    <a:solidFill>
                      <a:prstClr val="black"/>
                    </a:solidFill>
                  </a:rPr>
                  <a:t>This result shows that the magnetic field is independent of distance from the current sheet, as we suspected.</a:t>
                </a:r>
                <a:endParaRPr lang="en-US" sz="1600" dirty="0">
                  <a:solidFill>
                    <a:prstClr val="black"/>
                  </a:solidFill>
                </a:endParaRPr>
              </a:p>
            </p:txBody>
          </p:sp>
        </mc:Choice>
        <mc:Fallback>
          <p:sp>
            <p:nvSpPr>
              <p:cNvPr id="11" name="Rectangle 10">
                <a:extLst>
                  <a:ext uri="{FF2B5EF4-FFF2-40B4-BE49-F238E27FC236}">
                    <a16:creationId xmlns:a16="http://schemas.microsoft.com/office/drawing/2014/main" id="{4EB4A92A-70C0-47E4-A936-D97FBEC8CAC2}"/>
                  </a:ext>
                </a:extLst>
              </p:cNvPr>
              <p:cNvSpPr>
                <a:spLocks noRot="1" noChangeAspect="1" noMove="1" noResize="1" noEditPoints="1" noAdjustHandles="1" noChangeArrowheads="1" noChangeShapeType="1" noTextEdit="1"/>
              </p:cNvSpPr>
              <p:nvPr/>
            </p:nvSpPr>
            <p:spPr>
              <a:xfrm>
                <a:off x="1551943" y="4601597"/>
                <a:ext cx="7476167" cy="1200329"/>
              </a:xfrm>
              <a:prstGeom prst="rect">
                <a:avLst/>
              </a:prstGeom>
              <a:blipFill>
                <a:blip r:embed="rId7"/>
                <a:stretch>
                  <a:fillRect l="-734" b="-4061"/>
                </a:stretch>
              </a:blipFill>
            </p:spPr>
            <p:txBody>
              <a:bodyPr/>
              <a:lstStyle/>
              <a:p>
                <a:r>
                  <a:rPr lang="en-US">
                    <a:noFill/>
                  </a:rPr>
                  <a:t> </a:t>
                </a:r>
              </a:p>
            </p:txBody>
          </p:sp>
        </mc:Fallback>
      </mc:AlternateContent>
      <p:pic>
        <p:nvPicPr>
          <p:cNvPr id="14" name="Picture 13">
            <a:extLst>
              <a:ext uri="{FF2B5EF4-FFF2-40B4-BE49-F238E27FC236}">
                <a16:creationId xmlns:a16="http://schemas.microsoft.com/office/drawing/2014/main" id="{E7468C7A-86E9-48DF-937C-C260AF8E7D69}"/>
              </a:ext>
            </a:extLst>
          </p:cNvPr>
          <p:cNvPicPr/>
          <p:nvPr/>
        </p:nvPicPr>
        <p:blipFill>
          <a:blip r:embed="rId8">
            <a:lum bright="-20000" contrast="40000"/>
          </a:blip>
          <a:srcRect/>
          <a:stretch>
            <a:fillRect/>
          </a:stretch>
        </p:blipFill>
        <p:spPr bwMode="auto">
          <a:xfrm>
            <a:off x="9170503" y="1691637"/>
            <a:ext cx="2778290" cy="3039389"/>
          </a:xfrm>
          <a:prstGeom prst="rect">
            <a:avLst/>
          </a:prstGeom>
          <a:noFill/>
          <a:ln w="9525">
            <a:noFill/>
            <a:miter lim="800000"/>
            <a:headEnd/>
            <a:tailEnd/>
          </a:ln>
        </p:spPr>
      </p:pic>
      <mc:AlternateContent xmlns:mc="http://schemas.openxmlformats.org/markup-compatibility/2006">
        <mc:Choice xmlns:a14="http://schemas.microsoft.com/office/drawing/2010/main" Requires="a14">
          <p:sp>
            <p:nvSpPr>
              <p:cNvPr id="15" name="Rectangle 14">
                <a:extLst>
                  <a:ext uri="{FF2B5EF4-FFF2-40B4-BE49-F238E27FC236}">
                    <a16:creationId xmlns:a16="http://schemas.microsoft.com/office/drawing/2014/main" id="{0380498B-E950-43BE-9408-CBC89CA48A83}"/>
                  </a:ext>
                </a:extLst>
              </p:cNvPr>
              <p:cNvSpPr/>
              <p:nvPr/>
            </p:nvSpPr>
            <p:spPr>
              <a:xfrm>
                <a:off x="9543658" y="4945050"/>
                <a:ext cx="2405135" cy="181588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defRPr/>
                </a:pPr>
                <a:r>
                  <a:rPr lang="en-US" sz="1400" b="1" dirty="0">
                    <a:solidFill>
                      <a:prstClr val="black"/>
                    </a:solidFill>
                    <a:latin typeface="Calibri"/>
                  </a:rPr>
                  <a:t>Fig.</a:t>
                </a:r>
                <a14:m>
                  <m:oMath xmlns:m="http://schemas.openxmlformats.org/officeDocument/2006/math">
                    <m:r>
                      <a:rPr lang="en-US" sz="1400" b="1" i="1" smtClean="0">
                        <a:solidFill>
                          <a:prstClr val="black"/>
                        </a:solidFill>
                        <a:latin typeface="Cambria Math" panose="02040503050406030204" pitchFamily="18" charset="0"/>
                      </a:rPr>
                      <m:t>𝟐</m:t>
                    </m:r>
                    <m:r>
                      <a:rPr lang="en-US" sz="1400" b="1" i="1">
                        <a:solidFill>
                          <a:prstClr val="black"/>
                        </a:solidFill>
                        <a:latin typeface="Cambria Math"/>
                      </a:rPr>
                      <m:t>.</m:t>
                    </m:r>
                    <m:r>
                      <a:rPr lang="en-US" sz="1400" b="1" i="1">
                        <a:solidFill>
                          <a:prstClr val="black"/>
                        </a:solidFill>
                        <a:latin typeface="Cambria Math"/>
                      </a:rPr>
                      <m:t>𝟏𝟓</m:t>
                    </m:r>
                  </m:oMath>
                </a14:m>
                <a:r>
                  <a:rPr lang="en-US" sz="1400" dirty="0">
                    <a:solidFill>
                      <a:prstClr val="black"/>
                    </a:solidFill>
                    <a:latin typeface="Calibri"/>
                  </a:rPr>
                  <a:t>(Example </a:t>
                </a:r>
                <a14:m>
                  <m:oMath xmlns:m="http://schemas.openxmlformats.org/officeDocument/2006/math">
                    <m:r>
                      <a:rPr lang="en-US" sz="1400" b="1" i="1" smtClean="0">
                        <a:solidFill>
                          <a:prstClr val="black"/>
                        </a:solidFill>
                        <a:latin typeface="Cambria Math" panose="02040503050406030204" pitchFamily="18" charset="0"/>
                      </a:rPr>
                      <m:t>𝟐</m:t>
                    </m:r>
                    <m:r>
                      <a:rPr lang="en-US" sz="1400" b="1" i="1">
                        <a:solidFill>
                          <a:prstClr val="black"/>
                        </a:solidFill>
                        <a:latin typeface="Cambria Math"/>
                      </a:rPr>
                      <m:t>.</m:t>
                    </m:r>
                    <m:r>
                      <a:rPr lang="en-US" sz="1400" b="1" i="1">
                        <a:solidFill>
                          <a:prstClr val="black"/>
                        </a:solidFill>
                        <a:latin typeface="Cambria Math"/>
                      </a:rPr>
                      <m:t>𝟔</m:t>
                    </m:r>
                  </m:oMath>
                </a14:m>
                <a:r>
                  <a:rPr lang="en-US" sz="1400" dirty="0">
                    <a:solidFill>
                      <a:prstClr val="black"/>
                    </a:solidFill>
                    <a:latin typeface="Calibri"/>
                  </a:rPr>
                  <a:t>) End view of an infinite current sheet lying in the </a:t>
                </a:r>
                <a14:m>
                  <m:oMath xmlns:m="http://schemas.openxmlformats.org/officeDocument/2006/math">
                    <m:r>
                      <m:rPr>
                        <m:sty m:val="p"/>
                      </m:rPr>
                      <a:rPr lang="en-US" sz="1400">
                        <a:solidFill>
                          <a:prstClr val="black"/>
                        </a:solidFill>
                        <a:latin typeface="Cambria Math"/>
                      </a:rPr>
                      <m:t>yz</m:t>
                    </m:r>
                  </m:oMath>
                </a14:m>
                <a:r>
                  <a:rPr lang="en-US" sz="1400" i="1" dirty="0">
                    <a:solidFill>
                      <a:prstClr val="black"/>
                    </a:solidFill>
                    <a:latin typeface="Calibri"/>
                  </a:rPr>
                  <a:t> </a:t>
                </a:r>
                <a:r>
                  <a:rPr lang="en-US" sz="1400" dirty="0">
                    <a:solidFill>
                      <a:prstClr val="black"/>
                    </a:solidFill>
                    <a:latin typeface="Calibri"/>
                  </a:rPr>
                  <a:t>plane, where the current is in the </a:t>
                </a:r>
                <a:r>
                  <a:rPr lang="en-US" sz="1400" i="1" dirty="0">
                    <a:solidFill>
                      <a:prstClr val="black"/>
                    </a:solidFill>
                    <a:latin typeface="Calibri"/>
                  </a:rPr>
                  <a:t>y </a:t>
                </a:r>
                <a:r>
                  <a:rPr lang="en-US" sz="1400" dirty="0">
                    <a:solidFill>
                      <a:prstClr val="black"/>
                    </a:solidFill>
                    <a:latin typeface="Calibri"/>
                  </a:rPr>
                  <a:t>direction (out of the page). This view shows the direction of </a:t>
                </a:r>
                <a14:m>
                  <m:oMath xmlns:m="http://schemas.openxmlformats.org/officeDocument/2006/math">
                    <m:r>
                      <a:rPr lang="en-US" sz="1400" b="1" i="1">
                        <a:solidFill>
                          <a:prstClr val="black"/>
                        </a:solidFill>
                        <a:latin typeface="Cambria Math"/>
                      </a:rPr>
                      <m:t>𝐁</m:t>
                    </m:r>
                  </m:oMath>
                </a14:m>
                <a:r>
                  <a:rPr lang="en-US" sz="1400" b="1" dirty="0">
                    <a:solidFill>
                      <a:prstClr val="black"/>
                    </a:solidFill>
                    <a:latin typeface="Calibri"/>
                  </a:rPr>
                  <a:t> </a:t>
                </a:r>
                <a:r>
                  <a:rPr lang="en-US" sz="1400" dirty="0">
                    <a:solidFill>
                      <a:prstClr val="black"/>
                    </a:solidFill>
                    <a:latin typeface="Calibri"/>
                  </a:rPr>
                  <a:t>on both sides of the sheet.</a:t>
                </a:r>
              </a:p>
            </p:txBody>
          </p:sp>
        </mc:Choice>
        <mc:Fallback>
          <p:sp>
            <p:nvSpPr>
              <p:cNvPr id="15" name="Rectangle 14">
                <a:extLst>
                  <a:ext uri="{FF2B5EF4-FFF2-40B4-BE49-F238E27FC236}">
                    <a16:creationId xmlns:a16="http://schemas.microsoft.com/office/drawing/2014/main" id="{0380498B-E950-43BE-9408-CBC89CA48A83}"/>
                  </a:ext>
                </a:extLst>
              </p:cNvPr>
              <p:cNvSpPr>
                <a:spLocks noRot="1" noChangeAspect="1" noMove="1" noResize="1" noEditPoints="1" noAdjustHandles="1" noChangeArrowheads="1" noChangeShapeType="1" noTextEdit="1"/>
              </p:cNvSpPr>
              <p:nvPr/>
            </p:nvSpPr>
            <p:spPr>
              <a:xfrm>
                <a:off x="9543658" y="4945050"/>
                <a:ext cx="2405135" cy="1815882"/>
              </a:xfrm>
              <a:prstGeom prst="rect">
                <a:avLst/>
              </a:prstGeom>
              <a:blipFill>
                <a:blip r:embed="rId9"/>
                <a:stretch>
                  <a:fillRect l="-759" t="-669" r="-506" b="-234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9" name="Rectangle 18">
                <a:extLst>
                  <a:ext uri="{FF2B5EF4-FFF2-40B4-BE49-F238E27FC236}">
                    <a16:creationId xmlns:a16="http://schemas.microsoft.com/office/drawing/2014/main" id="{6C23A96A-463A-481D-BD30-FD5C9DED78AC}"/>
                  </a:ext>
                </a:extLst>
              </p:cNvPr>
              <p:cNvSpPr/>
              <p:nvPr/>
            </p:nvSpPr>
            <p:spPr>
              <a:xfrm>
                <a:off x="1478932" y="2528661"/>
                <a:ext cx="7641979" cy="923330"/>
              </a:xfrm>
              <a:prstGeom prst="rect">
                <a:avLst/>
              </a:prstGeom>
            </p:spPr>
            <p:txBody>
              <a:bodyPr wrap="square">
                <a:spAutoFit/>
              </a:bodyPr>
              <a:lstStyle/>
              <a:p>
                <a:pPr lvl="0">
                  <a:defRPr/>
                </a:pPr>
                <a:r>
                  <a:rPr lang="en-US" dirty="0">
                    <a:solidFill>
                      <a:prstClr val="black"/>
                    </a:solidFill>
                  </a:rPr>
                  <a:t> We apply Ampère’s law over the rectangle and note that the two sides of length </a:t>
                </a:r>
                <a14:m>
                  <m:oMath xmlns:m="http://schemas.openxmlformats.org/officeDocument/2006/math">
                    <m:r>
                      <a:rPr lang="en-US" b="1" i="1" smtClean="0">
                        <a:solidFill>
                          <a:srgbClr val="FF0000"/>
                        </a:solidFill>
                        <a:latin typeface="Cambria Math"/>
                      </a:rPr>
                      <m:t>𝔀</m:t>
                    </m:r>
                  </m:oMath>
                </a14:m>
                <a:r>
                  <a:rPr lang="en-US" i="1" dirty="0">
                    <a:solidFill>
                      <a:prstClr val="black"/>
                    </a:solidFill>
                  </a:rPr>
                  <a:t> </a:t>
                </a:r>
                <a:r>
                  <a:rPr lang="en-US" dirty="0">
                    <a:solidFill>
                      <a:prstClr val="black"/>
                    </a:solidFill>
                  </a:rPr>
                  <a:t>do not contribute to the line integral because the component of </a:t>
                </a:r>
                <a14:m>
                  <m:oMath xmlns:m="http://schemas.openxmlformats.org/officeDocument/2006/math">
                    <m:r>
                      <a:rPr lang="en-US" b="1" i="1" smtClean="0">
                        <a:solidFill>
                          <a:srgbClr val="FF0000"/>
                        </a:solidFill>
                        <a:latin typeface="Cambria Math"/>
                      </a:rPr>
                      <m:t>𝑩</m:t>
                    </m:r>
                  </m:oMath>
                </a14:m>
                <a:r>
                  <a:rPr lang="en-US" dirty="0">
                    <a:solidFill>
                      <a:srgbClr val="FF0000"/>
                    </a:solidFill>
                  </a:rPr>
                  <a:t>  </a:t>
                </a:r>
                <a:r>
                  <a:rPr lang="en-US" dirty="0">
                    <a:solidFill>
                      <a:prstClr val="black"/>
                    </a:solidFill>
                  </a:rPr>
                  <a:t>along the direction of these paths is </a:t>
                </a:r>
                <a:r>
                  <a:rPr lang="en-US" b="1" dirty="0">
                    <a:solidFill>
                      <a:srgbClr val="FF0000"/>
                    </a:solidFill>
                  </a:rPr>
                  <a:t>zero</a:t>
                </a:r>
                <a:r>
                  <a:rPr lang="en-US" dirty="0">
                    <a:solidFill>
                      <a:prstClr val="black"/>
                    </a:solidFill>
                  </a:rPr>
                  <a:t>. </a:t>
                </a:r>
                <a:endParaRPr lang="en-US" sz="1600" dirty="0">
                  <a:solidFill>
                    <a:prstClr val="black"/>
                  </a:solidFill>
                </a:endParaRPr>
              </a:p>
            </p:txBody>
          </p:sp>
        </mc:Choice>
        <mc:Fallback>
          <p:sp>
            <p:nvSpPr>
              <p:cNvPr id="19" name="Rectangle 18">
                <a:extLst>
                  <a:ext uri="{FF2B5EF4-FFF2-40B4-BE49-F238E27FC236}">
                    <a16:creationId xmlns:a16="http://schemas.microsoft.com/office/drawing/2014/main" id="{6C23A96A-463A-481D-BD30-FD5C9DED78AC}"/>
                  </a:ext>
                </a:extLst>
              </p:cNvPr>
              <p:cNvSpPr>
                <a:spLocks noRot="1" noChangeAspect="1" noMove="1" noResize="1" noEditPoints="1" noAdjustHandles="1" noChangeArrowheads="1" noChangeShapeType="1" noTextEdit="1"/>
              </p:cNvSpPr>
              <p:nvPr/>
            </p:nvSpPr>
            <p:spPr>
              <a:xfrm>
                <a:off x="1478932" y="2528661"/>
                <a:ext cx="7641979" cy="923330"/>
              </a:xfrm>
              <a:prstGeom prst="rect">
                <a:avLst/>
              </a:prstGeom>
              <a:blipFill>
                <a:blip r:embed="rId10"/>
                <a:stretch>
                  <a:fillRect l="-718" t="-3974" b="-993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0" name="Rectangle 19">
                <a:extLst>
                  <a:ext uri="{FF2B5EF4-FFF2-40B4-BE49-F238E27FC236}">
                    <a16:creationId xmlns:a16="http://schemas.microsoft.com/office/drawing/2014/main" id="{DC7B1367-16CB-45B1-8CAE-220697917C47}"/>
                  </a:ext>
                </a:extLst>
              </p:cNvPr>
              <p:cNvSpPr/>
              <p:nvPr/>
            </p:nvSpPr>
            <p:spPr>
              <a:xfrm>
                <a:off x="1514213" y="5853228"/>
                <a:ext cx="7711472" cy="1116524"/>
              </a:xfrm>
              <a:prstGeom prst="rect">
                <a:avLst/>
              </a:prstGeom>
            </p:spPr>
            <p:txBody>
              <a:bodyPr wrap="square">
                <a:spAutoFit/>
              </a:bodyPr>
              <a:lstStyle/>
              <a:p>
                <a:pPr lvl="0">
                  <a:defRPr/>
                </a:pPr>
                <a14:m>
                  <m:oMath xmlns:m="http://schemas.openxmlformats.org/officeDocument/2006/math">
                    <m:r>
                      <m:rPr>
                        <m:nor/>
                      </m:rPr>
                      <a:rPr lang="en-US" dirty="0">
                        <a:solidFill>
                          <a:prstClr val="black"/>
                        </a:solidFill>
                      </a:rPr>
                      <m:t>The</m:t>
                    </m:r>
                    <m:r>
                      <m:rPr>
                        <m:nor/>
                      </m:rPr>
                      <a:rPr lang="en-US" dirty="0">
                        <a:solidFill>
                          <a:prstClr val="black"/>
                        </a:solidFill>
                      </a:rPr>
                      <m:t> </m:t>
                    </m:r>
                    <m:r>
                      <m:rPr>
                        <m:nor/>
                      </m:rPr>
                      <a:rPr lang="en-US" dirty="0">
                        <a:solidFill>
                          <a:prstClr val="black"/>
                        </a:solidFill>
                      </a:rPr>
                      <m:t>expression</m:t>
                    </m:r>
                    <m:r>
                      <m:rPr>
                        <m:nor/>
                      </m:rPr>
                      <a:rPr lang="en-US" dirty="0">
                        <a:solidFill>
                          <a:prstClr val="black"/>
                        </a:solidFill>
                      </a:rPr>
                      <m:t> </m:t>
                    </m:r>
                    <m:r>
                      <m:rPr>
                        <m:nor/>
                      </m:rPr>
                      <a:rPr lang="en-US" dirty="0">
                        <a:solidFill>
                          <a:prstClr val="black"/>
                        </a:solidFill>
                      </a:rPr>
                      <m:t>for</m:t>
                    </m:r>
                    <m:r>
                      <m:rPr>
                        <m:nor/>
                      </m:rPr>
                      <a:rPr lang="en-US" dirty="0">
                        <a:solidFill>
                          <a:prstClr val="black"/>
                        </a:solidFill>
                      </a:rPr>
                      <m:t> </m:t>
                    </m:r>
                    <m:r>
                      <m:rPr>
                        <m:nor/>
                      </m:rPr>
                      <a:rPr lang="en-US" dirty="0">
                        <a:solidFill>
                          <a:prstClr val="black"/>
                        </a:solidFill>
                      </a:rPr>
                      <m:t>the</m:t>
                    </m:r>
                    <m:r>
                      <m:rPr>
                        <m:nor/>
                      </m:rPr>
                      <a:rPr lang="en-US" dirty="0">
                        <a:solidFill>
                          <a:prstClr val="black"/>
                        </a:solidFill>
                      </a:rPr>
                      <m:t> </m:t>
                    </m:r>
                    <m:r>
                      <m:rPr>
                        <m:nor/>
                      </m:rPr>
                      <a:rPr lang="en-US" dirty="0">
                        <a:solidFill>
                          <a:prstClr val="black"/>
                        </a:solidFill>
                      </a:rPr>
                      <m:t>magnitude</m:t>
                    </m:r>
                    <m:r>
                      <m:rPr>
                        <m:nor/>
                      </m:rPr>
                      <a:rPr lang="en-US" dirty="0">
                        <a:solidFill>
                          <a:prstClr val="black"/>
                        </a:solidFill>
                      </a:rPr>
                      <m:t> </m:t>
                    </m:r>
                    <m:r>
                      <m:rPr>
                        <m:nor/>
                      </m:rPr>
                      <a:rPr lang="en-US" dirty="0">
                        <a:solidFill>
                          <a:prstClr val="black"/>
                        </a:solidFill>
                      </a:rPr>
                      <m:t>of</m:t>
                    </m:r>
                    <m:r>
                      <m:rPr>
                        <m:nor/>
                      </m:rPr>
                      <a:rPr lang="en-US" dirty="0">
                        <a:solidFill>
                          <a:prstClr val="black"/>
                        </a:solidFill>
                      </a:rPr>
                      <m:t> </m:t>
                    </m:r>
                    <m:r>
                      <m:rPr>
                        <m:nor/>
                      </m:rPr>
                      <a:rPr lang="en-US" dirty="0">
                        <a:solidFill>
                          <a:prstClr val="black"/>
                        </a:solidFill>
                      </a:rPr>
                      <m:t>the</m:t>
                    </m:r>
                    <m:r>
                      <m:rPr>
                        <m:nor/>
                      </m:rPr>
                      <a:rPr lang="en-US" dirty="0">
                        <a:solidFill>
                          <a:prstClr val="black"/>
                        </a:solidFill>
                      </a:rPr>
                      <m:t> </m:t>
                    </m:r>
                    <m:r>
                      <m:rPr>
                        <m:nor/>
                      </m:rPr>
                      <a:rPr lang="en-US" dirty="0">
                        <a:solidFill>
                          <a:prstClr val="black"/>
                        </a:solidFill>
                      </a:rPr>
                      <m:t>magnetic</m:t>
                    </m:r>
                    <m:r>
                      <m:rPr>
                        <m:nor/>
                      </m:rPr>
                      <a:rPr lang="en-US" dirty="0">
                        <a:solidFill>
                          <a:prstClr val="black"/>
                        </a:solidFill>
                      </a:rPr>
                      <m:t> </m:t>
                    </m:r>
                    <m:r>
                      <m:rPr>
                        <m:nor/>
                      </m:rPr>
                      <a:rPr lang="en-US" dirty="0">
                        <a:solidFill>
                          <a:prstClr val="black"/>
                        </a:solidFill>
                      </a:rPr>
                      <m:t>field</m:t>
                    </m:r>
                    <m:r>
                      <m:rPr>
                        <m:nor/>
                      </m:rPr>
                      <a:rPr lang="en-US" dirty="0">
                        <a:solidFill>
                          <a:prstClr val="black"/>
                        </a:solidFill>
                      </a:rPr>
                      <m:t> </m:t>
                    </m:r>
                    <m:r>
                      <m:rPr>
                        <m:nor/>
                      </m:rPr>
                      <a:rPr lang="en-US" dirty="0">
                        <a:solidFill>
                          <a:prstClr val="black"/>
                        </a:solidFill>
                      </a:rPr>
                      <m:t>is</m:t>
                    </m:r>
                    <m:r>
                      <m:rPr>
                        <m:nor/>
                      </m:rPr>
                      <a:rPr lang="en-US" dirty="0">
                        <a:solidFill>
                          <a:prstClr val="black"/>
                        </a:solidFill>
                      </a:rPr>
                      <m:t> </m:t>
                    </m:r>
                    <m:r>
                      <m:rPr>
                        <m:nor/>
                      </m:rPr>
                      <a:rPr lang="en-US" dirty="0">
                        <a:solidFill>
                          <a:prstClr val="black"/>
                        </a:solidFill>
                      </a:rPr>
                      <m:t>similar</m:t>
                    </m:r>
                    <m:r>
                      <m:rPr>
                        <m:nor/>
                      </m:rPr>
                      <a:rPr lang="en-US" dirty="0">
                        <a:solidFill>
                          <a:prstClr val="black"/>
                        </a:solidFill>
                      </a:rPr>
                      <m:t> </m:t>
                    </m:r>
                    <m:r>
                      <m:rPr>
                        <m:nor/>
                      </m:rPr>
                      <a:rPr lang="en-US" dirty="0">
                        <a:solidFill>
                          <a:prstClr val="black"/>
                        </a:solidFill>
                      </a:rPr>
                      <m:t>in</m:t>
                    </m:r>
                    <m:r>
                      <m:rPr>
                        <m:nor/>
                      </m:rPr>
                      <a:rPr lang="en-US" dirty="0">
                        <a:solidFill>
                          <a:prstClr val="black"/>
                        </a:solidFill>
                      </a:rPr>
                      <m:t> </m:t>
                    </m:r>
                    <m:r>
                      <m:rPr>
                        <m:nor/>
                      </m:rPr>
                      <a:rPr lang="en-US" dirty="0">
                        <a:solidFill>
                          <a:prstClr val="black"/>
                        </a:solidFill>
                      </a:rPr>
                      <m:t>form</m:t>
                    </m:r>
                    <m:r>
                      <m:rPr>
                        <m:nor/>
                      </m:rPr>
                      <a:rPr lang="en-US" dirty="0">
                        <a:solidFill>
                          <a:prstClr val="black"/>
                        </a:solidFill>
                      </a:rPr>
                      <m:t> </m:t>
                    </m:r>
                    <m:r>
                      <m:rPr>
                        <m:nor/>
                      </m:rPr>
                      <a:rPr lang="en-US" dirty="0">
                        <a:solidFill>
                          <a:prstClr val="black"/>
                        </a:solidFill>
                      </a:rPr>
                      <m:t>to</m:t>
                    </m:r>
                    <m:r>
                      <m:rPr>
                        <m:nor/>
                      </m:rPr>
                      <a:rPr lang="en-US" dirty="0">
                        <a:solidFill>
                          <a:prstClr val="black"/>
                        </a:solidFill>
                      </a:rPr>
                      <m:t> </m:t>
                    </m:r>
                    <m:r>
                      <m:rPr>
                        <m:nor/>
                      </m:rPr>
                      <a:rPr lang="en-US" dirty="0">
                        <a:solidFill>
                          <a:prstClr val="black"/>
                        </a:solidFill>
                      </a:rPr>
                      <m:t>that</m:t>
                    </m:r>
                    <m:r>
                      <m:rPr>
                        <m:nor/>
                      </m:rPr>
                      <a:rPr lang="en-US" dirty="0">
                        <a:solidFill>
                          <a:prstClr val="black"/>
                        </a:solidFill>
                      </a:rPr>
                      <m:t> </m:t>
                    </m:r>
                    <m:r>
                      <m:rPr>
                        <m:nor/>
                      </m:rPr>
                      <a:rPr lang="en-US" dirty="0">
                        <a:solidFill>
                          <a:prstClr val="black"/>
                        </a:solidFill>
                      </a:rPr>
                      <m:t>for</m:t>
                    </m:r>
                    <m:r>
                      <m:rPr>
                        <m:nor/>
                      </m:rPr>
                      <a:rPr lang="en-US" dirty="0">
                        <a:solidFill>
                          <a:prstClr val="black"/>
                        </a:solidFill>
                      </a:rPr>
                      <m:t> </m:t>
                    </m:r>
                    <m:r>
                      <m:rPr>
                        <m:nor/>
                      </m:rPr>
                      <a:rPr lang="en-US" dirty="0">
                        <a:solidFill>
                          <a:prstClr val="black"/>
                        </a:solidFill>
                      </a:rPr>
                      <m:t>the</m:t>
                    </m:r>
                    <m:r>
                      <m:rPr>
                        <m:nor/>
                      </m:rPr>
                      <a:rPr lang="en-US" dirty="0">
                        <a:solidFill>
                          <a:prstClr val="black"/>
                        </a:solidFill>
                      </a:rPr>
                      <m:t> </m:t>
                    </m:r>
                    <m:r>
                      <m:rPr>
                        <m:nor/>
                      </m:rPr>
                      <a:rPr lang="en-US" dirty="0">
                        <a:solidFill>
                          <a:prstClr val="black"/>
                        </a:solidFill>
                      </a:rPr>
                      <m:t>magnitude</m:t>
                    </m:r>
                    <m:r>
                      <m:rPr>
                        <m:nor/>
                      </m:rPr>
                      <a:rPr lang="en-US" dirty="0">
                        <a:solidFill>
                          <a:prstClr val="black"/>
                        </a:solidFill>
                      </a:rPr>
                      <m:t> </m:t>
                    </m:r>
                    <m:r>
                      <m:rPr>
                        <m:nor/>
                      </m:rPr>
                      <a:rPr lang="en-US" dirty="0">
                        <a:solidFill>
                          <a:prstClr val="black"/>
                        </a:solidFill>
                      </a:rPr>
                      <m:t>of</m:t>
                    </m:r>
                    <m:r>
                      <m:rPr>
                        <m:nor/>
                      </m:rPr>
                      <a:rPr lang="en-US" dirty="0">
                        <a:solidFill>
                          <a:prstClr val="black"/>
                        </a:solidFill>
                      </a:rPr>
                      <m:t> </m:t>
                    </m:r>
                    <m:r>
                      <m:rPr>
                        <m:nor/>
                      </m:rPr>
                      <a:rPr lang="en-US" dirty="0">
                        <a:solidFill>
                          <a:prstClr val="black"/>
                        </a:solidFill>
                      </a:rPr>
                      <m:t>the</m:t>
                    </m:r>
                    <m:r>
                      <m:rPr>
                        <m:nor/>
                      </m:rPr>
                      <a:rPr lang="en-US" dirty="0">
                        <a:solidFill>
                          <a:prstClr val="black"/>
                        </a:solidFill>
                      </a:rPr>
                      <m:t> </m:t>
                    </m:r>
                    <m:r>
                      <m:rPr>
                        <m:nor/>
                      </m:rPr>
                      <a:rPr lang="en-US" dirty="0">
                        <a:solidFill>
                          <a:prstClr val="black"/>
                        </a:solidFill>
                      </a:rPr>
                      <m:t>electric</m:t>
                    </m:r>
                    <m:r>
                      <m:rPr>
                        <m:nor/>
                      </m:rPr>
                      <a:rPr lang="en-US" dirty="0">
                        <a:solidFill>
                          <a:prstClr val="black"/>
                        </a:solidFill>
                      </a:rPr>
                      <m:t> </m:t>
                    </m:r>
                    <m:r>
                      <m:rPr>
                        <m:nor/>
                      </m:rPr>
                      <a:rPr lang="en-US" dirty="0">
                        <a:solidFill>
                          <a:prstClr val="black"/>
                        </a:solidFill>
                      </a:rPr>
                      <m:t>field</m:t>
                    </m:r>
                    <m:r>
                      <m:rPr>
                        <m:nor/>
                      </m:rPr>
                      <a:rPr lang="en-US" dirty="0">
                        <a:solidFill>
                          <a:prstClr val="black"/>
                        </a:solidFill>
                      </a:rPr>
                      <m:t> </m:t>
                    </m:r>
                    <m:r>
                      <m:rPr>
                        <m:nor/>
                      </m:rPr>
                      <a:rPr lang="en-US" dirty="0">
                        <a:solidFill>
                          <a:prstClr val="black"/>
                        </a:solidFill>
                      </a:rPr>
                      <m:t>due</m:t>
                    </m:r>
                    <m:r>
                      <m:rPr>
                        <m:nor/>
                      </m:rPr>
                      <a:rPr lang="en-US" dirty="0">
                        <a:solidFill>
                          <a:prstClr val="black"/>
                        </a:solidFill>
                      </a:rPr>
                      <m:t> </m:t>
                    </m:r>
                    <m:r>
                      <m:rPr>
                        <m:nor/>
                      </m:rPr>
                      <a:rPr lang="en-US" dirty="0">
                        <a:solidFill>
                          <a:prstClr val="black"/>
                        </a:solidFill>
                      </a:rPr>
                      <m:t>to</m:t>
                    </m:r>
                    <m:r>
                      <m:rPr>
                        <m:nor/>
                      </m:rPr>
                      <a:rPr lang="en-US" dirty="0">
                        <a:solidFill>
                          <a:prstClr val="black"/>
                        </a:solidFill>
                      </a:rPr>
                      <m:t> </m:t>
                    </m:r>
                    <m:r>
                      <m:rPr>
                        <m:nor/>
                      </m:rPr>
                      <a:rPr lang="en-US" dirty="0">
                        <a:solidFill>
                          <a:prstClr val="black"/>
                        </a:solidFill>
                      </a:rPr>
                      <m:t>an</m:t>
                    </m:r>
                    <m:r>
                      <m:rPr>
                        <m:nor/>
                      </m:rPr>
                      <a:rPr lang="en-US" dirty="0">
                        <a:solidFill>
                          <a:prstClr val="black"/>
                        </a:solidFill>
                      </a:rPr>
                      <m:t> </m:t>
                    </m:r>
                    <m:r>
                      <m:rPr>
                        <m:nor/>
                      </m:rPr>
                      <a:rPr lang="en-US" dirty="0">
                        <a:solidFill>
                          <a:prstClr val="black"/>
                        </a:solidFill>
                      </a:rPr>
                      <m:t>infinite</m:t>
                    </m:r>
                    <m:r>
                      <m:rPr>
                        <m:nor/>
                      </m:rPr>
                      <a:rPr lang="en-US" dirty="0">
                        <a:solidFill>
                          <a:prstClr val="black"/>
                        </a:solidFill>
                      </a:rPr>
                      <m:t>  </m:t>
                    </m:r>
                    <m:r>
                      <m:rPr>
                        <m:nor/>
                      </m:rPr>
                      <a:rPr lang="en-US" dirty="0">
                        <a:solidFill>
                          <a:prstClr val="black"/>
                        </a:solidFill>
                      </a:rPr>
                      <m:t>sheet</m:t>
                    </m:r>
                    <m:r>
                      <m:rPr>
                        <m:nor/>
                      </m:rPr>
                      <a:rPr lang="en-US" dirty="0">
                        <a:solidFill>
                          <a:prstClr val="black"/>
                        </a:solidFill>
                      </a:rPr>
                      <m:t> </m:t>
                    </m:r>
                    <m:r>
                      <m:rPr>
                        <m:nor/>
                      </m:rPr>
                      <a:rPr lang="en-US" dirty="0">
                        <a:solidFill>
                          <a:prstClr val="black"/>
                        </a:solidFill>
                      </a:rPr>
                      <m:t>of</m:t>
                    </m:r>
                    <m:r>
                      <m:rPr>
                        <m:nor/>
                      </m:rPr>
                      <a:rPr lang="en-US" dirty="0">
                        <a:solidFill>
                          <a:prstClr val="black"/>
                        </a:solidFill>
                      </a:rPr>
                      <m:t> </m:t>
                    </m:r>
                    <m:r>
                      <m:rPr>
                        <m:nor/>
                      </m:rPr>
                      <a:rPr lang="en-US" dirty="0">
                        <a:solidFill>
                          <a:prstClr val="black"/>
                        </a:solidFill>
                      </a:rPr>
                      <m:t>charge</m:t>
                    </m:r>
                    <m:r>
                      <m:rPr>
                        <m:nor/>
                      </m:rPr>
                      <a:rPr lang="en-US" dirty="0">
                        <a:solidFill>
                          <a:prstClr val="black"/>
                        </a:solidFill>
                      </a:rPr>
                      <m:t> :</m:t>
                    </m:r>
                  </m:oMath>
                </a14:m>
                <a:r>
                  <a:rPr lang="en-US" b="1" dirty="0">
                    <a:solidFill>
                      <a:prstClr val="black"/>
                    </a:solidFill>
                  </a:rPr>
                  <a:t> </a:t>
                </a:r>
              </a:p>
              <a:p>
                <a:pPr lvl="0">
                  <a:defRPr/>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a:rPr>
                        <m:t>𝑬</m:t>
                      </m:r>
                      <m:r>
                        <a:rPr lang="en-US" b="1" i="1">
                          <a:solidFill>
                            <a:srgbClr val="FF0000"/>
                          </a:solidFill>
                          <a:latin typeface="Cambria Math"/>
                        </a:rPr>
                        <m:t>=</m:t>
                      </m:r>
                      <m:f>
                        <m:fPr>
                          <m:ctrlPr>
                            <a:rPr lang="en-US" b="1" i="1">
                              <a:solidFill>
                                <a:srgbClr val="FF0000"/>
                              </a:solidFill>
                              <a:latin typeface="Cambria Math" panose="02040503050406030204" pitchFamily="18" charset="0"/>
                            </a:rPr>
                          </m:ctrlPr>
                        </m:fPr>
                        <m:num>
                          <m:r>
                            <a:rPr lang="en-US" b="1" i="1">
                              <a:solidFill>
                                <a:srgbClr val="FF0000"/>
                              </a:solidFill>
                              <a:latin typeface="Cambria Math"/>
                            </a:rPr>
                            <m:t>𝝈</m:t>
                          </m:r>
                        </m:num>
                        <m:den>
                          <m:r>
                            <a:rPr lang="en-US" b="1" i="1">
                              <a:solidFill>
                                <a:srgbClr val="FF0000"/>
                              </a:solidFill>
                              <a:latin typeface="Cambria Math"/>
                            </a:rPr>
                            <m:t>𝟐</m:t>
                          </m:r>
                          <m:r>
                            <a:rPr lang="en-US" b="1" i="1">
                              <a:solidFill>
                                <a:srgbClr val="FF0000"/>
                              </a:solidFill>
                              <a:latin typeface="Cambria Math"/>
                            </a:rPr>
                            <m:t>𝜺</m:t>
                          </m:r>
                        </m:den>
                      </m:f>
                    </m:oMath>
                  </m:oMathPara>
                </a14:m>
                <a:endParaRPr lang="en-US" sz="1600" b="1" dirty="0">
                  <a:solidFill>
                    <a:prstClr val="black"/>
                  </a:solidFill>
                </a:endParaRPr>
              </a:p>
            </p:txBody>
          </p:sp>
        </mc:Choice>
        <mc:Fallback>
          <p:sp>
            <p:nvSpPr>
              <p:cNvPr id="20" name="Rectangle 19">
                <a:extLst>
                  <a:ext uri="{FF2B5EF4-FFF2-40B4-BE49-F238E27FC236}">
                    <a16:creationId xmlns:a16="http://schemas.microsoft.com/office/drawing/2014/main" id="{DC7B1367-16CB-45B1-8CAE-220697917C47}"/>
                  </a:ext>
                </a:extLst>
              </p:cNvPr>
              <p:cNvSpPr>
                <a:spLocks noRot="1" noChangeAspect="1" noMove="1" noResize="1" noEditPoints="1" noAdjustHandles="1" noChangeArrowheads="1" noChangeShapeType="1" noTextEdit="1"/>
              </p:cNvSpPr>
              <p:nvPr/>
            </p:nvSpPr>
            <p:spPr>
              <a:xfrm>
                <a:off x="1514213" y="5853228"/>
                <a:ext cx="7711472" cy="1116524"/>
              </a:xfrm>
              <a:prstGeom prst="rect">
                <a:avLst/>
              </a:prstGeom>
              <a:blipFill>
                <a:blip r:embed="rId11"/>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84071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anim calcmode="lin" valueType="num">
                                      <p:cBhvr>
                                        <p:cTn id="50" dur="1000" fill="hold"/>
                                        <p:tgtEl>
                                          <p:spTgt spid="19"/>
                                        </p:tgtEl>
                                        <p:attrNameLst>
                                          <p:attrName>ppt_x</p:attrName>
                                        </p:attrNameLst>
                                      </p:cBhvr>
                                      <p:tavLst>
                                        <p:tav tm="0">
                                          <p:val>
                                            <p:strVal val="#ppt_x"/>
                                          </p:val>
                                        </p:tav>
                                        <p:tav tm="100000">
                                          <p:val>
                                            <p:strVal val="#ppt_x"/>
                                          </p:val>
                                        </p:tav>
                                      </p:tavLst>
                                    </p:anim>
                                    <p:anim calcmode="lin" valueType="num">
                                      <p:cBhvr>
                                        <p:cTn id="5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1000"/>
                                        <p:tgtEl>
                                          <p:spTgt spid="20"/>
                                        </p:tgtEl>
                                      </p:cBhvr>
                                    </p:animEffect>
                                    <p:anim calcmode="lin" valueType="num">
                                      <p:cBhvr>
                                        <p:cTn id="57" dur="1000" fill="hold"/>
                                        <p:tgtEl>
                                          <p:spTgt spid="20"/>
                                        </p:tgtEl>
                                        <p:attrNameLst>
                                          <p:attrName>ppt_x</p:attrName>
                                        </p:attrNameLst>
                                      </p:cBhvr>
                                      <p:tavLst>
                                        <p:tav tm="0">
                                          <p:val>
                                            <p:strVal val="#ppt_x"/>
                                          </p:val>
                                        </p:tav>
                                        <p:tav tm="100000">
                                          <p:val>
                                            <p:strVal val="#ppt_x"/>
                                          </p:val>
                                        </p:tav>
                                      </p:tavLst>
                                    </p:anim>
                                    <p:anim calcmode="lin" valueType="num">
                                      <p:cBhvr>
                                        <p:cTn id="5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13" grpId="0"/>
      <p:bldP spid="9" grpId="0"/>
      <p:bldP spid="11" grpId="0"/>
      <p:bldP spid="19" grpId="0"/>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4|1.5|2.1|22.2"/>
</p:tagLst>
</file>

<file path=ppt/tags/tag2.xml><?xml version="1.0" encoding="utf-8"?>
<p:tagLst xmlns:a="http://schemas.openxmlformats.org/drawingml/2006/main" xmlns:r="http://schemas.openxmlformats.org/officeDocument/2006/relationships" xmlns:p="http://schemas.openxmlformats.org/presentationml/2006/main">
  <p:tag name="TIMING" val="|6.9|7.1|42.1|2.1|1.1|3.1|1.5|126.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TotalTime>
  <Words>2343</Words>
  <Application>Microsoft Office PowerPoint</Application>
  <PresentationFormat>Widescreen</PresentationFormat>
  <Paragraphs>93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Agency FB</vt:lpstr>
      <vt:lpstr>Arial</vt:lpstr>
      <vt:lpstr>Calibri</vt:lpstr>
      <vt:lpstr>Calibri Light</vt:lpstr>
      <vt:lpstr>Cambria Math</vt:lpstr>
      <vt:lpstr>Office Theme</vt:lpstr>
      <vt:lpstr>Chapter 2- L2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29</cp:revision>
  <dcterms:created xsi:type="dcterms:W3CDTF">2020-05-06T14:52:20Z</dcterms:created>
  <dcterms:modified xsi:type="dcterms:W3CDTF">2020-05-08T11:59:55Z</dcterms:modified>
</cp:coreProperties>
</file>