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19" r:id="rId4"/>
    <p:sldId id="320" r:id="rId5"/>
    <p:sldId id="321" r:id="rId6"/>
    <p:sldId id="260" r:id="rId7"/>
    <p:sldId id="322" r:id="rId8"/>
    <p:sldId id="323" r:id="rId9"/>
    <p:sldId id="263" r:id="rId10"/>
    <p:sldId id="324" r:id="rId11"/>
    <p:sldId id="325" r:id="rId12"/>
    <p:sldId id="326"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12B58-40B5-49A4-B101-4970E643E0C6}"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20FB0-42B5-436D-A27F-8D2D8B347CCD}" type="slidenum">
              <a:rPr lang="en-US" smtClean="0"/>
              <a:t>‹#›</a:t>
            </a:fld>
            <a:endParaRPr lang="en-US"/>
          </a:p>
        </p:txBody>
      </p:sp>
    </p:spTree>
    <p:extLst>
      <p:ext uri="{BB962C8B-B14F-4D97-AF65-F5344CB8AC3E}">
        <p14:creationId xmlns:p14="http://schemas.microsoft.com/office/powerpoint/2010/main" val="378271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F1FE-6871-44DF-BD76-7F93F7598211}" type="slidenum">
              <a:rPr lang="en-US" smtClean="0"/>
              <a:t>4</a:t>
            </a:fld>
            <a:endParaRPr lang="en-US"/>
          </a:p>
        </p:txBody>
      </p:sp>
    </p:spTree>
    <p:extLst>
      <p:ext uri="{BB962C8B-B14F-4D97-AF65-F5344CB8AC3E}">
        <p14:creationId xmlns:p14="http://schemas.microsoft.com/office/powerpoint/2010/main" val="398878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1" i="1" smtClean="0">
                          <a:solidFill>
                            <a:prstClr val="black"/>
                          </a:solidFill>
                          <a:latin typeface="Cambria Math"/>
                        </a:rPr>
                        <m:t>𝒅𝒔</m:t>
                      </m:r>
                      <m:r>
                        <a:rPr lang="en-US" b="1" i="1" smtClean="0">
                          <a:solidFill>
                            <a:prstClr val="black"/>
                          </a:solidFill>
                          <a:latin typeface="Cambria Math"/>
                        </a:rPr>
                        <m:t>×</m:t>
                      </m:r>
                      <m:acc>
                        <m:accPr>
                          <m:chr m:val="̂"/>
                          <m:ctrlPr>
                            <a:rPr lang="en-US" b="1" i="1">
                              <a:solidFill>
                                <a:prstClr val="black"/>
                              </a:solidFill>
                              <a:latin typeface="Cambria Math" panose="02040503050406030204" pitchFamily="18" charset="0"/>
                            </a:rPr>
                          </m:ctrlPr>
                        </m:accPr>
                        <m:e>
                          <m:r>
                            <a:rPr lang="en-US" b="1" i="1">
                              <a:solidFill>
                                <a:prstClr val="black"/>
                              </a:solidFill>
                              <a:latin typeface="Cambria Math"/>
                            </a:rPr>
                            <m:t>𝒓</m:t>
                          </m:r>
                        </m:e>
                      </m:acc>
                      <m:r>
                        <a:rPr lang="en-US" b="1" i="1">
                          <a:solidFill>
                            <a:prstClr val="black"/>
                          </a:solidFill>
                          <a:latin typeface="Cambria Math"/>
                        </a:rPr>
                        <m:t>=</m:t>
                      </m:r>
                      <m:d>
                        <m:dPr>
                          <m:ctrlPr>
                            <a:rPr lang="en-US" b="1" i="1">
                              <a:solidFill>
                                <a:prstClr val="black"/>
                              </a:solidFill>
                              <a:latin typeface="Cambria Math" panose="02040503050406030204" pitchFamily="18" charset="0"/>
                            </a:rPr>
                          </m:ctrlPr>
                        </m:dPr>
                        <m:e>
                          <m:r>
                            <a:rPr lang="en-US" b="1" i="1">
                              <a:solidFill>
                                <a:prstClr val="black"/>
                              </a:solidFill>
                              <a:latin typeface="Cambria Math"/>
                            </a:rPr>
                            <m:t>𝒅𝒔</m:t>
                          </m:r>
                        </m:e>
                      </m:d>
                      <m:d>
                        <m:dPr>
                          <m:ctrlPr>
                            <a:rPr lang="en-US" b="1" i="1">
                              <a:solidFill>
                                <a:prstClr val="black"/>
                              </a:solidFill>
                              <a:latin typeface="Cambria Math" panose="02040503050406030204" pitchFamily="18" charset="0"/>
                            </a:rPr>
                          </m:ctrlPr>
                        </m:dPr>
                        <m:e>
                          <m:r>
                            <a:rPr lang="en-US" b="1" i="1">
                              <a:solidFill>
                                <a:prstClr val="black"/>
                              </a:solidFill>
                              <a:latin typeface="Cambria Math"/>
                            </a:rPr>
                            <m:t>𝟏</m:t>
                          </m:r>
                        </m:e>
                      </m:d>
                      <m:r>
                        <a:rPr lang="en-US" b="1" i="1">
                          <a:solidFill>
                            <a:prstClr val="black"/>
                          </a:solidFill>
                          <a:latin typeface="Cambria Math"/>
                        </a:rPr>
                        <m:t>𝒔𝒊𝒏</m:t>
                      </m:r>
                      <m:r>
                        <a:rPr lang="en-US" b="1" i="1">
                          <a:solidFill>
                            <a:prstClr val="black"/>
                          </a:solidFill>
                          <a:latin typeface="Cambria Math"/>
                        </a:rPr>
                        <m:t> </m:t>
                      </m:r>
                      <m:sSup>
                        <m:sSupPr>
                          <m:ctrlPr>
                            <a:rPr lang="en-US" b="1" i="1">
                              <a:solidFill>
                                <a:prstClr val="black"/>
                              </a:solidFill>
                              <a:latin typeface="Cambria Math" panose="02040503050406030204" pitchFamily="18" charset="0"/>
                            </a:rPr>
                          </m:ctrlPr>
                        </m:sSupPr>
                        <m:e>
                          <m:r>
                            <a:rPr lang="en-US" b="1" i="1">
                              <a:solidFill>
                                <a:prstClr val="black"/>
                              </a:solidFill>
                              <a:latin typeface="Cambria Math"/>
                            </a:rPr>
                            <m:t>𝟗𝟎</m:t>
                          </m:r>
                        </m:e>
                        <m:sup>
                          <m:r>
                            <a:rPr lang="en-US" b="1" i="1">
                              <a:solidFill>
                                <a:prstClr val="black"/>
                              </a:solidFill>
                              <a:latin typeface="Cambria Math"/>
                            </a:rPr>
                            <m:t>𝟎</m:t>
                          </m:r>
                        </m:sup>
                      </m:sSup>
                      <m:r>
                        <a:rPr lang="en-US" b="1" i="1">
                          <a:solidFill>
                            <a:prstClr val="black"/>
                          </a:solidFill>
                          <a:latin typeface="Cambria Math"/>
                        </a:rPr>
                        <m:t>=</m:t>
                      </m:r>
                      <m:r>
                        <a:rPr lang="en-US" b="1" i="1">
                          <a:solidFill>
                            <a:prstClr val="black"/>
                          </a:solidFill>
                          <a:latin typeface="Cambria Math"/>
                        </a:rPr>
                        <m:t>𝒅𝒔</m:t>
                      </m:r>
                    </m:oMath>
                  </m:oMathPara>
                </a14:m>
                <a:endParaRPr lang="en-US" dirty="0"/>
              </a:p>
            </p:txBody>
          </p:sp>
        </mc:Choice>
        <mc:Fallback xmlns="">
          <p:sp>
            <p:nvSpPr>
              <p:cNvPr id="3" name="Notes Placeholder 2"/>
              <p:cNvSpPr>
                <a:spLocks noGrp="1"/>
              </p:cNvSpPr>
              <p:nvPr>
                <p:ph type="body" idx="1"/>
              </p:nvPr>
            </p:nvSpPr>
            <p:spPr/>
            <p:txBody>
              <a:bodyPr/>
              <a:lstStyle/>
              <a:p>
                <a:r>
                  <a:rPr lang="en-US" b="1" i="0">
                    <a:solidFill>
                      <a:prstClr val="black"/>
                    </a:solidFill>
                    <a:latin typeface="Cambria Math"/>
                  </a:rPr>
                  <a:t>𝒅𝒔×𝒓</a:t>
                </a:r>
                <a:r>
                  <a:rPr lang="en-US" b="1" i="0">
                    <a:solidFill>
                      <a:prstClr val="black"/>
                    </a:solidFill>
                    <a:latin typeface="Cambria Math" panose="02040503050406030204" pitchFamily="18" charset="0"/>
                  </a:rPr>
                  <a:t> ̂</a:t>
                </a:r>
                <a:r>
                  <a:rPr lang="en-US" b="1" i="0">
                    <a:solidFill>
                      <a:prstClr val="black"/>
                    </a:solidFill>
                    <a:latin typeface="Cambria Math"/>
                  </a:rPr>
                  <a:t>=</a:t>
                </a:r>
                <a:r>
                  <a:rPr lang="en-US" b="1" i="0">
                    <a:solidFill>
                      <a:prstClr val="black"/>
                    </a:solidFill>
                    <a:latin typeface="Cambria Math" panose="02040503050406030204" pitchFamily="18" charset="0"/>
                  </a:rPr>
                  <a:t>(</a:t>
                </a:r>
                <a:r>
                  <a:rPr lang="en-US" b="1" i="0">
                    <a:solidFill>
                      <a:prstClr val="black"/>
                    </a:solidFill>
                    <a:latin typeface="Cambria Math"/>
                  </a:rPr>
                  <a:t>𝒅𝒔</a:t>
                </a:r>
                <a:r>
                  <a:rPr lang="en-US" b="1" i="0">
                    <a:solidFill>
                      <a:prstClr val="black"/>
                    </a:solidFill>
                    <a:latin typeface="Cambria Math" panose="02040503050406030204" pitchFamily="18" charset="0"/>
                  </a:rPr>
                  <a:t>)(</a:t>
                </a:r>
                <a:r>
                  <a:rPr lang="en-US" b="1" i="0">
                    <a:solidFill>
                      <a:prstClr val="black"/>
                    </a:solidFill>
                    <a:latin typeface="Cambria Math"/>
                  </a:rPr>
                  <a:t>𝟏</a:t>
                </a:r>
                <a:r>
                  <a:rPr lang="en-US" b="1" i="0">
                    <a:solidFill>
                      <a:prstClr val="black"/>
                    </a:solidFill>
                    <a:latin typeface="Cambria Math" panose="02040503050406030204" pitchFamily="18" charset="0"/>
                  </a:rPr>
                  <a:t>)</a:t>
                </a:r>
                <a:r>
                  <a:rPr lang="en-US" b="1" i="0">
                    <a:solidFill>
                      <a:prstClr val="black"/>
                    </a:solidFill>
                    <a:latin typeface="Cambria Math"/>
                  </a:rPr>
                  <a:t>𝒔𝒊𝒏 </a:t>
                </a:r>
                <a:r>
                  <a:rPr lang="en-US" b="1" i="0">
                    <a:solidFill>
                      <a:prstClr val="black"/>
                    </a:solidFill>
                    <a:latin typeface="Cambria Math" panose="02040503050406030204" pitchFamily="18" charset="0"/>
                  </a:rPr>
                  <a:t>〖</a:t>
                </a:r>
                <a:r>
                  <a:rPr lang="en-US" b="1" i="0">
                    <a:solidFill>
                      <a:prstClr val="black"/>
                    </a:solidFill>
                    <a:latin typeface="Cambria Math"/>
                  </a:rPr>
                  <a:t>𝟗𝟎</a:t>
                </a:r>
                <a:r>
                  <a:rPr lang="en-US" b="1" i="0">
                    <a:solidFill>
                      <a:prstClr val="black"/>
                    </a:solidFill>
                    <a:latin typeface="Cambria Math" panose="02040503050406030204" pitchFamily="18" charset="0"/>
                  </a:rPr>
                  <a:t>〗^</a:t>
                </a:r>
                <a:r>
                  <a:rPr lang="en-US" b="1" i="0">
                    <a:solidFill>
                      <a:prstClr val="black"/>
                    </a:solidFill>
                    <a:latin typeface="Cambria Math"/>
                  </a:rPr>
                  <a:t>𝟎=𝒅𝒔</a:t>
                </a:r>
                <a:endParaRPr lang="en-US" dirty="0"/>
              </a:p>
            </p:txBody>
          </p:sp>
        </mc:Fallback>
      </mc:AlternateContent>
      <p:sp>
        <p:nvSpPr>
          <p:cNvPr id="4" name="Slide Number Placeholder 3"/>
          <p:cNvSpPr>
            <a:spLocks noGrp="1"/>
          </p:cNvSpPr>
          <p:nvPr>
            <p:ph type="sldNum" sz="quarter" idx="5"/>
          </p:nvPr>
        </p:nvSpPr>
        <p:spPr/>
        <p:txBody>
          <a:bodyPr/>
          <a:lstStyle/>
          <a:p>
            <a:fld id="{B4EDF1FE-6871-44DF-BD76-7F93F7598211}" type="slidenum">
              <a:rPr lang="en-US" smtClean="0"/>
              <a:t>11</a:t>
            </a:fld>
            <a:endParaRPr lang="en-US"/>
          </a:p>
        </p:txBody>
      </p:sp>
    </p:spTree>
    <p:extLst>
      <p:ext uri="{BB962C8B-B14F-4D97-AF65-F5344CB8AC3E}">
        <p14:creationId xmlns:p14="http://schemas.microsoft.com/office/powerpoint/2010/main" val="267332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BC13-775F-4865-9C5E-5DB7C4253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6FAA3-4AB4-455B-8C00-4E9E07C5D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4C6B5-1E1C-4B7A-B40A-F978C4E2DEBF}"/>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5" name="Footer Placeholder 4">
            <a:extLst>
              <a:ext uri="{FF2B5EF4-FFF2-40B4-BE49-F238E27FC236}">
                <a16:creationId xmlns:a16="http://schemas.microsoft.com/office/drawing/2014/main" id="{59B726B9-CBD6-47DD-97D1-1E04E5F20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44CF1-AF37-4278-89A0-9AE137AAE914}"/>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65089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092A-A1E4-4E87-9AD0-F96878353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2AD06-9692-4597-BC06-D49B0A7D9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30CB1-6920-46A3-AADD-B3C6A4FB21F7}"/>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5" name="Footer Placeholder 4">
            <a:extLst>
              <a:ext uri="{FF2B5EF4-FFF2-40B4-BE49-F238E27FC236}">
                <a16:creationId xmlns:a16="http://schemas.microsoft.com/office/drawing/2014/main" id="{B3B9029E-49BD-458E-B4A7-920D549A3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99C41-20DA-4D7C-8D20-5D76CB52CD77}"/>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230602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499D7-FB03-497E-8F28-75D46A2FC3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64660-2086-4EC4-A1C4-F5B222B44E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97181-D448-4050-9329-DB4DD023AE6E}"/>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5" name="Footer Placeholder 4">
            <a:extLst>
              <a:ext uri="{FF2B5EF4-FFF2-40B4-BE49-F238E27FC236}">
                <a16:creationId xmlns:a16="http://schemas.microsoft.com/office/drawing/2014/main" id="{1372662A-98BB-46B3-B134-A181D5924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9467B-F389-4602-95A6-4660CCB088BD}"/>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15032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A43F-10F0-486C-888D-373D1ACF5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180D5-85DE-45BA-AE75-322C70E875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B4F98-E5F2-4AA4-852E-BF7C9B9E723E}"/>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5" name="Footer Placeholder 4">
            <a:extLst>
              <a:ext uri="{FF2B5EF4-FFF2-40B4-BE49-F238E27FC236}">
                <a16:creationId xmlns:a16="http://schemas.microsoft.com/office/drawing/2014/main" id="{16568B84-9908-44A4-8C70-F7BC8A85A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E38C3-0CFB-4A86-A25A-E6FE2673FFE9}"/>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384647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EE79-2F8B-47A7-8874-62E552697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CE72FD-8868-4CBF-A658-036D77262B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A52DD1-B591-4AC4-B14D-2EF6C60223E8}"/>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5" name="Footer Placeholder 4">
            <a:extLst>
              <a:ext uri="{FF2B5EF4-FFF2-40B4-BE49-F238E27FC236}">
                <a16:creationId xmlns:a16="http://schemas.microsoft.com/office/drawing/2014/main" id="{E4E759FC-53BF-4AAC-AA69-0CE76230E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5A804-D7B8-450C-961D-0AA4F467ECB5}"/>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152111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7299-D383-41BE-BC82-777D120E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75625-532F-4AFB-A6CE-144178CD9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C55C-9358-4960-B71F-32E65D7D3F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3D00A4-7C16-4E72-96D7-D8E3F310D84A}"/>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6" name="Footer Placeholder 5">
            <a:extLst>
              <a:ext uri="{FF2B5EF4-FFF2-40B4-BE49-F238E27FC236}">
                <a16:creationId xmlns:a16="http://schemas.microsoft.com/office/drawing/2014/main" id="{1F6B7F9E-CAC5-4305-86B0-7E19FA2FA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1DE26-37E8-45F1-8B32-86221C88A8C1}"/>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116671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9169-28A9-4343-A03E-1E14152299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E9AFE-4420-43DE-AA7F-CB589AC90B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34BAF-D723-4CB1-BBF6-E783F68EB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2EB01C-2A57-412C-BA38-0BE1323E1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857F35-DA1B-4FB1-9A45-C9BFC4CE0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3EA4-92EE-466E-A8FE-01B53117FA19}"/>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8" name="Footer Placeholder 7">
            <a:extLst>
              <a:ext uri="{FF2B5EF4-FFF2-40B4-BE49-F238E27FC236}">
                <a16:creationId xmlns:a16="http://schemas.microsoft.com/office/drawing/2014/main" id="{A7ABF2AC-A3FD-4049-ADA3-E03D7181DE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DD786-C5E1-4E5C-AC99-857C7E54D9F8}"/>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89696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EE5F-F13E-429B-AB83-BE9ACCBA0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15B84A-9DFB-4459-BEB9-420EAC45C10A}"/>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4" name="Footer Placeholder 3">
            <a:extLst>
              <a:ext uri="{FF2B5EF4-FFF2-40B4-BE49-F238E27FC236}">
                <a16:creationId xmlns:a16="http://schemas.microsoft.com/office/drawing/2014/main" id="{0F122D1B-3173-4240-9541-01BFFE7C7E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12A44-7398-4D0F-B3DB-B8BD82DC9308}"/>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37807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7CE5E-3A8D-4947-94E9-AA9A2A17BDE0}"/>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3" name="Footer Placeholder 2">
            <a:extLst>
              <a:ext uri="{FF2B5EF4-FFF2-40B4-BE49-F238E27FC236}">
                <a16:creationId xmlns:a16="http://schemas.microsoft.com/office/drawing/2014/main" id="{D564C959-C168-4674-B30F-EB2D5D5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85F808-1243-4430-8064-88CA47300DE9}"/>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379234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2C83-AE6A-4AB5-845F-231212B8D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5BF775-D2AE-442A-834D-0760FEC31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160710-A770-49B6-AD30-196363D3A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815CD-289F-461F-9727-E7B905E911D2}"/>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6" name="Footer Placeholder 5">
            <a:extLst>
              <a:ext uri="{FF2B5EF4-FFF2-40B4-BE49-F238E27FC236}">
                <a16:creationId xmlns:a16="http://schemas.microsoft.com/office/drawing/2014/main" id="{E1306F54-2D59-4A69-A116-73B9787D4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31463-7CA4-4764-91A7-9FCF8D9C7163}"/>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324780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698F-F48C-4691-A343-29D88DAC2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4B909-8284-448F-B0AF-9A9176E5C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D2D25-3FBE-4772-BC74-9E3F76DB3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C25DD-3E5E-49E3-96B9-8B6BE5B48B12}"/>
              </a:ext>
            </a:extLst>
          </p:cNvPr>
          <p:cNvSpPr>
            <a:spLocks noGrp="1"/>
          </p:cNvSpPr>
          <p:nvPr>
            <p:ph type="dt" sz="half" idx="10"/>
          </p:nvPr>
        </p:nvSpPr>
        <p:spPr/>
        <p:txBody>
          <a:bodyPr/>
          <a:lstStyle/>
          <a:p>
            <a:fld id="{837D3046-ABC1-41B7-AA04-DCBE58F0785C}" type="datetimeFigureOut">
              <a:rPr lang="en-US" smtClean="0"/>
              <a:t>5/2/2020</a:t>
            </a:fld>
            <a:endParaRPr lang="en-US"/>
          </a:p>
        </p:txBody>
      </p:sp>
      <p:sp>
        <p:nvSpPr>
          <p:cNvPr id="6" name="Footer Placeholder 5">
            <a:extLst>
              <a:ext uri="{FF2B5EF4-FFF2-40B4-BE49-F238E27FC236}">
                <a16:creationId xmlns:a16="http://schemas.microsoft.com/office/drawing/2014/main" id="{1D69E515-428B-4855-B12A-2799F1BBE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58CAF-2B60-4AC6-8EEC-993A5E0F7B7B}"/>
              </a:ext>
            </a:extLst>
          </p:cNvPr>
          <p:cNvSpPr>
            <a:spLocks noGrp="1"/>
          </p:cNvSpPr>
          <p:nvPr>
            <p:ph type="sldNum" sz="quarter" idx="12"/>
          </p:nvPr>
        </p:nvSpPr>
        <p:spPr/>
        <p:txBody>
          <a:bodyPr/>
          <a:lstStyle/>
          <a:p>
            <a:fld id="{5900FECC-A157-4A33-A6AC-C21E3E146AF9}" type="slidenum">
              <a:rPr lang="en-US" smtClean="0"/>
              <a:t>‹#›</a:t>
            </a:fld>
            <a:endParaRPr lang="en-US"/>
          </a:p>
        </p:txBody>
      </p:sp>
    </p:spTree>
    <p:extLst>
      <p:ext uri="{BB962C8B-B14F-4D97-AF65-F5344CB8AC3E}">
        <p14:creationId xmlns:p14="http://schemas.microsoft.com/office/powerpoint/2010/main" val="237520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695B4-508F-4006-B71D-CA52B25CB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312C8-1558-4809-8470-F86ADEDED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E0EBF-9C46-4E1C-9271-18103A6224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3046-ABC1-41B7-AA04-DCBE58F0785C}" type="datetimeFigureOut">
              <a:rPr lang="en-US" smtClean="0"/>
              <a:t>5/2/2020</a:t>
            </a:fld>
            <a:endParaRPr lang="en-US"/>
          </a:p>
        </p:txBody>
      </p:sp>
      <p:sp>
        <p:nvSpPr>
          <p:cNvPr id="5" name="Footer Placeholder 4">
            <a:extLst>
              <a:ext uri="{FF2B5EF4-FFF2-40B4-BE49-F238E27FC236}">
                <a16:creationId xmlns:a16="http://schemas.microsoft.com/office/drawing/2014/main" id="{21F3FB03-0A3C-4896-919C-9645CD77B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B827B9-FBCF-40B7-9144-F26A065B9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0FECC-A157-4A33-A6AC-C21E3E146AF9}" type="slidenum">
              <a:rPr lang="en-US" smtClean="0"/>
              <a:t>‹#›</a:t>
            </a:fld>
            <a:endParaRPr lang="en-US"/>
          </a:p>
        </p:txBody>
      </p:sp>
    </p:spTree>
    <p:extLst>
      <p:ext uri="{BB962C8B-B14F-4D97-AF65-F5344CB8AC3E}">
        <p14:creationId xmlns:p14="http://schemas.microsoft.com/office/powerpoint/2010/main" val="421853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90.png"/><Relationship Id="rId11" Type="http://schemas.openxmlformats.org/officeDocument/2006/relationships/image" Target="../media/image4.emf"/><Relationship Id="rId5" Type="http://schemas.openxmlformats.org/officeDocument/2006/relationships/image" Target="../media/image29.png"/><Relationship Id="rId10" Type="http://schemas.openxmlformats.org/officeDocument/2006/relationships/image" Target="../media/image31.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50.png"/><Relationship Id="rId11" Type="http://schemas.openxmlformats.org/officeDocument/2006/relationships/image" Target="../media/image40.png"/><Relationship Id="rId10" Type="http://schemas.openxmlformats.org/officeDocument/2006/relationships/image" Target="../media/image39.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4.png"/><Relationship Id="rId11" Type="http://schemas.openxmlformats.org/officeDocument/2006/relationships/image" Target="../media/image6.emf"/><Relationship Id="rId5" Type="http://schemas.openxmlformats.org/officeDocument/2006/relationships/image" Target="../media/image43.png"/><Relationship Id="rId10" Type="http://schemas.openxmlformats.org/officeDocument/2006/relationships/image" Target="../media/image48.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6.emf"/><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7"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11" Type="http://schemas.openxmlformats.org/officeDocument/2006/relationships/image" Target="../media/image4.emf"/><Relationship Id="rId5" Type="http://schemas.openxmlformats.org/officeDocument/2006/relationships/image" Target="../media/image15.png"/><Relationship Id="rId10" Type="http://schemas.openxmlformats.org/officeDocument/2006/relationships/image" Target="../media/image3.emf"/><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25.png"/><Relationship Id="rId12" Type="http://schemas.openxmlformats.org/officeDocument/2006/relationships/image" Target="../media/image27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20.png"/><Relationship Id="rId11" Type="http://schemas.openxmlformats.org/officeDocument/2006/relationships/image" Target="../media/image3.emf"/><Relationship Id="rId5" Type="http://schemas.openxmlformats.org/officeDocument/2006/relationships/image" Target="../media/image24.png"/><Relationship Id="rId10" Type="http://schemas.openxmlformats.org/officeDocument/2006/relationships/image" Target="../media/image27.png"/><Relationship Id="rId9" Type="http://schemas.openxmlformats.org/officeDocument/2006/relationships/image" Target="../media/image2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E7C8FE2-5D92-4CFC-B6D6-F1FE068C6B72}"/>
                  </a:ext>
                </a:extLst>
              </p:cNvPr>
              <p:cNvSpPr>
                <a:spLocks noGrp="1"/>
              </p:cNvSpPr>
              <p:nvPr>
                <p:ph type="ctrTitle"/>
              </p:nvPr>
            </p:nvSpPr>
            <p:spPr>
              <a:xfrm>
                <a:off x="1914938" y="1041400"/>
                <a:ext cx="6639339" cy="2387600"/>
              </a:xfrm>
            </p:spPr>
            <p:txBody>
              <a:bodyPr/>
              <a:lstStyle/>
              <a:p>
                <a:pPr lvl="0">
                  <a:lnSpc>
                    <a:spcPct val="115000"/>
                  </a:lnSpc>
                  <a:spcBef>
                    <a:spcPts val="0"/>
                  </a:spcBef>
                  <a:spcAft>
                    <a:spcPts val="1000"/>
                  </a:spcAft>
                  <a:defRPr/>
                </a:pPr>
                <a14:m>
                  <m:oMathPara xmlns:m="http://schemas.openxmlformats.org/officeDocument/2006/math">
                    <m:oMathParaPr>
                      <m:jc m:val="center"/>
                    </m:oMathParaPr>
                    <m:oMath xmlns:m="http://schemas.openxmlformats.org/officeDocument/2006/math">
                      <m:r>
                        <a:rPr lang="en-US" sz="5400" b="1" i="1">
                          <a:solidFill>
                            <a:srgbClr val="C66E39"/>
                          </a:solidFill>
                          <a:latin typeface="Cambria Math"/>
                          <a:ea typeface="Times New Roman"/>
                          <a:cs typeface="AkzidenzGroteskBE-Cn"/>
                        </a:rPr>
                        <m:t>𝑪𝒉𝒂𝒑𝒕𝒆𝒓</m:t>
                      </m:r>
                      <m:r>
                        <a:rPr lang="en-US" sz="5400" b="1" i="1">
                          <a:solidFill>
                            <a:srgbClr val="C66E39"/>
                          </a:solidFill>
                          <a:latin typeface="Cambria Math"/>
                          <a:ea typeface="Times New Roman"/>
                          <a:cs typeface="AkzidenzGroteskBE-Cn"/>
                        </a:rPr>
                        <m:t> </m:t>
                      </m:r>
                      <m:r>
                        <a:rPr lang="en-US" sz="5400" b="1" i="1">
                          <a:solidFill>
                            <a:srgbClr val="C66E39"/>
                          </a:solidFill>
                          <a:latin typeface="Cambria Math" panose="02040503050406030204" pitchFamily="18" charset="0"/>
                          <a:ea typeface="Times New Roman"/>
                          <a:cs typeface="AkzidenzGroteskBE-Cn"/>
                        </a:rPr>
                        <m:t>𝟐</m:t>
                      </m:r>
                    </m:oMath>
                  </m:oMathPara>
                </a14:m>
                <a:br>
                  <a:rPr lang="en-US" sz="1100" dirty="0">
                    <a:solidFill>
                      <a:prstClr val="black"/>
                    </a:solidFill>
                    <a:latin typeface="Calibri"/>
                    <a:ea typeface="Times New Roman"/>
                    <a:cs typeface="Arial"/>
                  </a:rPr>
                </a:br>
                <a:endParaRPr lang="en-US" dirty="0"/>
              </a:p>
            </p:txBody>
          </p:sp>
        </mc:Choice>
        <mc:Fallback xmlns="">
          <p:sp>
            <p:nvSpPr>
              <p:cNvPr id="2" name="Title 1">
                <a:extLst>
                  <a:ext uri="{FF2B5EF4-FFF2-40B4-BE49-F238E27FC236}">
                    <a16:creationId xmlns:a16="http://schemas.microsoft.com/office/drawing/2014/main" id="{5E7C8FE2-5D92-4CFC-B6D6-F1FE068C6B72}"/>
                  </a:ext>
                </a:extLst>
              </p:cNvPr>
              <p:cNvSpPr>
                <a:spLocks noGrp="1" noRot="1" noChangeAspect="1" noMove="1" noResize="1" noEditPoints="1" noAdjustHandles="1" noChangeArrowheads="1" noChangeShapeType="1" noTextEdit="1"/>
              </p:cNvSpPr>
              <p:nvPr>
                <p:ph type="ctrTitle"/>
              </p:nvPr>
            </p:nvSpPr>
            <p:spPr>
              <a:xfrm>
                <a:off x="1914938" y="1041400"/>
                <a:ext cx="6639339" cy="2387600"/>
              </a:xfrm>
              <a:blipFill>
                <a:blip r:embed="rId4"/>
                <a:stretch>
                  <a:fillRect/>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D96609EB-F3EF-4541-A4BD-B991BBAF79A3}"/>
              </a:ext>
            </a:extLst>
          </p:cNvPr>
          <p:cNvSpPr>
            <a:spLocks noGrp="1"/>
          </p:cNvSpPr>
          <p:nvPr>
            <p:ph type="subTitle" idx="1"/>
          </p:nvPr>
        </p:nvSpPr>
        <p:spPr>
          <a:xfrm>
            <a:off x="675861" y="3602038"/>
            <a:ext cx="10628243" cy="1655762"/>
          </a:xfrm>
        </p:spPr>
        <p:txBody>
          <a:bodyPr>
            <a:noAutofit/>
          </a:bodyPr>
          <a:lstStyle/>
          <a:p>
            <a:r>
              <a:rPr lang="en-US" sz="6000" dirty="0">
                <a:solidFill>
                  <a:prstClr val="black"/>
                </a:solidFill>
                <a:latin typeface="AkzidenzGroteskBE-XBdCn"/>
                <a:ea typeface="Times New Roman"/>
                <a:cs typeface="AkzidenzGroteskBE-XBdCn"/>
              </a:rPr>
              <a:t>Sources of the Magnetic Field</a:t>
            </a:r>
            <a:endParaRPr lang="en-US" sz="6000" dirty="0"/>
          </a:p>
        </p:txBody>
      </p:sp>
    </p:spTree>
    <p:extLst>
      <p:ext uri="{BB962C8B-B14F-4D97-AF65-F5344CB8AC3E}">
        <p14:creationId xmlns:p14="http://schemas.microsoft.com/office/powerpoint/2010/main" val="140233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596716" y="-27384"/>
                <a:ext cx="9035789" cy="1392112"/>
              </a:xfrm>
              <a:prstGeom prst="rect">
                <a:avLst/>
              </a:prstGeom>
            </p:spPr>
            <p:txBody>
              <a:bodyPr wrap="square">
                <a:spAutoFit/>
              </a:bodyPr>
              <a:lstStyle/>
              <a:p>
                <a:pPr lvl="0">
                  <a:defRPr/>
                </a:pPr>
                <a:r>
                  <a:rPr lang="en-US" dirty="0">
                    <a:solidFill>
                      <a:prstClr val="black"/>
                    </a:solidFill>
                  </a:rPr>
                  <a:t>an expression in which the only variable is </a:t>
                </a:r>
                <a14:m>
                  <m:oMath xmlns:m="http://schemas.openxmlformats.org/officeDocument/2006/math">
                    <m:r>
                      <a:rPr lang="en-US" b="1" i="1">
                        <a:solidFill>
                          <a:srgbClr val="FF0000"/>
                        </a:solidFill>
                        <a:latin typeface="Cambria Math"/>
                      </a:rPr>
                      <m:t>𝜽</m:t>
                    </m:r>
                  </m:oMath>
                </a14:m>
                <a:r>
                  <a:rPr lang="en-US" dirty="0">
                    <a:solidFill>
                      <a:prstClr val="black"/>
                    </a:solidFill>
                  </a:rPr>
                  <a:t>. We now obtain the magnitude of the magnetic field at point </a:t>
                </a:r>
                <a14:m>
                  <m:oMath xmlns:m="http://schemas.openxmlformats.org/officeDocument/2006/math">
                    <m:r>
                      <a:rPr lang="en-US" b="1" i="1">
                        <a:solidFill>
                          <a:srgbClr val="FF0000"/>
                        </a:solidFill>
                        <a:latin typeface="Cambria Math"/>
                      </a:rPr>
                      <m:t>𝑷</m:t>
                    </m:r>
                  </m:oMath>
                </a14:m>
                <a:r>
                  <a:rPr lang="en-US" i="1" dirty="0">
                    <a:solidFill>
                      <a:prstClr val="black"/>
                    </a:solidFill>
                  </a:rPr>
                  <a:t> </a:t>
                </a:r>
                <a:r>
                  <a:rPr lang="en-US" dirty="0">
                    <a:solidFill>
                      <a:prstClr val="black"/>
                    </a:solidFill>
                  </a:rPr>
                  <a:t>by integrating Equation </a:t>
                </a:r>
                <a14:m>
                  <m:oMath xmlns:m="http://schemas.openxmlformats.org/officeDocument/2006/math">
                    <m:r>
                      <a:rPr lang="en-US" b="1" i="1">
                        <a:solidFill>
                          <a:prstClr val="black"/>
                        </a:solidFill>
                        <a:latin typeface="Cambria Math"/>
                      </a:rPr>
                      <m:t>(</m:t>
                    </m:r>
                    <m:r>
                      <a:rPr lang="en-US" b="1" i="1">
                        <a:solidFill>
                          <a:prstClr val="black"/>
                        </a:solidFill>
                        <a:latin typeface="Cambria Math"/>
                      </a:rPr>
                      <m:t>𝟒</m:t>
                    </m:r>
                    <m:r>
                      <a:rPr lang="en-US" b="1" i="1">
                        <a:solidFill>
                          <a:prstClr val="black"/>
                        </a:solidFill>
                        <a:latin typeface="Cambria Math"/>
                      </a:rPr>
                      <m:t>)</m:t>
                    </m:r>
                  </m:oMath>
                </a14:m>
                <a:r>
                  <a:rPr lang="en-US" dirty="0">
                    <a:solidFill>
                      <a:prstClr val="black"/>
                    </a:solidFill>
                  </a:rPr>
                  <a:t> over all elements, where the subtending angles range from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𝜽</m:t>
                        </m:r>
                      </m:e>
                      <m:sub>
                        <m:r>
                          <a:rPr lang="en-US" b="1" i="1">
                            <a:solidFill>
                              <a:srgbClr val="FF0000"/>
                            </a:solidFill>
                            <a:latin typeface="Cambria Math"/>
                          </a:rPr>
                          <m:t>𝟏</m:t>
                        </m:r>
                      </m:sub>
                    </m:sSub>
                  </m:oMath>
                </a14:m>
                <a:r>
                  <a:rPr lang="en-US" dirty="0">
                    <a:solidFill>
                      <a:prstClr val="black"/>
                    </a:solidFill>
                  </a:rPr>
                  <a:t> to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𝜽</m:t>
                        </m:r>
                      </m:e>
                      <m:sub>
                        <m:r>
                          <a:rPr lang="en-US" b="1" i="1">
                            <a:solidFill>
                              <a:srgbClr val="FF0000"/>
                            </a:solidFill>
                            <a:latin typeface="Cambria Math"/>
                          </a:rPr>
                          <m:t>𝟐</m:t>
                        </m:r>
                      </m:sub>
                    </m:sSub>
                  </m:oMath>
                </a14:m>
                <a:r>
                  <a:rPr lang="en-US" dirty="0">
                    <a:solidFill>
                      <a:prstClr val="black"/>
                    </a:solidFill>
                  </a:rPr>
                  <a:t>as defined in Figure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𝟑</m:t>
                    </m:r>
                    <m:r>
                      <a:rPr lang="en-US" b="1" i="1">
                        <a:solidFill>
                          <a:prstClr val="black"/>
                        </a:solidFill>
                        <a:latin typeface="Cambria Math"/>
                      </a:rPr>
                      <m:t>𝒃</m:t>
                    </m:r>
                    <m:r>
                      <a:rPr lang="en-US" b="1" i="1">
                        <a:solidFill>
                          <a:prstClr val="black"/>
                        </a:solidFill>
                        <a:latin typeface="Cambria Math"/>
                      </a:rPr>
                      <m:t>:</m:t>
                    </m:r>
                  </m:oMath>
                </a14:m>
                <a:endParaRPr lang="en-US" dirty="0">
                  <a:solidFill>
                    <a:prstClr val="black"/>
                  </a:solidFill>
                </a:endParaRPr>
              </a:p>
              <a:p>
                <a:pPr lvl="0">
                  <a:defRPr/>
                </a:pPr>
                <a:r>
                  <a:rPr lang="en-US" dirty="0">
                    <a:solidFill>
                      <a:prstClr val="black"/>
                    </a:solidFill>
                  </a:rPr>
                  <a:t>     </a:t>
                </a:r>
                <a14:m>
                  <m:oMath xmlns:m="http://schemas.openxmlformats.org/officeDocument/2006/math">
                    <m:r>
                      <a:rPr lang="en-US" sz="2000" i="1">
                        <a:solidFill>
                          <a:srgbClr val="FF0000"/>
                        </a:solidFill>
                        <a:latin typeface="Cambria Math"/>
                      </a:rPr>
                      <m:t>𝐵</m:t>
                    </m:r>
                    <m:r>
                      <a:rPr lang="en-US" sz="2000" i="1">
                        <a:solidFill>
                          <a:srgbClr val="FF0000"/>
                        </a:solidFill>
                        <a:latin typeface="Cambria Math"/>
                      </a:rPr>
                      <m:t>=</m:t>
                    </m:r>
                    <m:f>
                      <m:fPr>
                        <m:ctrlPr>
                          <a:rPr lang="en-US" sz="2000" i="1">
                            <a:solidFill>
                              <a:srgbClr val="FF0000"/>
                            </a:solidFill>
                            <a:latin typeface="Cambria Math" panose="02040503050406030204" pitchFamily="18" charset="0"/>
                          </a:rPr>
                        </m:ctrlPr>
                      </m:fPr>
                      <m:num>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𝜇</m:t>
                            </m:r>
                          </m:e>
                          <m:sub>
                            <m:r>
                              <a:rPr lang="en-US" sz="2000" i="1">
                                <a:solidFill>
                                  <a:srgbClr val="FF0000"/>
                                </a:solidFill>
                                <a:latin typeface="Cambria Math"/>
                              </a:rPr>
                              <m:t>0</m:t>
                            </m:r>
                          </m:sub>
                        </m:sSub>
                        <m:r>
                          <a:rPr lang="en-US" sz="2000" i="1">
                            <a:solidFill>
                              <a:srgbClr val="FF0000"/>
                            </a:solidFill>
                            <a:latin typeface="Cambria Math"/>
                          </a:rPr>
                          <m:t>𝐼</m:t>
                        </m:r>
                      </m:num>
                      <m:den>
                        <m:r>
                          <a:rPr lang="en-US" sz="2000" i="1">
                            <a:solidFill>
                              <a:srgbClr val="FF0000"/>
                            </a:solidFill>
                            <a:latin typeface="Cambria Math"/>
                          </a:rPr>
                          <m:t>4</m:t>
                        </m:r>
                        <m:r>
                          <a:rPr lang="en-US" sz="2000" i="1">
                            <a:solidFill>
                              <a:srgbClr val="FF0000"/>
                            </a:solidFill>
                            <a:latin typeface="Cambria Math"/>
                          </a:rPr>
                          <m:t>𝜋</m:t>
                        </m:r>
                        <m:r>
                          <a:rPr lang="en-US" sz="2000" i="1">
                            <a:solidFill>
                              <a:srgbClr val="FF0000"/>
                            </a:solidFill>
                            <a:latin typeface="Cambria Math"/>
                          </a:rPr>
                          <m:t>𝑎</m:t>
                        </m:r>
                      </m:den>
                    </m:f>
                    <m:nary>
                      <m:naryPr>
                        <m:limLoc m:val="undOvr"/>
                        <m:ctrlPr>
                          <a:rPr lang="en-US" sz="2000" i="1">
                            <a:solidFill>
                              <a:srgbClr val="FF0000"/>
                            </a:solidFill>
                            <a:latin typeface="Cambria Math" panose="02040503050406030204" pitchFamily="18" charset="0"/>
                          </a:rPr>
                        </m:ctrlPr>
                      </m:naryPr>
                      <m:sub>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𝜃</m:t>
                            </m:r>
                          </m:e>
                          <m:sub>
                            <m:r>
                              <a:rPr lang="en-US" sz="2000" i="1">
                                <a:solidFill>
                                  <a:srgbClr val="FF0000"/>
                                </a:solidFill>
                                <a:latin typeface="Cambria Math"/>
                              </a:rPr>
                              <m:t>1</m:t>
                            </m:r>
                          </m:sub>
                        </m:sSub>
                      </m:sub>
                      <m:sup>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𝜃</m:t>
                            </m:r>
                          </m:e>
                          <m:sub>
                            <m:r>
                              <a:rPr lang="en-US" sz="2000" i="1">
                                <a:solidFill>
                                  <a:srgbClr val="FF0000"/>
                                </a:solidFill>
                                <a:latin typeface="Cambria Math"/>
                              </a:rPr>
                              <m:t>2</m:t>
                            </m:r>
                          </m:sub>
                        </m:sSub>
                      </m:sup>
                      <m:e>
                        <m:r>
                          <a:rPr lang="en-US" sz="2000" i="1">
                            <a:solidFill>
                              <a:srgbClr val="FF0000"/>
                            </a:solidFill>
                            <a:latin typeface="Cambria Math"/>
                          </a:rPr>
                          <m:t>𝑠𝑖𝑛</m:t>
                        </m:r>
                        <m:r>
                          <a:rPr lang="en-US" sz="2000" i="1">
                            <a:solidFill>
                              <a:srgbClr val="FF0000"/>
                            </a:solidFill>
                            <a:latin typeface="Cambria Math"/>
                          </a:rPr>
                          <m:t>𝜃</m:t>
                        </m:r>
                        <m:r>
                          <a:rPr lang="en-US" sz="2000" i="1">
                            <a:solidFill>
                              <a:srgbClr val="FF0000"/>
                            </a:solidFill>
                            <a:latin typeface="Cambria Math"/>
                          </a:rPr>
                          <m:t>𝑑</m:t>
                        </m:r>
                        <m:r>
                          <a:rPr lang="en-US" sz="2000" i="1">
                            <a:solidFill>
                              <a:srgbClr val="FF0000"/>
                            </a:solidFill>
                            <a:latin typeface="Cambria Math"/>
                          </a:rPr>
                          <m:t>𝜃</m:t>
                        </m:r>
                        <m:r>
                          <a:rPr lang="en-US" sz="2000" i="1">
                            <a:solidFill>
                              <a:srgbClr val="FF0000"/>
                            </a:solidFill>
                            <a:latin typeface="Cambria Math"/>
                          </a:rPr>
                          <m:t>=</m:t>
                        </m:r>
                        <m:f>
                          <m:fPr>
                            <m:ctrlPr>
                              <a:rPr lang="en-US" sz="2000" i="1">
                                <a:solidFill>
                                  <a:srgbClr val="FF0000"/>
                                </a:solidFill>
                                <a:latin typeface="Cambria Math" panose="02040503050406030204" pitchFamily="18" charset="0"/>
                              </a:rPr>
                            </m:ctrlPr>
                          </m:fPr>
                          <m:num>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𝜇</m:t>
                                </m:r>
                              </m:e>
                              <m:sub>
                                <m:r>
                                  <a:rPr lang="en-US" sz="2000" i="1">
                                    <a:solidFill>
                                      <a:srgbClr val="FF0000"/>
                                    </a:solidFill>
                                    <a:latin typeface="Cambria Math"/>
                                  </a:rPr>
                                  <m:t>0</m:t>
                                </m:r>
                              </m:sub>
                            </m:sSub>
                            <m:r>
                              <a:rPr lang="en-US" sz="2000" i="1">
                                <a:solidFill>
                                  <a:srgbClr val="FF0000"/>
                                </a:solidFill>
                                <a:latin typeface="Cambria Math"/>
                              </a:rPr>
                              <m:t>𝐼</m:t>
                            </m:r>
                          </m:num>
                          <m:den>
                            <m:r>
                              <a:rPr lang="en-US" sz="2000" i="1">
                                <a:solidFill>
                                  <a:srgbClr val="FF0000"/>
                                </a:solidFill>
                                <a:latin typeface="Cambria Math"/>
                              </a:rPr>
                              <m:t>4</m:t>
                            </m:r>
                            <m:r>
                              <a:rPr lang="en-US" sz="2000" i="1">
                                <a:solidFill>
                                  <a:srgbClr val="FF0000"/>
                                </a:solidFill>
                                <a:latin typeface="Cambria Math"/>
                              </a:rPr>
                              <m:t>𝜋</m:t>
                            </m:r>
                            <m:r>
                              <a:rPr lang="en-US" sz="2000" i="1">
                                <a:solidFill>
                                  <a:srgbClr val="FF0000"/>
                                </a:solidFill>
                                <a:latin typeface="Cambria Math"/>
                              </a:rPr>
                              <m:t>𝑎</m:t>
                            </m:r>
                          </m:den>
                        </m:f>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𝑐𝑜𝑠</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𝜃</m:t>
                                </m:r>
                              </m:e>
                              <m:sub>
                                <m:r>
                                  <a:rPr lang="en-US" sz="2000" i="1">
                                    <a:solidFill>
                                      <a:srgbClr val="FF0000"/>
                                    </a:solidFill>
                                    <a:latin typeface="Cambria Math"/>
                                  </a:rPr>
                                  <m:t>1</m:t>
                                </m:r>
                              </m:sub>
                            </m:sSub>
                            <m:r>
                              <a:rPr lang="en-US" sz="2000" i="1">
                                <a:solidFill>
                                  <a:srgbClr val="FF0000"/>
                                </a:solidFill>
                                <a:latin typeface="Cambria Math"/>
                              </a:rPr>
                              <m:t>−</m:t>
                            </m:r>
                            <m:r>
                              <a:rPr lang="en-US" sz="2000" i="1">
                                <a:solidFill>
                                  <a:srgbClr val="FF0000"/>
                                </a:solidFill>
                                <a:latin typeface="Cambria Math"/>
                              </a:rPr>
                              <m:t>𝑐𝑜𝑠</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𝜃</m:t>
                                </m:r>
                              </m:e>
                              <m:sub>
                                <m:r>
                                  <a:rPr lang="en-US" sz="2000" i="1">
                                    <a:solidFill>
                                      <a:srgbClr val="FF0000"/>
                                    </a:solidFill>
                                    <a:latin typeface="Cambria Math"/>
                                  </a:rPr>
                                  <m:t>2</m:t>
                                </m:r>
                              </m:sub>
                            </m:sSub>
                          </m:e>
                        </m:d>
                      </m:e>
                    </m:nary>
                  </m:oMath>
                </a14:m>
                <a:r>
                  <a:rPr lang="en-US" sz="2000" dirty="0">
                    <a:solidFill>
                      <a:srgbClr val="FF0000"/>
                    </a:solidFill>
                  </a:rPr>
                  <a:t>                              </a:t>
                </a:r>
                <a14:m>
                  <m:oMath xmlns:m="http://schemas.openxmlformats.org/officeDocument/2006/math">
                    <m:r>
                      <a:rPr lang="en-US" sz="2000" i="1">
                        <a:solidFill>
                          <a:srgbClr val="FF0000"/>
                        </a:solidFill>
                        <a:latin typeface="Cambria Math"/>
                      </a:rPr>
                      <m:t>(</m:t>
                    </m:r>
                    <m:r>
                      <a:rPr lang="en-US" sz="2000" i="1">
                        <a:solidFill>
                          <a:srgbClr val="FF0000"/>
                        </a:solidFill>
                        <a:latin typeface="Cambria Math" panose="02040503050406030204" pitchFamily="18" charset="0"/>
                      </a:rPr>
                      <m:t>2</m:t>
                    </m:r>
                    <m:r>
                      <a:rPr lang="en-US" sz="2000" i="1">
                        <a:solidFill>
                          <a:srgbClr val="FF0000"/>
                        </a:solidFill>
                        <a:latin typeface="Cambria Math"/>
                      </a:rPr>
                      <m:t>.</m:t>
                    </m:r>
                    <m:r>
                      <a:rPr lang="en-US" sz="2000" i="1">
                        <a:solidFill>
                          <a:srgbClr val="FF0000"/>
                        </a:solidFill>
                        <a:latin typeface="Cambria Math"/>
                      </a:rPr>
                      <m:t>4</m:t>
                    </m:r>
                    <m:r>
                      <a:rPr lang="en-US" sz="2000" i="1">
                        <a:solidFill>
                          <a:srgbClr val="FF0000"/>
                        </a:solidFill>
                        <a:latin typeface="Cambria Math"/>
                      </a:rPr>
                      <m:t>)</m:t>
                    </m:r>
                  </m:oMath>
                </a14:m>
                <a:endParaRPr lang="en-US" sz="2000"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596716" y="-27384"/>
                <a:ext cx="9035789" cy="1392112"/>
              </a:xfrm>
              <a:prstGeom prst="rect">
                <a:avLst/>
              </a:prstGeom>
              <a:blipFill>
                <a:blip r:embed="rId5"/>
                <a:stretch>
                  <a:fillRect l="-607" t="-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33696" y="1269824"/>
                <a:ext cx="6362505" cy="923330"/>
              </a:xfrm>
              <a:prstGeom prst="rect">
                <a:avLst/>
              </a:prstGeom>
            </p:spPr>
            <p:txBody>
              <a:bodyPr wrap="square">
                <a:spAutoFit/>
              </a:bodyPr>
              <a:lstStyle/>
              <a:p>
                <a:pPr lvl="0">
                  <a:defRPr/>
                </a:pPr>
                <a:r>
                  <a:rPr lang="en-US" dirty="0">
                    <a:solidFill>
                      <a:prstClr val="black"/>
                    </a:solidFill>
                  </a:rPr>
                  <a:t>We can use this result to find the magnetic field of </a:t>
                </a:r>
                <a:r>
                  <a:rPr lang="en-US" i="1" dirty="0">
                    <a:solidFill>
                      <a:prstClr val="black"/>
                    </a:solidFill>
                  </a:rPr>
                  <a:t>any </a:t>
                </a:r>
                <a:r>
                  <a:rPr lang="en-US" dirty="0">
                    <a:solidFill>
                      <a:prstClr val="black"/>
                    </a:solidFill>
                  </a:rPr>
                  <a:t>straight </a:t>
                </a:r>
              </a:p>
              <a:p>
                <a:pPr lvl="0">
                  <a:defRPr/>
                </a:pPr>
                <a:r>
                  <a:rPr lang="en-US" dirty="0">
                    <a:solidFill>
                      <a:prstClr val="black"/>
                    </a:solidFill>
                  </a:rPr>
                  <a:t>current-carrying wire if we know the geometry and hence </a:t>
                </a:r>
              </a:p>
              <a:p>
                <a:pPr lvl="0">
                  <a:defRPr/>
                </a:pPr>
                <a:r>
                  <a:rPr lang="en-US" dirty="0">
                    <a:solidFill>
                      <a:prstClr val="black"/>
                    </a:solidFill>
                  </a:rPr>
                  <a:t>the angles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a:rPr>
                          <m:t>𝜃</m:t>
                        </m:r>
                      </m:e>
                      <m:sub>
                        <m:r>
                          <a:rPr lang="en-US" b="1" i="1">
                            <a:solidFill>
                              <a:prstClr val="black"/>
                            </a:solidFill>
                            <a:latin typeface="Cambria Math"/>
                          </a:rPr>
                          <m:t>𝟏</m:t>
                        </m:r>
                      </m:sub>
                    </m:sSub>
                  </m:oMath>
                </a14:m>
                <a:r>
                  <a:rPr lang="en-US" dirty="0">
                    <a:solidFill>
                      <a:prstClr val="black"/>
                    </a:solidFill>
                  </a:rPr>
                  <a:t> and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a:rPr>
                          <m:t>𝜃</m:t>
                        </m:r>
                      </m:e>
                      <m:sub>
                        <m:r>
                          <a:rPr lang="en-US" b="1" i="1">
                            <a:solidFill>
                              <a:prstClr val="black"/>
                            </a:solidFill>
                            <a:latin typeface="Cambria Math"/>
                          </a:rPr>
                          <m:t>𝟐</m:t>
                        </m:r>
                      </m:sub>
                    </m:sSub>
                  </m:oMath>
                </a14:m>
                <a:r>
                  <a:rPr lang="en-US" dirty="0">
                    <a:solidFill>
                      <a:prstClr val="black"/>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1533696" y="1269824"/>
                <a:ext cx="6362505" cy="923330"/>
              </a:xfrm>
              <a:prstGeom prst="rect">
                <a:avLst/>
              </a:prstGeom>
              <a:blipFill>
                <a:blip r:embed="rId6"/>
                <a:stretch>
                  <a:fillRect l="-863" t="-3289" b="-9211"/>
                </a:stretch>
              </a:blipFill>
            </p:spPr>
            <p:txBody>
              <a:bodyPr/>
              <a:lstStyle/>
              <a:p>
                <a:r>
                  <a:rPr lang="en-US">
                    <a:noFill/>
                  </a:rPr>
                  <a:t> </a:t>
                </a:r>
              </a:p>
            </p:txBody>
          </p:sp>
        </mc:Fallback>
      </mc:AlternateContent>
      <p:sp>
        <p:nvSpPr>
          <p:cNvPr id="7" name="Rectangle 6"/>
          <p:cNvSpPr/>
          <p:nvPr/>
        </p:nvSpPr>
        <p:spPr>
          <a:xfrm>
            <a:off x="1533696" y="2178695"/>
            <a:ext cx="6109969" cy="369332"/>
          </a:xfrm>
          <a:prstGeom prst="rect">
            <a:avLst/>
          </a:prstGeom>
        </p:spPr>
        <p:txBody>
          <a:bodyPr wrap="square">
            <a:spAutoFit/>
          </a:bodyPr>
          <a:lstStyle/>
          <a:p>
            <a:pPr lvl="0">
              <a:defRPr/>
            </a:pPr>
            <a:r>
              <a:rPr lang="en-US" dirty="0">
                <a:solidFill>
                  <a:prstClr val="black"/>
                </a:solidFill>
              </a:rPr>
              <a:t>Consider the special case of an infinitely long, straight wire. </a:t>
            </a:r>
          </a:p>
        </p:txBody>
      </p:sp>
      <mc:AlternateContent xmlns:mc="http://schemas.openxmlformats.org/markup-compatibility/2006" xmlns:a14="http://schemas.microsoft.com/office/drawing/2010/main">
        <mc:Choice Requires="a14">
          <p:sp>
            <p:nvSpPr>
              <p:cNvPr id="8" name="Rectangle 7"/>
              <p:cNvSpPr/>
              <p:nvPr/>
            </p:nvSpPr>
            <p:spPr>
              <a:xfrm>
                <a:off x="1493071" y="2643193"/>
                <a:ext cx="7257229" cy="1705916"/>
              </a:xfrm>
              <a:prstGeom prst="rect">
                <a:avLst/>
              </a:prstGeom>
            </p:spPr>
            <p:txBody>
              <a:bodyPr wrap="square">
                <a:spAutoFit/>
              </a:bodyPr>
              <a:lstStyle/>
              <a:p>
                <a:pPr lvl="0">
                  <a:defRPr/>
                </a:pPr>
                <a:r>
                  <a:rPr lang="en-US" dirty="0">
                    <a:solidFill>
                      <a:prstClr val="black"/>
                    </a:solidFill>
                  </a:rPr>
                  <a:t>If we let the wire in Figure</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𝟑</m:t>
                    </m:r>
                    <m:r>
                      <a:rPr lang="en-US" b="1" i="1">
                        <a:solidFill>
                          <a:prstClr val="black"/>
                        </a:solidFill>
                        <a:latin typeface="Cambria Math"/>
                      </a:rPr>
                      <m:t>𝒃</m:t>
                    </m:r>
                  </m:oMath>
                </a14:m>
                <a:r>
                  <a:rPr lang="en-US" dirty="0">
                    <a:solidFill>
                      <a:prstClr val="black"/>
                    </a:solidFill>
                  </a:rPr>
                  <a:t> become infinitely long, </a:t>
                </a:r>
              </a:p>
              <a:p>
                <a:pPr lvl="0">
                  <a:defRPr/>
                </a:pPr>
                <a:r>
                  <a:rPr lang="en-US" dirty="0">
                    <a:solidFill>
                      <a:prstClr val="black"/>
                    </a:solidFill>
                  </a:rPr>
                  <a:t>we see that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𝜃</m:t>
                        </m:r>
                      </m:e>
                      <m:sub>
                        <m:r>
                          <a:rPr lang="en-US" b="1" i="1">
                            <a:solidFill>
                              <a:srgbClr val="FF0000"/>
                            </a:solidFill>
                            <a:latin typeface="Cambria Math"/>
                          </a:rPr>
                          <m:t>𝟏</m:t>
                        </m:r>
                      </m:sub>
                    </m:sSub>
                    <m:r>
                      <a:rPr lang="en-US" i="1">
                        <a:solidFill>
                          <a:srgbClr val="FF0000"/>
                        </a:solidFill>
                        <a:latin typeface="Cambria Math"/>
                      </a:rPr>
                      <m:t>=</m:t>
                    </m:r>
                    <m:r>
                      <a:rPr lang="en-US" b="1" i="1">
                        <a:solidFill>
                          <a:srgbClr val="FF0000"/>
                        </a:solidFill>
                        <a:latin typeface="Cambria Math"/>
                      </a:rPr>
                      <m:t>𝟎</m:t>
                    </m:r>
                  </m:oMath>
                </a14:m>
                <a:r>
                  <a:rPr lang="en-US" dirty="0">
                    <a:solidFill>
                      <a:srgbClr val="FF0000"/>
                    </a:solidFill>
                  </a:rPr>
                  <a:t> </a:t>
                </a:r>
                <a:r>
                  <a:rPr lang="en-US" dirty="0">
                    <a:solidFill>
                      <a:prstClr val="black"/>
                    </a:solidFill>
                  </a:rPr>
                  <a:t>and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𝜃</m:t>
                        </m:r>
                      </m:e>
                      <m:sub>
                        <m:r>
                          <a:rPr lang="en-US" b="1" i="1">
                            <a:solidFill>
                              <a:srgbClr val="FF0000"/>
                            </a:solidFill>
                            <a:latin typeface="Cambria Math"/>
                          </a:rPr>
                          <m:t>𝟐</m:t>
                        </m:r>
                      </m:sub>
                    </m:sSub>
                    <m:r>
                      <a:rPr lang="en-US" i="1">
                        <a:solidFill>
                          <a:srgbClr val="FF0000"/>
                        </a:solidFill>
                        <a:latin typeface="Cambria Math"/>
                      </a:rPr>
                      <m:t>=</m:t>
                    </m:r>
                    <m:r>
                      <a:rPr lang="en-US" i="1">
                        <a:solidFill>
                          <a:srgbClr val="FF0000"/>
                        </a:solidFill>
                        <a:latin typeface="Cambria Math"/>
                      </a:rPr>
                      <m:t>𝜋</m:t>
                    </m:r>
                  </m:oMath>
                </a14:m>
                <a:r>
                  <a:rPr lang="en-US" dirty="0">
                    <a:solidFill>
                      <a:srgbClr val="FF0000"/>
                    </a:solidFill>
                  </a:rPr>
                  <a:t>  </a:t>
                </a:r>
                <a:r>
                  <a:rPr lang="en-US" dirty="0">
                    <a:solidFill>
                      <a:prstClr val="black"/>
                    </a:solidFill>
                  </a:rPr>
                  <a:t>for length elements ranging between positions </a:t>
                </a:r>
                <a14:m>
                  <m:oMath xmlns:m="http://schemas.openxmlformats.org/officeDocument/2006/math">
                    <m:r>
                      <a:rPr lang="en-US" b="1" i="1" smtClean="0">
                        <a:solidFill>
                          <a:srgbClr val="FF0000"/>
                        </a:solidFill>
                        <a:latin typeface="Cambria Math"/>
                      </a:rPr>
                      <m:t>𝒙</m:t>
                    </m:r>
                    <m:r>
                      <a:rPr lang="en-US" b="1" i="1" smtClean="0">
                        <a:solidFill>
                          <a:srgbClr val="FF0000"/>
                        </a:solidFill>
                        <a:latin typeface="Cambria Math"/>
                      </a:rPr>
                      <m:t>=</m:t>
                    </m:r>
                    <m:r>
                      <a:rPr lang="en-US" b="1" i="1" smtClean="0">
                        <a:solidFill>
                          <a:srgbClr val="FF0000"/>
                        </a:solidFill>
                        <a:latin typeface="Cambria Math"/>
                      </a:rPr>
                      <m:t>∞</m:t>
                    </m:r>
                    <m:r>
                      <a:rPr lang="en-US" b="1" i="1">
                        <a:solidFill>
                          <a:prstClr val="black"/>
                        </a:solidFill>
                        <a:latin typeface="Cambria Math"/>
                      </a:rPr>
                      <m:t>  </m:t>
                    </m:r>
                    <m:r>
                      <a:rPr lang="en-US" i="1">
                        <a:solidFill>
                          <a:prstClr val="black"/>
                        </a:solidFill>
                        <a:latin typeface="Cambria Math"/>
                      </a:rPr>
                      <m:t>𝑎𝑛𝑑</m:t>
                    </m:r>
                    <m:r>
                      <a:rPr lang="en-US" i="1">
                        <a:solidFill>
                          <a:prstClr val="black"/>
                        </a:solidFill>
                        <a:latin typeface="Cambria Math"/>
                      </a:rPr>
                      <m:t> </m:t>
                    </m:r>
                    <m:r>
                      <a:rPr lang="en-US" b="1" i="1" smtClean="0">
                        <a:solidFill>
                          <a:srgbClr val="FF0000"/>
                        </a:solidFill>
                        <a:latin typeface="Cambria Math"/>
                      </a:rPr>
                      <m:t>𝒙</m:t>
                    </m:r>
                    <m:r>
                      <a:rPr lang="en-US" b="1" i="1" smtClean="0">
                        <a:solidFill>
                          <a:srgbClr val="FF0000"/>
                        </a:solidFill>
                        <a:latin typeface="Cambria Math"/>
                      </a:rPr>
                      <m:t>=−</m:t>
                    </m:r>
                    <m:r>
                      <a:rPr lang="en-US" b="1" i="1" smtClean="0">
                        <a:solidFill>
                          <a:srgbClr val="FF0000"/>
                        </a:solidFill>
                        <a:latin typeface="Cambria Math"/>
                      </a:rPr>
                      <m:t>∞</m:t>
                    </m:r>
                  </m:oMath>
                </a14:m>
                <a:r>
                  <a:rPr lang="en-US" b="1" i="1" dirty="0">
                    <a:solidFill>
                      <a:srgbClr val="FF0000"/>
                    </a:solidFill>
                  </a:rPr>
                  <a:t>     </a:t>
                </a:r>
                <a:r>
                  <a:rPr lang="en-US" dirty="0">
                    <a:solidFill>
                      <a:prstClr val="black"/>
                    </a:solidFill>
                  </a:rPr>
                  <a:t>,                 </a:t>
                </a:r>
                <a14:m>
                  <m:oMath xmlns:m="http://schemas.openxmlformats.org/officeDocument/2006/math">
                    <m:r>
                      <a:rPr lang="en-US" i="1">
                        <a:solidFill>
                          <a:prstClr val="black"/>
                        </a:solidFill>
                        <a:latin typeface="Cambria Math"/>
                      </a:rPr>
                      <m:t> </m:t>
                    </m:r>
                  </m:oMath>
                </a14:m>
                <a:endParaRPr lang="en-US" i="1" dirty="0">
                  <a:solidFill>
                    <a:prstClr val="black"/>
                  </a:solidFill>
                  <a:latin typeface="Cambria Math"/>
                </a:endParaRPr>
              </a:p>
              <a:p>
                <a:pPr lvl="0">
                  <a:defRPr/>
                </a:pPr>
                <a14:m>
                  <m:oMathPara xmlns:m="http://schemas.openxmlformats.org/officeDocument/2006/math">
                    <m:oMathParaPr>
                      <m:jc m:val="centerGroup"/>
                    </m:oMathParaPr>
                    <m:oMath xmlns:m="http://schemas.openxmlformats.org/officeDocument/2006/math">
                      <m:r>
                        <a:rPr lang="en-US" sz="1600" i="1">
                          <a:solidFill>
                            <a:srgbClr val="FF0000"/>
                          </a:solidFill>
                          <a:latin typeface="Cambria Math"/>
                        </a:rPr>
                        <m:t>𝐵</m:t>
                      </m:r>
                      <m:r>
                        <a:rPr lang="en-US" sz="1600" i="1">
                          <a:solidFill>
                            <a:srgbClr val="FF0000"/>
                          </a:solidFill>
                          <a:latin typeface="Cambria Math"/>
                        </a:rPr>
                        <m:t>=</m:t>
                      </m:r>
                      <m:f>
                        <m:fPr>
                          <m:ctrlPr>
                            <a:rPr lang="en-US" sz="1600" i="1">
                              <a:solidFill>
                                <a:srgbClr val="FF0000"/>
                              </a:solidFill>
                              <a:latin typeface="Cambria Math" panose="02040503050406030204" pitchFamily="18" charset="0"/>
                            </a:rPr>
                          </m:ctrlPr>
                        </m:fPr>
                        <m:num>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𝜇</m:t>
                              </m:r>
                            </m:e>
                            <m:sub>
                              <m:r>
                                <a:rPr lang="en-US" sz="1600" i="1">
                                  <a:solidFill>
                                    <a:srgbClr val="FF0000"/>
                                  </a:solidFill>
                                  <a:latin typeface="Cambria Math"/>
                                </a:rPr>
                                <m:t>0</m:t>
                              </m:r>
                            </m:sub>
                          </m:sSub>
                          <m:r>
                            <a:rPr lang="en-US" sz="1600" i="1">
                              <a:solidFill>
                                <a:srgbClr val="FF0000"/>
                              </a:solidFill>
                              <a:latin typeface="Cambria Math"/>
                            </a:rPr>
                            <m:t>𝐼</m:t>
                          </m:r>
                        </m:num>
                        <m:den>
                          <m:r>
                            <a:rPr lang="en-US" sz="1600" i="1">
                              <a:solidFill>
                                <a:srgbClr val="FF0000"/>
                              </a:solidFill>
                              <a:latin typeface="Cambria Math"/>
                            </a:rPr>
                            <m:t>4</m:t>
                          </m:r>
                          <m:r>
                            <a:rPr lang="en-US" sz="1600" i="1">
                              <a:solidFill>
                                <a:srgbClr val="FF0000"/>
                              </a:solidFill>
                              <a:latin typeface="Cambria Math"/>
                            </a:rPr>
                            <m:t>𝜋</m:t>
                          </m:r>
                          <m:r>
                            <a:rPr lang="en-US" sz="1600" i="1">
                              <a:solidFill>
                                <a:srgbClr val="FF0000"/>
                              </a:solidFill>
                              <a:latin typeface="Cambria Math"/>
                            </a:rPr>
                            <m:t>𝑎</m:t>
                          </m:r>
                        </m:den>
                      </m:f>
                      <m:nary>
                        <m:naryPr>
                          <m:limLoc m:val="undOvr"/>
                          <m:ctrlPr>
                            <a:rPr lang="en-US" sz="1600" i="1">
                              <a:solidFill>
                                <a:srgbClr val="FF0000"/>
                              </a:solidFill>
                              <a:latin typeface="Cambria Math" panose="02040503050406030204" pitchFamily="18" charset="0"/>
                            </a:rPr>
                          </m:ctrlPr>
                        </m:naryPr>
                        <m:sub>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𝜃</m:t>
                              </m:r>
                            </m:e>
                            <m:sub>
                              <m:r>
                                <a:rPr lang="en-US" sz="1600" i="1">
                                  <a:solidFill>
                                    <a:srgbClr val="FF0000"/>
                                  </a:solidFill>
                                  <a:latin typeface="Cambria Math"/>
                                </a:rPr>
                                <m:t>1</m:t>
                              </m:r>
                            </m:sub>
                          </m:sSub>
                        </m:sub>
                        <m:sup>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𝜃</m:t>
                              </m:r>
                            </m:e>
                            <m:sub>
                              <m:r>
                                <a:rPr lang="en-US" sz="1600" i="1">
                                  <a:solidFill>
                                    <a:srgbClr val="FF0000"/>
                                  </a:solidFill>
                                  <a:latin typeface="Cambria Math"/>
                                </a:rPr>
                                <m:t>2</m:t>
                              </m:r>
                            </m:sub>
                          </m:sSub>
                        </m:sup>
                        <m:e>
                          <m:r>
                            <a:rPr lang="en-US" sz="1600" i="1">
                              <a:solidFill>
                                <a:srgbClr val="FF0000"/>
                              </a:solidFill>
                              <a:latin typeface="Cambria Math"/>
                            </a:rPr>
                            <m:t>𝑠𝑖𝑛</m:t>
                          </m:r>
                          <m:r>
                            <a:rPr lang="en-US" sz="1600" i="1">
                              <a:solidFill>
                                <a:srgbClr val="FF0000"/>
                              </a:solidFill>
                              <a:latin typeface="Cambria Math"/>
                            </a:rPr>
                            <m:t>𝜃</m:t>
                          </m:r>
                          <m:r>
                            <a:rPr lang="en-US" sz="1600" i="1">
                              <a:solidFill>
                                <a:srgbClr val="FF0000"/>
                              </a:solidFill>
                              <a:latin typeface="Cambria Math"/>
                            </a:rPr>
                            <m:t>𝑑</m:t>
                          </m:r>
                          <m:r>
                            <a:rPr lang="en-US" sz="1600" i="1">
                              <a:solidFill>
                                <a:srgbClr val="FF0000"/>
                              </a:solidFill>
                              <a:latin typeface="Cambria Math"/>
                            </a:rPr>
                            <m:t>𝜃</m:t>
                          </m:r>
                          <m:r>
                            <a:rPr lang="en-US" sz="1600" i="1">
                              <a:solidFill>
                                <a:srgbClr val="FF0000"/>
                              </a:solidFill>
                              <a:latin typeface="Cambria Math"/>
                            </a:rPr>
                            <m:t>=</m:t>
                          </m:r>
                          <m:f>
                            <m:fPr>
                              <m:ctrlPr>
                                <a:rPr lang="en-US" sz="1600" i="1">
                                  <a:solidFill>
                                    <a:srgbClr val="FF0000"/>
                                  </a:solidFill>
                                  <a:latin typeface="Cambria Math" panose="02040503050406030204" pitchFamily="18" charset="0"/>
                                </a:rPr>
                              </m:ctrlPr>
                            </m:fPr>
                            <m:num>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𝜇</m:t>
                                  </m:r>
                                </m:e>
                                <m:sub>
                                  <m:r>
                                    <a:rPr lang="en-US" sz="1600" i="1">
                                      <a:solidFill>
                                        <a:srgbClr val="FF0000"/>
                                      </a:solidFill>
                                      <a:latin typeface="Cambria Math"/>
                                    </a:rPr>
                                    <m:t>0</m:t>
                                  </m:r>
                                </m:sub>
                              </m:sSub>
                              <m:r>
                                <a:rPr lang="en-US" sz="1600" i="1">
                                  <a:solidFill>
                                    <a:srgbClr val="FF0000"/>
                                  </a:solidFill>
                                  <a:latin typeface="Cambria Math"/>
                                </a:rPr>
                                <m:t>𝐼</m:t>
                              </m:r>
                            </m:num>
                            <m:den>
                              <m:r>
                                <a:rPr lang="en-US" sz="1600" i="1">
                                  <a:solidFill>
                                    <a:srgbClr val="FF0000"/>
                                  </a:solidFill>
                                  <a:latin typeface="Cambria Math"/>
                                </a:rPr>
                                <m:t>4</m:t>
                              </m:r>
                              <m:r>
                                <a:rPr lang="en-US" sz="1600" i="1">
                                  <a:solidFill>
                                    <a:srgbClr val="FF0000"/>
                                  </a:solidFill>
                                  <a:latin typeface="Cambria Math"/>
                                </a:rPr>
                                <m:t>𝜋</m:t>
                              </m:r>
                              <m:r>
                                <a:rPr lang="en-US" sz="1600" i="1">
                                  <a:solidFill>
                                    <a:srgbClr val="FF0000"/>
                                  </a:solidFill>
                                  <a:latin typeface="Cambria Math"/>
                                </a:rPr>
                                <m:t>𝑎</m:t>
                              </m:r>
                            </m:den>
                          </m:f>
                          <m:d>
                            <m:dPr>
                              <m:ctrlPr>
                                <a:rPr lang="en-US" sz="1600" i="1">
                                  <a:solidFill>
                                    <a:srgbClr val="FF0000"/>
                                  </a:solidFill>
                                  <a:latin typeface="Cambria Math" panose="02040503050406030204" pitchFamily="18" charset="0"/>
                                </a:rPr>
                              </m:ctrlPr>
                            </m:dPr>
                            <m:e>
                              <m:r>
                                <a:rPr lang="en-US" sz="1600" i="1">
                                  <a:solidFill>
                                    <a:srgbClr val="FF0000"/>
                                  </a:solidFill>
                                  <a:latin typeface="Cambria Math"/>
                                </a:rPr>
                                <m:t>𝑐𝑜𝑠</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𝜃</m:t>
                                  </m:r>
                                </m:e>
                                <m:sub>
                                  <m:r>
                                    <a:rPr lang="en-US" sz="1600" i="1">
                                      <a:solidFill>
                                        <a:srgbClr val="FF0000"/>
                                      </a:solidFill>
                                      <a:latin typeface="Cambria Math"/>
                                    </a:rPr>
                                    <m:t>1</m:t>
                                  </m:r>
                                </m:sub>
                              </m:sSub>
                              <m:r>
                                <a:rPr lang="en-US" sz="1600" i="1">
                                  <a:solidFill>
                                    <a:srgbClr val="FF0000"/>
                                  </a:solidFill>
                                  <a:latin typeface="Cambria Math"/>
                                </a:rPr>
                                <m:t>−</m:t>
                              </m:r>
                              <m:r>
                                <a:rPr lang="en-US" sz="1600" i="1">
                                  <a:solidFill>
                                    <a:srgbClr val="FF0000"/>
                                  </a:solidFill>
                                  <a:latin typeface="Cambria Math"/>
                                </a:rPr>
                                <m:t>𝑐𝑜𝑠</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𝜃</m:t>
                                  </m:r>
                                </m:e>
                                <m:sub>
                                  <m:r>
                                    <a:rPr lang="en-US" sz="1600" i="1">
                                      <a:solidFill>
                                        <a:srgbClr val="FF0000"/>
                                      </a:solidFill>
                                      <a:latin typeface="Cambria Math"/>
                                    </a:rPr>
                                    <m:t>2</m:t>
                                  </m:r>
                                </m:sub>
                              </m:sSub>
                            </m:e>
                          </m:d>
                        </m:e>
                      </m:nary>
                      <m:r>
                        <a:rPr lang="en-US" sz="1600" i="1">
                          <a:solidFill>
                            <a:srgbClr val="FF0000"/>
                          </a:solidFill>
                          <a:latin typeface="Cambria Math"/>
                        </a:rPr>
                        <m:t>=</m:t>
                      </m:r>
                      <m:f>
                        <m:fPr>
                          <m:ctrlPr>
                            <a:rPr lang="en-US" sz="1600" i="1">
                              <a:solidFill>
                                <a:srgbClr val="FF0000"/>
                              </a:solidFill>
                              <a:latin typeface="Cambria Math" panose="02040503050406030204" pitchFamily="18" charset="0"/>
                            </a:rPr>
                          </m:ctrlPr>
                        </m:fPr>
                        <m:num>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𝜇</m:t>
                              </m:r>
                            </m:e>
                            <m:sub>
                              <m:r>
                                <a:rPr lang="en-US" sz="1600" i="1">
                                  <a:solidFill>
                                    <a:srgbClr val="FF0000"/>
                                  </a:solidFill>
                                  <a:latin typeface="Cambria Math"/>
                                </a:rPr>
                                <m:t>0</m:t>
                              </m:r>
                            </m:sub>
                          </m:sSub>
                          <m:r>
                            <a:rPr lang="en-US" sz="1600" i="1">
                              <a:solidFill>
                                <a:srgbClr val="FF0000"/>
                              </a:solidFill>
                              <a:latin typeface="Cambria Math"/>
                            </a:rPr>
                            <m:t>𝐼</m:t>
                          </m:r>
                        </m:num>
                        <m:den>
                          <m:r>
                            <a:rPr lang="en-US" sz="1600" i="1">
                              <a:solidFill>
                                <a:srgbClr val="FF0000"/>
                              </a:solidFill>
                              <a:latin typeface="Cambria Math"/>
                            </a:rPr>
                            <m:t>4</m:t>
                          </m:r>
                          <m:r>
                            <a:rPr lang="en-US" sz="1600" i="1">
                              <a:solidFill>
                                <a:srgbClr val="FF0000"/>
                              </a:solidFill>
                              <a:latin typeface="Cambria Math"/>
                            </a:rPr>
                            <m:t>𝜋</m:t>
                          </m:r>
                          <m:r>
                            <a:rPr lang="en-US" sz="1600" i="1">
                              <a:solidFill>
                                <a:srgbClr val="FF0000"/>
                              </a:solidFill>
                              <a:latin typeface="Cambria Math"/>
                            </a:rPr>
                            <m:t>𝑎</m:t>
                          </m:r>
                        </m:den>
                      </m:f>
                      <m:d>
                        <m:dPr>
                          <m:ctrlPr>
                            <a:rPr lang="en-US" sz="1600" i="1">
                              <a:solidFill>
                                <a:srgbClr val="FF0000"/>
                              </a:solidFill>
                              <a:latin typeface="Cambria Math" panose="02040503050406030204" pitchFamily="18" charset="0"/>
                            </a:rPr>
                          </m:ctrlPr>
                        </m:dPr>
                        <m:e>
                          <m:func>
                            <m:funcPr>
                              <m:ctrlPr>
                                <a:rPr lang="en-US" sz="1600" i="1">
                                  <a:solidFill>
                                    <a:srgbClr val="FF0000"/>
                                  </a:solidFill>
                                  <a:latin typeface="Cambria Math" panose="02040503050406030204" pitchFamily="18" charset="0"/>
                                </a:rPr>
                              </m:ctrlPr>
                            </m:funcPr>
                            <m:fName>
                              <m:r>
                                <m:rPr>
                                  <m:sty m:val="p"/>
                                </m:rPr>
                                <a:rPr lang="en-US" sz="1600">
                                  <a:solidFill>
                                    <a:srgbClr val="FF0000"/>
                                  </a:solidFill>
                                  <a:latin typeface="Cambria Math"/>
                                </a:rPr>
                                <m:t>cos</m:t>
                              </m:r>
                            </m:fName>
                            <m:e>
                              <m:r>
                                <a:rPr lang="en-US" sz="1600" b="1" i="1">
                                  <a:solidFill>
                                    <a:srgbClr val="FF0000"/>
                                  </a:solidFill>
                                  <a:latin typeface="Cambria Math"/>
                                </a:rPr>
                                <m:t>𝟎</m:t>
                              </m:r>
                            </m:e>
                          </m:func>
                          <m:r>
                            <a:rPr lang="en-US" sz="1600" i="1">
                              <a:solidFill>
                                <a:srgbClr val="FF0000"/>
                              </a:solidFill>
                              <a:latin typeface="Cambria Math"/>
                            </a:rPr>
                            <m:t>−</m:t>
                          </m:r>
                          <m:func>
                            <m:funcPr>
                              <m:ctrlPr>
                                <a:rPr lang="en-US" sz="1600" i="1">
                                  <a:solidFill>
                                    <a:srgbClr val="FF0000"/>
                                  </a:solidFill>
                                  <a:latin typeface="Cambria Math" panose="02040503050406030204" pitchFamily="18" charset="0"/>
                                </a:rPr>
                              </m:ctrlPr>
                            </m:funcPr>
                            <m:fName>
                              <m:r>
                                <m:rPr>
                                  <m:sty m:val="p"/>
                                </m:rPr>
                                <a:rPr lang="en-US" sz="1600">
                                  <a:solidFill>
                                    <a:srgbClr val="FF0000"/>
                                  </a:solidFill>
                                  <a:latin typeface="Cambria Math"/>
                                </a:rPr>
                                <m:t>cos</m:t>
                              </m:r>
                            </m:fName>
                            <m:e>
                              <m:r>
                                <a:rPr lang="en-US" sz="1600" i="1">
                                  <a:solidFill>
                                    <a:srgbClr val="FF0000"/>
                                  </a:solidFill>
                                  <a:latin typeface="Cambria Math"/>
                                </a:rPr>
                                <m:t>𝜋</m:t>
                              </m:r>
                            </m:e>
                          </m:func>
                        </m:e>
                      </m:d>
                    </m:oMath>
                  </m:oMathPara>
                </a14:m>
                <a:endParaRPr lang="en-US" sz="1600" b="1" i="1" dirty="0">
                  <a:solidFill>
                    <a:prstClr val="black"/>
                  </a:solidFill>
                  <a:latin typeface="Cambria Math"/>
                </a:endParaRPr>
              </a:p>
            </p:txBody>
          </p:sp>
        </mc:Choice>
        <mc:Fallback xmlns="">
          <p:sp>
            <p:nvSpPr>
              <p:cNvPr id="8" name="Rectangle 7"/>
              <p:cNvSpPr>
                <a:spLocks noRot="1" noChangeAspect="1" noMove="1" noResize="1" noEditPoints="1" noAdjustHandles="1" noChangeArrowheads="1" noChangeShapeType="1" noTextEdit="1"/>
              </p:cNvSpPr>
              <p:nvPr/>
            </p:nvSpPr>
            <p:spPr>
              <a:xfrm>
                <a:off x="1493071" y="2643193"/>
                <a:ext cx="7257229" cy="1705916"/>
              </a:xfrm>
              <a:prstGeom prst="rect">
                <a:avLst/>
              </a:prstGeom>
              <a:blipFill>
                <a:blip r:embed="rId7"/>
                <a:stretch>
                  <a:fillRect l="-756" t="-2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43390" y="4706560"/>
                <a:ext cx="9127526" cy="738664"/>
              </a:xfrm>
              <a:prstGeom prst="rect">
                <a:avLst/>
              </a:prstGeom>
            </p:spPr>
            <p:txBody>
              <a:bodyPr wrap="square">
                <a:spAutoFit/>
              </a:bodyPr>
              <a:lstStyle/>
              <a:p>
                <a:pPr lvl="0" algn="just">
                  <a:defRPr/>
                </a:pPr>
                <a:r>
                  <a:rPr lang="en-US" sz="1400" dirty="0">
                    <a:solidFill>
                      <a:prstClr val="black"/>
                    </a:solidFill>
                  </a:rPr>
                  <a:t>The result of Example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𝟏</m:t>
                    </m:r>
                    <m:r>
                      <a:rPr lang="en-US" sz="1400" b="1" i="1">
                        <a:solidFill>
                          <a:prstClr val="black"/>
                        </a:solidFill>
                        <a:latin typeface="Cambria Math"/>
                      </a:rPr>
                      <m:t> </m:t>
                    </m:r>
                  </m:oMath>
                </a14:m>
                <a:r>
                  <a:rPr lang="en-US" sz="1400" dirty="0">
                    <a:solidFill>
                      <a:prstClr val="black"/>
                    </a:solidFill>
                  </a:rPr>
                  <a:t>is important because a current in the form of a long, straight wire occurs often. Figure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𝟒</m:t>
                    </m:r>
                  </m:oMath>
                </a14:m>
                <a:r>
                  <a:rPr lang="en-US" sz="1400" dirty="0">
                    <a:solidFill>
                      <a:prstClr val="black"/>
                    </a:solidFill>
                  </a:rPr>
                  <a:t> is a perspective view of the magnetic field surrounding a long, straight current-carrying wire. Because of the symmetry of the wire, the magnetic field lines are circles concentric with the wire and lie in planes perpendicular to the wire. </a:t>
                </a:r>
              </a:p>
            </p:txBody>
          </p:sp>
        </mc:Choice>
        <mc:Fallback xmlns="">
          <p:sp>
            <p:nvSpPr>
              <p:cNvPr id="10" name="Rectangle 9"/>
              <p:cNvSpPr>
                <a:spLocks noRot="1" noChangeAspect="1" noMove="1" noResize="1" noEditPoints="1" noAdjustHandles="1" noChangeArrowheads="1" noChangeShapeType="1" noTextEdit="1"/>
              </p:cNvSpPr>
              <p:nvPr/>
            </p:nvSpPr>
            <p:spPr>
              <a:xfrm>
                <a:off x="1543390" y="4706560"/>
                <a:ext cx="9127526" cy="738664"/>
              </a:xfrm>
              <a:prstGeom prst="rect">
                <a:avLst/>
              </a:prstGeom>
              <a:blipFill>
                <a:blip r:embed="rId8"/>
                <a:stretch>
                  <a:fillRect l="-200" t="-1653" r="-668" b="-82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43390" y="5373216"/>
                <a:ext cx="9075705" cy="738664"/>
              </a:xfrm>
              <a:prstGeom prst="rect">
                <a:avLst/>
              </a:prstGeom>
            </p:spPr>
            <p:txBody>
              <a:bodyPr wrap="square">
                <a:spAutoFit/>
              </a:bodyPr>
              <a:lstStyle/>
              <a:p>
                <a:pPr lvl="0">
                  <a:defRPr/>
                </a:pPr>
                <a:r>
                  <a:rPr lang="en-US" sz="1400" dirty="0">
                    <a:solidFill>
                      <a:prstClr val="black"/>
                    </a:solidFill>
                  </a:rPr>
                  <a:t>The magnitude of B is constant on any circle of radius </a:t>
                </a:r>
                <a:r>
                  <a:rPr lang="en-US" sz="1400" i="1" dirty="0">
                    <a:solidFill>
                      <a:prstClr val="black"/>
                    </a:solidFill>
                  </a:rPr>
                  <a:t>a </a:t>
                </a:r>
                <a:r>
                  <a:rPr lang="en-US" sz="1400" dirty="0">
                    <a:solidFill>
                      <a:prstClr val="black"/>
                    </a:solidFill>
                  </a:rPr>
                  <a:t>and is given by Equation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𝟓</m:t>
                    </m:r>
                  </m:oMath>
                </a14:m>
                <a:r>
                  <a:rPr lang="en-US" sz="1400" dirty="0">
                    <a:solidFill>
                      <a:prstClr val="black"/>
                    </a:solidFill>
                  </a:rPr>
                  <a:t>. A convenient rule for </a:t>
                </a:r>
                <a:r>
                  <a:rPr lang="en-US" sz="1400" dirty="0" err="1">
                    <a:solidFill>
                      <a:prstClr val="black"/>
                    </a:solidFill>
                  </a:rPr>
                  <a:t>determ-ining</a:t>
                </a:r>
                <a:r>
                  <a:rPr lang="en-US" sz="1400" dirty="0">
                    <a:solidFill>
                      <a:prstClr val="black"/>
                    </a:solidFill>
                  </a:rPr>
                  <a:t> the direction of </a:t>
                </a:r>
                <a14:m>
                  <m:oMath xmlns:m="http://schemas.openxmlformats.org/officeDocument/2006/math">
                    <m:r>
                      <a:rPr lang="en-US" sz="1400" b="1" i="1">
                        <a:solidFill>
                          <a:prstClr val="black"/>
                        </a:solidFill>
                        <a:latin typeface="Cambria Math"/>
                      </a:rPr>
                      <m:t>𝑩</m:t>
                    </m:r>
                    <m:r>
                      <a:rPr lang="en-US" sz="1400" b="1" i="1">
                        <a:solidFill>
                          <a:prstClr val="black"/>
                        </a:solidFill>
                        <a:latin typeface="Cambria Math"/>
                      </a:rPr>
                      <m:t> </m:t>
                    </m:r>
                  </m:oMath>
                </a14:m>
                <a:r>
                  <a:rPr lang="en-US" sz="1400" dirty="0">
                    <a:solidFill>
                      <a:prstClr val="black"/>
                    </a:solidFill>
                  </a:rPr>
                  <a:t>is to grasp the wire with the right hand, positioning the thumb along the direction of the current. The four fingers wrap in the direction of the magnetic field.</a:t>
                </a:r>
                <a:endParaRPr lang="en-US" sz="1400" dirty="0">
                  <a:solidFill>
                    <a:prstClr val="black"/>
                  </a:solidFill>
                  <a:latin typeface="Calibri"/>
                </a:endParaRPr>
              </a:p>
            </p:txBody>
          </p:sp>
        </mc:Choice>
        <mc:Fallback xmlns="">
          <p:sp>
            <p:nvSpPr>
              <p:cNvPr id="11" name="Rectangle 10"/>
              <p:cNvSpPr>
                <a:spLocks noRot="1" noChangeAspect="1" noMove="1" noResize="1" noEditPoints="1" noAdjustHandles="1" noChangeArrowheads="1" noChangeShapeType="1" noTextEdit="1"/>
              </p:cNvSpPr>
              <p:nvPr/>
            </p:nvSpPr>
            <p:spPr>
              <a:xfrm>
                <a:off x="1543390" y="5373216"/>
                <a:ext cx="9075705" cy="738664"/>
              </a:xfrm>
              <a:prstGeom prst="rect">
                <a:avLst/>
              </a:prstGeom>
              <a:blipFill>
                <a:blip r:embed="rId9"/>
                <a:stretch>
                  <a:fillRect l="-201" t="-820" b="-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19581" y="6013158"/>
                <a:ext cx="9075704" cy="800219"/>
              </a:xfrm>
              <a:prstGeom prst="rect">
                <a:avLst/>
              </a:prstGeom>
            </p:spPr>
            <p:txBody>
              <a:bodyPr wrap="square">
                <a:spAutoFit/>
              </a:bodyPr>
              <a:lstStyle/>
              <a:p>
                <a:pPr lvl="0">
                  <a:defRPr/>
                </a:pPr>
                <a:r>
                  <a:rPr lang="en-US" dirty="0">
                    <a:solidFill>
                      <a:prstClr val="black"/>
                    </a:solidFill>
                    <a:latin typeface="Calibri"/>
                  </a:rPr>
                  <a:t>     </a:t>
                </a:r>
                <a:r>
                  <a:rPr lang="en-US" sz="1200" dirty="0">
                    <a:solidFill>
                      <a:prstClr val="black"/>
                    </a:solidFill>
                  </a:rPr>
                  <a:t> </a:t>
                </a:r>
                <a:r>
                  <a:rPr lang="en-US" sz="1400" dirty="0">
                    <a:solidFill>
                      <a:prstClr val="black"/>
                    </a:solidFill>
                  </a:rPr>
                  <a:t>Another observation we can make in Figure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𝟒</m:t>
                    </m:r>
                  </m:oMath>
                </a14:m>
                <a:r>
                  <a:rPr lang="en-US" sz="1400" dirty="0">
                    <a:solidFill>
                      <a:prstClr val="black"/>
                    </a:solidFill>
                  </a:rPr>
                  <a:t> is that the magnetic field line shown has no beginning and no end. It forms a closed loop. This is a major difference between magnetic field lines and electric field lines, which begin on positive charges and end on negative charges. We will explore this feature of magnetic field lines further in Section </a:t>
                </a:r>
                <a14:m>
                  <m:oMath xmlns:m="http://schemas.openxmlformats.org/officeDocument/2006/math">
                    <m:r>
                      <a:rPr lang="en-US" sz="1400" b="1" i="1" smtClean="0">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𝟔</m:t>
                    </m:r>
                    <m:r>
                      <a:rPr lang="en-US" sz="1400" b="1" i="1">
                        <a:solidFill>
                          <a:prstClr val="black"/>
                        </a:solidFill>
                        <a:latin typeface="Cambria Math"/>
                      </a:rPr>
                      <m:t>.</m:t>
                    </m:r>
                  </m:oMath>
                </a14:m>
                <a:endParaRPr lang="en-US" sz="1400" dirty="0">
                  <a:solidFill>
                    <a:prstClr val="black"/>
                  </a:solidFill>
                  <a:latin typeface="Calibri"/>
                </a:endParaRPr>
              </a:p>
            </p:txBody>
          </p:sp>
        </mc:Choice>
        <mc:Fallback xmlns="">
          <p:sp>
            <p:nvSpPr>
              <p:cNvPr id="12" name="Rectangle 11"/>
              <p:cNvSpPr>
                <a:spLocks noRot="1" noChangeAspect="1" noMove="1" noResize="1" noEditPoints="1" noAdjustHandles="1" noChangeArrowheads="1" noChangeShapeType="1" noTextEdit="1"/>
              </p:cNvSpPr>
              <p:nvPr/>
            </p:nvSpPr>
            <p:spPr>
              <a:xfrm>
                <a:off x="1519581" y="6013158"/>
                <a:ext cx="9075704" cy="800219"/>
              </a:xfrm>
              <a:prstGeom prst="rect">
                <a:avLst/>
              </a:prstGeom>
              <a:blipFill>
                <a:blip r:embed="rId10"/>
                <a:stretch>
                  <a:fillRect l="-201" b="-6818"/>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AEDDC44C-F0C4-482A-874B-8597FFE3AA5E}"/>
              </a:ext>
            </a:extLst>
          </p:cNvPr>
          <p:cNvPicPr/>
          <p:nvPr/>
        </p:nvPicPr>
        <p:blipFill>
          <a:blip r:embed="rId11">
            <a:lum bright="-20000" contrast="40000"/>
          </a:blip>
          <a:srcRect/>
          <a:stretch>
            <a:fillRect/>
          </a:stretch>
        </p:blipFill>
        <p:spPr bwMode="auto">
          <a:xfrm>
            <a:off x="9261644" y="1634054"/>
            <a:ext cx="2160240" cy="18933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7DDC210-A794-425F-AA0D-83779F7E78C8}"/>
                  </a:ext>
                </a:extLst>
              </p:cNvPr>
              <p:cNvSpPr/>
              <p:nvPr/>
            </p:nvSpPr>
            <p:spPr>
              <a:xfrm>
                <a:off x="1298713" y="4291592"/>
                <a:ext cx="8168697" cy="497637"/>
              </a:xfrm>
              <a:prstGeom prst="rect">
                <a:avLst/>
              </a:prstGeom>
            </p:spPr>
            <p:txBody>
              <a:bodyPr wrap="square">
                <a:spAutoFit/>
              </a:bodyPr>
              <a:lstStyle/>
              <a:p>
                <a:pPr lvl="0">
                  <a:defRPr/>
                </a:pPr>
                <a14:m>
                  <m:oMath xmlns:m="http://schemas.openxmlformats.org/officeDocument/2006/math">
                    <m:r>
                      <a:rPr lang="en-US" b="1" i="1" smtClean="0">
                        <a:solidFill>
                          <a:prstClr val="black"/>
                        </a:solidFill>
                        <a:latin typeface="Cambria Math"/>
                      </a:rPr>
                      <m:t>𝑬𝒒𝒖𝒂𝒕𝒊𝒐𝒏</m:t>
                    </m:r>
                    <m:r>
                      <a:rPr lang="en-US" b="1" i="1" smtClean="0">
                        <a:solidFill>
                          <a:prstClr val="black"/>
                        </a:solidFill>
                        <a:latin typeface="Cambria Math"/>
                      </a:rPr>
                      <m:t> </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𝟒</m:t>
                    </m:r>
                  </m:oMath>
                </a14:m>
                <a:r>
                  <a:rPr lang="en-US" dirty="0">
                    <a:solidFill>
                      <a:prstClr val="black"/>
                    </a:solidFill>
                  </a:rPr>
                  <a:t> becomes</a:t>
                </a:r>
                <a:r>
                  <a:rPr lang="en-US" b="1" dirty="0">
                    <a:solidFill>
                      <a:prstClr val="black"/>
                    </a:solidFill>
                  </a:rPr>
                  <a:t>    </a:t>
                </a:r>
                <a14:m>
                  <m:oMath xmlns:m="http://schemas.openxmlformats.org/officeDocument/2006/math">
                    <m:r>
                      <a:rPr lang="en-US" b="1" i="1">
                        <a:solidFill>
                          <a:srgbClr val="FF0000"/>
                        </a:solidFill>
                        <a:latin typeface="Cambria Math"/>
                      </a:rPr>
                      <m:t>𝑩</m:t>
                    </m:r>
                    <m:r>
                      <a:rPr lang="en-US" i="1">
                        <a:solidFill>
                          <a:srgbClr val="FF0000"/>
                        </a:solidFill>
                        <a:latin typeface="Cambria Math"/>
                      </a:rPr>
                      <m:t>=</m:t>
                    </m:r>
                    <m:f>
                      <m:fPr>
                        <m:ctrlPr>
                          <a:rPr lang="en-US" sz="2000" i="1">
                            <a:solidFill>
                              <a:srgbClr val="FF0000"/>
                            </a:solidFill>
                            <a:latin typeface="Cambria Math" panose="02040503050406030204" pitchFamily="18" charset="0"/>
                          </a:rPr>
                        </m:ctrlPr>
                      </m:fPr>
                      <m:num>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𝜇</m:t>
                            </m:r>
                          </m:e>
                          <m:sub>
                            <m:r>
                              <a:rPr lang="en-US" sz="2000" i="1">
                                <a:solidFill>
                                  <a:srgbClr val="FF0000"/>
                                </a:solidFill>
                                <a:latin typeface="Cambria Math"/>
                              </a:rPr>
                              <m:t>0</m:t>
                            </m:r>
                          </m:sub>
                        </m:sSub>
                        <m:r>
                          <a:rPr lang="en-US" sz="2000" i="1">
                            <a:solidFill>
                              <a:srgbClr val="FF0000"/>
                            </a:solidFill>
                            <a:latin typeface="Cambria Math"/>
                          </a:rPr>
                          <m:t>𝐼</m:t>
                        </m:r>
                      </m:num>
                      <m:den>
                        <m:r>
                          <a:rPr lang="en-US" sz="2000" i="1">
                            <a:solidFill>
                              <a:srgbClr val="FF0000"/>
                            </a:solidFill>
                            <a:latin typeface="Cambria Math"/>
                          </a:rPr>
                          <m:t>4</m:t>
                        </m:r>
                        <m:r>
                          <a:rPr lang="en-US" sz="2000" i="1">
                            <a:solidFill>
                              <a:srgbClr val="FF0000"/>
                            </a:solidFill>
                            <a:latin typeface="Cambria Math"/>
                          </a:rPr>
                          <m:t>𝜋</m:t>
                        </m:r>
                        <m:r>
                          <a:rPr lang="en-US" sz="2000" i="1">
                            <a:solidFill>
                              <a:srgbClr val="FF0000"/>
                            </a:solidFill>
                            <a:latin typeface="Cambria Math"/>
                          </a:rPr>
                          <m:t>𝑎</m:t>
                        </m:r>
                      </m:den>
                    </m:f>
                    <m:d>
                      <m:dPr>
                        <m:ctrlPr>
                          <a:rPr lang="en-US" i="1">
                            <a:solidFill>
                              <a:srgbClr val="FF0000"/>
                            </a:solidFill>
                            <a:latin typeface="Cambria Math" panose="02040503050406030204" pitchFamily="18" charset="0"/>
                          </a:rPr>
                        </m:ctrlPr>
                      </m:dPr>
                      <m:e>
                        <m:r>
                          <a:rPr lang="en-US" i="1" smtClean="0">
                            <a:solidFill>
                              <a:srgbClr val="FF0000"/>
                            </a:solidFill>
                            <a:latin typeface="Cambria Math" panose="02040503050406030204" pitchFamily="18" charset="0"/>
                          </a:rPr>
                          <m:t>2</m:t>
                        </m:r>
                      </m:e>
                    </m:d>
                    <m:r>
                      <a:rPr lang="en-US" b="1" i="1">
                        <a:solidFill>
                          <a:srgbClr val="FF0000"/>
                        </a:solidFill>
                        <a:latin typeface="Cambria Math"/>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𝜇</m:t>
                            </m:r>
                          </m:e>
                          <m:sub>
                            <m:r>
                              <a:rPr lang="en-US" b="1" i="1">
                                <a:solidFill>
                                  <a:srgbClr val="FF0000"/>
                                </a:solidFill>
                                <a:latin typeface="Cambria Math"/>
                              </a:rPr>
                              <m:t>𝟎</m:t>
                            </m:r>
                          </m:sub>
                        </m:sSub>
                        <m:r>
                          <a:rPr lang="en-US" i="1">
                            <a:solidFill>
                              <a:srgbClr val="FF0000"/>
                            </a:solidFill>
                            <a:latin typeface="Cambria Math"/>
                          </a:rPr>
                          <m:t>𝐼</m:t>
                        </m:r>
                      </m:num>
                      <m:den>
                        <m:r>
                          <a:rPr lang="en-US" b="1" i="1">
                            <a:solidFill>
                              <a:srgbClr val="FF0000"/>
                            </a:solidFill>
                            <a:latin typeface="Cambria Math" panose="02040503050406030204" pitchFamily="18" charset="0"/>
                          </a:rPr>
                          <m:t>𝟐</m:t>
                        </m:r>
                        <m:r>
                          <a:rPr lang="en-US" i="1">
                            <a:solidFill>
                              <a:srgbClr val="FF0000"/>
                            </a:solidFill>
                            <a:latin typeface="Cambria Math"/>
                          </a:rPr>
                          <m:t>𝜋</m:t>
                        </m:r>
                        <m:r>
                          <a:rPr lang="en-US" i="1">
                            <a:solidFill>
                              <a:srgbClr val="FF0000"/>
                            </a:solidFill>
                            <a:latin typeface="Cambria Math"/>
                          </a:rPr>
                          <m:t>𝑎</m:t>
                        </m:r>
                      </m:den>
                    </m:f>
                  </m:oMath>
                </a14:m>
                <a:r>
                  <a:rPr lang="en-US" dirty="0">
                    <a:solidFill>
                      <a:srgbClr val="FF0000"/>
                    </a:solidFill>
                  </a:rPr>
                  <a:t>                                  </a:t>
                </a:r>
                <a14:m>
                  <m:oMath xmlns:m="http://schemas.openxmlformats.org/officeDocument/2006/math">
                    <m:r>
                      <a:rPr lang="en-US" b="1" i="1">
                        <a:solidFill>
                          <a:srgbClr val="FF0000"/>
                        </a:solidFill>
                        <a:latin typeface="Cambria Math"/>
                      </a:rPr>
                      <m:t>(</m:t>
                    </m:r>
                    <m:r>
                      <a:rPr lang="en-US" b="1" i="1">
                        <a:solidFill>
                          <a:srgbClr val="FF0000"/>
                        </a:solidFill>
                        <a:latin typeface="Cambria Math" panose="02040503050406030204" pitchFamily="18" charset="0"/>
                      </a:rPr>
                      <m:t>𝟐</m:t>
                    </m:r>
                    <m:r>
                      <a:rPr lang="en-US" b="1" i="1">
                        <a:solidFill>
                          <a:srgbClr val="FF0000"/>
                        </a:solidFill>
                        <a:latin typeface="Cambria Math"/>
                      </a:rPr>
                      <m:t>.</m:t>
                    </m:r>
                    <m:r>
                      <a:rPr lang="en-US" b="1" i="1">
                        <a:solidFill>
                          <a:srgbClr val="FF0000"/>
                        </a:solidFill>
                        <a:latin typeface="Cambria Math"/>
                      </a:rPr>
                      <m:t>𝟓</m:t>
                    </m:r>
                    <m:r>
                      <a:rPr lang="en-US" b="1" i="1">
                        <a:solidFill>
                          <a:srgbClr val="FF0000"/>
                        </a:solidFill>
                        <a:latin typeface="Cambria Math"/>
                      </a:rPr>
                      <m:t>)</m:t>
                    </m:r>
                  </m:oMath>
                </a14:m>
                <a:endParaRPr lang="en-US" dirty="0"/>
              </a:p>
            </p:txBody>
          </p:sp>
        </mc:Choice>
        <mc:Fallback xmlns="">
          <p:sp>
            <p:nvSpPr>
              <p:cNvPr id="2" name="Rectangle 1">
                <a:extLst>
                  <a:ext uri="{FF2B5EF4-FFF2-40B4-BE49-F238E27FC236}">
                    <a16:creationId xmlns:a16="http://schemas.microsoft.com/office/drawing/2014/main" id="{07DDC210-A794-425F-AA0D-83779F7E78C8}"/>
                  </a:ext>
                </a:extLst>
              </p:cNvPr>
              <p:cNvSpPr>
                <a:spLocks noRot="1" noChangeAspect="1" noMove="1" noResize="1" noEditPoints="1" noAdjustHandles="1" noChangeArrowheads="1" noChangeShapeType="1" noTextEdit="1"/>
              </p:cNvSpPr>
              <p:nvPr/>
            </p:nvSpPr>
            <p:spPr>
              <a:xfrm>
                <a:off x="1298713" y="4291592"/>
                <a:ext cx="8168697" cy="497637"/>
              </a:xfrm>
              <a:prstGeom prst="rect">
                <a:avLst/>
              </a:prstGeom>
              <a:blipFill>
                <a:blip r:embed="rId12"/>
                <a:stretch>
                  <a:fillRect l="-149" b="-731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080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3696" y="-27384"/>
            <a:ext cx="9137221" cy="461665"/>
          </a:xfrm>
          <a:prstGeom prst="rect">
            <a:avLst/>
          </a:prstGeom>
          <a:solidFill>
            <a:srgbClr val="FFC000"/>
          </a:solidFill>
        </p:spPr>
        <p:txBody>
          <a:bodyPr wrap="square">
            <a:spAutoFit/>
          </a:bodyPr>
          <a:lstStyle/>
          <a:p>
            <a:pPr lvl="0">
              <a:defRPr/>
            </a:pPr>
            <a:r>
              <a:rPr lang="en-US" sz="2400" b="1" dirty="0">
                <a:solidFill>
                  <a:prstClr val="black"/>
                </a:solidFill>
              </a:rPr>
              <a:t>𝑬𝒙𝒂𝒎𝒑𝒍𝒆 2.2 </a:t>
            </a:r>
            <a:r>
              <a:rPr lang="en-US" b="1" dirty="0">
                <a:solidFill>
                  <a:prstClr val="black"/>
                </a:solidFill>
              </a:rPr>
              <a:t>Magnetic Field Due to a Curved Wire Segment</a:t>
            </a:r>
            <a:endParaRPr lang="en-US"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1533696" y="404665"/>
                <a:ext cx="9085399" cy="1200329"/>
              </a:xfrm>
              <a:prstGeom prst="rect">
                <a:avLst/>
              </a:prstGeom>
            </p:spPr>
            <p:txBody>
              <a:bodyPr wrap="square">
                <a:spAutoFit/>
              </a:bodyPr>
              <a:lstStyle/>
              <a:p>
                <a:pPr lvl="0">
                  <a:defRPr/>
                </a:pPr>
                <a:r>
                  <a:rPr lang="en-US" dirty="0">
                    <a:solidFill>
                      <a:prstClr val="black"/>
                    </a:solidFill>
                  </a:rPr>
                  <a:t>Calculate the magnetic field at point </a:t>
                </a:r>
                <a:r>
                  <a:rPr lang="en-US" b="1" i="1" dirty="0">
                    <a:solidFill>
                      <a:schemeClr val="accent6">
                        <a:lumMod val="75000"/>
                      </a:schemeClr>
                    </a:solidFill>
                  </a:rPr>
                  <a:t>O</a:t>
                </a:r>
                <a:r>
                  <a:rPr lang="en-US" i="1" dirty="0">
                    <a:solidFill>
                      <a:prstClr val="black"/>
                    </a:solidFill>
                  </a:rPr>
                  <a:t> </a:t>
                </a:r>
                <a:r>
                  <a:rPr lang="en-US" dirty="0">
                    <a:solidFill>
                      <a:prstClr val="black"/>
                    </a:solidFill>
                  </a:rPr>
                  <a:t>for the current carrying wire segment shown in Figure </a:t>
                </a:r>
                <a14:m>
                  <m:oMath xmlns:m="http://schemas.openxmlformats.org/officeDocument/2006/math">
                    <m:r>
                      <a:rPr lang="en-US" b="1" i="1">
                        <a:solidFill>
                          <a:prstClr val="black"/>
                        </a:solidFill>
                        <a:latin typeface="Cambria Math"/>
                      </a:rPr>
                      <m:t>𝟐</m:t>
                    </m:r>
                    <m:r>
                      <a:rPr lang="en-US" b="1" i="1">
                        <a:solidFill>
                          <a:prstClr val="black"/>
                        </a:solidFill>
                        <a:latin typeface="Cambria Math"/>
                      </a:rPr>
                      <m:t>.</m:t>
                    </m:r>
                    <m:r>
                      <a:rPr lang="en-US" b="1" i="1">
                        <a:solidFill>
                          <a:prstClr val="black"/>
                        </a:solidFill>
                        <a:latin typeface="Cambria Math"/>
                      </a:rPr>
                      <m:t>𝟓</m:t>
                    </m:r>
                  </m:oMath>
                </a14:m>
                <a:r>
                  <a:rPr lang="en-US" dirty="0">
                    <a:solidFill>
                      <a:prstClr val="black"/>
                    </a:solidFill>
                  </a:rPr>
                  <a:t>. </a:t>
                </a:r>
                <a:r>
                  <a:rPr lang="en-US" b="1" dirty="0">
                    <a:solidFill>
                      <a:schemeClr val="accent6">
                        <a:lumMod val="75000"/>
                      </a:schemeClr>
                    </a:solidFill>
                  </a:rPr>
                  <a:t>The wire consists of two straight portions and a circular arc of radius </a:t>
                </a:r>
                <a:r>
                  <a:rPr lang="en-US" b="1" i="1" dirty="0">
                    <a:solidFill>
                      <a:schemeClr val="accent6">
                        <a:lumMod val="75000"/>
                      </a:schemeClr>
                    </a:solidFill>
                  </a:rPr>
                  <a:t>R</a:t>
                </a:r>
                <a:r>
                  <a:rPr lang="en-US" i="1" dirty="0">
                    <a:solidFill>
                      <a:prstClr val="black"/>
                    </a:solidFill>
                  </a:rPr>
                  <a:t> </a:t>
                </a:r>
                <a:r>
                  <a:rPr lang="en-US" dirty="0">
                    <a:solidFill>
                      <a:prstClr val="black"/>
                    </a:solidFill>
                  </a:rPr>
                  <a:t>, which subtends an angle </a:t>
                </a:r>
                <a14:m>
                  <m:oMath xmlns:m="http://schemas.openxmlformats.org/officeDocument/2006/math">
                    <m:r>
                      <a:rPr lang="en-US" b="1" i="1">
                        <a:solidFill>
                          <a:schemeClr val="accent6">
                            <a:lumMod val="75000"/>
                          </a:schemeClr>
                        </a:solidFill>
                        <a:latin typeface="Cambria Math"/>
                      </a:rPr>
                      <m:t>𝜽</m:t>
                    </m:r>
                  </m:oMath>
                </a14:m>
                <a:r>
                  <a:rPr lang="en-US" dirty="0">
                    <a:solidFill>
                      <a:prstClr val="black"/>
                    </a:solidFill>
                  </a:rPr>
                  <a:t>. The </a:t>
                </a:r>
                <a:r>
                  <a:rPr lang="en-US" b="1" dirty="0">
                    <a:solidFill>
                      <a:schemeClr val="accent6">
                        <a:lumMod val="75000"/>
                      </a:schemeClr>
                    </a:solidFill>
                  </a:rPr>
                  <a:t>arrowheads</a:t>
                </a:r>
                <a:r>
                  <a:rPr lang="en-US" dirty="0">
                    <a:solidFill>
                      <a:prstClr val="black"/>
                    </a:solidFill>
                  </a:rPr>
                  <a:t> on the wire indicate the direction of the current. </a:t>
                </a:r>
              </a:p>
              <a:p>
                <a:pPr lvl="0">
                  <a:defRPr/>
                </a:pPr>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33696" y="404665"/>
                <a:ext cx="9085399" cy="1200329"/>
              </a:xfrm>
              <a:prstGeom prst="rect">
                <a:avLst/>
              </a:prstGeom>
              <a:blipFill>
                <a:blip r:embed="rId6"/>
                <a:stretch>
                  <a:fillRect l="-604" t="-2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19580" y="1196753"/>
                <a:ext cx="9085399" cy="1108701"/>
              </a:xfrm>
              <a:prstGeom prst="rect">
                <a:avLst/>
              </a:prstGeom>
            </p:spPr>
            <p:txBody>
              <a:bodyPr wrap="square">
                <a:spAutoFit/>
              </a:bodyPr>
              <a:lstStyle/>
              <a:p>
                <a:pPr lvl="0">
                  <a:defRPr/>
                </a:pPr>
                <a:r>
                  <a:rPr lang="en-US" b="1" u="sng" dirty="0">
                    <a:solidFill>
                      <a:prstClr val="black"/>
                    </a:solidFill>
                  </a:rPr>
                  <a:t>Solution:</a:t>
                </a:r>
                <a:r>
                  <a:rPr lang="en-US" b="1" dirty="0">
                    <a:solidFill>
                      <a:prstClr val="black"/>
                    </a:solidFill>
                  </a:rPr>
                  <a:t>  </a:t>
                </a:r>
                <a:r>
                  <a:rPr lang="en-US" dirty="0">
                    <a:solidFill>
                      <a:prstClr val="black"/>
                    </a:solidFill>
                  </a:rPr>
                  <a:t>use Bio-Savart</a:t>
                </a:r>
                <a:r>
                  <a:rPr lang="en-US" b="1" dirty="0">
                    <a:solidFill>
                      <a:prstClr val="black"/>
                    </a:solidFill>
                  </a:rPr>
                  <a:t>,   </a:t>
                </a: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𝑰𝒅𝒔</m:t>
                        </m:r>
                        <m:r>
                          <a:rPr lang="en-US" sz="2000" b="1" i="1">
                            <a:solidFill>
                              <a:srgbClr val="FF0000"/>
                            </a:solidFill>
                            <a:latin typeface="Cambria Math"/>
                          </a:rPr>
                          <m:t>×</m:t>
                        </m:r>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a:rPr>
                              <m:t>𝒓</m:t>
                            </m:r>
                          </m:e>
                        </m:acc>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𝒓</m:t>
                            </m:r>
                          </m:e>
                          <m:sup>
                            <m:r>
                              <a:rPr lang="en-US" sz="2000" b="1" i="1">
                                <a:solidFill>
                                  <a:srgbClr val="FF0000"/>
                                </a:solidFill>
                                <a:latin typeface="Cambria Math"/>
                              </a:rPr>
                              <m:t>𝟐</m:t>
                            </m:r>
                          </m:sup>
                        </m:sSup>
                      </m:den>
                    </m:f>
                    <m:r>
                      <a:rPr lang="en-US" sz="2000" b="1" i="1">
                        <a:solidFill>
                          <a:prstClr val="black"/>
                        </a:solidFill>
                        <a:latin typeface="Cambria Math" panose="02040503050406030204" pitchFamily="18" charset="0"/>
                      </a:rPr>
                      <m:t> </m:t>
                    </m:r>
                  </m:oMath>
                </a14:m>
                <a:r>
                  <a:rPr lang="en-US" b="1" dirty="0">
                    <a:solidFill>
                      <a:prstClr val="black"/>
                    </a:solidFill>
                  </a:rPr>
                  <a:t>: </a:t>
                </a:r>
              </a:p>
              <a:p>
                <a:pPr lvl="0">
                  <a:defRPr/>
                </a:pPr>
                <a:r>
                  <a:rPr lang="en-US" dirty="0">
                    <a:solidFill>
                      <a:prstClr val="black"/>
                    </a:solidFill>
                  </a:rPr>
                  <a:t>The magnetic field dB at </a:t>
                </a:r>
                <a:r>
                  <a:rPr lang="en-US" b="1" i="1" dirty="0">
                    <a:solidFill>
                      <a:schemeClr val="accent6">
                        <a:lumMod val="75000"/>
                      </a:schemeClr>
                    </a:solidFill>
                  </a:rPr>
                  <a:t>O</a:t>
                </a:r>
                <a:r>
                  <a:rPr lang="en-US" i="1" dirty="0">
                    <a:solidFill>
                      <a:prstClr val="black"/>
                    </a:solidFill>
                  </a:rPr>
                  <a:t> </a:t>
                </a:r>
                <a:r>
                  <a:rPr lang="en-US" dirty="0">
                    <a:solidFill>
                      <a:prstClr val="black"/>
                    </a:solidFill>
                  </a:rPr>
                  <a:t>due to the current in the straight segments </a:t>
                </a:r>
                <a14:m>
                  <m:oMath xmlns:m="http://schemas.openxmlformats.org/officeDocument/2006/math">
                    <m:r>
                      <a:rPr lang="en-US" b="1" i="1">
                        <a:solidFill>
                          <a:schemeClr val="accent6">
                            <a:lumMod val="75000"/>
                          </a:schemeClr>
                        </a:solidFill>
                        <a:latin typeface="Cambria Math"/>
                      </a:rPr>
                      <m:t>𝑨</m:t>
                    </m:r>
                    <m:acc>
                      <m:accPr>
                        <m:chr m:val="̂"/>
                        <m:ctrlPr>
                          <a:rPr lang="en-US" b="1" i="1">
                            <a:solidFill>
                              <a:schemeClr val="accent6">
                                <a:lumMod val="75000"/>
                              </a:schemeClr>
                            </a:solidFill>
                            <a:latin typeface="Cambria Math" panose="02040503050406030204" pitchFamily="18" charset="0"/>
                          </a:rPr>
                        </m:ctrlPr>
                      </m:accPr>
                      <m:e>
                        <m:r>
                          <a:rPr lang="en-US" b="1" i="1">
                            <a:solidFill>
                              <a:schemeClr val="accent6">
                                <a:lumMod val="75000"/>
                              </a:schemeClr>
                            </a:solidFill>
                            <a:latin typeface="Cambria Math"/>
                          </a:rPr>
                          <m:t>𝑨</m:t>
                        </m:r>
                      </m:e>
                    </m:acc>
                  </m:oMath>
                </a14:m>
                <a:r>
                  <a:rPr lang="en-US" b="1" dirty="0">
                    <a:solidFill>
                      <a:schemeClr val="accent6">
                        <a:lumMod val="75000"/>
                      </a:schemeClr>
                    </a:solidFill>
                  </a:rPr>
                  <a:t> </a:t>
                </a:r>
                <a:r>
                  <a:rPr lang="en-US" dirty="0">
                    <a:solidFill>
                      <a:prstClr val="black"/>
                    </a:solidFill>
                  </a:rPr>
                  <a:t>and </a:t>
                </a:r>
                <a14:m>
                  <m:oMath xmlns:m="http://schemas.openxmlformats.org/officeDocument/2006/math">
                    <m:r>
                      <a:rPr lang="en-US" b="1" i="1">
                        <a:solidFill>
                          <a:schemeClr val="accent6">
                            <a:lumMod val="75000"/>
                          </a:schemeClr>
                        </a:solidFill>
                        <a:latin typeface="Cambria Math"/>
                      </a:rPr>
                      <m:t>𝑪</m:t>
                    </m:r>
                    <m:acc>
                      <m:accPr>
                        <m:chr m:val="̂"/>
                        <m:ctrlPr>
                          <a:rPr lang="en-US" b="1" i="1">
                            <a:solidFill>
                              <a:schemeClr val="accent6">
                                <a:lumMod val="75000"/>
                              </a:schemeClr>
                            </a:solidFill>
                            <a:latin typeface="Cambria Math" panose="02040503050406030204" pitchFamily="18" charset="0"/>
                          </a:rPr>
                        </m:ctrlPr>
                      </m:accPr>
                      <m:e>
                        <m:r>
                          <a:rPr lang="en-US" b="1" i="1">
                            <a:solidFill>
                              <a:schemeClr val="accent6">
                                <a:lumMod val="75000"/>
                              </a:schemeClr>
                            </a:solidFill>
                            <a:latin typeface="Cambria Math"/>
                          </a:rPr>
                          <m:t>𝑪</m:t>
                        </m:r>
                      </m:e>
                    </m:acc>
                  </m:oMath>
                </a14:m>
                <a:r>
                  <a:rPr lang="en-US" b="1" dirty="0">
                    <a:solidFill>
                      <a:schemeClr val="accent6">
                        <a:lumMod val="75000"/>
                      </a:schemeClr>
                    </a:solidFill>
                  </a:rPr>
                  <a:t> </a:t>
                </a:r>
                <a:r>
                  <a:rPr lang="en-US" dirty="0">
                    <a:solidFill>
                      <a:prstClr val="black"/>
                    </a:solidFill>
                  </a:rPr>
                  <a:t>is zero, because </a:t>
                </a:r>
                <a:r>
                  <a:rPr lang="en-US" b="1" i="1" dirty="0">
                    <a:solidFill>
                      <a:schemeClr val="accent6">
                        <a:lumMod val="75000"/>
                      </a:schemeClr>
                    </a:solidFill>
                  </a:rPr>
                  <a:t>d</a:t>
                </a:r>
                <a:r>
                  <a:rPr lang="en-US" b="1" dirty="0">
                    <a:solidFill>
                      <a:schemeClr val="accent6">
                        <a:lumMod val="75000"/>
                      </a:schemeClr>
                    </a:solidFill>
                  </a:rPr>
                  <a:t>s</a:t>
                </a:r>
                <a:r>
                  <a:rPr lang="en-US" dirty="0">
                    <a:solidFill>
                      <a:prstClr val="black"/>
                    </a:solidFill>
                  </a:rPr>
                  <a:t> is parallel to </a:t>
                </a:r>
                <a14:m>
                  <m:oMath xmlns:m="http://schemas.openxmlformats.org/officeDocument/2006/math">
                    <m:r>
                      <a:rPr lang="en-US" b="1" i="1">
                        <a:solidFill>
                          <a:schemeClr val="accent6">
                            <a:lumMod val="75000"/>
                          </a:schemeClr>
                        </a:solidFill>
                        <a:latin typeface="Cambria Math"/>
                      </a:rPr>
                      <m:t>𝒓</m:t>
                    </m:r>
                    <m:r>
                      <a:rPr lang="en-US" b="1" i="1">
                        <a:solidFill>
                          <a:schemeClr val="accent6">
                            <a:lumMod val="75000"/>
                          </a:schemeClr>
                        </a:solidFill>
                        <a:latin typeface="Cambria Math"/>
                      </a:rPr>
                      <m:t>ˆ</m:t>
                    </m:r>
                  </m:oMath>
                </a14:m>
                <a:r>
                  <a:rPr lang="en-US" dirty="0">
                    <a:solidFill>
                      <a:prstClr val="black"/>
                    </a:solidFill>
                  </a:rPr>
                  <a:t> along these paths; this means that  </a:t>
                </a:r>
                <a14:m>
                  <m:oMath xmlns:m="http://schemas.openxmlformats.org/officeDocument/2006/math">
                    <m:r>
                      <a:rPr lang="en-US" b="1" i="1">
                        <a:solidFill>
                          <a:schemeClr val="accent6">
                            <a:lumMod val="75000"/>
                          </a:schemeClr>
                        </a:solidFill>
                        <a:latin typeface="Cambria Math"/>
                      </a:rPr>
                      <m:t>𝒅𝒔</m:t>
                    </m:r>
                    <m:r>
                      <a:rPr lang="en-US" b="1" i="1">
                        <a:solidFill>
                          <a:schemeClr val="accent6">
                            <a:lumMod val="75000"/>
                          </a:schemeClr>
                        </a:solidFill>
                        <a:latin typeface="Cambria Math"/>
                      </a:rPr>
                      <m:t>×</m:t>
                    </m:r>
                    <m:acc>
                      <m:accPr>
                        <m:chr m:val="̂"/>
                        <m:ctrlPr>
                          <a:rPr lang="en-US" b="1" i="1">
                            <a:solidFill>
                              <a:schemeClr val="accent6">
                                <a:lumMod val="75000"/>
                              </a:schemeClr>
                            </a:solidFill>
                            <a:latin typeface="Cambria Math" panose="02040503050406030204" pitchFamily="18" charset="0"/>
                          </a:rPr>
                        </m:ctrlPr>
                      </m:accPr>
                      <m:e>
                        <m:r>
                          <a:rPr lang="en-US" b="1" i="1">
                            <a:solidFill>
                              <a:schemeClr val="accent6">
                                <a:lumMod val="75000"/>
                              </a:schemeClr>
                            </a:solidFill>
                            <a:latin typeface="Cambria Math"/>
                          </a:rPr>
                          <m:t>𝒓</m:t>
                        </m:r>
                      </m:e>
                    </m:acc>
                    <m:r>
                      <a:rPr lang="en-US" b="1" i="1">
                        <a:solidFill>
                          <a:schemeClr val="accent6">
                            <a:lumMod val="75000"/>
                          </a:schemeClr>
                        </a:solidFill>
                        <a:latin typeface="Cambria Math"/>
                      </a:rPr>
                      <m:t>=</m:t>
                    </m:r>
                    <m:r>
                      <a:rPr lang="en-US" b="1" i="1">
                        <a:solidFill>
                          <a:schemeClr val="accent6">
                            <a:lumMod val="75000"/>
                          </a:schemeClr>
                        </a:solidFill>
                        <a:latin typeface="Cambria Math"/>
                      </a:rPr>
                      <m:t>𝟎</m:t>
                    </m:r>
                  </m:oMath>
                </a14:m>
                <a:r>
                  <a:rPr lang="en-US" dirty="0">
                    <a:solidFill>
                      <a:prstClr val="black"/>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1519580" y="1196753"/>
                <a:ext cx="9085399" cy="1108701"/>
              </a:xfrm>
              <a:prstGeom prst="rect">
                <a:avLst/>
              </a:prstGeom>
              <a:blipFill>
                <a:blip r:embed="rId7"/>
                <a:stretch>
                  <a:fillRect l="-537"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47810" y="2204864"/>
                <a:ext cx="6564414" cy="923330"/>
              </a:xfrm>
              <a:prstGeom prst="rect">
                <a:avLst/>
              </a:prstGeom>
            </p:spPr>
            <p:txBody>
              <a:bodyPr wrap="square">
                <a:spAutoFit/>
              </a:bodyPr>
              <a:lstStyle/>
              <a:p>
                <a:pPr lvl="0">
                  <a:defRPr/>
                </a:pPr>
                <a:r>
                  <a:rPr lang="en-US" dirty="0">
                    <a:solidFill>
                      <a:prstClr val="black"/>
                    </a:solidFill>
                  </a:rPr>
                  <a:t>Each length element </a:t>
                </a:r>
                <a:r>
                  <a:rPr lang="en-US" b="1" i="1" dirty="0">
                    <a:solidFill>
                      <a:prstClr val="black"/>
                    </a:solidFill>
                  </a:rPr>
                  <a:t>d</a:t>
                </a:r>
                <a:r>
                  <a:rPr lang="en-US" b="1" dirty="0">
                    <a:solidFill>
                      <a:prstClr val="black"/>
                    </a:solidFill>
                  </a:rPr>
                  <a:t>s</a:t>
                </a:r>
                <a:r>
                  <a:rPr lang="en-US" dirty="0">
                    <a:solidFill>
                      <a:prstClr val="black"/>
                    </a:solidFill>
                  </a:rPr>
                  <a:t> along path </a:t>
                </a:r>
                <a14:m>
                  <m:oMath xmlns:m="http://schemas.openxmlformats.org/officeDocument/2006/math">
                    <m:r>
                      <a:rPr lang="en-US" i="1">
                        <a:solidFill>
                          <a:schemeClr val="accent6">
                            <a:lumMod val="75000"/>
                          </a:schemeClr>
                        </a:solidFill>
                        <a:latin typeface="Cambria Math"/>
                      </a:rPr>
                      <m:t>𝐴𝐶</m:t>
                    </m:r>
                  </m:oMath>
                </a14:m>
                <a:r>
                  <a:rPr lang="en-US" i="1" dirty="0">
                    <a:solidFill>
                      <a:prstClr val="black"/>
                    </a:solidFill>
                  </a:rPr>
                  <a:t> </a:t>
                </a:r>
                <a:r>
                  <a:rPr lang="en-US" dirty="0">
                    <a:solidFill>
                      <a:prstClr val="black"/>
                    </a:solidFill>
                  </a:rPr>
                  <a:t>is at the same distance </a:t>
                </a:r>
                <a14:m>
                  <m:oMath xmlns:m="http://schemas.openxmlformats.org/officeDocument/2006/math">
                    <m:r>
                      <a:rPr lang="en-US" b="1" i="1">
                        <a:solidFill>
                          <a:prstClr val="black"/>
                        </a:solidFill>
                        <a:latin typeface="Cambria Math"/>
                      </a:rPr>
                      <m:t>𝑹</m:t>
                    </m:r>
                    <m:r>
                      <a:rPr lang="en-US" i="1">
                        <a:solidFill>
                          <a:prstClr val="black"/>
                        </a:solidFill>
                        <a:latin typeface="Cambria Math"/>
                      </a:rPr>
                      <m:t> </m:t>
                    </m:r>
                  </m:oMath>
                </a14:m>
                <a:r>
                  <a:rPr lang="en-US" dirty="0">
                    <a:solidFill>
                      <a:prstClr val="black"/>
                    </a:solidFill>
                  </a:rPr>
                  <a:t>from </a:t>
                </a:r>
                <a14:m>
                  <m:oMath xmlns:m="http://schemas.openxmlformats.org/officeDocument/2006/math">
                    <m:r>
                      <a:rPr lang="en-US" b="1" i="1">
                        <a:solidFill>
                          <a:prstClr val="black"/>
                        </a:solidFill>
                        <a:latin typeface="Cambria Math"/>
                      </a:rPr>
                      <m:t>𝑶</m:t>
                    </m:r>
                  </m:oMath>
                </a14:m>
                <a:r>
                  <a:rPr lang="en-US" dirty="0">
                    <a:solidFill>
                      <a:prstClr val="black"/>
                    </a:solidFill>
                  </a:rPr>
                  <a:t>, and the current in each contributes a field element </a:t>
                </a:r>
                <a:r>
                  <a:rPr lang="en-US" b="1" i="1" dirty="0">
                    <a:solidFill>
                      <a:srgbClr val="FF0000"/>
                    </a:solidFill>
                  </a:rPr>
                  <a:t>d</a:t>
                </a:r>
                <a:r>
                  <a:rPr lang="en-US" b="1" dirty="0">
                    <a:solidFill>
                      <a:srgbClr val="FF0000"/>
                    </a:solidFill>
                  </a:rPr>
                  <a:t>B</a:t>
                </a:r>
                <a:r>
                  <a:rPr lang="en-US" dirty="0">
                    <a:solidFill>
                      <a:prstClr val="black"/>
                    </a:solidFill>
                  </a:rPr>
                  <a:t> directed into the page at </a:t>
                </a:r>
                <a14:m>
                  <m:oMath xmlns:m="http://schemas.openxmlformats.org/officeDocument/2006/math">
                    <m:r>
                      <a:rPr lang="en-US" b="1" i="1">
                        <a:solidFill>
                          <a:prstClr val="black"/>
                        </a:solidFill>
                        <a:latin typeface="Cambria Math"/>
                      </a:rPr>
                      <m:t>𝑶</m:t>
                    </m:r>
                  </m:oMath>
                </a14:m>
                <a:r>
                  <a:rPr lang="en-US" dirty="0">
                    <a:solidFill>
                      <a:prstClr val="black"/>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1547810" y="2204864"/>
                <a:ext cx="6564414" cy="923330"/>
              </a:xfrm>
              <a:prstGeom prst="rect">
                <a:avLst/>
              </a:prstGeom>
              <a:blipFill>
                <a:blip r:embed="rId8"/>
                <a:stretch>
                  <a:fillRect l="-836"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33696" y="3068960"/>
                <a:ext cx="6578528" cy="1372620"/>
              </a:xfrm>
              <a:prstGeom prst="rect">
                <a:avLst/>
              </a:prstGeom>
            </p:spPr>
            <p:txBody>
              <a:bodyPr wrap="square">
                <a:spAutoFit/>
              </a:bodyPr>
              <a:lstStyle/>
              <a:p>
                <a:pPr lvl="0">
                  <a:defRPr/>
                </a:pPr>
                <a:r>
                  <a:rPr lang="en-US" dirty="0">
                    <a:solidFill>
                      <a:prstClr val="black"/>
                    </a:solidFill>
                  </a:rPr>
                  <a:t>Furthermore, at every point on </a:t>
                </a:r>
                <a14:m>
                  <m:oMath xmlns:m="http://schemas.openxmlformats.org/officeDocument/2006/math">
                    <m:r>
                      <a:rPr lang="en-US" b="1" i="1">
                        <a:solidFill>
                          <a:schemeClr val="accent6">
                            <a:lumMod val="75000"/>
                          </a:schemeClr>
                        </a:solidFill>
                        <a:latin typeface="Cambria Math"/>
                      </a:rPr>
                      <m:t>𝑨𝑪</m:t>
                    </m:r>
                  </m:oMath>
                </a14:m>
                <a:r>
                  <a:rPr lang="en-US" dirty="0">
                    <a:solidFill>
                      <a:prstClr val="black"/>
                    </a:solidFill>
                  </a:rPr>
                  <a:t>, </a:t>
                </a:r>
                <a:r>
                  <a:rPr lang="en-US" b="1" i="1" dirty="0">
                    <a:solidFill>
                      <a:prstClr val="black"/>
                    </a:solidFill>
                  </a:rPr>
                  <a:t>d</a:t>
                </a:r>
                <a:r>
                  <a:rPr lang="en-US" b="1" dirty="0">
                    <a:solidFill>
                      <a:prstClr val="black"/>
                    </a:solidFill>
                  </a:rPr>
                  <a:t>s</a:t>
                </a:r>
                <a:r>
                  <a:rPr lang="en-US" dirty="0">
                    <a:solidFill>
                      <a:prstClr val="black"/>
                    </a:solidFill>
                  </a:rPr>
                  <a:t> is perpendicular to </a:t>
                </a:r>
                <a14:m>
                  <m:oMath xmlns:m="http://schemas.openxmlformats.org/officeDocument/2006/math">
                    <m:acc>
                      <m:accPr>
                        <m:chr m:val="̂"/>
                        <m:ctrlPr>
                          <a:rPr lang="en-US" b="1" i="1">
                            <a:solidFill>
                              <a:prstClr val="black"/>
                            </a:solidFill>
                            <a:latin typeface="Cambria Math" panose="02040503050406030204" pitchFamily="18" charset="0"/>
                          </a:rPr>
                        </m:ctrlPr>
                      </m:accPr>
                      <m:e>
                        <m:r>
                          <a:rPr lang="en-US" b="1" i="1">
                            <a:solidFill>
                              <a:prstClr val="black"/>
                            </a:solidFill>
                            <a:latin typeface="Cambria Math"/>
                          </a:rPr>
                          <m:t>𝒓</m:t>
                        </m:r>
                      </m:e>
                    </m:acc>
                  </m:oMath>
                </a14:m>
                <a:r>
                  <a:rPr lang="en-US" dirty="0">
                    <a:solidFill>
                      <a:prstClr val="black"/>
                    </a:solidFill>
                  </a:rPr>
                  <a:t>; hence, Using this information and Equation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𝟏</m:t>
                    </m:r>
                  </m:oMath>
                </a14:m>
                <a:r>
                  <a:rPr lang="en-US" dirty="0">
                    <a:solidFill>
                      <a:prstClr val="black"/>
                    </a:solidFill>
                  </a:rPr>
                  <a:t>, we can find the magnitude of the field at </a:t>
                </a:r>
                <a:r>
                  <a:rPr lang="en-US" b="1" i="1" dirty="0">
                    <a:solidFill>
                      <a:prstClr val="black"/>
                    </a:solidFill>
                  </a:rPr>
                  <a:t>O</a:t>
                </a:r>
                <a:r>
                  <a:rPr lang="en-US" i="1" dirty="0">
                    <a:solidFill>
                      <a:prstClr val="black"/>
                    </a:solidFill>
                  </a:rPr>
                  <a:t> </a:t>
                </a:r>
                <a:r>
                  <a:rPr lang="en-US" dirty="0">
                    <a:solidFill>
                      <a:prstClr val="black"/>
                    </a:solidFill>
                  </a:rPr>
                  <a:t>due to the current in an element of length </a:t>
                </a:r>
                <a14:m>
                  <m:oMath xmlns:m="http://schemas.openxmlformats.org/officeDocument/2006/math">
                    <m:r>
                      <a:rPr lang="en-US" i="1">
                        <a:solidFill>
                          <a:prstClr val="black"/>
                        </a:solidFill>
                        <a:latin typeface="Cambria Math"/>
                      </a:rPr>
                      <m:t>𝑑𝑠</m:t>
                    </m:r>
                  </m:oMath>
                </a14:m>
                <a:r>
                  <a:rPr lang="en-US" dirty="0">
                    <a:solidFill>
                      <a:prstClr val="black"/>
                    </a:solidFill>
                  </a:rPr>
                  <a:t>:                      </a:t>
                </a:r>
                <a14:m>
                  <m:oMath xmlns:m="http://schemas.openxmlformats.org/officeDocument/2006/math">
                    <m:r>
                      <a:rPr lang="en-US" sz="2000">
                        <a:solidFill>
                          <a:prstClr val="black"/>
                        </a:solidFill>
                        <a:latin typeface="Cambria Math" panose="02040503050406030204" pitchFamily="18" charset="0"/>
                      </a:rPr>
                      <m:t>                                   </m:t>
                    </m:r>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𝒅𝒔</m:t>
                        </m:r>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den>
                    </m:f>
                  </m:oMath>
                </a14:m>
                <a:endParaRPr lang="en-US" sz="2000"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533696" y="3068960"/>
                <a:ext cx="6578528" cy="1372620"/>
              </a:xfrm>
              <a:prstGeom prst="rect">
                <a:avLst/>
              </a:prstGeom>
              <a:blipFill>
                <a:blip r:embed="rId9"/>
                <a:stretch>
                  <a:fillRect l="-834" t="-2212" r="-8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12632" y="4589932"/>
                <a:ext cx="6411095" cy="1089465"/>
              </a:xfrm>
              <a:prstGeom prst="rect">
                <a:avLst/>
              </a:prstGeom>
            </p:spPr>
            <p:txBody>
              <a:bodyPr wrap="square">
                <a:spAutoFit/>
              </a:bodyPr>
              <a:lstStyle/>
              <a:p>
                <a:pPr lvl="0">
                  <a:defRPr/>
                </a:pPr>
                <a:r>
                  <a:rPr lang="en-US" dirty="0">
                    <a:solidFill>
                      <a:prstClr val="black"/>
                    </a:solidFill>
                  </a:rPr>
                  <a:t>Because </a:t>
                </a:r>
                <a14:m>
                  <m:oMath xmlns:m="http://schemas.openxmlformats.org/officeDocument/2006/math">
                    <m:r>
                      <a:rPr lang="en-US" b="1" i="1">
                        <a:solidFill>
                          <a:prstClr val="black"/>
                        </a:solidFill>
                        <a:latin typeface="Cambria Math"/>
                      </a:rPr>
                      <m:t>𝑰</m:t>
                    </m:r>
                    <m:r>
                      <a:rPr lang="en-US" i="1">
                        <a:solidFill>
                          <a:prstClr val="black"/>
                        </a:solidFill>
                        <a:latin typeface="Cambria Math"/>
                      </a:rPr>
                      <m:t> </m:t>
                    </m:r>
                    <m:r>
                      <a:rPr lang="en-US" i="1">
                        <a:solidFill>
                          <a:prstClr val="black"/>
                        </a:solidFill>
                        <a:latin typeface="Cambria Math"/>
                      </a:rPr>
                      <m:t>𝑎𝑛𝑑</m:t>
                    </m:r>
                    <m:r>
                      <a:rPr lang="en-US" i="1">
                        <a:solidFill>
                          <a:prstClr val="black"/>
                        </a:solidFill>
                        <a:latin typeface="Cambria Math"/>
                      </a:rPr>
                      <m:t> </m:t>
                    </m:r>
                    <m:r>
                      <a:rPr lang="en-US" b="1" i="1">
                        <a:solidFill>
                          <a:prstClr val="black"/>
                        </a:solidFill>
                        <a:latin typeface="Cambria Math"/>
                      </a:rPr>
                      <m:t>𝑹</m:t>
                    </m:r>
                  </m:oMath>
                </a14:m>
                <a:r>
                  <a:rPr lang="en-US" i="1" dirty="0">
                    <a:solidFill>
                      <a:prstClr val="black"/>
                    </a:solidFill>
                  </a:rPr>
                  <a:t> </a:t>
                </a:r>
                <a:r>
                  <a:rPr lang="en-US" dirty="0">
                    <a:solidFill>
                      <a:prstClr val="black"/>
                    </a:solidFill>
                  </a:rPr>
                  <a:t>are constants in this situation, we can easily</a:t>
                </a:r>
              </a:p>
              <a:p>
                <a:pPr lvl="0">
                  <a:defRPr/>
                </a:pPr>
                <a:r>
                  <a:rPr lang="en-US" dirty="0">
                    <a:solidFill>
                      <a:prstClr val="black"/>
                    </a:solidFill>
                  </a:rPr>
                  <a:t>integrate this expression over the curved path </a:t>
                </a:r>
                <a:r>
                  <a:rPr lang="en-US" i="1" dirty="0">
                    <a:solidFill>
                      <a:schemeClr val="accent6">
                        <a:lumMod val="75000"/>
                      </a:schemeClr>
                    </a:solidFill>
                  </a:rPr>
                  <a:t>AC</a:t>
                </a:r>
                <a:r>
                  <a:rPr lang="en-US" dirty="0">
                    <a:solidFill>
                      <a:prstClr val="black"/>
                    </a:solidFill>
                  </a:rPr>
                  <a:t>:</a:t>
                </a:r>
              </a:p>
              <a:p>
                <a:pPr lvl="0">
                  <a:defRPr/>
                </a:pPr>
                <a:r>
                  <a:rPr lang="en-US" sz="2400" dirty="0">
                    <a:solidFill>
                      <a:prstClr val="black"/>
                    </a:solidFill>
                  </a:rPr>
                  <a:t>   </a:t>
                </a: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den>
                    </m:f>
                    <m:nary>
                      <m:naryPr>
                        <m:limLoc m:val="undOvr"/>
                        <m:subHide m:val="on"/>
                        <m:supHide m:val="on"/>
                        <m:ctrlPr>
                          <a:rPr lang="en-US" sz="2000" b="1" i="1">
                            <a:solidFill>
                              <a:srgbClr val="FF0000"/>
                            </a:solidFill>
                            <a:latin typeface="Cambria Math" panose="02040503050406030204" pitchFamily="18" charset="0"/>
                          </a:rPr>
                        </m:ctrlPr>
                      </m:naryPr>
                      <m:sub/>
                      <m:sup/>
                      <m:e>
                        <m:r>
                          <a:rPr lang="en-US" sz="2000" b="1" i="1">
                            <a:solidFill>
                              <a:srgbClr val="FF0000"/>
                            </a:solidFill>
                            <a:latin typeface="Cambria Math"/>
                          </a:rPr>
                          <m:t>𝒅𝒔</m:t>
                        </m:r>
                      </m:e>
                    </m:nary>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den>
                    </m:f>
                    <m:r>
                      <a:rPr lang="en-US" sz="2000" b="1" i="1">
                        <a:solidFill>
                          <a:srgbClr val="FF0000"/>
                        </a:solidFill>
                        <a:latin typeface="Cambria Math"/>
                      </a:rPr>
                      <m:t>𝒔</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r>
                          <a:rPr lang="en-US" sz="2000" b="1" i="1">
                            <a:solidFill>
                              <a:srgbClr val="FF0000"/>
                            </a:solidFill>
                            <a:latin typeface="Cambria Math"/>
                          </a:rPr>
                          <m:t>𝑹</m:t>
                        </m:r>
                      </m:den>
                    </m:f>
                    <m:r>
                      <a:rPr lang="en-US" sz="2000" b="1" i="1">
                        <a:solidFill>
                          <a:srgbClr val="FF0000"/>
                        </a:solidFill>
                        <a:latin typeface="Cambria Math"/>
                      </a:rPr>
                      <m:t>𝜽</m:t>
                    </m:r>
                  </m:oMath>
                </a14:m>
                <a:r>
                  <a:rPr lang="en-US" sz="2400" dirty="0">
                    <a:solidFill>
                      <a:prstClr val="black"/>
                    </a:solidFill>
                  </a:rPr>
                  <a:t>           </a:t>
                </a:r>
                <a14:m>
                  <m:oMath xmlns:m="http://schemas.openxmlformats.org/officeDocument/2006/math">
                    <m:r>
                      <a:rPr lang="en-US" b="1" i="1">
                        <a:solidFill>
                          <a:prstClr val="black"/>
                        </a:solidFill>
                        <a:latin typeface="Cambria Math"/>
                      </a:rPr>
                      <m:t>(</m:t>
                    </m:r>
                    <m:r>
                      <a:rPr lang="en-US" b="1" i="1">
                        <a:solidFill>
                          <a:prstClr val="black"/>
                        </a:solidFill>
                        <a:latin typeface="Cambria Math"/>
                      </a:rPr>
                      <m:t>𝟖</m:t>
                    </m:r>
                    <m:r>
                      <a:rPr lang="en-US" b="1" i="1">
                        <a:solidFill>
                          <a:prstClr val="black"/>
                        </a:solidFill>
                        <a:latin typeface="Cambria Math"/>
                      </a:rPr>
                      <m:t>.</m:t>
                    </m:r>
                    <m:r>
                      <a:rPr lang="en-US" b="1" i="1">
                        <a:solidFill>
                          <a:prstClr val="black"/>
                        </a:solidFill>
                        <a:latin typeface="Cambria Math"/>
                      </a:rPr>
                      <m:t>𝟔</m:t>
                    </m:r>
                    <m:r>
                      <a:rPr lang="en-US" b="1" i="1">
                        <a:solidFill>
                          <a:prstClr val="black"/>
                        </a:solidFill>
                        <a:latin typeface="Cambria Math"/>
                      </a:rPr>
                      <m:t>)</m:t>
                    </m:r>
                  </m:oMath>
                </a14:m>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512632" y="4589932"/>
                <a:ext cx="6411095" cy="1089465"/>
              </a:xfrm>
              <a:prstGeom prst="rect">
                <a:avLst/>
              </a:prstGeom>
              <a:blipFill>
                <a:blip r:embed="rId10"/>
                <a:stretch>
                  <a:fillRect l="-760" t="-3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59496" y="5713908"/>
                <a:ext cx="5904656" cy="1099468"/>
              </a:xfrm>
              <a:prstGeom prst="rect">
                <a:avLst/>
              </a:prstGeom>
            </p:spPr>
            <p:txBody>
              <a:bodyPr wrap="square">
                <a:spAutoFit/>
              </a:bodyPr>
              <a:lstStyle/>
              <a:p>
                <a:pPr lvl="0">
                  <a:defRPr/>
                </a:pPr>
                <a:r>
                  <a:rPr lang="en-US" dirty="0">
                    <a:solidFill>
                      <a:prstClr val="black"/>
                    </a:solidFill>
                    <a:latin typeface="Calibri"/>
                  </a:rPr>
                  <a:t> </a:t>
                </a:r>
                <a:r>
                  <a:rPr lang="en-US" dirty="0">
                    <a:solidFill>
                      <a:prstClr val="black"/>
                    </a:solidFill>
                  </a:rPr>
                  <a:t>where we have used the fact that </a:t>
                </a:r>
                <a14:m>
                  <m:oMath xmlns:m="http://schemas.openxmlformats.org/officeDocument/2006/math">
                    <m:r>
                      <a:rPr lang="en-US" sz="2400">
                        <a:solidFill>
                          <a:prstClr val="black"/>
                        </a:solidFill>
                        <a:latin typeface="Cambria Math"/>
                      </a:rPr>
                      <m:t> </m:t>
                    </m:r>
                    <m:r>
                      <a:rPr lang="en-US" sz="2400" i="1">
                        <a:solidFill>
                          <a:schemeClr val="accent6">
                            <a:lumMod val="75000"/>
                          </a:schemeClr>
                        </a:solidFill>
                        <a:latin typeface="Cambria Math"/>
                      </a:rPr>
                      <m:t>𝑠</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𝑅</m:t>
                    </m:r>
                    <m:r>
                      <a:rPr lang="en-US" sz="2400" i="1">
                        <a:solidFill>
                          <a:schemeClr val="accent6">
                            <a:lumMod val="75000"/>
                          </a:schemeClr>
                        </a:solidFill>
                        <a:latin typeface="Cambria Math"/>
                      </a:rPr>
                      <m:t>𝜃</m:t>
                    </m:r>
                    <m:r>
                      <a:rPr lang="en-US" sz="2400" i="1">
                        <a:solidFill>
                          <a:schemeClr val="accent6">
                            <a:lumMod val="75000"/>
                          </a:schemeClr>
                        </a:solidFill>
                        <a:latin typeface="Cambria Math"/>
                      </a:rPr>
                      <m:t> </m:t>
                    </m:r>
                  </m:oMath>
                </a14:m>
                <a:r>
                  <a:rPr lang="en-US" sz="2400" dirty="0">
                    <a:solidFill>
                      <a:schemeClr val="accent6">
                        <a:lumMod val="75000"/>
                      </a:schemeClr>
                    </a:solidFill>
                  </a:rPr>
                  <a:t> </a:t>
                </a:r>
                <a:r>
                  <a:rPr lang="en-US" dirty="0">
                    <a:solidFill>
                      <a:prstClr val="black"/>
                    </a:solidFill>
                  </a:rPr>
                  <a:t>with </a:t>
                </a:r>
                <a14:m>
                  <m:oMath xmlns:m="http://schemas.openxmlformats.org/officeDocument/2006/math">
                    <m:r>
                      <a:rPr lang="en-US" i="1">
                        <a:solidFill>
                          <a:prstClr val="black"/>
                        </a:solidFill>
                        <a:latin typeface="Cambria Math"/>
                      </a:rPr>
                      <m:t>𝜃</m:t>
                    </m:r>
                  </m:oMath>
                </a14:m>
                <a:r>
                  <a:rPr lang="en-US" dirty="0">
                    <a:solidFill>
                      <a:prstClr val="black"/>
                    </a:solidFill>
                  </a:rPr>
                  <a:t> measured in radians. The direction of </a:t>
                </a:r>
                <a:r>
                  <a:rPr lang="en-US" b="1" dirty="0">
                    <a:solidFill>
                      <a:srgbClr val="FF0000"/>
                    </a:solidFill>
                  </a:rPr>
                  <a:t>B</a:t>
                </a:r>
                <a:r>
                  <a:rPr lang="en-US" dirty="0">
                    <a:solidFill>
                      <a:prstClr val="black"/>
                    </a:solidFill>
                  </a:rPr>
                  <a:t> is into the page at </a:t>
                </a:r>
                <a:r>
                  <a:rPr lang="en-US" b="1" i="1" dirty="0">
                    <a:solidFill>
                      <a:srgbClr val="FF0000"/>
                    </a:solidFill>
                  </a:rPr>
                  <a:t>O</a:t>
                </a:r>
                <a:r>
                  <a:rPr lang="en-US" i="1" dirty="0">
                    <a:solidFill>
                      <a:srgbClr val="FF0000"/>
                    </a:solidFill>
                  </a:rPr>
                  <a:t> </a:t>
                </a:r>
                <a:r>
                  <a:rPr lang="en-US" dirty="0">
                    <a:solidFill>
                      <a:prstClr val="black"/>
                    </a:solidFill>
                  </a:rPr>
                  <a:t>because </a:t>
                </a:r>
                <a14:m>
                  <m:oMath xmlns:m="http://schemas.openxmlformats.org/officeDocument/2006/math">
                    <m:r>
                      <a:rPr lang="en-US" sz="2400" b="1" i="1">
                        <a:solidFill>
                          <a:srgbClr val="FF0000"/>
                        </a:solidFill>
                        <a:latin typeface="Cambria Math"/>
                      </a:rPr>
                      <m:t>𝒅𝒔</m:t>
                    </m:r>
                    <m:r>
                      <a:rPr lang="en-US" sz="2400" b="1" i="1">
                        <a:solidFill>
                          <a:srgbClr val="FF0000"/>
                        </a:solidFill>
                        <a:latin typeface="Cambria Math"/>
                      </a:rPr>
                      <m:t>×</m:t>
                    </m:r>
                    <m:acc>
                      <m:accPr>
                        <m:chr m:val="̂"/>
                        <m:ctrlPr>
                          <a:rPr lang="en-US" sz="2400" b="1" i="1">
                            <a:solidFill>
                              <a:srgbClr val="FF0000"/>
                            </a:solidFill>
                            <a:latin typeface="Cambria Math" panose="02040503050406030204" pitchFamily="18" charset="0"/>
                          </a:rPr>
                        </m:ctrlPr>
                      </m:accPr>
                      <m:e>
                        <m:r>
                          <a:rPr lang="en-US" sz="2400" b="1" i="1">
                            <a:solidFill>
                              <a:srgbClr val="FF0000"/>
                            </a:solidFill>
                            <a:latin typeface="Cambria Math"/>
                          </a:rPr>
                          <m:t>𝒓</m:t>
                        </m:r>
                      </m:e>
                    </m:acc>
                  </m:oMath>
                </a14:m>
                <a:r>
                  <a:rPr lang="en-US" dirty="0">
                    <a:solidFill>
                      <a:srgbClr val="FF0000"/>
                    </a:solidFill>
                  </a:rPr>
                  <a:t>  </a:t>
                </a:r>
                <a:r>
                  <a:rPr lang="en-US" dirty="0">
                    <a:solidFill>
                      <a:prstClr val="black"/>
                    </a:solidFill>
                  </a:rPr>
                  <a:t>is into the page for every length element.</a:t>
                </a:r>
              </a:p>
            </p:txBody>
          </p:sp>
        </mc:Choice>
        <mc:Fallback xmlns="">
          <p:sp>
            <p:nvSpPr>
              <p:cNvPr id="13" name="Rectangle 12"/>
              <p:cNvSpPr>
                <a:spLocks noRot="1" noChangeAspect="1" noMove="1" noResize="1" noEditPoints="1" noAdjustHandles="1" noChangeArrowheads="1" noChangeShapeType="1" noTextEdit="1"/>
              </p:cNvSpPr>
              <p:nvPr/>
            </p:nvSpPr>
            <p:spPr>
              <a:xfrm>
                <a:off x="1559496" y="5713908"/>
                <a:ext cx="5904656" cy="1099468"/>
              </a:xfrm>
              <a:prstGeom prst="rect">
                <a:avLst/>
              </a:prstGeom>
              <a:blipFill>
                <a:blip r:embed="rId11"/>
                <a:stretch>
                  <a:fillRect l="-930" t="-4420" b="-7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D9CDDA7-FA68-4B9C-BB05-9EE7BDD17E2B}"/>
                  </a:ext>
                </a:extLst>
              </p:cNvPr>
              <p:cNvSpPr/>
              <p:nvPr/>
            </p:nvSpPr>
            <p:spPr>
              <a:xfrm>
                <a:off x="7392144" y="5428382"/>
                <a:ext cx="3197396" cy="1384995"/>
              </a:xfrm>
              <a:prstGeom prst="rect">
                <a:avLst/>
              </a:prstGeom>
            </p:spPr>
            <p:txBody>
              <a:bodyPr wrap="square">
                <a:spAutoFit/>
              </a:bodyPr>
              <a:lstStyle/>
              <a:p>
                <a:pPr lvl="0" algn="just">
                  <a:defRPr/>
                </a:pPr>
                <a:r>
                  <a:rPr lang="en-US" sz="1400" b="1" i="1" dirty="0">
                    <a:solidFill>
                      <a:prstClr val="black"/>
                    </a:solidFill>
                  </a:rPr>
                  <a:t>Figure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𝟓</m:t>
                    </m:r>
                    <m:r>
                      <a:rPr lang="en-US" sz="1400" b="1" i="1">
                        <a:solidFill>
                          <a:prstClr val="black"/>
                        </a:solidFill>
                        <a:latin typeface="Cambria Math"/>
                      </a:rPr>
                      <m:t> </m:t>
                    </m:r>
                    <m:r>
                      <a:rPr lang="en-US" sz="1400" i="1">
                        <a:solidFill>
                          <a:prstClr val="black"/>
                        </a:solidFill>
                        <a:latin typeface="Cambria Math"/>
                      </a:rPr>
                      <m:t>(</m:t>
                    </m:r>
                    <m:r>
                      <a:rPr lang="en-US" sz="1400" i="1">
                        <a:solidFill>
                          <a:prstClr val="black"/>
                        </a:solidFill>
                        <a:latin typeface="Cambria Math"/>
                      </a:rPr>
                      <m:t>𝐸𝑥𝑎𝑚𝑝𝑙𝑒</m:t>
                    </m:r>
                    <m:r>
                      <a:rPr lang="en-US" sz="1400" i="1">
                        <a:solidFill>
                          <a:prstClr val="black"/>
                        </a:solidFill>
                        <a:latin typeface="Cambria Math"/>
                      </a:rPr>
                      <m:t> </m:t>
                    </m:r>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𝟐</m:t>
                    </m:r>
                  </m:oMath>
                </a14:m>
                <a:r>
                  <a:rPr lang="en-US" sz="1400" i="1" dirty="0">
                    <a:solidFill>
                      <a:prstClr val="black"/>
                    </a:solidFill>
                  </a:rPr>
                  <a:t>) The magnetic field at O due to the current in the curved segment AC is into the page. The contribution to the field at O due to the current in the two straight segments is zero.</a:t>
                </a:r>
                <a:endParaRPr lang="en-US" sz="1400" dirty="0">
                  <a:solidFill>
                    <a:prstClr val="black"/>
                  </a:solidFill>
                </a:endParaRPr>
              </a:p>
            </p:txBody>
          </p:sp>
        </mc:Choice>
        <mc:Fallback xmlns="">
          <p:sp>
            <p:nvSpPr>
              <p:cNvPr id="16" name="Rectangle 15">
                <a:extLst>
                  <a:ext uri="{FF2B5EF4-FFF2-40B4-BE49-F238E27FC236}">
                    <a16:creationId xmlns:a16="http://schemas.microsoft.com/office/drawing/2014/main" id="{1D9CDDA7-FA68-4B9C-BB05-9EE7BDD17E2B}"/>
                  </a:ext>
                </a:extLst>
              </p:cNvPr>
              <p:cNvSpPr>
                <a:spLocks noRot="1" noChangeAspect="1" noMove="1" noResize="1" noEditPoints="1" noAdjustHandles="1" noChangeArrowheads="1" noChangeShapeType="1" noTextEdit="1"/>
              </p:cNvSpPr>
              <p:nvPr/>
            </p:nvSpPr>
            <p:spPr>
              <a:xfrm>
                <a:off x="7392144" y="5428382"/>
                <a:ext cx="3197396" cy="1384995"/>
              </a:xfrm>
              <a:prstGeom prst="rect">
                <a:avLst/>
              </a:prstGeom>
              <a:blipFill>
                <a:blip r:embed="rId12"/>
                <a:stretch>
                  <a:fillRect l="-573" t="-439" r="-573" b="-3509"/>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3C0DAA12-18CF-40A1-B226-3C63410A986C}"/>
              </a:ext>
            </a:extLst>
          </p:cNvPr>
          <p:cNvPicPr/>
          <p:nvPr/>
        </p:nvPicPr>
        <p:blipFill>
          <a:blip r:embed="rId13">
            <a:lum bright="-20000" contrast="40000"/>
          </a:blip>
          <a:srcRect/>
          <a:stretch>
            <a:fillRect/>
          </a:stretch>
        </p:blipFill>
        <p:spPr bwMode="auto">
          <a:xfrm>
            <a:off x="8112224" y="2184050"/>
            <a:ext cx="2304256" cy="326117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475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3696" y="-27384"/>
            <a:ext cx="9137221" cy="461665"/>
          </a:xfrm>
          <a:prstGeom prst="rect">
            <a:avLst/>
          </a:prstGeom>
          <a:solidFill>
            <a:srgbClr val="FFC000"/>
          </a:solidFill>
        </p:spPr>
        <p:txBody>
          <a:bodyPr wrap="square">
            <a:spAutoFit/>
          </a:bodyPr>
          <a:lstStyle/>
          <a:p>
            <a:pPr lvl="0">
              <a:defRPr/>
            </a:pPr>
            <a:r>
              <a:rPr lang="en-US" sz="2400" b="1" dirty="0">
                <a:solidFill>
                  <a:prstClr val="black"/>
                </a:solidFill>
              </a:rPr>
              <a:t>𝑬𝒙𝒂𝒎𝒑𝒍𝒆 2.3 </a:t>
            </a:r>
            <a:r>
              <a:rPr lang="en-US" b="1" dirty="0">
                <a:solidFill>
                  <a:prstClr val="black"/>
                </a:solidFill>
              </a:rPr>
              <a:t>Magnetic Field on the Axis of a Circular Current Loop</a:t>
            </a:r>
            <a:endParaRPr lang="en-US"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1533696" y="404664"/>
                <a:ext cx="9085399" cy="923330"/>
              </a:xfrm>
              <a:prstGeom prst="rect">
                <a:avLst/>
              </a:prstGeom>
            </p:spPr>
            <p:txBody>
              <a:bodyPr wrap="square">
                <a:spAutoFit/>
              </a:bodyPr>
              <a:lstStyle/>
              <a:p>
                <a:pPr lvl="0">
                  <a:defRPr/>
                </a:pPr>
                <a:r>
                  <a:rPr lang="en-US" dirty="0">
                    <a:solidFill>
                      <a:prstClr val="black"/>
                    </a:solidFill>
                  </a:rPr>
                  <a:t>Consider a circular wire loop of radius </a:t>
                </a:r>
                <a14:m>
                  <m:oMath xmlns:m="http://schemas.openxmlformats.org/officeDocument/2006/math">
                    <m:r>
                      <a:rPr lang="en-US" i="1">
                        <a:solidFill>
                          <a:prstClr val="black"/>
                        </a:solidFill>
                        <a:latin typeface="Cambria Math"/>
                      </a:rPr>
                      <m:t>𝑅</m:t>
                    </m:r>
                  </m:oMath>
                </a14:m>
                <a:r>
                  <a:rPr lang="en-US" i="1" dirty="0">
                    <a:solidFill>
                      <a:prstClr val="black"/>
                    </a:solidFill>
                  </a:rPr>
                  <a:t> </a:t>
                </a:r>
                <a:r>
                  <a:rPr lang="en-US" dirty="0">
                    <a:solidFill>
                      <a:prstClr val="black"/>
                    </a:solidFill>
                  </a:rPr>
                  <a:t>located in the</a:t>
                </a:r>
                <a14:m>
                  <m:oMath xmlns:m="http://schemas.openxmlformats.org/officeDocument/2006/math">
                    <m:r>
                      <a:rPr lang="en-US" i="1">
                        <a:solidFill>
                          <a:prstClr val="black"/>
                        </a:solidFill>
                        <a:latin typeface="Cambria Math"/>
                      </a:rPr>
                      <m:t> </m:t>
                    </m:r>
                    <m:r>
                      <a:rPr lang="en-US" i="1">
                        <a:solidFill>
                          <a:prstClr val="black"/>
                        </a:solidFill>
                        <a:latin typeface="Cambria Math"/>
                      </a:rPr>
                      <m:t>𝑦𝑧</m:t>
                    </m:r>
                  </m:oMath>
                </a14:m>
                <a:r>
                  <a:rPr lang="en-US" i="1" dirty="0">
                    <a:solidFill>
                      <a:prstClr val="black"/>
                    </a:solidFill>
                  </a:rPr>
                  <a:t> </a:t>
                </a:r>
                <a:r>
                  <a:rPr lang="en-US" dirty="0">
                    <a:solidFill>
                      <a:prstClr val="black"/>
                    </a:solidFill>
                  </a:rPr>
                  <a:t>plane and carrying a steady current  </a:t>
                </a:r>
                <a14:m>
                  <m:oMath xmlns:m="http://schemas.openxmlformats.org/officeDocument/2006/math">
                    <m:r>
                      <a:rPr lang="en-US" i="1">
                        <a:solidFill>
                          <a:prstClr val="black"/>
                        </a:solidFill>
                        <a:latin typeface="Cambria Math"/>
                      </a:rPr>
                      <m:t>𝐼</m:t>
                    </m:r>
                  </m:oMath>
                </a14:m>
                <a:r>
                  <a:rPr lang="en-US" dirty="0">
                    <a:solidFill>
                      <a:prstClr val="black"/>
                    </a:solidFill>
                  </a:rPr>
                  <a:t>, as in Figure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𝟔</m:t>
                    </m:r>
                  </m:oMath>
                </a14:m>
                <a:r>
                  <a:rPr lang="en-US" dirty="0">
                    <a:solidFill>
                      <a:prstClr val="black"/>
                    </a:solidFill>
                  </a:rPr>
                  <a:t>. Calculate the magnetic field at an axial point </a:t>
                </a:r>
                <a14:m>
                  <m:oMath xmlns:m="http://schemas.openxmlformats.org/officeDocument/2006/math">
                    <m:r>
                      <a:rPr lang="en-US" i="1">
                        <a:solidFill>
                          <a:prstClr val="black"/>
                        </a:solidFill>
                        <a:latin typeface="Cambria Math"/>
                      </a:rPr>
                      <m:t>𝑃</m:t>
                    </m:r>
                  </m:oMath>
                </a14:m>
                <a:r>
                  <a:rPr lang="en-US" i="1" dirty="0">
                    <a:solidFill>
                      <a:prstClr val="black"/>
                    </a:solidFill>
                  </a:rPr>
                  <a:t> </a:t>
                </a:r>
                <a:r>
                  <a:rPr lang="en-US" dirty="0">
                    <a:solidFill>
                      <a:prstClr val="black"/>
                    </a:solidFill>
                  </a:rPr>
                  <a:t>a distance </a:t>
                </a:r>
                <a:r>
                  <a:rPr lang="en-US" i="1" dirty="0">
                    <a:solidFill>
                      <a:prstClr val="black"/>
                    </a:solidFill>
                  </a:rPr>
                  <a:t>x </a:t>
                </a:r>
                <a:r>
                  <a:rPr lang="en-US" dirty="0">
                    <a:solidFill>
                      <a:prstClr val="black"/>
                    </a:solidFill>
                  </a:rPr>
                  <a:t>from the center of the loop.</a:t>
                </a:r>
              </a:p>
            </p:txBody>
          </p:sp>
        </mc:Choice>
        <mc:Fallback xmlns="">
          <p:sp>
            <p:nvSpPr>
              <p:cNvPr id="4" name="Rectangle 3"/>
              <p:cNvSpPr>
                <a:spLocks noRot="1" noChangeAspect="1" noMove="1" noResize="1" noEditPoints="1" noAdjustHandles="1" noChangeArrowheads="1" noChangeShapeType="1" noTextEdit="1"/>
              </p:cNvSpPr>
              <p:nvPr/>
            </p:nvSpPr>
            <p:spPr>
              <a:xfrm>
                <a:off x="1533696" y="404664"/>
                <a:ext cx="9085399" cy="923330"/>
              </a:xfrm>
              <a:prstGeom prst="rect">
                <a:avLst/>
              </a:prstGeom>
              <a:blipFill>
                <a:blip r:embed="rId5"/>
                <a:stretch>
                  <a:fillRect l="-604"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19580" y="1196753"/>
                <a:ext cx="9085399" cy="652551"/>
              </a:xfrm>
              <a:prstGeom prst="rect">
                <a:avLst/>
              </a:prstGeom>
            </p:spPr>
            <p:txBody>
              <a:bodyPr wrap="square">
                <a:spAutoFit/>
              </a:bodyPr>
              <a:lstStyle/>
              <a:p>
                <a:pPr lvl="0">
                  <a:defRPr/>
                </a:pPr>
                <a:r>
                  <a:rPr lang="en-US" b="1" u="sng" dirty="0">
                    <a:solidFill>
                      <a:prstClr val="black"/>
                    </a:solidFill>
                  </a:rPr>
                  <a:t>Solution:</a:t>
                </a:r>
                <a:r>
                  <a:rPr lang="en-US" b="1" dirty="0">
                    <a:solidFill>
                      <a:prstClr val="black"/>
                    </a:solidFill>
                  </a:rPr>
                  <a:t> </a:t>
                </a:r>
                <a:r>
                  <a:rPr lang="en-US" dirty="0">
                    <a:solidFill>
                      <a:prstClr val="black"/>
                    </a:solidFill>
                  </a:rPr>
                  <a:t>In this situation, every length element </a:t>
                </a:r>
                <a14:m>
                  <m:oMath xmlns:m="http://schemas.openxmlformats.org/officeDocument/2006/math">
                    <m:r>
                      <a:rPr lang="en-US" i="1">
                        <a:solidFill>
                          <a:prstClr val="black"/>
                        </a:solidFill>
                        <a:latin typeface="Cambria Math"/>
                      </a:rPr>
                      <m:t>𝑑𝑠</m:t>
                    </m:r>
                    <m:r>
                      <a:rPr lang="en-US" i="1">
                        <a:solidFill>
                          <a:prstClr val="black"/>
                        </a:solidFill>
                        <a:latin typeface="Cambria Math"/>
                      </a:rPr>
                      <m:t> </m:t>
                    </m:r>
                  </m:oMath>
                </a14:m>
                <a:r>
                  <a:rPr lang="en-US" dirty="0">
                    <a:solidFill>
                      <a:prstClr val="black"/>
                    </a:solidFill>
                  </a:rPr>
                  <a:t>is perpendicular to the vector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a:rPr>
                          <m:t>𝒓</m:t>
                        </m:r>
                      </m:e>
                    </m:acc>
                    <m:r>
                      <a:rPr lang="en-US" i="1">
                        <a:solidFill>
                          <a:prstClr val="black"/>
                        </a:solidFill>
                        <a:latin typeface="Cambria Math"/>
                      </a:rPr>
                      <m:t> </m:t>
                    </m:r>
                  </m:oMath>
                </a14:m>
                <a:r>
                  <a:rPr lang="en-US" dirty="0">
                    <a:solidFill>
                      <a:prstClr val="black"/>
                    </a:solidFill>
                  </a:rPr>
                  <a:t> at the location of the element. Thus, for any element.</a:t>
                </a:r>
                <a14:m>
                  <m:oMath xmlns:m="http://schemas.openxmlformats.org/officeDocument/2006/math">
                    <m:r>
                      <a:rPr lang="en-US" b="1" i="1">
                        <a:solidFill>
                          <a:prstClr val="black"/>
                        </a:solidFill>
                        <a:latin typeface="Cambria Math"/>
                      </a:rPr>
                      <m:t> </m:t>
                    </m:r>
                    <m:r>
                      <a:rPr lang="en-US" b="1" i="1">
                        <a:solidFill>
                          <a:srgbClr val="FF0000"/>
                        </a:solidFill>
                        <a:latin typeface="Cambria Math"/>
                      </a:rPr>
                      <m:t>𝒅𝒔</m:t>
                    </m:r>
                    <m:r>
                      <a:rPr lang="en-US" b="1" i="1">
                        <a:solidFill>
                          <a:srgbClr val="FF0000"/>
                        </a:solidFill>
                        <a:latin typeface="Cambria Math"/>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a:rPr>
                          <m:t>𝒓</m:t>
                        </m:r>
                      </m:e>
                    </m:acc>
                    <m:r>
                      <a:rPr lang="en-US" b="1" i="1">
                        <a:solidFill>
                          <a:srgbClr val="FF0000"/>
                        </a:solidFill>
                        <a:latin typeface="Cambria Math"/>
                      </a:rPr>
                      <m:t>=</m:t>
                    </m:r>
                    <m:d>
                      <m:dPr>
                        <m:ctrlPr>
                          <a:rPr lang="en-US" b="1" i="1">
                            <a:solidFill>
                              <a:srgbClr val="FF0000"/>
                            </a:solidFill>
                            <a:latin typeface="Cambria Math" panose="02040503050406030204" pitchFamily="18" charset="0"/>
                          </a:rPr>
                        </m:ctrlPr>
                      </m:dPr>
                      <m:e>
                        <m:r>
                          <a:rPr lang="en-US" b="1" i="1">
                            <a:solidFill>
                              <a:srgbClr val="FF0000"/>
                            </a:solidFill>
                            <a:latin typeface="Cambria Math"/>
                          </a:rPr>
                          <m:t>𝒅𝒔</m:t>
                        </m:r>
                      </m:e>
                    </m:d>
                    <m:d>
                      <m:dPr>
                        <m:ctrlPr>
                          <a:rPr lang="en-US" b="1" i="1">
                            <a:solidFill>
                              <a:srgbClr val="FF0000"/>
                            </a:solidFill>
                            <a:latin typeface="Cambria Math" panose="02040503050406030204" pitchFamily="18" charset="0"/>
                          </a:rPr>
                        </m:ctrlPr>
                      </m:dPr>
                      <m:e>
                        <m:r>
                          <a:rPr lang="en-US" b="1" i="1">
                            <a:solidFill>
                              <a:srgbClr val="FF0000"/>
                            </a:solidFill>
                            <a:latin typeface="Cambria Math"/>
                          </a:rPr>
                          <m:t>𝟏</m:t>
                        </m:r>
                      </m:e>
                    </m:d>
                    <m:r>
                      <a:rPr lang="en-US" b="1" i="1">
                        <a:solidFill>
                          <a:srgbClr val="FF0000"/>
                        </a:solidFill>
                        <a:latin typeface="Cambria Math"/>
                      </a:rPr>
                      <m:t>𝒔𝒊𝒏</m:t>
                    </m:r>
                    <m:r>
                      <a:rPr lang="en-US" b="1" i="1">
                        <a:solidFill>
                          <a:srgbClr val="FF0000"/>
                        </a:solidFill>
                        <a:latin typeface="Cambria Math"/>
                      </a:rPr>
                      <m:t> </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𝟗𝟎</m:t>
                        </m:r>
                      </m:e>
                      <m:sup>
                        <m:r>
                          <a:rPr lang="en-US" b="1" i="1">
                            <a:solidFill>
                              <a:srgbClr val="FF0000"/>
                            </a:solidFill>
                            <a:latin typeface="Cambria Math"/>
                          </a:rPr>
                          <m:t>𝟎</m:t>
                        </m:r>
                      </m:sup>
                    </m:sSup>
                    <m:r>
                      <a:rPr lang="en-US" b="1" i="1">
                        <a:solidFill>
                          <a:srgbClr val="FF0000"/>
                        </a:solidFill>
                        <a:latin typeface="Cambria Math"/>
                      </a:rPr>
                      <m:t>=</m:t>
                    </m:r>
                    <m:r>
                      <a:rPr lang="en-US" b="1" i="1">
                        <a:solidFill>
                          <a:srgbClr val="FF0000"/>
                        </a:solidFill>
                        <a:latin typeface="Cambria Math"/>
                      </a:rPr>
                      <m:t>𝒅𝒔</m:t>
                    </m:r>
                  </m:oMath>
                </a14:m>
                <a:r>
                  <a:rPr lang="en-US" dirty="0">
                    <a:solidFill>
                      <a:srgbClr val="FF0000"/>
                    </a:solidFill>
                  </a:rPr>
                  <a:t> . </a:t>
                </a:r>
                <a:endParaRPr lang="en-US"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19580" y="1196753"/>
                <a:ext cx="9085399" cy="652551"/>
              </a:xfrm>
              <a:prstGeom prst="rect">
                <a:avLst/>
              </a:prstGeom>
              <a:blipFill>
                <a:blip r:embed="rId6"/>
                <a:stretch>
                  <a:fillRect l="-537" t="-4673" b="-14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47810" y="1772817"/>
                <a:ext cx="9071284" cy="652551"/>
              </a:xfrm>
              <a:prstGeom prst="rect">
                <a:avLst/>
              </a:prstGeom>
            </p:spPr>
            <p:txBody>
              <a:bodyPr wrap="square">
                <a:spAutoFit/>
              </a:bodyPr>
              <a:lstStyle/>
              <a:p>
                <a:pPr lvl="0">
                  <a:defRPr/>
                </a:pPr>
                <a:r>
                  <a:rPr lang="en-US" dirty="0">
                    <a:solidFill>
                      <a:prstClr val="black"/>
                    </a:solidFill>
                  </a:rPr>
                  <a:t>Furthermore, all length elements around the loop are at the same distance </a:t>
                </a:r>
                <a:r>
                  <a:rPr lang="en-US" b="1" i="1" dirty="0">
                    <a:solidFill>
                      <a:srgbClr val="FF0000"/>
                    </a:solidFill>
                  </a:rPr>
                  <a:t>r </a:t>
                </a:r>
                <a:r>
                  <a:rPr lang="en-US" dirty="0">
                    <a:solidFill>
                      <a:prstClr val="black"/>
                    </a:solidFill>
                  </a:rPr>
                  <a:t>from </a:t>
                </a:r>
                <a:r>
                  <a:rPr lang="en-US" b="1" i="1" dirty="0">
                    <a:solidFill>
                      <a:srgbClr val="FF0000"/>
                    </a:solidFill>
                  </a:rPr>
                  <a:t>P</a:t>
                </a:r>
                <a:r>
                  <a:rPr lang="en-US" dirty="0">
                    <a:solidFill>
                      <a:prstClr val="black"/>
                    </a:solidFill>
                  </a:rPr>
                  <a:t>, where </a:t>
                </a:r>
                <a14:m>
                  <m:oMath xmlns:m="http://schemas.openxmlformats.org/officeDocument/2006/math">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𝒓</m:t>
                        </m:r>
                      </m:e>
                      <m:sup>
                        <m:r>
                          <a:rPr lang="en-US" b="1" i="1">
                            <a:solidFill>
                              <a:srgbClr val="FF0000"/>
                            </a:solidFill>
                            <a:latin typeface="Cambria Math"/>
                          </a:rPr>
                          <m:t>𝟐</m:t>
                        </m:r>
                      </m:sup>
                    </m:sSup>
                    <m:r>
                      <a:rPr lang="en-US" b="1" i="1">
                        <a:solidFill>
                          <a:srgbClr val="FF0000"/>
                        </a:solidFill>
                        <a:latin typeface="Cambria Math"/>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𝒙</m:t>
                        </m:r>
                      </m:e>
                      <m:sup>
                        <m:r>
                          <a:rPr lang="en-US" b="1" i="1">
                            <a:solidFill>
                              <a:srgbClr val="FF0000"/>
                            </a:solidFill>
                            <a:latin typeface="Cambria Math"/>
                          </a:rPr>
                          <m:t>𝟐</m:t>
                        </m:r>
                      </m:sup>
                    </m:sSup>
                    <m:r>
                      <a:rPr lang="en-US" b="1" i="1">
                        <a:solidFill>
                          <a:srgbClr val="FF0000"/>
                        </a:solidFill>
                        <a:latin typeface="Cambria Math"/>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𝑹</m:t>
                        </m:r>
                      </m:e>
                      <m:sup>
                        <m:r>
                          <a:rPr lang="en-US" b="1" i="1">
                            <a:solidFill>
                              <a:srgbClr val="FF0000"/>
                            </a:solidFill>
                            <a:latin typeface="Cambria Math"/>
                          </a:rPr>
                          <m:t>𝟐</m:t>
                        </m:r>
                      </m:sup>
                    </m:sSup>
                  </m:oMath>
                </a14:m>
                <a:r>
                  <a:rPr lang="en-US" b="1" dirty="0">
                    <a:solidFill>
                      <a:srgbClr val="FF0000"/>
                    </a:solidFill>
                  </a:rPr>
                  <a:t>. </a:t>
                </a:r>
                <a:endParaRPr lang="en-US" b="1"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547810" y="1772817"/>
                <a:ext cx="9071284" cy="652551"/>
              </a:xfrm>
              <a:prstGeom prst="rect">
                <a:avLst/>
              </a:prstGeom>
              <a:blipFill>
                <a:blip r:embed="rId7"/>
                <a:stretch>
                  <a:fillRect l="-605" t="-5607" b="-14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33696" y="2308111"/>
                <a:ext cx="9055844" cy="1438342"/>
              </a:xfrm>
              <a:prstGeom prst="rect">
                <a:avLst/>
              </a:prstGeom>
            </p:spPr>
            <p:txBody>
              <a:bodyPr wrap="square">
                <a:spAutoFit/>
              </a:bodyPr>
              <a:lstStyle/>
              <a:p>
                <a:pPr lvl="0">
                  <a:defRPr/>
                </a:pPr>
                <a:r>
                  <a:rPr lang="en-US" dirty="0">
                    <a:solidFill>
                      <a:prstClr val="black"/>
                    </a:solidFill>
                  </a:rPr>
                  <a:t>Hence, the magnitude of </a:t>
                </a:r>
                <a:r>
                  <a:rPr lang="en-US" b="1" i="1" dirty="0">
                    <a:solidFill>
                      <a:srgbClr val="FF0000"/>
                    </a:solidFill>
                  </a:rPr>
                  <a:t>d</a:t>
                </a:r>
                <a:r>
                  <a:rPr lang="en-US" b="1" dirty="0">
                    <a:solidFill>
                      <a:srgbClr val="FF0000"/>
                    </a:solidFill>
                  </a:rPr>
                  <a:t>B</a:t>
                </a:r>
                <a:r>
                  <a:rPr lang="en-US" dirty="0">
                    <a:solidFill>
                      <a:prstClr val="black"/>
                    </a:solidFill>
                  </a:rPr>
                  <a:t> due to the current in any length element </a:t>
                </a:r>
                <a14:m>
                  <m:oMath xmlns:m="http://schemas.openxmlformats.org/officeDocument/2006/math">
                    <m:r>
                      <a:rPr lang="en-US" b="1" i="1">
                        <a:solidFill>
                          <a:srgbClr val="FF0000"/>
                        </a:solidFill>
                        <a:latin typeface="Cambria Math"/>
                      </a:rPr>
                      <m:t>𝒅𝒔</m:t>
                    </m:r>
                  </m:oMath>
                </a14:m>
                <a:r>
                  <a:rPr lang="en-US" dirty="0">
                    <a:solidFill>
                      <a:prstClr val="black"/>
                    </a:solidFill>
                  </a:rPr>
                  <a:t> is</a:t>
                </a:r>
              </a:p>
              <a:p>
                <a:pPr lvl="0" algn="ctr">
                  <a:defRPr/>
                </a:pPr>
                <a:r>
                  <a:rPr lang="en-US" dirty="0">
                    <a:solidFill>
                      <a:prstClr val="black"/>
                    </a:solidFill>
                  </a:rPr>
                  <a:t>  </a:t>
                </a: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d>
                          <m:dPr>
                            <m:begChr m:val="|"/>
                            <m:endChr m:val="|"/>
                            <m:ctrlPr>
                              <a:rPr lang="en-US" sz="2000" b="1" i="1">
                                <a:solidFill>
                                  <a:srgbClr val="FF0000"/>
                                </a:solidFill>
                                <a:latin typeface="Cambria Math" panose="02040503050406030204" pitchFamily="18" charset="0"/>
                              </a:rPr>
                            </m:ctrlPr>
                          </m:dPr>
                          <m:e>
                            <m:r>
                              <a:rPr lang="en-US" sz="2000" b="1" i="1">
                                <a:solidFill>
                                  <a:srgbClr val="FF0000"/>
                                </a:solidFill>
                                <a:latin typeface="Cambria Math"/>
                              </a:rPr>
                              <m:t>𝒅𝒔</m:t>
                            </m:r>
                            <m:r>
                              <a:rPr lang="en-US" sz="2000" b="1" i="1">
                                <a:solidFill>
                                  <a:srgbClr val="FF0000"/>
                                </a:solidFill>
                                <a:latin typeface="Cambria Math"/>
                              </a:rPr>
                              <m:t>×</m:t>
                            </m:r>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a:rPr>
                                  <m:t>𝒓</m:t>
                                </m:r>
                              </m:e>
                            </m:acc>
                          </m:e>
                        </m:d>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𝒓</m:t>
                            </m:r>
                          </m:e>
                          <m:sup>
                            <m:r>
                              <a:rPr lang="en-US" sz="2000" b="1" i="1">
                                <a:solidFill>
                                  <a:srgbClr val="FF0000"/>
                                </a:solidFill>
                                <a:latin typeface="Cambria Math"/>
                              </a:rPr>
                              <m:t>𝟐</m:t>
                            </m:r>
                          </m:sup>
                        </m:sSup>
                      </m:den>
                    </m:f>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𝒅𝒔</m:t>
                        </m:r>
                      </m:num>
                      <m:den>
                        <m:d>
                          <m:dPr>
                            <m:ctrlPr>
                              <a:rPr lang="en-US" sz="2000" b="1" i="1">
                                <a:solidFill>
                                  <a:srgbClr val="FF0000"/>
                                </a:solidFill>
                                <a:latin typeface="Cambria Math" panose="02040503050406030204" pitchFamily="18" charset="0"/>
                              </a:rPr>
                            </m:ctrlPr>
                          </m:dPr>
                          <m:e>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r>
                              <a:rPr lang="en-US" sz="2000" b="1" i="1">
                                <a:solidFill>
                                  <a:srgbClr val="FF0000"/>
                                </a:solidFill>
                                <a:latin typeface="Cambria Math"/>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e>
                        </m:d>
                      </m:den>
                    </m:f>
                  </m:oMath>
                </a14:m>
                <a:r>
                  <a:rPr lang="en-US" dirty="0">
                    <a:solidFill>
                      <a:srgbClr val="FF0000"/>
                    </a:solidFill>
                  </a:rPr>
                  <a:t> </a:t>
                </a:r>
              </a:p>
              <a:p>
                <a:pPr lvl="0">
                  <a:defRPr/>
                </a:pPr>
                <a:r>
                  <a:rPr lang="en-US" dirty="0">
                    <a:solidFill>
                      <a:prstClr val="black"/>
                    </a:solidFill>
                  </a:rPr>
                  <a:t>The direction of </a:t>
                </a:r>
                <a:r>
                  <a:rPr lang="en-US" b="1" i="1" dirty="0">
                    <a:solidFill>
                      <a:srgbClr val="FF0000"/>
                    </a:solidFill>
                  </a:rPr>
                  <a:t>d</a:t>
                </a:r>
                <a:r>
                  <a:rPr lang="en-US" b="1" dirty="0">
                    <a:solidFill>
                      <a:srgbClr val="FF0000"/>
                    </a:solidFill>
                  </a:rPr>
                  <a:t>B</a:t>
                </a:r>
                <a:r>
                  <a:rPr lang="en-US" dirty="0">
                    <a:solidFill>
                      <a:prstClr val="black"/>
                    </a:solidFill>
                  </a:rPr>
                  <a:t> is perpendicular to the plane formed by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a:rPr>
                          <m:t>𝒓</m:t>
                        </m:r>
                      </m:e>
                    </m:acc>
                  </m:oMath>
                </a14:m>
                <a:r>
                  <a:rPr lang="en-US" dirty="0">
                    <a:solidFill>
                      <a:prstClr val="black"/>
                    </a:solidFill>
                  </a:rPr>
                  <a:t> and </a:t>
                </a:r>
                <a14:m>
                  <m:oMath xmlns:m="http://schemas.openxmlformats.org/officeDocument/2006/math">
                    <m:r>
                      <a:rPr lang="en-US" b="1" i="1">
                        <a:solidFill>
                          <a:srgbClr val="FF0000"/>
                        </a:solidFill>
                        <a:latin typeface="Cambria Math"/>
                      </a:rPr>
                      <m:t>𝒅𝒔</m:t>
                    </m:r>
                  </m:oMath>
                </a14:m>
                <a:r>
                  <a:rPr lang="en-US" dirty="0">
                    <a:solidFill>
                      <a:prstClr val="black"/>
                    </a:solidFill>
                  </a:rPr>
                  <a:t>, as shown in Figure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𝟔</m:t>
                    </m:r>
                  </m:oMath>
                </a14:m>
                <a:r>
                  <a:rPr lang="en-US" dirty="0">
                    <a:solidFill>
                      <a:prstClr val="black"/>
                    </a:solidFill>
                  </a:rPr>
                  <a:t>. </a:t>
                </a:r>
              </a:p>
              <a:p>
                <a:pPr lvl="0">
                  <a:defRPr/>
                </a:pPr>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533696" y="2308111"/>
                <a:ext cx="9055844" cy="1438342"/>
              </a:xfrm>
              <a:prstGeom prst="rect">
                <a:avLst/>
              </a:prstGeom>
              <a:blipFill>
                <a:blip r:embed="rId8"/>
                <a:stretch>
                  <a:fillRect l="-606" t="-2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54984" y="3416521"/>
                <a:ext cx="3892945" cy="2075183"/>
              </a:xfrm>
              <a:prstGeom prst="rect">
                <a:avLst/>
              </a:prstGeom>
            </p:spPr>
            <p:txBody>
              <a:bodyPr wrap="square">
                <a:spAutoFit/>
              </a:bodyPr>
              <a:lstStyle/>
              <a:p>
                <a:pPr lvl="0">
                  <a:defRPr/>
                </a:pPr>
                <a:r>
                  <a:rPr lang="en-US" dirty="0">
                    <a:solidFill>
                      <a:prstClr val="black"/>
                    </a:solidFill>
                  </a:rPr>
                  <a:t>We can resolve this vector into a component </a:t>
                </a:r>
                <a14:m>
                  <m:oMath xmlns:m="http://schemas.openxmlformats.org/officeDocument/2006/math">
                    <m:r>
                      <a:rPr lang="en-US" b="1" i="1" dirty="0">
                        <a:solidFill>
                          <a:srgbClr val="FF0000"/>
                        </a:solidFill>
                        <a:latin typeface="Cambria Math"/>
                      </a:rPr>
                      <m:t>𝒅</m:t>
                    </m:r>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a:rPr>
                          <m:t>𝑩</m:t>
                        </m:r>
                      </m:e>
                      <m:sub>
                        <m:r>
                          <a:rPr lang="en-US" b="1" i="1" dirty="0">
                            <a:solidFill>
                              <a:srgbClr val="FF0000"/>
                            </a:solidFill>
                            <a:latin typeface="Cambria Math"/>
                          </a:rPr>
                          <m:t>𝒙</m:t>
                        </m:r>
                      </m:sub>
                    </m:sSub>
                  </m:oMath>
                </a14:m>
                <a:r>
                  <a:rPr lang="en-US" b="1" i="1" dirty="0">
                    <a:solidFill>
                      <a:srgbClr val="FF0000"/>
                    </a:solidFill>
                  </a:rPr>
                  <a:t> </a:t>
                </a:r>
                <a:r>
                  <a:rPr lang="en-US" dirty="0">
                    <a:solidFill>
                      <a:prstClr val="black"/>
                    </a:solidFill>
                  </a:rPr>
                  <a:t>along the </a:t>
                </a:r>
                <a:r>
                  <a:rPr lang="en-US" b="1" i="1" dirty="0">
                    <a:solidFill>
                      <a:srgbClr val="FF0000"/>
                    </a:solidFill>
                  </a:rPr>
                  <a:t>x</a:t>
                </a:r>
                <a:r>
                  <a:rPr lang="en-US" i="1" dirty="0">
                    <a:solidFill>
                      <a:prstClr val="black"/>
                    </a:solidFill>
                  </a:rPr>
                  <a:t> </a:t>
                </a:r>
                <a:r>
                  <a:rPr lang="en-US" dirty="0">
                    <a:solidFill>
                      <a:prstClr val="black"/>
                    </a:solidFill>
                  </a:rPr>
                  <a:t>axis and a component  </a:t>
                </a:r>
                <a14:m>
                  <m:oMath xmlns:m="http://schemas.openxmlformats.org/officeDocument/2006/math">
                    <m:r>
                      <a:rPr lang="en-US" b="1" i="1">
                        <a:solidFill>
                          <a:srgbClr val="FF0000"/>
                        </a:solidFill>
                        <a:latin typeface="Cambria Math"/>
                      </a:rPr>
                      <m:t>𝒅</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𝑩</m:t>
                        </m:r>
                      </m:e>
                      <m:sub>
                        <m:r>
                          <a:rPr lang="en-US" b="1" i="1">
                            <a:solidFill>
                              <a:srgbClr val="FF0000"/>
                            </a:solidFill>
                            <a:latin typeface="Cambria Math"/>
                          </a:rPr>
                          <m:t>𝒚</m:t>
                        </m:r>
                      </m:sub>
                    </m:sSub>
                  </m:oMath>
                </a14:m>
                <a:r>
                  <a:rPr lang="en-US" b="1" i="1" dirty="0">
                    <a:solidFill>
                      <a:srgbClr val="FF0000"/>
                    </a:solidFill>
                  </a:rPr>
                  <a:t> </a:t>
                </a:r>
                <a:r>
                  <a:rPr lang="en-US" dirty="0">
                    <a:solidFill>
                      <a:prstClr val="black"/>
                    </a:solidFill>
                  </a:rPr>
                  <a:t>perpendicular to </a:t>
                </a:r>
                <a14:m>
                  <m:oMath xmlns:m="http://schemas.openxmlformats.org/officeDocument/2006/math">
                    <m:r>
                      <a:rPr lang="en-US" i="1">
                        <a:solidFill>
                          <a:prstClr val="black"/>
                        </a:solidFill>
                        <a:latin typeface="Cambria Math"/>
                      </a:rPr>
                      <m:t>𝑡h𝑒</m:t>
                    </m:r>
                    <m:r>
                      <a:rPr lang="en-US" i="1">
                        <a:solidFill>
                          <a:prstClr val="black"/>
                        </a:solidFill>
                        <a:latin typeface="Cambria Math"/>
                      </a:rPr>
                      <m:t> </m:t>
                    </m:r>
                    <m:r>
                      <a:rPr lang="en-US" i="1">
                        <a:solidFill>
                          <a:srgbClr val="FF0000"/>
                        </a:solidFill>
                        <a:latin typeface="Cambria Math"/>
                      </a:rPr>
                      <m:t>𝑥</m:t>
                    </m:r>
                    <m:r>
                      <a:rPr lang="en-US" i="1">
                        <a:solidFill>
                          <a:srgbClr val="FF0000"/>
                        </a:solidFill>
                        <a:latin typeface="Cambria Math" panose="02040503050406030204" pitchFamily="18" charset="0"/>
                      </a:rPr>
                      <m:t>−</m:t>
                    </m:r>
                    <m:r>
                      <a:rPr lang="en-US" i="1">
                        <a:solidFill>
                          <a:srgbClr val="FF0000"/>
                        </a:solidFill>
                        <a:latin typeface="Cambria Math"/>
                      </a:rPr>
                      <m:t> </m:t>
                    </m:r>
                    <m:r>
                      <a:rPr lang="en-US" i="1">
                        <a:solidFill>
                          <a:srgbClr val="FF0000"/>
                        </a:solidFill>
                        <a:latin typeface="Cambria Math"/>
                      </a:rPr>
                      <m:t>𝑎𝑥𝑖𝑠</m:t>
                    </m:r>
                  </m:oMath>
                </a14:m>
                <a:r>
                  <a:rPr lang="en-US" dirty="0">
                    <a:solidFill>
                      <a:prstClr val="black"/>
                    </a:solidFill>
                  </a:rPr>
                  <a:t>. When the components </a:t>
                </a:r>
                <a14:m>
                  <m:oMath xmlns:m="http://schemas.openxmlformats.org/officeDocument/2006/math">
                    <m:r>
                      <a:rPr lang="en-US" b="1" i="1">
                        <a:solidFill>
                          <a:srgbClr val="FF0000"/>
                        </a:solidFill>
                        <a:latin typeface="Cambria Math"/>
                      </a:rPr>
                      <m:t>𝒅</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𝑩</m:t>
                        </m:r>
                      </m:e>
                      <m:sub>
                        <m:r>
                          <a:rPr lang="en-US" b="1" i="1">
                            <a:solidFill>
                              <a:srgbClr val="FF0000"/>
                            </a:solidFill>
                            <a:latin typeface="Cambria Math"/>
                          </a:rPr>
                          <m:t>𝒚</m:t>
                        </m:r>
                      </m:sub>
                    </m:sSub>
                  </m:oMath>
                </a14:m>
                <a:r>
                  <a:rPr lang="en-US" b="1" i="1" dirty="0">
                    <a:solidFill>
                      <a:srgbClr val="FF0000"/>
                    </a:solidFill>
                  </a:rPr>
                  <a:t> </a:t>
                </a:r>
                <a:r>
                  <a:rPr lang="en-US" dirty="0">
                    <a:solidFill>
                      <a:prstClr val="black"/>
                    </a:solidFill>
                  </a:rPr>
                  <a:t>are summed over all elements around the loop, the resultant component is </a:t>
                </a:r>
                <a:r>
                  <a:rPr lang="en-US" b="1" dirty="0">
                    <a:solidFill>
                      <a:srgbClr val="FF0000"/>
                    </a:solidFill>
                  </a:rPr>
                  <a:t>zero</a:t>
                </a:r>
                <a:r>
                  <a:rPr lang="en-US" dirty="0">
                    <a:solidFill>
                      <a:prstClr val="black"/>
                    </a:solidFill>
                  </a:rPr>
                  <a:t>. </a:t>
                </a:r>
              </a:p>
            </p:txBody>
          </p:sp>
        </mc:Choice>
        <mc:Fallback xmlns="">
          <p:sp>
            <p:nvSpPr>
              <p:cNvPr id="10" name="Rectangle 9"/>
              <p:cNvSpPr>
                <a:spLocks noRot="1" noChangeAspect="1" noMove="1" noResize="1" noEditPoints="1" noAdjustHandles="1" noChangeArrowheads="1" noChangeShapeType="1" noTextEdit="1"/>
              </p:cNvSpPr>
              <p:nvPr/>
            </p:nvSpPr>
            <p:spPr>
              <a:xfrm>
                <a:off x="1554984" y="3416521"/>
                <a:ext cx="3892945" cy="2075183"/>
              </a:xfrm>
              <a:prstGeom prst="rect">
                <a:avLst/>
              </a:prstGeom>
              <a:blipFill>
                <a:blip r:embed="rId9"/>
                <a:stretch>
                  <a:fillRect l="-1252" t="-1466" b="-3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D9CDDA7-FA68-4B9C-BB05-9EE7BDD17E2B}"/>
                  </a:ext>
                </a:extLst>
              </p:cNvPr>
              <p:cNvSpPr/>
              <p:nvPr/>
            </p:nvSpPr>
            <p:spPr>
              <a:xfrm>
                <a:off x="1775520" y="6237312"/>
                <a:ext cx="8814020" cy="523220"/>
              </a:xfrm>
              <a:prstGeom prst="rect">
                <a:avLst/>
              </a:prstGeom>
            </p:spPr>
            <p:txBody>
              <a:bodyPr wrap="square">
                <a:spAutoFit/>
              </a:bodyPr>
              <a:lstStyle/>
              <a:p>
                <a:pPr lvl="0">
                  <a:defRPr/>
                </a:pPr>
                <a:r>
                  <a:rPr lang="en-US" sz="1400" b="1" i="1" dirty="0">
                    <a:solidFill>
                      <a:prstClr val="black"/>
                    </a:solidFill>
                  </a:rPr>
                  <a:t>Figure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𝟔</m:t>
                    </m:r>
                    <m:r>
                      <a:rPr lang="en-US" sz="1400" b="1" i="1">
                        <a:solidFill>
                          <a:prstClr val="black"/>
                        </a:solidFill>
                        <a:latin typeface="Cambria Math"/>
                      </a:rPr>
                      <m:t> </m:t>
                    </m:r>
                  </m:oMath>
                </a14:m>
                <a:r>
                  <a:rPr lang="en-US" sz="1400" i="1" dirty="0">
                    <a:solidFill>
                      <a:prstClr val="black"/>
                    </a:solidFill>
                  </a:rPr>
                  <a:t>(Example </a:t>
                </a:r>
                <a14:m>
                  <m:oMath xmlns:m="http://schemas.openxmlformats.org/officeDocument/2006/math">
                    <m:r>
                      <a:rPr lang="en-US" sz="1400" b="1" i="1">
                        <a:solidFill>
                          <a:prstClr val="black"/>
                        </a:solidFill>
                        <a:latin typeface="Cambria Math" panose="02040503050406030204" pitchFamily="18" charset="0"/>
                      </a:rPr>
                      <m:t>𝟐</m:t>
                    </m:r>
                    <m:r>
                      <a:rPr lang="en-US" sz="1400" b="1" i="1">
                        <a:solidFill>
                          <a:prstClr val="black"/>
                        </a:solidFill>
                        <a:latin typeface="Cambria Math"/>
                      </a:rPr>
                      <m:t>.</m:t>
                    </m:r>
                    <m:r>
                      <a:rPr lang="en-US" sz="1400" b="1" i="1">
                        <a:solidFill>
                          <a:prstClr val="black"/>
                        </a:solidFill>
                        <a:latin typeface="Cambria Math"/>
                      </a:rPr>
                      <m:t>𝟑</m:t>
                    </m:r>
                  </m:oMath>
                </a14:m>
                <a:r>
                  <a:rPr lang="en-US" sz="1400" i="1" dirty="0">
                    <a:solidFill>
                      <a:prstClr val="black"/>
                    </a:solidFill>
                  </a:rPr>
                  <a:t>) Geometry for calculating the magnetic field at a point P lying on the axis of a current loop. By symmetry, the total field </a:t>
                </a:r>
                <a:r>
                  <a:rPr lang="en-US" sz="1400" b="1" i="1" dirty="0">
                    <a:solidFill>
                      <a:prstClr val="black"/>
                    </a:solidFill>
                  </a:rPr>
                  <a:t>B </a:t>
                </a:r>
                <a:r>
                  <a:rPr lang="en-US" sz="1400" i="1" dirty="0">
                    <a:solidFill>
                      <a:prstClr val="black"/>
                    </a:solidFill>
                  </a:rPr>
                  <a:t>is along this axis.</a:t>
                </a:r>
                <a:endParaRPr lang="en-US" sz="1400" dirty="0">
                  <a:solidFill>
                    <a:prstClr val="black"/>
                  </a:solidFill>
                </a:endParaRPr>
              </a:p>
            </p:txBody>
          </p:sp>
        </mc:Choice>
        <mc:Fallback xmlns="">
          <p:sp>
            <p:nvSpPr>
              <p:cNvPr id="16" name="Rectangle 15">
                <a:extLst>
                  <a:ext uri="{FF2B5EF4-FFF2-40B4-BE49-F238E27FC236}">
                    <a16:creationId xmlns:a16="http://schemas.microsoft.com/office/drawing/2014/main" id="{1D9CDDA7-FA68-4B9C-BB05-9EE7BDD17E2B}"/>
                  </a:ext>
                </a:extLst>
              </p:cNvPr>
              <p:cNvSpPr>
                <a:spLocks noRot="1" noChangeAspect="1" noMove="1" noResize="1" noEditPoints="1" noAdjustHandles="1" noChangeArrowheads="1" noChangeShapeType="1" noTextEdit="1"/>
              </p:cNvSpPr>
              <p:nvPr/>
            </p:nvSpPr>
            <p:spPr>
              <a:xfrm>
                <a:off x="1775520" y="6237312"/>
                <a:ext cx="8814020" cy="523220"/>
              </a:xfrm>
              <a:prstGeom prst="rect">
                <a:avLst/>
              </a:prstGeom>
              <a:blipFill>
                <a:blip r:embed="rId10"/>
                <a:stretch>
                  <a:fillRect l="-207" t="-2326" r="-415" b="-116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3F42E55-00B8-4BBA-BF9A-BCC4D6503625}"/>
              </a:ext>
            </a:extLst>
          </p:cNvPr>
          <p:cNvPicPr/>
          <p:nvPr/>
        </p:nvPicPr>
        <p:blipFill>
          <a:blip r:embed="rId11">
            <a:lum bright="-20000" contrast="40000"/>
          </a:blip>
          <a:srcRect/>
          <a:stretch>
            <a:fillRect/>
          </a:stretch>
        </p:blipFill>
        <p:spPr bwMode="auto">
          <a:xfrm>
            <a:off x="5447928" y="3501008"/>
            <a:ext cx="5112568" cy="252028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040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33696" y="44625"/>
                <a:ext cx="9085399" cy="1121269"/>
              </a:xfrm>
              <a:prstGeom prst="rect">
                <a:avLst/>
              </a:prstGeom>
            </p:spPr>
            <p:txBody>
              <a:bodyPr wrap="square">
                <a:spAutoFit/>
              </a:bodyPr>
              <a:lstStyle/>
              <a:p>
                <a:pPr lvl="0">
                  <a:defRPr/>
                </a:pPr>
                <a:r>
                  <a:rPr lang="en-US" dirty="0">
                    <a:solidFill>
                      <a:prstClr val="black"/>
                    </a:solidFill>
                  </a:rPr>
                  <a:t>Therefore, </a:t>
                </a:r>
                <a:r>
                  <a:rPr lang="en-US" i="1" dirty="0">
                    <a:solidFill>
                      <a:prstClr val="black"/>
                    </a:solidFill>
                  </a:rPr>
                  <a:t>the resultant field at </a:t>
                </a:r>
                <a14:m>
                  <m:oMath xmlns:m="http://schemas.openxmlformats.org/officeDocument/2006/math">
                    <m:r>
                      <a:rPr lang="en-US" b="1" i="1">
                        <a:solidFill>
                          <a:srgbClr val="FF0000"/>
                        </a:solidFill>
                        <a:latin typeface="Cambria Math"/>
                      </a:rPr>
                      <m:t>𝑷</m:t>
                    </m:r>
                  </m:oMath>
                </a14:m>
                <a:r>
                  <a:rPr lang="en-US" i="1" dirty="0">
                    <a:solidFill>
                      <a:prstClr val="black"/>
                    </a:solidFill>
                  </a:rPr>
                  <a:t> must be along the </a:t>
                </a:r>
                <a:r>
                  <a:rPr lang="en-US" i="1" dirty="0">
                    <a:solidFill>
                      <a:srgbClr val="FF0000"/>
                    </a:solidFill>
                  </a:rPr>
                  <a:t>x axis </a:t>
                </a:r>
                <a:r>
                  <a:rPr lang="en-US" dirty="0">
                    <a:solidFill>
                      <a:prstClr val="black"/>
                    </a:solidFill>
                  </a:rPr>
                  <a:t>and we can find it by integrating the components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𝒅𝑩</m:t>
                        </m:r>
                      </m:e>
                      <m:sub>
                        <m:r>
                          <a:rPr lang="en-US" b="1" i="1">
                            <a:solidFill>
                              <a:srgbClr val="FF0000"/>
                            </a:solidFill>
                            <a:latin typeface="Cambria Math"/>
                          </a:rPr>
                          <m:t>𝒙</m:t>
                        </m:r>
                      </m:sub>
                    </m:sSub>
                    <m:r>
                      <a:rPr lang="en-US" b="1" i="1">
                        <a:solidFill>
                          <a:srgbClr val="FF0000"/>
                        </a:solidFill>
                        <a:latin typeface="Cambria Math"/>
                      </a:rPr>
                      <m:t>= </m:t>
                    </m:r>
                    <m:r>
                      <a:rPr lang="en-US" b="1" i="1">
                        <a:solidFill>
                          <a:srgbClr val="FF0000"/>
                        </a:solidFill>
                        <a:latin typeface="Cambria Math"/>
                      </a:rPr>
                      <m:t>𝒅𝑩</m:t>
                    </m:r>
                    <m:r>
                      <a:rPr lang="en-US" b="1" i="1">
                        <a:solidFill>
                          <a:srgbClr val="FF0000"/>
                        </a:solidFill>
                        <a:latin typeface="Cambria Math"/>
                      </a:rPr>
                      <m:t> </m:t>
                    </m:r>
                    <m:r>
                      <a:rPr lang="en-US" b="1" i="1">
                        <a:solidFill>
                          <a:srgbClr val="FF0000"/>
                        </a:solidFill>
                        <a:latin typeface="Cambria Math"/>
                      </a:rPr>
                      <m:t>𝒄𝒐𝒔</m:t>
                    </m:r>
                    <m:r>
                      <a:rPr lang="en-US" b="1" i="1">
                        <a:solidFill>
                          <a:srgbClr val="FF0000"/>
                        </a:solidFill>
                        <a:latin typeface="Cambria Math"/>
                      </a:rPr>
                      <m:t>𝜽</m:t>
                    </m:r>
                    <m:r>
                      <a:rPr lang="en-US" i="1">
                        <a:solidFill>
                          <a:prstClr val="black"/>
                        </a:solidFill>
                        <a:latin typeface="Cambria Math"/>
                      </a:rPr>
                      <m:t>.</m:t>
                    </m:r>
                  </m:oMath>
                </a14:m>
                <a:r>
                  <a:rPr lang="en-US" dirty="0">
                    <a:solidFill>
                      <a:prstClr val="black"/>
                    </a:solidFill>
                  </a:rPr>
                  <a:t> That is,      </a:t>
                </a:r>
                <a14:m>
                  <m:oMath xmlns:m="http://schemas.openxmlformats.org/officeDocument/2006/math">
                    <m:r>
                      <a:rPr lang="en-US" b="1" i="1">
                        <a:solidFill>
                          <a:srgbClr val="FF0000"/>
                        </a:solidFill>
                        <a:latin typeface="Cambria Math"/>
                      </a:rPr>
                      <m:t>𝑩</m:t>
                    </m:r>
                    <m:r>
                      <a:rPr lang="en-US" b="1" i="1">
                        <a:solidFill>
                          <a:srgbClr val="FF0000"/>
                        </a:solidFill>
                        <a:latin typeface="Cambria Math"/>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𝑩</m:t>
                        </m:r>
                      </m:e>
                      <m:sub>
                        <m:r>
                          <a:rPr lang="en-US" b="1" i="1">
                            <a:solidFill>
                              <a:srgbClr val="FF0000"/>
                            </a:solidFill>
                            <a:latin typeface="Cambria Math"/>
                          </a:rPr>
                          <m:t>𝒙</m:t>
                        </m:r>
                      </m:sub>
                    </m:sSub>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a:rPr>
                          <m:t>𝒊</m:t>
                        </m:r>
                      </m:e>
                    </m:acc>
                  </m:oMath>
                </a14:m>
                <a:r>
                  <a:rPr lang="en-US" dirty="0">
                    <a:solidFill>
                      <a:prstClr val="black"/>
                    </a:solidFill>
                  </a:rPr>
                  <a:t>   where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          </m:t>
                        </m:r>
                        <m:r>
                          <a:rPr lang="en-US" sz="2000" i="1">
                            <a:solidFill>
                              <a:srgbClr val="FF0000"/>
                            </a:solidFill>
                            <a:latin typeface="Cambria Math"/>
                          </a:rPr>
                          <m:t>𝐵</m:t>
                        </m:r>
                      </m:e>
                      <m:sub>
                        <m:r>
                          <a:rPr lang="en-US" sz="2000" i="1">
                            <a:solidFill>
                              <a:srgbClr val="FF0000"/>
                            </a:solidFill>
                            <a:latin typeface="Cambria Math"/>
                          </a:rPr>
                          <m:t>𝑥</m:t>
                        </m:r>
                      </m:sub>
                    </m:sSub>
                    <m:r>
                      <a:rPr lang="en-US" sz="2000" i="1">
                        <a:solidFill>
                          <a:srgbClr val="FF0000"/>
                        </a:solidFill>
                        <a:latin typeface="Cambria Math" panose="02040503050406030204" pitchFamily="18" charset="0"/>
                      </a:rPr>
                      <m:t>=</m:t>
                    </m:r>
                    <m:nary>
                      <m:naryPr>
                        <m:chr m:val="∮"/>
                        <m:limLoc m:val="undOvr"/>
                        <m:subHide m:val="on"/>
                        <m:supHide m:val="on"/>
                        <m:ctrlPr>
                          <a:rPr lang="en-US" sz="2000" i="1">
                            <a:solidFill>
                              <a:srgbClr val="FF0000"/>
                            </a:solidFill>
                            <a:latin typeface="Cambria Math" panose="02040503050406030204" pitchFamily="18" charset="0"/>
                          </a:rPr>
                        </m:ctrlPr>
                      </m:naryPr>
                      <m:sub/>
                      <m:sup/>
                      <m:e>
                        <m:r>
                          <a:rPr lang="en-US" sz="2000" i="1">
                            <a:solidFill>
                              <a:srgbClr val="FF0000"/>
                            </a:solidFill>
                            <a:latin typeface="Cambria Math"/>
                          </a:rPr>
                          <m:t>𝑑𝐵</m:t>
                        </m:r>
                        <m:r>
                          <a:rPr lang="en-US" sz="2000" i="1">
                            <a:solidFill>
                              <a:srgbClr val="FF0000"/>
                            </a:solidFill>
                            <a:latin typeface="Cambria Math"/>
                          </a:rPr>
                          <m:t> </m:t>
                        </m:r>
                        <m:r>
                          <a:rPr lang="en-US" sz="2000" i="1">
                            <a:solidFill>
                              <a:srgbClr val="FF0000"/>
                            </a:solidFill>
                            <a:latin typeface="Cambria Math"/>
                          </a:rPr>
                          <m:t>𝑐𝑜𝑠</m:t>
                        </m:r>
                        <m:r>
                          <a:rPr lang="en-US" sz="2000" i="1">
                            <a:solidFill>
                              <a:srgbClr val="FF0000"/>
                            </a:solidFill>
                            <a:latin typeface="Cambria Math"/>
                          </a:rPr>
                          <m:t>𝜃</m:t>
                        </m:r>
                        <m:r>
                          <a:rPr lang="en-US" sz="2000" i="1">
                            <a:solidFill>
                              <a:srgbClr val="FF0000"/>
                            </a:solidFill>
                            <a:latin typeface="Cambria Math"/>
                          </a:rPr>
                          <m:t>=</m:t>
                        </m:r>
                      </m:e>
                    </m:nary>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nary>
                      <m:naryPr>
                        <m:chr m:val="∮"/>
                        <m:limLoc m:val="undOvr"/>
                        <m:subHide m:val="on"/>
                        <m:supHide m:val="on"/>
                        <m:ctrlPr>
                          <a:rPr lang="en-US" sz="2000" i="1">
                            <a:solidFill>
                              <a:srgbClr val="FF0000"/>
                            </a:solidFill>
                            <a:latin typeface="Cambria Math" panose="02040503050406030204" pitchFamily="18" charset="0"/>
                          </a:rPr>
                        </m:ctrlPr>
                      </m:naryPr>
                      <m:sub/>
                      <m:sup/>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a:rPr>
                              <m:t>𝑑𝑠</m:t>
                            </m:r>
                            <m:r>
                              <a:rPr lang="en-US" sz="2000" i="1">
                                <a:solidFill>
                                  <a:srgbClr val="FF0000"/>
                                </a:solidFill>
                                <a:latin typeface="Cambria Math"/>
                              </a:rPr>
                              <m:t> </m:t>
                            </m:r>
                            <m:r>
                              <a:rPr lang="en-US" sz="2000" i="1">
                                <a:solidFill>
                                  <a:srgbClr val="FF0000"/>
                                </a:solidFill>
                                <a:latin typeface="Cambria Math"/>
                              </a:rPr>
                              <m:t>𝑐𝑜𝑠</m:t>
                            </m:r>
                            <m:r>
                              <a:rPr lang="en-US" sz="2000" i="1">
                                <a:solidFill>
                                  <a:srgbClr val="FF0000"/>
                                </a:solidFill>
                                <a:latin typeface="Cambria Math"/>
                              </a:rPr>
                              <m:t>𝜃</m:t>
                            </m:r>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r>
                              <a:rPr lang="en-US" sz="2000" b="1" i="1">
                                <a:solidFill>
                                  <a:srgbClr val="FF0000"/>
                                </a:solidFill>
                                <a:latin typeface="Cambria Math"/>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den>
                        </m:f>
                      </m:e>
                    </m:nary>
                  </m:oMath>
                </a14:m>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33696" y="44625"/>
                <a:ext cx="9085399" cy="1121269"/>
              </a:xfrm>
              <a:prstGeom prst="rect">
                <a:avLst/>
              </a:prstGeom>
              <a:blipFill>
                <a:blip r:embed="rId5"/>
                <a:stretch>
                  <a:fillRect l="-604" t="-2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04143" y="1152562"/>
                <a:ext cx="5976157" cy="2410981"/>
              </a:xfrm>
              <a:prstGeom prst="rect">
                <a:avLst/>
              </a:prstGeom>
            </p:spPr>
            <p:txBody>
              <a:bodyPr wrap="square">
                <a:spAutoFit/>
              </a:bodyPr>
              <a:lstStyle/>
              <a:p>
                <a:pPr lvl="0">
                  <a:defRPr/>
                </a:pPr>
                <a:r>
                  <a:rPr lang="en-US" dirty="0">
                    <a:solidFill>
                      <a:prstClr val="black"/>
                    </a:solidFill>
                  </a:rPr>
                  <a:t>and we must take the integral over the entire loop. Because  </a:t>
                </a:r>
                <a14:m>
                  <m:oMath xmlns:m="http://schemas.openxmlformats.org/officeDocument/2006/math">
                    <m:r>
                      <a:rPr lang="en-US" b="1" i="1">
                        <a:solidFill>
                          <a:srgbClr val="FF0000"/>
                        </a:solidFill>
                        <a:latin typeface="Cambria Math"/>
                      </a:rPr>
                      <m:t>𝜽</m:t>
                    </m:r>
                    <m:r>
                      <a:rPr lang="en-US" b="1" i="1">
                        <a:solidFill>
                          <a:srgbClr val="FF0000"/>
                        </a:solidFill>
                        <a:latin typeface="Cambria Math"/>
                      </a:rPr>
                      <m:t>, </m:t>
                    </m:r>
                    <m:r>
                      <a:rPr lang="en-US" b="1" i="1">
                        <a:solidFill>
                          <a:srgbClr val="FF0000"/>
                        </a:solidFill>
                        <a:latin typeface="Cambria Math"/>
                      </a:rPr>
                      <m:t>𝒙</m:t>
                    </m:r>
                    <m:r>
                      <a:rPr lang="en-US" i="1">
                        <a:solidFill>
                          <a:srgbClr val="FF0000"/>
                        </a:solidFill>
                        <a:latin typeface="Cambria Math" panose="02040503050406030204" pitchFamily="18" charset="0"/>
                      </a:rPr>
                      <m:t> </m:t>
                    </m:r>
                    <m:r>
                      <a:rPr lang="en-US" i="1">
                        <a:solidFill>
                          <a:prstClr val="black"/>
                        </a:solidFill>
                        <a:latin typeface="Cambria Math"/>
                      </a:rPr>
                      <m:t>𝑎𝑛𝑑</m:t>
                    </m:r>
                    <m:r>
                      <a:rPr lang="en-US" i="1">
                        <a:solidFill>
                          <a:prstClr val="black"/>
                        </a:solidFill>
                        <a:latin typeface="Cambria Math"/>
                      </a:rPr>
                      <m:t> </m:t>
                    </m:r>
                    <m:r>
                      <a:rPr lang="en-US" b="1" i="1">
                        <a:solidFill>
                          <a:srgbClr val="FF0000"/>
                        </a:solidFill>
                        <a:latin typeface="Cambria Math"/>
                      </a:rPr>
                      <m:t>𝑹</m:t>
                    </m:r>
                  </m:oMath>
                </a14:m>
                <a:r>
                  <a:rPr lang="en-US" i="1" dirty="0">
                    <a:solidFill>
                      <a:prstClr val="black"/>
                    </a:solidFill>
                  </a:rPr>
                  <a:t> </a:t>
                </a:r>
                <a:r>
                  <a:rPr lang="en-US" dirty="0">
                    <a:solidFill>
                      <a:prstClr val="black"/>
                    </a:solidFill>
                  </a:rPr>
                  <a:t>are constants for all elements of the loop and because </a:t>
                </a:r>
                <a:r>
                  <a:rPr lang="en-US" b="1" dirty="0">
                    <a:solidFill>
                      <a:prstClr val="black"/>
                    </a:solidFill>
                  </a:rPr>
                  <a:t>    </a:t>
                </a:r>
                <a14:m>
                  <m:oMath xmlns:m="http://schemas.openxmlformats.org/officeDocument/2006/math">
                    <m:r>
                      <a:rPr lang="en-US" b="1" i="1">
                        <a:solidFill>
                          <a:srgbClr val="FF0000"/>
                        </a:solidFill>
                        <a:latin typeface="Cambria Math"/>
                      </a:rPr>
                      <m:t>𝒄𝒐𝒔</m:t>
                    </m:r>
                    <m:r>
                      <a:rPr lang="en-US" b="1" i="1">
                        <a:solidFill>
                          <a:srgbClr val="FF0000"/>
                        </a:solidFill>
                        <a:latin typeface="Cambria Math"/>
                      </a:rPr>
                      <m:t> </m:t>
                    </m:r>
                    <m:r>
                      <a:rPr lang="en-US" b="1" i="1">
                        <a:solidFill>
                          <a:srgbClr val="FF0000"/>
                        </a:solidFill>
                        <a:latin typeface="Cambria Math"/>
                      </a:rPr>
                      <m:t>𝜽</m:t>
                    </m:r>
                    <m:r>
                      <a:rPr lang="en-US" b="1" i="1">
                        <a:solidFill>
                          <a:srgbClr val="FF0000"/>
                        </a:solidFill>
                        <a:latin typeface="Cambria Math"/>
                      </a:rPr>
                      <m:t>=</m:t>
                    </m:r>
                    <m:r>
                      <a:rPr lang="en-US" b="1" i="1">
                        <a:solidFill>
                          <a:srgbClr val="FF0000"/>
                        </a:solidFill>
                        <a:latin typeface="Cambria Math"/>
                      </a:rPr>
                      <m:t>𝑹</m:t>
                    </m:r>
                    <m:r>
                      <a:rPr lang="en-US" b="1" i="1">
                        <a:solidFill>
                          <a:srgbClr val="FF0000"/>
                        </a:solidFill>
                        <a:latin typeface="Cambria Math"/>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𝒙</m:t>
                        </m:r>
                      </m:e>
                      <m:sub>
                        <m:r>
                          <a:rPr lang="en-US" b="1" i="1">
                            <a:solidFill>
                              <a:srgbClr val="FF0000"/>
                            </a:solidFill>
                            <a:latin typeface="Cambria Math"/>
                          </a:rPr>
                          <m:t>𝟐</m:t>
                        </m:r>
                      </m:sub>
                    </m:sSub>
                    <m:r>
                      <a:rPr lang="en-US" b="1" i="1">
                        <a:solidFill>
                          <a:srgbClr val="FF0000"/>
                        </a:solidFill>
                        <a:latin typeface="Cambria Math"/>
                      </a:rPr>
                      <m:t>+ </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𝑹</m:t>
                        </m:r>
                      </m:e>
                      <m:sub>
                        <m:r>
                          <a:rPr lang="en-US" b="1" i="1">
                            <a:solidFill>
                              <a:srgbClr val="FF0000"/>
                            </a:solidFill>
                            <a:latin typeface="Cambria Math"/>
                          </a:rPr>
                          <m:t>𝟐</m:t>
                        </m:r>
                      </m:sub>
                    </m:sSub>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m:t>
                        </m:r>
                      </m:e>
                      <m:sup>
                        <m:r>
                          <a:rPr lang="en-US" b="1" i="1">
                            <a:solidFill>
                              <a:srgbClr val="FF0000"/>
                            </a:solidFill>
                            <a:latin typeface="Cambria Math"/>
                          </a:rPr>
                          <m:t>𝟏</m:t>
                        </m:r>
                        <m:r>
                          <a:rPr lang="en-US" b="1" i="1">
                            <a:solidFill>
                              <a:srgbClr val="FF0000"/>
                            </a:solidFill>
                            <a:latin typeface="Cambria Math"/>
                          </a:rPr>
                          <m:t>/</m:t>
                        </m:r>
                        <m:r>
                          <a:rPr lang="en-US" b="1" i="1">
                            <a:solidFill>
                              <a:srgbClr val="FF0000"/>
                            </a:solidFill>
                            <a:latin typeface="Cambria Math"/>
                          </a:rPr>
                          <m:t>𝟐</m:t>
                        </m:r>
                      </m:sup>
                    </m:sSup>
                  </m:oMath>
                </a14:m>
                <a:r>
                  <a:rPr lang="en-US" dirty="0">
                    <a:solidFill>
                      <a:srgbClr val="FF0000"/>
                    </a:solidFill>
                  </a:rPr>
                  <a:t>, </a:t>
                </a:r>
              </a:p>
              <a:p>
                <a:pPr lvl="0">
                  <a:defRPr/>
                </a:pPr>
                <a:r>
                  <a:rPr lang="en-US" dirty="0">
                    <a:solidFill>
                      <a:prstClr val="black"/>
                    </a:solidFill>
                  </a:rPr>
                  <a:t>we obtain </a:t>
                </a:r>
              </a:p>
              <a:p>
                <a:pPr lvl="0">
                  <a:defRPr/>
                </a:pPr>
                <a:r>
                  <a:rPr lang="en-US" dirty="0">
                    <a:solidFill>
                      <a:prstClr val="black"/>
                    </a:solidFill>
                  </a:rPr>
                  <a:t>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𝐵</m:t>
                        </m:r>
                      </m:e>
                      <m:sub>
                        <m:r>
                          <a:rPr lang="en-US" sz="2000" i="1">
                            <a:solidFill>
                              <a:srgbClr val="FF0000"/>
                            </a:solidFill>
                            <a:latin typeface="Cambria Math"/>
                          </a:rPr>
                          <m:t>𝑥</m:t>
                        </m:r>
                      </m:sub>
                    </m:sSub>
                    <m:r>
                      <a:rPr lang="en-US" sz="2000"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𝑰𝑹</m:t>
                        </m:r>
                      </m:num>
                      <m:den>
                        <m:r>
                          <a:rPr lang="en-US" sz="2000" b="1" i="1">
                            <a:solidFill>
                              <a:srgbClr val="FF0000"/>
                            </a:solidFill>
                            <a:latin typeface="Cambria Math"/>
                          </a:rPr>
                          <m:t>𝟒</m:t>
                        </m:r>
                        <m:r>
                          <a:rPr lang="en-US" sz="2000" b="1" i="1">
                            <a:solidFill>
                              <a:srgbClr val="FF0000"/>
                            </a:solidFill>
                            <a:latin typeface="Cambria Math"/>
                          </a:rPr>
                          <m:t>𝝅</m:t>
                        </m:r>
                        <m:sSup>
                          <m:sSupPr>
                            <m:ctrlPr>
                              <a:rPr lang="en-US" sz="2000" b="1" i="1">
                                <a:solidFill>
                                  <a:srgbClr val="FF0000"/>
                                </a:solidFill>
                                <a:latin typeface="Cambria Math" panose="02040503050406030204" pitchFamily="18" charset="0"/>
                              </a:rPr>
                            </m:ctrlPr>
                          </m:sSupPr>
                          <m:e>
                            <m:d>
                              <m:dPr>
                                <m:ctrlPr>
                                  <a:rPr lang="en-US" sz="2000" b="1" i="1">
                                    <a:solidFill>
                                      <a:srgbClr val="FF0000"/>
                                    </a:solidFill>
                                    <a:latin typeface="Cambria Math" panose="02040503050406030204" pitchFamily="18" charset="0"/>
                                  </a:rPr>
                                </m:ctrlPr>
                              </m:dPr>
                              <m:e>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r>
                                  <a:rPr lang="en-US" sz="2000" b="1" i="1">
                                    <a:solidFill>
                                      <a:srgbClr val="FF0000"/>
                                    </a:solidFill>
                                    <a:latin typeface="Cambria Math"/>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e>
                            </m:d>
                          </m:e>
                          <m:sup>
                            <m:r>
                              <a:rPr lang="en-US" sz="2000" b="1" i="1">
                                <a:solidFill>
                                  <a:srgbClr val="FF0000"/>
                                </a:solidFill>
                                <a:latin typeface="Cambria Math"/>
                              </a:rPr>
                              <m:t>𝟑</m:t>
                            </m:r>
                            <m:r>
                              <a:rPr lang="en-US" sz="2000" b="1" i="1">
                                <a:solidFill>
                                  <a:srgbClr val="FF0000"/>
                                </a:solidFill>
                                <a:latin typeface="Cambria Math"/>
                              </a:rPr>
                              <m:t>/</m:t>
                            </m:r>
                            <m:r>
                              <a:rPr lang="en-US" sz="2000" b="1" i="1">
                                <a:solidFill>
                                  <a:srgbClr val="FF0000"/>
                                </a:solidFill>
                                <a:latin typeface="Cambria Math"/>
                              </a:rPr>
                              <m:t>𝟐</m:t>
                            </m:r>
                          </m:sup>
                        </m:sSup>
                      </m:den>
                    </m:f>
                    <m:nary>
                      <m:naryPr>
                        <m:chr m:val="∮"/>
                        <m:limLoc m:val="undOvr"/>
                        <m:subHide m:val="on"/>
                        <m:supHide m:val="on"/>
                        <m:ctrlPr>
                          <a:rPr lang="en-US" sz="2000" i="1">
                            <a:solidFill>
                              <a:srgbClr val="FF0000"/>
                            </a:solidFill>
                            <a:latin typeface="Cambria Math" panose="02040503050406030204" pitchFamily="18" charset="0"/>
                          </a:rPr>
                        </m:ctrlPr>
                      </m:naryPr>
                      <m:sub/>
                      <m:sup/>
                      <m:e>
                        <m:r>
                          <a:rPr lang="en-US" sz="2000" i="1">
                            <a:solidFill>
                              <a:srgbClr val="FF0000"/>
                            </a:solidFill>
                            <a:latin typeface="Cambria Math"/>
                          </a:rPr>
                          <m:t>𝑑𝑠</m:t>
                        </m:r>
                      </m:e>
                    </m:nary>
                    <m:r>
                      <a:rPr lang="en-US" sz="2000"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num>
                      <m:den>
                        <m:r>
                          <a:rPr lang="en-US" sz="2000" b="1" i="1">
                            <a:solidFill>
                              <a:srgbClr val="FF0000"/>
                            </a:solidFill>
                            <a:latin typeface="Cambria Math"/>
                          </a:rPr>
                          <m:t>𝟐</m:t>
                        </m:r>
                        <m:sSup>
                          <m:sSupPr>
                            <m:ctrlPr>
                              <a:rPr lang="en-US" sz="2000" b="1" i="1">
                                <a:solidFill>
                                  <a:srgbClr val="FF0000"/>
                                </a:solidFill>
                                <a:latin typeface="Cambria Math" panose="02040503050406030204" pitchFamily="18" charset="0"/>
                              </a:rPr>
                            </m:ctrlPr>
                          </m:sSupPr>
                          <m:e>
                            <m:d>
                              <m:dPr>
                                <m:ctrlPr>
                                  <a:rPr lang="en-US" sz="2000" b="1" i="1">
                                    <a:solidFill>
                                      <a:srgbClr val="FF0000"/>
                                    </a:solidFill>
                                    <a:latin typeface="Cambria Math" panose="02040503050406030204" pitchFamily="18" charset="0"/>
                                  </a:rPr>
                                </m:ctrlPr>
                              </m:dPr>
                              <m:e>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r>
                                  <a:rPr lang="en-US" sz="2000" b="1" i="1">
                                    <a:solidFill>
                                      <a:srgbClr val="FF0000"/>
                                    </a:solidFill>
                                    <a:latin typeface="Cambria Math"/>
                                  </a:rPr>
                                  <m:t>+</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𝑹</m:t>
                                    </m:r>
                                  </m:e>
                                  <m:sup>
                                    <m:r>
                                      <a:rPr lang="en-US" sz="2000" b="1" i="1">
                                        <a:solidFill>
                                          <a:srgbClr val="FF0000"/>
                                        </a:solidFill>
                                        <a:latin typeface="Cambria Math"/>
                                      </a:rPr>
                                      <m:t>𝟐</m:t>
                                    </m:r>
                                  </m:sup>
                                </m:sSup>
                              </m:e>
                            </m:d>
                          </m:e>
                          <m:sup>
                            <m:r>
                              <a:rPr lang="en-US" sz="2000" b="1" i="1">
                                <a:solidFill>
                                  <a:srgbClr val="FF0000"/>
                                </a:solidFill>
                                <a:latin typeface="Cambria Math"/>
                              </a:rPr>
                              <m:t>𝟑</m:t>
                            </m:r>
                            <m:r>
                              <a:rPr lang="en-US" sz="2000" b="1" i="1">
                                <a:solidFill>
                                  <a:srgbClr val="FF0000"/>
                                </a:solidFill>
                                <a:latin typeface="Cambria Math"/>
                              </a:rPr>
                              <m:t>/</m:t>
                            </m:r>
                            <m:r>
                              <a:rPr lang="en-US" sz="2000" b="1" i="1">
                                <a:solidFill>
                                  <a:srgbClr val="FF0000"/>
                                </a:solidFill>
                                <a:latin typeface="Cambria Math"/>
                              </a:rPr>
                              <m:t>𝟐</m:t>
                            </m:r>
                          </m:sup>
                        </m:sSup>
                      </m:den>
                    </m:f>
                  </m:oMath>
                </a14:m>
                <a:r>
                  <a:rPr lang="en-US" sz="2000" dirty="0">
                    <a:solidFill>
                      <a:srgbClr val="FF0000"/>
                    </a:solidFill>
                  </a:rPr>
                  <a:t>           </a:t>
                </a:r>
                <a14:m>
                  <m:oMath xmlns:m="http://schemas.openxmlformats.org/officeDocument/2006/math">
                    <m:r>
                      <a:rPr lang="en-US" sz="2000" b="1" i="1">
                        <a:solidFill>
                          <a:srgbClr val="FF0000"/>
                        </a:solidFill>
                        <a:latin typeface="Cambria Math"/>
                      </a:rPr>
                      <m:t>(</m:t>
                    </m:r>
                    <m:r>
                      <a:rPr lang="en-US" sz="2000" b="1" i="1">
                        <a:solidFill>
                          <a:srgbClr val="FF0000"/>
                        </a:solidFill>
                        <a:latin typeface="Cambria Math" panose="02040503050406030204" pitchFamily="18" charset="0"/>
                      </a:rPr>
                      <m:t>𝟐</m:t>
                    </m:r>
                    <m:r>
                      <a:rPr lang="en-US" sz="2000" b="1" i="1">
                        <a:solidFill>
                          <a:srgbClr val="FF0000"/>
                        </a:solidFill>
                        <a:latin typeface="Cambria Math"/>
                      </a:rPr>
                      <m:t>.</m:t>
                    </m:r>
                    <m:r>
                      <a:rPr lang="en-US" sz="2000" b="1" i="1">
                        <a:solidFill>
                          <a:srgbClr val="FF0000"/>
                        </a:solidFill>
                        <a:latin typeface="Cambria Math"/>
                      </a:rPr>
                      <m:t>𝟕</m:t>
                    </m:r>
                    <m:r>
                      <a:rPr lang="en-US" sz="2000" b="1" i="1">
                        <a:solidFill>
                          <a:srgbClr val="FF0000"/>
                        </a:solidFill>
                        <a:latin typeface="Cambria Math"/>
                      </a:rPr>
                      <m:t>)</m:t>
                    </m:r>
                  </m:oMath>
                </a14:m>
                <a:endParaRPr lang="en-US" sz="2000" dirty="0">
                  <a:solidFill>
                    <a:srgbClr val="FF0000"/>
                  </a:solidFill>
                </a:endParaRPr>
              </a:p>
              <a:p>
                <a:pPr lvl="0">
                  <a:defRPr/>
                </a:pPr>
                <a:r>
                  <a:rPr lang="en-US" dirty="0">
                    <a:solidFill>
                      <a:prstClr val="black"/>
                    </a:solidFill>
                  </a:rPr>
                  <a:t>where we have used the fact that </a:t>
                </a:r>
                <a14:m>
                  <m:oMath xmlns:m="http://schemas.openxmlformats.org/officeDocument/2006/math">
                    <m:nary>
                      <m:naryPr>
                        <m:chr m:val="∮"/>
                        <m:limLoc m:val="undOvr"/>
                        <m:subHide m:val="on"/>
                        <m:supHide m:val="on"/>
                        <m:ctrlPr>
                          <a:rPr lang="en-US" b="1" i="1" dirty="0">
                            <a:solidFill>
                              <a:srgbClr val="FF0000"/>
                            </a:solidFill>
                            <a:latin typeface="Cambria Math" panose="02040503050406030204" pitchFamily="18" charset="0"/>
                          </a:rPr>
                        </m:ctrlPr>
                      </m:naryPr>
                      <m:sub/>
                      <m:sup/>
                      <m:e>
                        <m:r>
                          <a:rPr lang="en-US" b="1" i="1" dirty="0">
                            <a:solidFill>
                              <a:srgbClr val="FF0000"/>
                            </a:solidFill>
                            <a:latin typeface="Cambria Math"/>
                          </a:rPr>
                          <m:t>𝒅𝒔</m:t>
                        </m:r>
                      </m:e>
                    </m:nary>
                    <m:r>
                      <a:rPr lang="en-US" b="1" i="1" dirty="0">
                        <a:solidFill>
                          <a:srgbClr val="FF0000"/>
                        </a:solidFill>
                        <a:latin typeface="Cambria Math"/>
                      </a:rPr>
                      <m:t> = </m:t>
                    </m:r>
                    <m:r>
                      <a:rPr lang="en-US" b="1" i="1" dirty="0">
                        <a:solidFill>
                          <a:srgbClr val="FF0000"/>
                        </a:solidFill>
                        <a:latin typeface="Cambria Math"/>
                      </a:rPr>
                      <m:t>𝟐</m:t>
                    </m:r>
                    <m:r>
                      <a:rPr lang="en-US" b="1" i="1" dirty="0">
                        <a:solidFill>
                          <a:srgbClr val="FF0000"/>
                        </a:solidFill>
                        <a:latin typeface="Cambria Math"/>
                        <a:ea typeface="Cambria Math"/>
                      </a:rPr>
                      <m:t>𝝅</m:t>
                    </m:r>
                    <m:r>
                      <a:rPr lang="en-US" b="1" i="1" dirty="0">
                        <a:solidFill>
                          <a:srgbClr val="FF0000"/>
                        </a:solidFill>
                        <a:latin typeface="Cambria Math"/>
                      </a:rPr>
                      <m:t>𝑹</m:t>
                    </m:r>
                  </m:oMath>
                </a14:m>
                <a:r>
                  <a:rPr lang="en-US" b="1" i="1" dirty="0">
                    <a:solidFill>
                      <a:srgbClr val="FF0000"/>
                    </a:solidFill>
                  </a:rPr>
                  <a:t> </a:t>
                </a:r>
                <a:r>
                  <a:rPr lang="en-US" dirty="0">
                    <a:solidFill>
                      <a:prstClr val="black"/>
                    </a:solidFill>
                  </a:rPr>
                  <a:t>(the circumference of the loop).</a:t>
                </a:r>
              </a:p>
            </p:txBody>
          </p:sp>
        </mc:Choice>
        <mc:Fallback xmlns="">
          <p:sp>
            <p:nvSpPr>
              <p:cNvPr id="5" name="Rectangle 4"/>
              <p:cNvSpPr>
                <a:spLocks noRot="1" noChangeAspect="1" noMove="1" noResize="1" noEditPoints="1" noAdjustHandles="1" noChangeArrowheads="1" noChangeShapeType="1" noTextEdit="1"/>
              </p:cNvSpPr>
              <p:nvPr/>
            </p:nvSpPr>
            <p:spPr>
              <a:xfrm>
                <a:off x="1504143" y="1152562"/>
                <a:ext cx="5976157" cy="2410981"/>
              </a:xfrm>
              <a:prstGeom prst="rect">
                <a:avLst/>
              </a:prstGeom>
              <a:blipFill>
                <a:blip r:embed="rId6"/>
                <a:stretch>
                  <a:fillRect l="-918" t="-1263" b="-20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47810" y="3500760"/>
                <a:ext cx="9071284" cy="761170"/>
              </a:xfrm>
              <a:prstGeom prst="rect">
                <a:avLst/>
              </a:prstGeom>
            </p:spPr>
            <p:txBody>
              <a:bodyPr wrap="square">
                <a:spAutoFit/>
              </a:bodyPr>
              <a:lstStyle/>
              <a:p>
                <a:pPr lvl="0">
                  <a:defRPr/>
                </a:pPr>
                <a:r>
                  <a:rPr lang="en-US" dirty="0">
                    <a:solidFill>
                      <a:prstClr val="black"/>
                    </a:solidFill>
                  </a:rPr>
                  <a:t>To find the magnetic field at the center of the loop, we set </a:t>
                </a:r>
                <a14:m>
                  <m:oMath xmlns:m="http://schemas.openxmlformats.org/officeDocument/2006/math">
                    <m:r>
                      <a:rPr lang="en-US" i="1">
                        <a:solidFill>
                          <a:srgbClr val="FF0000"/>
                        </a:solidFill>
                        <a:latin typeface="Cambria Math"/>
                      </a:rPr>
                      <m:t>𝑥</m:t>
                    </m:r>
                    <m:r>
                      <a:rPr lang="en-US" i="1">
                        <a:solidFill>
                          <a:srgbClr val="FF0000"/>
                        </a:solidFill>
                        <a:latin typeface="Cambria Math"/>
                      </a:rPr>
                      <m:t>=0</m:t>
                    </m:r>
                  </m:oMath>
                </a14:m>
                <a:r>
                  <a:rPr lang="en-US" dirty="0">
                    <a:solidFill>
                      <a:srgbClr val="FF0000"/>
                    </a:solidFill>
                  </a:rPr>
                  <a:t> </a:t>
                </a:r>
                <a:r>
                  <a:rPr lang="en-US" dirty="0">
                    <a:solidFill>
                      <a:prstClr val="black"/>
                    </a:solidFill>
                  </a:rPr>
                  <a:t>in</a:t>
                </a:r>
              </a:p>
              <a:p>
                <a:pPr lvl="0">
                  <a:defRPr/>
                </a:pPr>
                <a:r>
                  <a:rPr lang="en-US" dirty="0">
                    <a:solidFill>
                      <a:prstClr val="black"/>
                    </a:solidFill>
                  </a:rPr>
                  <a:t> Equation</a:t>
                </a:r>
                <a14:m>
                  <m:oMath xmlns:m="http://schemas.openxmlformats.org/officeDocument/2006/math">
                    <m:r>
                      <a:rPr lang="en-US" b="1" i="1">
                        <a:solidFill>
                          <a:prstClr val="black"/>
                        </a:solidFill>
                        <a:latin typeface="Cambria Math"/>
                      </a:rPr>
                      <m:t> </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𝟕</m:t>
                    </m:r>
                  </m:oMath>
                </a14:m>
                <a:r>
                  <a:rPr lang="en-US" dirty="0">
                    <a:solidFill>
                      <a:prstClr val="black"/>
                    </a:solidFill>
                  </a:rPr>
                  <a:t>. At this special point, therefore,         </a:t>
                </a:r>
                <a14:m>
                  <m:oMath xmlns:m="http://schemas.openxmlformats.org/officeDocument/2006/math">
                    <m:r>
                      <a:rPr lang="en-US" b="1" i="1">
                        <a:solidFill>
                          <a:srgbClr val="FF0000"/>
                        </a:solidFill>
                        <a:latin typeface="Cambria Math"/>
                      </a:rPr>
                      <m:t>𝑩</m:t>
                    </m:r>
                    <m:r>
                      <a:rPr lang="en-US" b="1" i="1">
                        <a:solidFill>
                          <a:srgbClr val="FF0000"/>
                        </a:solidFill>
                        <a:latin typeface="Cambria Math"/>
                      </a:rPr>
                      <m:t>=</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𝝁</m:t>
                            </m:r>
                          </m:e>
                          <m:sub>
                            <m:r>
                              <a:rPr lang="en-US" b="1" i="1">
                                <a:solidFill>
                                  <a:srgbClr val="FF0000"/>
                                </a:solidFill>
                                <a:latin typeface="Cambria Math"/>
                              </a:rPr>
                              <m:t>𝟎</m:t>
                            </m:r>
                          </m:sub>
                        </m:sSub>
                        <m:r>
                          <a:rPr lang="en-US" b="1" i="1">
                            <a:solidFill>
                              <a:srgbClr val="FF0000"/>
                            </a:solidFill>
                            <a:latin typeface="Cambria Math"/>
                          </a:rPr>
                          <m:t>𝑰</m:t>
                        </m:r>
                        <m:r>
                          <a:rPr lang="en-US" b="1" i="1">
                            <a:solidFill>
                              <a:srgbClr val="FF0000"/>
                            </a:solidFill>
                            <a:latin typeface="Cambria Math"/>
                          </a:rPr>
                          <m:t>   </m:t>
                        </m:r>
                      </m:num>
                      <m:den>
                        <m:r>
                          <a:rPr lang="en-US" b="1" i="1">
                            <a:solidFill>
                              <a:srgbClr val="FF0000"/>
                            </a:solidFill>
                            <a:latin typeface="Cambria Math"/>
                          </a:rPr>
                          <m:t>𝟐</m:t>
                        </m:r>
                        <m:r>
                          <a:rPr lang="en-US" b="1" i="1">
                            <a:solidFill>
                              <a:srgbClr val="FF0000"/>
                            </a:solidFill>
                            <a:latin typeface="Cambria Math"/>
                          </a:rPr>
                          <m:t>𝑹</m:t>
                        </m:r>
                      </m:den>
                    </m:f>
                    <m:r>
                      <a:rPr lang="en-US" b="1" i="1">
                        <a:solidFill>
                          <a:srgbClr val="FF0000"/>
                        </a:solidFill>
                        <a:latin typeface="Cambria Math"/>
                      </a:rPr>
                      <m:t>        </m:t>
                    </m:r>
                    <m:r>
                      <a:rPr lang="en-US" b="1" i="1">
                        <a:solidFill>
                          <a:srgbClr val="FF0000"/>
                        </a:solidFill>
                        <a:latin typeface="Cambria Math"/>
                      </a:rPr>
                      <m:t>𝒂𝒕</m:t>
                    </m:r>
                    <m:r>
                      <a:rPr lang="en-US" b="1" i="1">
                        <a:solidFill>
                          <a:srgbClr val="FF0000"/>
                        </a:solidFill>
                        <a:latin typeface="Cambria Math"/>
                      </a:rPr>
                      <m:t>     </m:t>
                    </m:r>
                    <m:r>
                      <a:rPr lang="en-US" b="1" i="1">
                        <a:solidFill>
                          <a:srgbClr val="FF0000"/>
                        </a:solidFill>
                        <a:latin typeface="Cambria Math"/>
                      </a:rPr>
                      <m:t>𝒙</m:t>
                    </m:r>
                    <m:r>
                      <a:rPr lang="en-US" b="1" i="1">
                        <a:solidFill>
                          <a:srgbClr val="FF0000"/>
                        </a:solidFill>
                        <a:latin typeface="Cambria Math"/>
                      </a:rPr>
                      <m:t>=</m:t>
                    </m:r>
                    <m:r>
                      <a:rPr lang="en-US" b="1" i="1">
                        <a:solidFill>
                          <a:srgbClr val="FF0000"/>
                        </a:solidFill>
                        <a:latin typeface="Cambria Math"/>
                      </a:rPr>
                      <m:t>𝟎</m:t>
                    </m:r>
                  </m:oMath>
                </a14:m>
                <a:r>
                  <a:rPr lang="en-US" b="1" dirty="0">
                    <a:solidFill>
                      <a:srgbClr val="FF0000"/>
                    </a:solidFill>
                  </a:rPr>
                  <a:t>                     </a:t>
                </a:r>
                <a14:m>
                  <m:oMath xmlns:m="http://schemas.openxmlformats.org/officeDocument/2006/math">
                    <m:r>
                      <a:rPr lang="en-US" b="1" i="1">
                        <a:solidFill>
                          <a:srgbClr val="FF0000"/>
                        </a:solidFill>
                        <a:latin typeface="Cambria Math"/>
                      </a:rPr>
                      <m:t>(</m:t>
                    </m:r>
                    <m:r>
                      <a:rPr lang="en-US" b="1" i="1">
                        <a:solidFill>
                          <a:srgbClr val="FF0000"/>
                        </a:solidFill>
                        <a:latin typeface="Cambria Math" panose="02040503050406030204" pitchFamily="18" charset="0"/>
                      </a:rPr>
                      <m:t>𝟐</m:t>
                    </m:r>
                    <m:r>
                      <a:rPr lang="en-US" b="1" i="1">
                        <a:solidFill>
                          <a:srgbClr val="FF0000"/>
                        </a:solidFill>
                        <a:latin typeface="Cambria Math"/>
                      </a:rPr>
                      <m:t>.</m:t>
                    </m:r>
                    <m:r>
                      <a:rPr lang="en-US" b="1" i="1">
                        <a:solidFill>
                          <a:srgbClr val="FF0000"/>
                        </a:solidFill>
                        <a:latin typeface="Cambria Math"/>
                      </a:rPr>
                      <m:t>𝟖</m:t>
                    </m:r>
                    <m:r>
                      <a:rPr lang="en-US" b="1" i="1">
                        <a:solidFill>
                          <a:srgbClr val="FF0000"/>
                        </a:solidFill>
                        <a:latin typeface="Cambria Math"/>
                      </a:rPr>
                      <m:t>)</m:t>
                    </m:r>
                  </m:oMath>
                </a14:m>
                <a:endParaRPr lang="en-US"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547810" y="3500760"/>
                <a:ext cx="9071284" cy="761170"/>
              </a:xfrm>
              <a:prstGeom prst="rect">
                <a:avLst/>
              </a:prstGeom>
              <a:blipFill>
                <a:blip r:embed="rId7"/>
                <a:stretch>
                  <a:fillRect l="-605" t="-4000" b="-5600"/>
                </a:stretch>
              </a:blipFill>
            </p:spPr>
            <p:txBody>
              <a:bodyPr/>
              <a:lstStyle/>
              <a:p>
                <a:r>
                  <a:rPr lang="en-US">
                    <a:noFill/>
                  </a:rPr>
                  <a:t> </a:t>
                </a:r>
              </a:p>
            </p:txBody>
          </p:sp>
        </mc:Fallback>
      </mc:AlternateContent>
      <p:sp>
        <p:nvSpPr>
          <p:cNvPr id="8" name="Rectangle 7"/>
          <p:cNvSpPr/>
          <p:nvPr/>
        </p:nvSpPr>
        <p:spPr>
          <a:xfrm>
            <a:off x="1533696" y="4216649"/>
            <a:ext cx="9085398" cy="646331"/>
          </a:xfrm>
          <a:prstGeom prst="rect">
            <a:avLst/>
          </a:prstGeom>
        </p:spPr>
        <p:txBody>
          <a:bodyPr wrap="square">
            <a:spAutoFit/>
          </a:bodyPr>
          <a:lstStyle/>
          <a:p>
            <a:pPr lvl="0">
              <a:defRPr/>
            </a:pPr>
            <a:r>
              <a:rPr lang="en-US" dirty="0">
                <a:solidFill>
                  <a:prstClr val="black"/>
                </a:solidFill>
              </a:rPr>
              <a:t>What If? What if we consider points on the x axis very far from the loop? How does the magnetic field behave at these distant points? </a:t>
            </a:r>
          </a:p>
        </p:txBody>
      </p:sp>
      <mc:AlternateContent xmlns:mc="http://schemas.openxmlformats.org/markup-compatibility/2006" xmlns:a14="http://schemas.microsoft.com/office/drawing/2010/main">
        <mc:Choice Requires="a14">
          <p:sp>
            <p:nvSpPr>
              <p:cNvPr id="10" name="Rectangle 9"/>
              <p:cNvSpPr/>
              <p:nvPr/>
            </p:nvSpPr>
            <p:spPr>
              <a:xfrm>
                <a:off x="1512632" y="4793132"/>
                <a:ext cx="8903849" cy="817083"/>
              </a:xfrm>
              <a:prstGeom prst="rect">
                <a:avLst/>
              </a:prstGeom>
            </p:spPr>
            <p:txBody>
              <a:bodyPr wrap="square">
                <a:spAutoFit/>
              </a:bodyPr>
              <a:lstStyle/>
              <a:p>
                <a:pPr lvl="0">
                  <a:defRPr/>
                </a:pPr>
                <a:r>
                  <a:rPr lang="en-US" b="1" dirty="0">
                    <a:solidFill>
                      <a:prstClr val="black"/>
                    </a:solidFill>
                  </a:rPr>
                  <a:t>Answer </a:t>
                </a:r>
                <a:r>
                  <a:rPr lang="en-US" dirty="0">
                    <a:solidFill>
                      <a:prstClr val="black"/>
                    </a:solidFill>
                  </a:rPr>
                  <a:t>In this case, in which </a:t>
                </a:r>
                <a14:m>
                  <m:oMath xmlns:m="http://schemas.openxmlformats.org/officeDocument/2006/math">
                    <m:r>
                      <a:rPr lang="en-US" b="1" i="1" dirty="0">
                        <a:solidFill>
                          <a:srgbClr val="FF0000"/>
                        </a:solidFill>
                        <a:latin typeface="Cambria Math"/>
                      </a:rPr>
                      <m:t>𝒙</m:t>
                    </m:r>
                    <m:r>
                      <a:rPr lang="en-US" b="1" i="1" dirty="0">
                        <a:solidFill>
                          <a:srgbClr val="FF0000"/>
                        </a:solidFill>
                        <a:latin typeface="Cambria Math"/>
                      </a:rPr>
                      <m:t> ≫ </m:t>
                    </m:r>
                    <m:r>
                      <a:rPr lang="en-US" b="1" i="1" dirty="0">
                        <a:solidFill>
                          <a:srgbClr val="FF0000"/>
                        </a:solidFill>
                        <a:latin typeface="Cambria Math"/>
                      </a:rPr>
                      <m:t>𝑹</m:t>
                    </m:r>
                  </m:oMath>
                </a14:m>
                <a:r>
                  <a:rPr lang="en-US" dirty="0">
                    <a:solidFill>
                      <a:prstClr val="black"/>
                    </a:solidFill>
                  </a:rPr>
                  <a:t>, we can neglect the term </a:t>
                </a:r>
                <a14:m>
                  <m:oMath xmlns:m="http://schemas.openxmlformats.org/officeDocument/2006/math">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𝑹</m:t>
                        </m:r>
                      </m:e>
                      <m:sup>
                        <m:r>
                          <a:rPr lang="en-US" b="1" i="1">
                            <a:solidFill>
                              <a:srgbClr val="FF0000"/>
                            </a:solidFill>
                            <a:latin typeface="Cambria Math"/>
                          </a:rPr>
                          <m:t>𝟐</m:t>
                        </m:r>
                      </m:sup>
                    </m:sSup>
                  </m:oMath>
                </a14:m>
                <a:r>
                  <a:rPr lang="en-US" dirty="0">
                    <a:solidFill>
                      <a:srgbClr val="FF0000"/>
                    </a:solidFill>
                  </a:rPr>
                  <a:t> </a:t>
                </a:r>
                <a:r>
                  <a:rPr lang="en-US" dirty="0">
                    <a:solidFill>
                      <a:prstClr val="black"/>
                    </a:solidFill>
                  </a:rPr>
                  <a:t>in the denominator of </a:t>
                </a:r>
                <a14:m>
                  <m:oMath xmlns:m="http://schemas.openxmlformats.org/officeDocument/2006/math">
                    <m:r>
                      <a:rPr lang="en-US" b="1" i="1">
                        <a:solidFill>
                          <a:prstClr val="black"/>
                        </a:solidFill>
                        <a:latin typeface="Cambria Math"/>
                      </a:rPr>
                      <m:t>𝑬𝒒𝒖𝒂𝒕𝒊𝒐𝒏</m:t>
                    </m:r>
                    <m:r>
                      <a:rPr lang="en-US" b="1" i="1">
                        <a:solidFill>
                          <a:prstClr val="black"/>
                        </a:solidFill>
                        <a:latin typeface="Cambria Math"/>
                      </a:rPr>
                      <m:t> </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𝟕</m:t>
                    </m:r>
                  </m:oMath>
                </a14:m>
                <a:r>
                  <a:rPr lang="en-US" dirty="0">
                    <a:solidFill>
                      <a:prstClr val="black"/>
                    </a:solidFill>
                  </a:rPr>
                  <a:t>        and obtain      </a:t>
                </a:r>
                <a14:m>
                  <m:oMath xmlns:m="http://schemas.openxmlformats.org/officeDocument/2006/math">
                    <m:r>
                      <a:rPr lang="en-US" i="1">
                        <a:solidFill>
                          <a:srgbClr val="FF0000"/>
                        </a:solidFill>
                        <a:latin typeface="Cambria Math"/>
                      </a:rPr>
                      <m:t>𝐵</m:t>
                    </m:r>
                    <m:r>
                      <a:rPr lang="en-US" i="1">
                        <a:solidFill>
                          <a:srgbClr val="FF0000"/>
                        </a:solidFill>
                        <a:latin typeface="Cambria Math"/>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𝜇</m:t>
                            </m:r>
                          </m:e>
                          <m:sub>
                            <m:r>
                              <a:rPr lang="en-US" b="1" i="1">
                                <a:solidFill>
                                  <a:srgbClr val="FF0000"/>
                                </a:solidFill>
                                <a:latin typeface="Cambria Math"/>
                              </a:rPr>
                              <m:t>𝟎</m:t>
                            </m:r>
                          </m:sub>
                        </m:sSub>
                        <m:r>
                          <a:rPr lang="en-US" i="1">
                            <a:solidFill>
                              <a:srgbClr val="FF0000"/>
                            </a:solidFill>
                            <a:latin typeface="Cambria Math"/>
                          </a:rPr>
                          <m:t>𝐼</m:t>
                        </m:r>
                        <m:sSup>
                          <m:sSupPr>
                            <m:ctrlPr>
                              <a:rPr lang="en-US" i="1">
                                <a:solidFill>
                                  <a:srgbClr val="FF0000"/>
                                </a:solidFill>
                                <a:latin typeface="Cambria Math" panose="02040503050406030204" pitchFamily="18" charset="0"/>
                              </a:rPr>
                            </m:ctrlPr>
                          </m:sSupPr>
                          <m:e>
                            <m:r>
                              <a:rPr lang="en-US" i="1">
                                <a:solidFill>
                                  <a:srgbClr val="FF0000"/>
                                </a:solidFill>
                                <a:latin typeface="Cambria Math"/>
                              </a:rPr>
                              <m:t>𝑅</m:t>
                            </m:r>
                          </m:e>
                          <m:sup>
                            <m:r>
                              <a:rPr lang="en-US" b="1" i="1">
                                <a:solidFill>
                                  <a:srgbClr val="FF0000"/>
                                </a:solidFill>
                                <a:latin typeface="Cambria Math"/>
                              </a:rPr>
                              <m:t>𝟐</m:t>
                            </m:r>
                          </m:sup>
                        </m:sSup>
                        <m:r>
                          <a:rPr lang="en-US" i="1">
                            <a:solidFill>
                              <a:srgbClr val="FF0000"/>
                            </a:solidFill>
                            <a:latin typeface="Cambria Math"/>
                          </a:rPr>
                          <m:t>   </m:t>
                        </m:r>
                      </m:num>
                      <m:den>
                        <m:r>
                          <a:rPr lang="en-US" b="1" i="1">
                            <a:solidFill>
                              <a:srgbClr val="FF0000"/>
                            </a:solidFill>
                            <a:latin typeface="Cambria Math"/>
                          </a:rPr>
                          <m:t>𝟐</m:t>
                        </m:r>
                        <m:sSup>
                          <m:sSupPr>
                            <m:ctrlPr>
                              <a:rPr lang="en-US" i="1">
                                <a:solidFill>
                                  <a:srgbClr val="FF0000"/>
                                </a:solidFill>
                                <a:latin typeface="Cambria Math" panose="02040503050406030204" pitchFamily="18" charset="0"/>
                              </a:rPr>
                            </m:ctrlPr>
                          </m:sSupPr>
                          <m:e>
                            <m:r>
                              <a:rPr lang="en-US" i="1">
                                <a:solidFill>
                                  <a:srgbClr val="FF0000"/>
                                </a:solidFill>
                                <a:latin typeface="Cambria Math"/>
                              </a:rPr>
                              <m:t>𝑥</m:t>
                            </m:r>
                          </m:e>
                          <m:sup>
                            <m:r>
                              <a:rPr lang="en-US" b="1" i="1">
                                <a:solidFill>
                                  <a:srgbClr val="FF0000"/>
                                </a:solidFill>
                                <a:latin typeface="Cambria Math"/>
                              </a:rPr>
                              <m:t>𝟑</m:t>
                            </m:r>
                          </m:sup>
                        </m:sSup>
                      </m:den>
                    </m:f>
                    <m:r>
                      <a:rPr lang="en-US" i="1">
                        <a:solidFill>
                          <a:srgbClr val="FF0000"/>
                        </a:solidFill>
                        <a:latin typeface="Cambria Math"/>
                      </a:rPr>
                      <m:t> </m:t>
                    </m:r>
                  </m:oMath>
                </a14:m>
                <a:r>
                  <a:rPr lang="en-US" dirty="0">
                    <a:solidFill>
                      <a:srgbClr val="FF0000"/>
                    </a:solidFill>
                  </a:rPr>
                  <a:t>              for     </a:t>
                </a:r>
                <a14:m>
                  <m:oMath xmlns:m="http://schemas.openxmlformats.org/officeDocument/2006/math">
                    <m:r>
                      <a:rPr lang="en-US" i="1">
                        <a:solidFill>
                          <a:srgbClr val="FF0000"/>
                        </a:solidFill>
                        <a:latin typeface="Cambria Math"/>
                      </a:rPr>
                      <m:t> </m:t>
                    </m:r>
                    <m:d>
                      <m:dPr>
                        <m:ctrlPr>
                          <a:rPr lang="en-US" i="1">
                            <a:solidFill>
                              <a:srgbClr val="FF0000"/>
                            </a:solidFill>
                            <a:latin typeface="Cambria Math" panose="02040503050406030204" pitchFamily="18" charset="0"/>
                          </a:rPr>
                        </m:ctrlPr>
                      </m:dPr>
                      <m:e>
                        <m:r>
                          <a:rPr lang="en-US" i="1">
                            <a:solidFill>
                              <a:srgbClr val="FF0000"/>
                            </a:solidFill>
                            <a:latin typeface="Cambria Math"/>
                          </a:rPr>
                          <m:t>  </m:t>
                        </m:r>
                        <m:r>
                          <a:rPr lang="en-US" i="1">
                            <a:solidFill>
                              <a:srgbClr val="FF0000"/>
                            </a:solidFill>
                            <a:latin typeface="Cambria Math"/>
                          </a:rPr>
                          <m:t>𝑥</m:t>
                        </m:r>
                        <m:r>
                          <a:rPr lang="en-US" i="1">
                            <a:solidFill>
                              <a:srgbClr val="FF0000"/>
                            </a:solidFill>
                            <a:latin typeface="Cambria Math"/>
                          </a:rPr>
                          <m:t>&gt;&gt;</m:t>
                        </m:r>
                        <m:r>
                          <a:rPr lang="en-US" i="1">
                            <a:solidFill>
                              <a:srgbClr val="FF0000"/>
                            </a:solidFill>
                            <a:latin typeface="Cambria Math"/>
                          </a:rPr>
                          <m:t>𝑅</m:t>
                        </m:r>
                        <m:r>
                          <a:rPr lang="en-US" i="1">
                            <a:solidFill>
                              <a:srgbClr val="FF0000"/>
                            </a:solidFill>
                            <a:latin typeface="Cambria Math"/>
                          </a:rPr>
                          <m:t>  </m:t>
                        </m:r>
                      </m:e>
                    </m:d>
                  </m:oMath>
                </a14:m>
                <a:r>
                  <a:rPr lang="en-US" dirty="0">
                    <a:solidFill>
                      <a:srgbClr val="FF0000"/>
                    </a:solidFill>
                  </a:rPr>
                  <a:t>           </a:t>
                </a:r>
                <a:r>
                  <a:rPr lang="en-US" dirty="0">
                    <a:solidFill>
                      <a:prstClr val="black"/>
                    </a:solidFill>
                  </a:rPr>
                  <a:t>                </a:t>
                </a:r>
                <a14:m>
                  <m:oMath xmlns:m="http://schemas.openxmlformats.org/officeDocument/2006/math">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𝟐</m:t>
                        </m:r>
                        <m:r>
                          <a:rPr lang="en-US" b="1" i="1">
                            <a:solidFill>
                              <a:srgbClr val="FF0000"/>
                            </a:solidFill>
                            <a:latin typeface="Cambria Math"/>
                          </a:rPr>
                          <m:t>.</m:t>
                        </m:r>
                        <m:r>
                          <a:rPr lang="en-US" b="1" i="1">
                            <a:solidFill>
                              <a:srgbClr val="FF0000"/>
                            </a:solidFill>
                            <a:latin typeface="Cambria Math"/>
                          </a:rPr>
                          <m:t>𝟗</m:t>
                        </m:r>
                      </m:e>
                    </m:d>
                  </m:oMath>
                </a14:m>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512632" y="4793132"/>
                <a:ext cx="8903849" cy="817083"/>
              </a:xfrm>
              <a:prstGeom prst="rect">
                <a:avLst/>
              </a:prstGeom>
              <a:blipFill>
                <a:blip r:embed="rId8"/>
                <a:stretch>
                  <a:fillRect l="-548" t="-2985"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59496" y="5517233"/>
                <a:ext cx="9030044" cy="1339469"/>
              </a:xfrm>
              <a:prstGeom prst="rect">
                <a:avLst/>
              </a:prstGeom>
            </p:spPr>
            <p:txBody>
              <a:bodyPr wrap="square">
                <a:spAutoFit/>
              </a:bodyPr>
              <a:lstStyle/>
              <a:p>
                <a:pPr lvl="0">
                  <a:defRPr/>
                </a:pPr>
                <a:r>
                  <a:rPr lang="en-US" dirty="0">
                    <a:solidFill>
                      <a:prstClr val="black"/>
                    </a:solidFill>
                    <a:latin typeface="Calibri"/>
                  </a:rPr>
                  <a:t> </a:t>
                </a:r>
                <a:r>
                  <a:rPr lang="en-US" dirty="0">
                    <a:solidFill>
                      <a:prstClr val="black"/>
                    </a:solidFill>
                  </a:rPr>
                  <a:t>Because the magnitude of the magnetic moment </a:t>
                </a:r>
                <a14:m>
                  <m:oMath xmlns:m="http://schemas.openxmlformats.org/officeDocument/2006/math">
                    <m:r>
                      <a:rPr lang="en-US" b="1" i="1">
                        <a:solidFill>
                          <a:srgbClr val="FF0000"/>
                        </a:solidFill>
                        <a:latin typeface="Cambria Math"/>
                      </a:rPr>
                      <m:t>𝝁</m:t>
                    </m:r>
                  </m:oMath>
                </a14:m>
                <a:r>
                  <a:rPr lang="en-US" dirty="0">
                    <a:solidFill>
                      <a:prstClr val="black"/>
                    </a:solidFill>
                  </a:rPr>
                  <a:t>of the loop is defined as the product of current and loop area (see </a:t>
                </a:r>
                <a14:m>
                  <m:oMath xmlns:m="http://schemas.openxmlformats.org/officeDocument/2006/math">
                    <m:r>
                      <a:rPr lang="en-US" b="1" i="1">
                        <a:solidFill>
                          <a:prstClr val="black"/>
                        </a:solidFill>
                        <a:latin typeface="Cambria Math"/>
                      </a:rPr>
                      <m:t>𝑬𝒒</m:t>
                    </m:r>
                    <m:r>
                      <a:rPr lang="en-US" b="1" i="1">
                        <a:solidFill>
                          <a:prstClr val="black"/>
                        </a:solidFill>
                        <a:latin typeface="Cambria Math"/>
                      </a:rPr>
                      <m:t>. </m:t>
                    </m:r>
                    <m:r>
                      <a:rPr lang="en-US" b="1" i="1">
                        <a:solidFill>
                          <a:prstClr val="black"/>
                        </a:solidFill>
                        <a:latin typeface="Cambria Math" panose="02040503050406030204" pitchFamily="18" charset="0"/>
                      </a:rPr>
                      <m:t>𝟏</m:t>
                    </m:r>
                    <m:r>
                      <a:rPr lang="en-US" b="1" i="1">
                        <a:solidFill>
                          <a:prstClr val="black"/>
                        </a:solidFill>
                        <a:latin typeface="Cambria Math"/>
                      </a:rPr>
                      <m:t>.</m:t>
                    </m:r>
                    <m:r>
                      <a:rPr lang="en-US" b="1" i="1">
                        <a:solidFill>
                          <a:prstClr val="black"/>
                        </a:solidFill>
                        <a:latin typeface="Cambria Math"/>
                      </a:rPr>
                      <m:t>𝟏𝟎</m:t>
                    </m:r>
                    <m:r>
                      <a:rPr lang="en-US" b="1" i="1">
                        <a:solidFill>
                          <a:prstClr val="black"/>
                        </a:solidFill>
                        <a:latin typeface="Cambria Math"/>
                      </a:rPr>
                      <m:t>),  </m:t>
                    </m:r>
                    <m:r>
                      <a:rPr lang="en-US" b="1" i="1">
                        <a:solidFill>
                          <a:srgbClr val="FF0000"/>
                        </a:solidFill>
                        <a:latin typeface="Cambria Math"/>
                      </a:rPr>
                      <m:t>𝝁</m:t>
                    </m:r>
                    <m:r>
                      <a:rPr lang="en-US" b="1" i="1">
                        <a:solidFill>
                          <a:srgbClr val="FF0000"/>
                        </a:solidFill>
                        <a:latin typeface="Cambria Math"/>
                      </a:rPr>
                      <m:t>= </m:t>
                    </m:r>
                    <m:r>
                      <a:rPr lang="en-US" b="1" i="1">
                        <a:solidFill>
                          <a:srgbClr val="FF0000"/>
                        </a:solidFill>
                        <a:latin typeface="Cambria Math"/>
                      </a:rPr>
                      <m:t>𝑰</m:t>
                    </m:r>
                    <m:r>
                      <a:rPr lang="en-US" b="1" i="1">
                        <a:solidFill>
                          <a:srgbClr val="FF0000"/>
                        </a:solidFill>
                        <a:latin typeface="Cambria Math"/>
                      </a:rPr>
                      <m:t> (</m:t>
                    </m:r>
                    <m:r>
                      <a:rPr lang="en-US" b="1" i="1">
                        <a:solidFill>
                          <a:srgbClr val="FF0000"/>
                        </a:solidFill>
                        <a:latin typeface="Cambria Math"/>
                      </a:rPr>
                      <m:t>𝝅</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𝑹</m:t>
                        </m:r>
                      </m:e>
                      <m:sup>
                        <m:r>
                          <a:rPr lang="en-US" b="1" i="1">
                            <a:solidFill>
                              <a:srgbClr val="FF0000"/>
                            </a:solidFill>
                            <a:latin typeface="Cambria Math"/>
                          </a:rPr>
                          <m:t>𝟐</m:t>
                        </m:r>
                      </m:sup>
                    </m:sSup>
                    <m:r>
                      <a:rPr lang="en-US" b="1" i="1">
                        <a:solidFill>
                          <a:srgbClr val="FF0000"/>
                        </a:solidFill>
                        <a:latin typeface="Cambria Math"/>
                      </a:rPr>
                      <m:t>)</m:t>
                    </m:r>
                  </m:oMath>
                </a14:m>
                <a:r>
                  <a:rPr lang="en-US" dirty="0">
                    <a:solidFill>
                      <a:srgbClr val="FF0000"/>
                    </a:solidFill>
                  </a:rPr>
                  <a:t> </a:t>
                </a:r>
                <a:r>
                  <a:rPr lang="en-US" dirty="0">
                    <a:solidFill>
                      <a:prstClr val="black"/>
                    </a:solidFill>
                  </a:rPr>
                  <a:t>for our circular loop. We can express Equation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𝟗</m:t>
                    </m:r>
                  </m:oMath>
                </a14:m>
                <a:r>
                  <a:rPr lang="en-US" dirty="0">
                    <a:solidFill>
                      <a:prstClr val="black"/>
                    </a:solidFill>
                  </a:rPr>
                  <a:t> as     </a:t>
                </a:r>
                <a14:m>
                  <m:oMath xmlns:m="http://schemas.openxmlformats.org/officeDocument/2006/math">
                    <m:r>
                      <a:rPr lang="en-US" sz="2000" b="1" i="1">
                        <a:solidFill>
                          <a:srgbClr val="FF0000"/>
                        </a:solidFill>
                        <a:latin typeface="Cambria Math"/>
                      </a:rPr>
                      <m:t>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num>
                      <m:den>
                        <m:r>
                          <a:rPr lang="en-US" sz="2000" b="1" i="1">
                            <a:solidFill>
                              <a:srgbClr val="FF0000"/>
                            </a:solidFill>
                            <a:latin typeface="Cambria Math"/>
                          </a:rPr>
                          <m:t>𝟐</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𝝁</m:t>
                        </m:r>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 </m:t>
                            </m:r>
                            <m:r>
                              <a:rPr lang="en-US" sz="2000" b="1" i="1">
                                <a:solidFill>
                                  <a:srgbClr val="FF0000"/>
                                </a:solidFill>
                                <a:latin typeface="Cambria Math"/>
                              </a:rPr>
                              <m:t>𝒙</m:t>
                            </m:r>
                          </m:e>
                          <m:sup>
                            <m:r>
                              <a:rPr lang="en-US" sz="2000" b="1" i="1">
                                <a:solidFill>
                                  <a:srgbClr val="FF0000"/>
                                </a:solidFill>
                                <a:latin typeface="Cambria Math"/>
                              </a:rPr>
                              <m:t>𝟑</m:t>
                            </m:r>
                          </m:sup>
                        </m:sSup>
                      </m:den>
                    </m:f>
                  </m:oMath>
                </a14:m>
                <a:r>
                  <a:rPr lang="en-US" sz="2000" b="1" dirty="0">
                    <a:solidFill>
                      <a:srgbClr val="FF0000"/>
                    </a:solidFill>
                  </a:rPr>
                  <a:t>                </a:t>
                </a:r>
                <a14:m>
                  <m:oMath xmlns:m="http://schemas.openxmlformats.org/officeDocument/2006/math">
                    <m:r>
                      <a:rPr lang="en-US" b="1" i="1">
                        <a:solidFill>
                          <a:srgbClr val="FF0000"/>
                        </a:solidFill>
                        <a:latin typeface="Cambria Math"/>
                      </a:rPr>
                      <m:t>(</m:t>
                    </m:r>
                    <m:r>
                      <a:rPr lang="en-US" b="1" i="1">
                        <a:solidFill>
                          <a:srgbClr val="FF0000"/>
                        </a:solidFill>
                        <a:latin typeface="Cambria Math" panose="02040503050406030204" pitchFamily="18" charset="0"/>
                      </a:rPr>
                      <m:t>𝟐</m:t>
                    </m:r>
                    <m:r>
                      <a:rPr lang="en-US" b="1" i="1">
                        <a:solidFill>
                          <a:srgbClr val="FF0000"/>
                        </a:solidFill>
                        <a:latin typeface="Cambria Math"/>
                      </a:rPr>
                      <m:t>.</m:t>
                    </m:r>
                    <m:r>
                      <a:rPr lang="en-US" b="1" i="1">
                        <a:solidFill>
                          <a:srgbClr val="FF0000"/>
                        </a:solidFill>
                        <a:latin typeface="Cambria Math"/>
                      </a:rPr>
                      <m:t>𝟏𝟎</m:t>
                    </m:r>
                    <m:r>
                      <a:rPr lang="en-US" b="1" i="1">
                        <a:solidFill>
                          <a:srgbClr val="FF0000"/>
                        </a:solidFill>
                        <a:latin typeface="Cambria Math"/>
                      </a:rPr>
                      <m:t>)</m:t>
                    </m:r>
                  </m:oMath>
                </a14:m>
                <a:endParaRPr lang="en-US" b="1" dirty="0">
                  <a:solidFill>
                    <a:srgbClr val="FF0000"/>
                  </a:solidFill>
                </a:endParaRPr>
              </a:p>
              <a:p>
                <a:pPr lvl="0">
                  <a:defRPr/>
                </a:pPr>
                <a:r>
                  <a:rPr lang="en-US" dirty="0">
                    <a:solidFill>
                      <a:prstClr val="black"/>
                    </a:solidFill>
                  </a:rPr>
                  <a:t>This result is similar in form to the expression for the electric field due to an electric dipole,</a:t>
                </a:r>
              </a:p>
            </p:txBody>
          </p:sp>
        </mc:Choice>
        <mc:Fallback xmlns="">
          <p:sp>
            <p:nvSpPr>
              <p:cNvPr id="13" name="Rectangle 12"/>
              <p:cNvSpPr>
                <a:spLocks noRot="1" noChangeAspect="1" noMove="1" noResize="1" noEditPoints="1" noAdjustHandles="1" noChangeArrowheads="1" noChangeShapeType="1" noTextEdit="1"/>
              </p:cNvSpPr>
              <p:nvPr/>
            </p:nvSpPr>
            <p:spPr>
              <a:xfrm>
                <a:off x="1559496" y="5517233"/>
                <a:ext cx="9030044" cy="1339469"/>
              </a:xfrm>
              <a:prstGeom prst="rect">
                <a:avLst/>
              </a:prstGeom>
              <a:blipFill>
                <a:blip r:embed="rId9"/>
                <a:stretch>
                  <a:fillRect l="-608" t="-2273" b="-636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1CAC928-5DF1-40D8-8C03-63E43ABDE87D}"/>
              </a:ext>
            </a:extLst>
          </p:cNvPr>
          <p:cNvPicPr/>
          <p:nvPr/>
        </p:nvPicPr>
        <p:blipFill>
          <a:blip r:embed="rId10">
            <a:lum bright="-20000" contrast="40000"/>
          </a:blip>
          <a:srcRect/>
          <a:stretch>
            <a:fillRect/>
          </a:stretch>
        </p:blipFill>
        <p:spPr bwMode="auto">
          <a:xfrm>
            <a:off x="7327900" y="713007"/>
            <a:ext cx="4765224" cy="228394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981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1596008" y="1208452"/>
                <a:ext cx="4067944" cy="5658676"/>
              </a:xfrm>
              <a:prstGeom prst="rect">
                <a:avLst/>
              </a:prstGeom>
              <a:gradFill rotWithShape="0">
                <a:gsLst>
                  <a:gs pos="0">
                    <a:schemeClr val="accent5">
                      <a:lumMod val="60000"/>
                      <a:lumOff val="40000"/>
                    </a:schemeClr>
                  </a:gs>
                  <a:gs pos="50000">
                    <a:schemeClr val="accent5">
                      <a:lumMod val="20000"/>
                      <a:lumOff val="80000"/>
                    </a:schemeClr>
                  </a:gs>
                  <a:gs pos="100000">
                    <a:schemeClr val="accent5">
                      <a:lumMod val="60000"/>
                      <a:lumOff val="40000"/>
                    </a:schemeClr>
                  </a:gs>
                </a:gsLst>
                <a:lin ang="189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lnSpc>
                    <a:spcPct val="115000"/>
                  </a:lnSpc>
                  <a:defRPr/>
                </a:pPr>
                <a14:m>
                  <m:oMathPara xmlns:m="http://schemas.openxmlformats.org/officeDocument/2006/math">
                    <m:oMathParaPr>
                      <m:jc m:val="centerGroup"/>
                    </m:oMathParaPr>
                    <m:oMath xmlns:m="http://schemas.openxmlformats.org/officeDocument/2006/math">
                      <m:r>
                        <a:rPr lang="en-US" sz="1000" b="1" i="1" smtClean="0">
                          <a:solidFill>
                            <a:srgbClr val="FFF5D4"/>
                          </a:solidFill>
                          <a:latin typeface="Cambria Math"/>
                          <a:ea typeface="Times New Roman"/>
                          <a:cs typeface="AkzidenzGroteskBE-Super"/>
                        </a:rPr>
                        <m:t>𝑪</m:t>
                      </m:r>
                    </m:oMath>
                  </m:oMathPara>
                </a14:m>
                <a:endParaRPr lang="en-US" sz="1100" dirty="0">
                  <a:solidFill>
                    <a:prstClr val="black"/>
                  </a:solidFill>
                  <a:latin typeface="Calibri"/>
                  <a:ea typeface="Times New Roman"/>
                  <a:cs typeface="Arial"/>
                </a:endParaRPr>
              </a:p>
              <a:p>
                <a:pPr>
                  <a:lnSpc>
                    <a:spcPct val="115000"/>
                  </a:lnSpc>
                  <a:defRPr/>
                </a:pPr>
                <a14:m>
                  <m:oMathPara xmlns:m="http://schemas.openxmlformats.org/officeDocument/2006/math">
                    <m:oMathParaPr>
                      <m:jc m:val="centerGroup"/>
                    </m:oMathParaPr>
                    <m:oMath xmlns:m="http://schemas.openxmlformats.org/officeDocument/2006/math">
                      <m:r>
                        <a:rPr lang="en-US" sz="2400" b="1" i="1">
                          <a:solidFill>
                            <a:srgbClr val="C66E39"/>
                          </a:solidFill>
                          <a:latin typeface="Cambria Math"/>
                          <a:ea typeface="Times New Roman"/>
                          <a:cs typeface="AkzidenzGroteskBE-Cn"/>
                        </a:rPr>
                        <m:t>𝑪𝒉𝒂𝒑𝒕𝒆𝒓𝒐𝒖𝒕𝒍𝒊𝒏𝒆</m:t>
                      </m:r>
                    </m:oMath>
                  </m:oMathPara>
                </a14:m>
                <a:endParaRPr lang="en-US" sz="2400" dirty="0">
                  <a:solidFill>
                    <a:prstClr val="black"/>
                  </a:solidFill>
                  <a:latin typeface="Calibri"/>
                  <a:ea typeface="Times New Roman"/>
                  <a:cs typeface="Arial"/>
                </a:endParaRPr>
              </a:p>
              <a:p>
                <a:pPr>
                  <a:lnSpc>
                    <a:spcPct val="115000"/>
                  </a:lnSpc>
                  <a:defRPr/>
                </a:pPr>
                <a14:m>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𝟏</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𝑻𝒉𝒆</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𝑩𝒊𝒐𝒕</m:t>
                    </m:r>
                    <m:r>
                      <a:rPr lang="en-US" b="1" i="1">
                        <a:solidFill>
                          <a:srgbClr val="000000"/>
                        </a:solidFill>
                        <a:latin typeface="Cambria Math"/>
                        <a:ea typeface="Times New Roman"/>
                        <a:cs typeface="AkzidenzGroteskBE-LightCn"/>
                      </a:rPr>
                      <m:t>–</m:t>
                    </m:r>
                    <m:r>
                      <a:rPr lang="en-US" b="1" i="1">
                        <a:solidFill>
                          <a:srgbClr val="000000"/>
                        </a:solidFill>
                        <a:latin typeface="Cambria Math"/>
                        <a:ea typeface="Times New Roman"/>
                        <a:cs typeface="AkzidenzGroteskBE-LightCn"/>
                      </a:rPr>
                      <m:t>𝑺𝒂𝒗𝒂𝒓𝒕</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𝑳𝒂𝒘</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gn="just">
                  <a:lnSpc>
                    <a:spcPct val="115000"/>
                  </a:lnSpc>
                  <a:defRPr/>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𝟐</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𝑻𝒉𝒆</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𝑴𝒂𝒈𝒏𝒆𝒕𝒊𝒄</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𝑭𝒐𝒓𝒄𝒆</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𝑩𝒆𝒕𝒘𝒆𝒆𝒏</m:t>
                      </m:r>
                    </m:oMath>
                  </m:oMathPara>
                </a14:m>
                <a:endParaRPr lang="en-US" dirty="0">
                  <a:solidFill>
                    <a:prstClr val="black"/>
                  </a:solidFill>
                  <a:latin typeface="Calibri"/>
                  <a:ea typeface="Times New Roman"/>
                  <a:cs typeface="Arial"/>
                </a:endParaRPr>
              </a:p>
              <a:p>
                <a:pPr algn="just">
                  <a:lnSpc>
                    <a:spcPct val="115000"/>
                  </a:lnSpc>
                  <a:defRPr/>
                </a:pPr>
                <a14:m>
                  <m:oMath xmlns:m="http://schemas.openxmlformats.org/officeDocument/2006/math">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𝑻𝒘𝒐</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𝑷𝒂𝒓𝒂𝒍𝒍𝒆𝒍</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𝑪𝒐𝒏𝒅𝒖𝒄𝒕𝒐𝒓𝒔</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gn="just">
                  <a:lnSpc>
                    <a:spcPct val="115000"/>
                  </a:lnSpc>
                  <a:defRPr/>
                </a:pPr>
                <a14:m>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𝟑</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𝑨𝒎𝒑</m:t>
                    </m:r>
                    <m:r>
                      <a:rPr lang="en-US" b="1" i="1">
                        <a:solidFill>
                          <a:srgbClr val="000000"/>
                        </a:solidFill>
                        <a:latin typeface="Cambria Math"/>
                        <a:ea typeface="Times New Roman"/>
                        <a:cs typeface="AkzidenzGroteskBE-LightCn"/>
                      </a:rPr>
                      <m:t>è</m:t>
                    </m:r>
                    <m:r>
                      <a:rPr lang="en-US" b="1" i="1">
                        <a:solidFill>
                          <a:srgbClr val="000000"/>
                        </a:solidFill>
                        <a:latin typeface="Cambria Math"/>
                        <a:ea typeface="Times New Roman"/>
                        <a:cs typeface="AkzidenzGroteskBE-LightCn"/>
                      </a:rPr>
                      <m:t>𝒓𝒆</m:t>
                    </m:r>
                    <m:r>
                      <a:rPr lang="en-US" b="1" i="1">
                        <a:solidFill>
                          <a:srgbClr val="000000"/>
                        </a:solidFill>
                        <a:latin typeface="Cambria Math"/>
                        <a:ea typeface="Times New Roman"/>
                        <a:cs typeface="AkzidenzGroteskBE-LightCn"/>
                      </a:rPr>
                      <m:t>’</m:t>
                    </m:r>
                    <m:r>
                      <a:rPr lang="en-US" b="1" i="1">
                        <a:solidFill>
                          <a:srgbClr val="000000"/>
                        </a:solidFill>
                        <a:latin typeface="Cambria Math"/>
                        <a:ea typeface="Times New Roman"/>
                        <a:cs typeface="AkzidenzGroteskBE-LightCn"/>
                      </a:rPr>
                      <m:t>𝒔</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𝑳𝒂𝒘</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gn="just">
                  <a:lnSpc>
                    <a:spcPct val="115000"/>
                  </a:lnSpc>
                  <a:defRPr/>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𝟒</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𝑻𝒉𝒆</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𝑴𝒂𝒈𝒏𝒆𝒕𝒊𝒄</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𝑭𝒊𝒆𝒍𝒅</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𝒐𝒇</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𝒂</m:t>
                      </m:r>
                    </m:oMath>
                  </m:oMathPara>
                </a14:m>
                <a:endParaRPr lang="en-US" dirty="0">
                  <a:solidFill>
                    <a:prstClr val="black"/>
                  </a:solidFill>
                  <a:latin typeface="Calibri"/>
                  <a:ea typeface="Times New Roman"/>
                  <a:cs typeface="Arial"/>
                </a:endParaRPr>
              </a:p>
              <a:p>
                <a:pPr algn="just">
                  <a:lnSpc>
                    <a:spcPct val="115000"/>
                  </a:lnSpc>
                  <a:defRPr/>
                </a:pPr>
                <a:r>
                  <a:rPr lang="en-US" b="1" dirty="0">
                    <a:solidFill>
                      <a:srgbClr val="000000"/>
                    </a:solidFill>
                    <a:latin typeface="Calibri"/>
                    <a:ea typeface="Times New Roman"/>
                    <a:cs typeface="AkzidenzGroteskBE-LightCn"/>
                  </a:rPr>
                  <a:t>        </a:t>
                </a:r>
                <a14:m>
                  <m:oMath xmlns:m="http://schemas.openxmlformats.org/officeDocument/2006/math">
                    <m:r>
                      <a:rPr lang="en-US" b="1" i="1">
                        <a:solidFill>
                          <a:srgbClr val="000000"/>
                        </a:solidFill>
                        <a:latin typeface="Cambria Math"/>
                        <a:ea typeface="Times New Roman"/>
                        <a:cs typeface="AkzidenzGroteskBE-LightCn"/>
                      </a:rPr>
                      <m:t>𝑺𝒐𝒍𝒆𝒏𝒐𝒊𝒅</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gn="just">
                  <a:lnSpc>
                    <a:spcPct val="115000"/>
                  </a:lnSpc>
                  <a:defRPr/>
                </a:pPr>
                <a14:m>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𝟓</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𝑴𝒂𝒈𝒏𝒆𝒕𝒊𝒄</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𝑭𝒍𝒖𝒙</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gn="just">
                  <a:lnSpc>
                    <a:spcPct val="115000"/>
                  </a:lnSpc>
                  <a:defRPr/>
                </a:pPr>
                <a14:m>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𝟔</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𝑮𝒂𝒖𝒔𝒔</m:t>
                    </m:r>
                    <m:r>
                      <a:rPr lang="en-US" b="1" i="1">
                        <a:solidFill>
                          <a:srgbClr val="000000"/>
                        </a:solidFill>
                        <a:latin typeface="Cambria Math"/>
                        <a:ea typeface="Times New Roman"/>
                        <a:cs typeface="AkzidenzGroteskBE-LightCn"/>
                      </a:rPr>
                      <m:t>’</m:t>
                    </m:r>
                    <m:r>
                      <a:rPr lang="en-US" b="1" i="1">
                        <a:solidFill>
                          <a:srgbClr val="000000"/>
                        </a:solidFill>
                        <a:latin typeface="Cambria Math"/>
                        <a:ea typeface="Times New Roman"/>
                        <a:cs typeface="AkzidenzGroteskBE-LightCn"/>
                      </a:rPr>
                      <m:t>𝒔</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𝑳𝒂𝒘</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𝒊𝒏</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𝑴𝒂𝒈𝒏𝒆𝒕𝒊𝒔𝒎</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gn="just">
                  <a:lnSpc>
                    <a:spcPct val="115000"/>
                  </a:lnSpc>
                  <a:defRPr/>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𝟕</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𝑫𝒊𝒔𝒑𝒍𝒂𝒄𝒆𝒎𝒆𝒏𝒕</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𝑪𝒖𝒓𝒓𝒆𝒏𝒕</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𝒂𝒏𝒅</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𝒕𝒉𝒆</m:t>
                      </m:r>
                    </m:oMath>
                  </m:oMathPara>
                </a14:m>
                <a:endParaRPr lang="en-US" dirty="0">
                  <a:solidFill>
                    <a:prstClr val="black"/>
                  </a:solidFill>
                  <a:latin typeface="Calibri"/>
                  <a:ea typeface="Times New Roman"/>
                  <a:cs typeface="Arial"/>
                </a:endParaRPr>
              </a:p>
              <a:p>
                <a:pPr algn="just">
                  <a:lnSpc>
                    <a:spcPct val="115000"/>
                  </a:lnSpc>
                  <a:defRPr/>
                </a:pPr>
                <a14:m>
                  <m:oMath xmlns:m="http://schemas.openxmlformats.org/officeDocument/2006/math">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𝑮𝒆𝒏𝒆𝒓𝒂𝒍</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𝑭𝒐𝒓𝒎</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𝒐𝒇</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𝑨𝒎𝒑</m:t>
                    </m:r>
                    <m:r>
                      <a:rPr lang="en-US" b="1" i="1">
                        <a:solidFill>
                          <a:srgbClr val="000000"/>
                        </a:solidFill>
                        <a:latin typeface="Cambria Math"/>
                        <a:ea typeface="Times New Roman"/>
                        <a:cs typeface="AkzidenzGroteskBE-LightCn"/>
                      </a:rPr>
                      <m:t>è</m:t>
                    </m:r>
                    <m:r>
                      <a:rPr lang="en-US" b="1" i="1">
                        <a:solidFill>
                          <a:srgbClr val="000000"/>
                        </a:solidFill>
                        <a:latin typeface="Cambria Math"/>
                        <a:ea typeface="Times New Roman"/>
                        <a:cs typeface="AkzidenzGroteskBE-LightCn"/>
                      </a:rPr>
                      <m:t>𝒓𝒆</m:t>
                    </m:r>
                    <m:r>
                      <a:rPr lang="en-US" b="1" i="1">
                        <a:solidFill>
                          <a:srgbClr val="000000"/>
                        </a:solidFill>
                        <a:latin typeface="Cambria Math"/>
                        <a:ea typeface="Times New Roman"/>
                        <a:cs typeface="AkzidenzGroteskBE-LightCn"/>
                      </a:rPr>
                      <m:t>’</m:t>
                    </m:r>
                    <m:r>
                      <a:rPr lang="en-US" b="1" i="1">
                        <a:solidFill>
                          <a:srgbClr val="000000"/>
                        </a:solidFill>
                        <a:latin typeface="Cambria Math"/>
                        <a:ea typeface="Times New Roman"/>
                        <a:cs typeface="AkzidenzGroteskBE-LightCn"/>
                      </a:rPr>
                      <m:t>𝒔</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𝑳𝒂𝒘</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nSpc>
                    <a:spcPct val="115000"/>
                  </a:lnSpc>
                  <a:defRPr/>
                </a:pPr>
                <a14:m>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𝟖</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𝑴𝒂𝒈𝒏𝒆𝒕𝒊𝒔𝒎</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𝒊𝒏</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𝑴𝒂𝒕𝒕𝒆𝒓</m:t>
                    </m:r>
                  </m:oMath>
                </a14:m>
                <a:r>
                  <a:rPr lang="en-US" b="1" dirty="0">
                    <a:solidFill>
                      <a:srgbClr val="000000"/>
                    </a:solidFill>
                    <a:latin typeface="Calibri"/>
                    <a:ea typeface="Times New Roman"/>
                    <a:cs typeface="Arial"/>
                  </a:rPr>
                  <a:t>  </a:t>
                </a:r>
                <a:endParaRPr lang="en-US" dirty="0">
                  <a:solidFill>
                    <a:prstClr val="black"/>
                  </a:solidFill>
                  <a:latin typeface="Calibri"/>
                  <a:ea typeface="Times New Roman"/>
                  <a:cs typeface="Arial"/>
                </a:endParaRPr>
              </a:p>
              <a:p>
                <a:pPr>
                  <a:lnSpc>
                    <a:spcPct val="115000"/>
                  </a:lnSpc>
                  <a:defRPr/>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ea typeface="Times New Roman"/>
                          <a:cs typeface="AkzidenzGroteskBE-MdCn"/>
                        </a:rPr>
                        <m:t>𝟐</m:t>
                      </m:r>
                      <m:r>
                        <a:rPr lang="en-US" b="1" i="1">
                          <a:solidFill>
                            <a:srgbClr val="000000"/>
                          </a:solidFill>
                          <a:latin typeface="Cambria Math"/>
                          <a:ea typeface="Times New Roman"/>
                          <a:cs typeface="AkzidenzGroteskBE-MdCn"/>
                        </a:rPr>
                        <m:t>.</m:t>
                      </m:r>
                      <m:r>
                        <a:rPr lang="en-US" b="1" i="1">
                          <a:solidFill>
                            <a:srgbClr val="000000"/>
                          </a:solidFill>
                          <a:latin typeface="Cambria Math"/>
                          <a:ea typeface="Times New Roman"/>
                          <a:cs typeface="AkzidenzGroteskBE-MdCn"/>
                        </a:rPr>
                        <m:t>𝟗</m:t>
                      </m:r>
                      <m:r>
                        <a:rPr lang="en-US" b="1" i="1">
                          <a:solidFill>
                            <a:srgbClr val="000000"/>
                          </a:solidFill>
                          <a:latin typeface="Cambria Math"/>
                          <a:ea typeface="Times New Roman"/>
                          <a:cs typeface="AkzidenzGroteskBE-MdCn"/>
                        </a:rPr>
                        <m:t> </m:t>
                      </m:r>
                      <m:r>
                        <a:rPr lang="en-US" b="1" i="1">
                          <a:solidFill>
                            <a:srgbClr val="000000"/>
                          </a:solidFill>
                          <a:latin typeface="Cambria Math"/>
                          <a:ea typeface="Times New Roman"/>
                          <a:cs typeface="AkzidenzGroteskBE-LightCn"/>
                        </a:rPr>
                        <m:t>𝑻𝒉𝒆</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𝑴𝒂𝒈𝒏𝒆𝒕𝒊𝒄</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𝑭𝒊𝒆𝒍𝒅</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𝒐𝒇</m:t>
                      </m:r>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𝒕𝒉𝒆</m:t>
                      </m:r>
                    </m:oMath>
                  </m:oMathPara>
                </a14:m>
                <a:endParaRPr lang="en-US" dirty="0">
                  <a:solidFill>
                    <a:prstClr val="black"/>
                  </a:solidFill>
                  <a:latin typeface="Calibri"/>
                  <a:ea typeface="Times New Roman"/>
                  <a:cs typeface="Arial"/>
                </a:endParaRPr>
              </a:p>
              <a:p>
                <a:pPr>
                  <a:lnSpc>
                    <a:spcPct val="115000"/>
                  </a:lnSpc>
                  <a:spcAft>
                    <a:spcPts val="1000"/>
                  </a:spcAft>
                  <a:defRPr/>
                </a:pPr>
                <a14:m>
                  <m:oMath xmlns:m="http://schemas.openxmlformats.org/officeDocument/2006/math">
                    <m:r>
                      <a:rPr lang="en-US" b="1" i="1">
                        <a:solidFill>
                          <a:srgbClr val="000000"/>
                        </a:solidFill>
                        <a:latin typeface="Cambria Math"/>
                        <a:ea typeface="Times New Roman"/>
                        <a:cs typeface="AkzidenzGroteskBE-LightCn"/>
                      </a:rPr>
                      <m:t>        </m:t>
                    </m:r>
                    <m:r>
                      <a:rPr lang="en-US" b="1" i="1">
                        <a:solidFill>
                          <a:srgbClr val="000000"/>
                        </a:solidFill>
                        <a:latin typeface="Cambria Math"/>
                        <a:ea typeface="Times New Roman"/>
                        <a:cs typeface="AkzidenzGroteskBE-LightCn"/>
                      </a:rPr>
                      <m:t>𝑬𝒂𝒓𝒕𝒉</m:t>
                    </m:r>
                  </m:oMath>
                </a14:m>
                <a:r>
                  <a:rPr lang="en-US" dirty="0">
                    <a:solidFill>
                      <a:prstClr val="black"/>
                    </a:solidFill>
                    <a:latin typeface="Calibri"/>
                    <a:ea typeface="Times New Roman"/>
                    <a:cs typeface="Arial"/>
                  </a:rPr>
                  <a:t> </a:t>
                </a:r>
              </a:p>
            </p:txBody>
          </p:sp>
        </mc:Choice>
        <mc:Fallback xmlns="">
          <p:sp>
            <p:nvSpPr>
              <p:cNvPr id="4" name="Rectangle 3"/>
              <p:cNvSpPr>
                <a:spLocks noRot="1" noChangeAspect="1" noMove="1" noResize="1" noEditPoints="1" noAdjustHandles="1" noChangeArrowheads="1" noChangeShapeType="1" noTextEdit="1"/>
              </p:cNvSpPr>
              <p:nvPr/>
            </p:nvSpPr>
            <p:spPr bwMode="auto">
              <a:xfrm>
                <a:off x="1596008" y="1208452"/>
                <a:ext cx="4067944" cy="5658676"/>
              </a:xfrm>
              <a:prstGeom prst="rect">
                <a:avLst/>
              </a:prstGeom>
              <a:blipFill>
                <a:blip r:embed="rId4"/>
                <a:stretch>
                  <a:fillRect l="-295"/>
                </a:stretch>
              </a:blip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rrowheads="1"/>
              </p:cNvSpPr>
              <p:nvPr/>
            </p:nvSpPr>
            <p:spPr bwMode="auto">
              <a:xfrm>
                <a:off x="1812032" y="44624"/>
                <a:ext cx="8604448" cy="1091820"/>
              </a:xfrm>
              <a:prstGeom prst="rect">
                <a:avLst/>
              </a:prstGeom>
              <a:gradFill rotWithShape="0">
                <a:gsLst>
                  <a:gs pos="0">
                    <a:schemeClr val="lt1">
                      <a:lumMod val="100000"/>
                      <a:lumOff val="0"/>
                    </a:schemeClr>
                  </a:gs>
                  <a:gs pos="100000">
                    <a:schemeClr val="dk1">
                      <a:lumMod val="40000"/>
                      <a:lumOff val="60000"/>
                    </a:schemeClr>
                  </a:gs>
                </a:gsLst>
                <a:lin ang="5400000" scaled="1"/>
              </a:gradFill>
              <a:ln w="12700">
                <a:solidFill>
                  <a:schemeClr val="dk1">
                    <a:lumMod val="60000"/>
                    <a:lumOff val="40000"/>
                  </a:schemeClr>
                </a:solidFill>
                <a:miter lim="800000"/>
                <a:headEnd/>
                <a:tailEnd/>
              </a:ln>
              <a:effectLst>
                <a:outerShdw dist="28398" dir="3806097" algn="ctr" rotWithShape="0">
                  <a:schemeClr val="lt1">
                    <a:lumMod val="50000"/>
                    <a:lumOff val="0"/>
                    <a:alpha val="50000"/>
                  </a:schemeClr>
                </a:outerShdw>
              </a:effectLst>
            </p:spPr>
            <p:txBody>
              <a:bodyPr rot="0" vert="horz" wrap="square" lIns="91440" tIns="45720" rIns="91440" bIns="45720" anchor="t" anchorCtr="0" upright="1">
                <a:noAutofit/>
              </a:bodyPr>
              <a:lstStyle/>
              <a:p>
                <a:pPr>
                  <a:lnSpc>
                    <a:spcPct val="115000"/>
                  </a:lnSpc>
                  <a:spcAft>
                    <a:spcPts val="1000"/>
                  </a:spcAft>
                  <a:defRPr/>
                </a:pPr>
                <a14:m>
                  <m:oMathPara xmlns:m="http://schemas.openxmlformats.org/officeDocument/2006/math">
                    <m:oMathParaPr>
                      <m:jc m:val="centerGroup"/>
                    </m:oMathParaPr>
                    <m:oMath xmlns:m="http://schemas.openxmlformats.org/officeDocument/2006/math">
                      <m:r>
                        <a:rPr lang="en-US" sz="2800" b="1" i="1">
                          <a:solidFill>
                            <a:srgbClr val="C66E39"/>
                          </a:solidFill>
                          <a:latin typeface="Cambria Math"/>
                          <a:ea typeface="Times New Roman"/>
                          <a:cs typeface="AkzidenzGroteskBE-Cn"/>
                        </a:rPr>
                        <m:t>𝑪𝒉𝒂𝒑𝒕𝒆𝒓</m:t>
                      </m:r>
                      <m:r>
                        <a:rPr lang="en-US" sz="2800" b="1" i="1">
                          <a:solidFill>
                            <a:srgbClr val="C66E39"/>
                          </a:solidFill>
                          <a:latin typeface="Cambria Math"/>
                          <a:ea typeface="Times New Roman"/>
                          <a:cs typeface="AkzidenzGroteskBE-Cn"/>
                        </a:rPr>
                        <m:t> </m:t>
                      </m:r>
                      <m:r>
                        <a:rPr lang="en-US" sz="2800" b="1" i="1">
                          <a:solidFill>
                            <a:srgbClr val="C66E39"/>
                          </a:solidFill>
                          <a:latin typeface="Cambria Math" panose="02040503050406030204" pitchFamily="18" charset="0"/>
                          <a:ea typeface="Times New Roman"/>
                          <a:cs typeface="AkzidenzGroteskBE-Cn"/>
                        </a:rPr>
                        <m:t>𝟐</m:t>
                      </m:r>
                    </m:oMath>
                  </m:oMathPara>
                </a14:m>
                <a:endParaRPr lang="en-US" sz="1100" dirty="0">
                  <a:solidFill>
                    <a:prstClr val="black"/>
                  </a:solidFill>
                  <a:latin typeface="Calibri"/>
                  <a:ea typeface="Times New Roman"/>
                  <a:cs typeface="Arial"/>
                </a:endParaRPr>
              </a:p>
              <a:p>
                <a:pPr>
                  <a:lnSpc>
                    <a:spcPct val="115000"/>
                  </a:lnSpc>
                  <a:spcAft>
                    <a:spcPts val="1000"/>
                  </a:spcAft>
                  <a:defRPr/>
                </a:pPr>
                <a:r>
                  <a:rPr lang="en-US" sz="2800" dirty="0">
                    <a:solidFill>
                      <a:prstClr val="black"/>
                    </a:solidFill>
                    <a:latin typeface="AkzidenzGroteskBE-XBdCn"/>
                    <a:ea typeface="Times New Roman"/>
                    <a:cs typeface="AkzidenzGroteskBE-XBdCn"/>
                  </a:rPr>
                  <a:t>              Sources of the Magnetic Field</a:t>
                </a:r>
                <a:endParaRPr lang="en-US" sz="1100" dirty="0">
                  <a:solidFill>
                    <a:prstClr val="black"/>
                  </a:solidFill>
                  <a:latin typeface="Calibri"/>
                  <a:ea typeface="Times New Roman"/>
                  <a:cs typeface="Arial"/>
                </a:endParaRPr>
              </a:p>
              <a:p>
                <a:pPr>
                  <a:lnSpc>
                    <a:spcPct val="115000"/>
                  </a:lnSpc>
                  <a:spcAft>
                    <a:spcPts val="1000"/>
                  </a:spcAft>
                  <a:defRPr/>
                </a:pPr>
                <a:r>
                  <a:rPr lang="en-US" sz="1100" dirty="0">
                    <a:solidFill>
                      <a:prstClr val="black"/>
                    </a:solidFill>
                    <a:latin typeface="Cambria Math"/>
                    <a:ea typeface="Times New Roman"/>
                    <a:cs typeface="Arial"/>
                  </a:rPr>
                  <a:t> </a:t>
                </a:r>
                <a:endParaRPr lang="en-US" sz="1100" dirty="0">
                  <a:solidFill>
                    <a:prstClr val="black"/>
                  </a:solidFill>
                  <a:latin typeface="Calibri"/>
                  <a:ea typeface="Times New Roman"/>
                  <a:cs typeface="Arial"/>
                </a:endParaRPr>
              </a:p>
            </p:txBody>
          </p:sp>
        </mc:Choice>
        <mc:Fallback xmlns="">
          <p:sp>
            <p:nvSpPr>
              <p:cNvPr id="6" name="Rectangle 5"/>
              <p:cNvSpPr>
                <a:spLocks noRot="1" noChangeAspect="1" noMove="1" noResize="1" noEditPoints="1" noAdjustHandles="1" noChangeArrowheads="1" noChangeShapeType="1" noTextEdit="1"/>
              </p:cNvSpPr>
              <p:nvPr/>
            </p:nvSpPr>
            <p:spPr bwMode="auto">
              <a:xfrm>
                <a:off x="1812032" y="44624"/>
                <a:ext cx="8604448" cy="1091820"/>
              </a:xfrm>
              <a:prstGeom prst="rect">
                <a:avLst/>
              </a:prstGeom>
              <a:blipFill>
                <a:blip r:embed="rId5"/>
                <a:stretch>
                  <a:fillRect/>
                </a:stretch>
              </a:blipFill>
              <a:ln w="12700">
                <a:solidFill>
                  <a:schemeClr val="dk1">
                    <a:lumMod val="60000"/>
                    <a:lumOff val="40000"/>
                  </a:schemeClr>
                </a:solidFill>
                <a:miter lim="800000"/>
                <a:headEnd/>
                <a:tailEnd/>
              </a:ln>
              <a:effectLst>
                <a:outerShdw dist="28398" dir="3806097" algn="ctr" rotWithShape="0">
                  <a:schemeClr val="lt1">
                    <a:lumMod val="50000"/>
                    <a:lumOff val="0"/>
                    <a:alpha val="50000"/>
                  </a:schemeClr>
                </a:outerShdw>
              </a:effectLst>
            </p:spPr>
            <p:txBody>
              <a:bodyPr/>
              <a:lstStyle/>
              <a:p>
                <a:r>
                  <a:rPr lang="en-US">
                    <a:noFill/>
                  </a:rPr>
                  <a:t> </a:t>
                </a:r>
              </a:p>
            </p:txBody>
          </p:sp>
        </mc:Fallback>
      </mc:AlternateContent>
      <p:pic>
        <p:nvPicPr>
          <p:cNvPr id="7" name="Picture 6"/>
          <p:cNvPicPr/>
          <p:nvPr/>
        </p:nvPicPr>
        <p:blipFill>
          <a:blip r:embed="rId6"/>
          <a:srcRect/>
          <a:stretch>
            <a:fillRect/>
          </a:stretch>
        </p:blipFill>
        <p:spPr bwMode="auto">
          <a:xfrm>
            <a:off x="5735961" y="1208453"/>
            <a:ext cx="4788025" cy="330066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Rectangle 7"/>
              <p:cNvSpPr>
                <a:spLocks noChangeArrowheads="1"/>
              </p:cNvSpPr>
              <p:nvPr/>
            </p:nvSpPr>
            <p:spPr bwMode="auto">
              <a:xfrm>
                <a:off x="5724465" y="4558030"/>
                <a:ext cx="4932041" cy="2299970"/>
              </a:xfrm>
              <a:prstGeom prst="rect">
                <a:avLst/>
              </a:prstGeom>
              <a:solidFill>
                <a:schemeClr val="accent6">
                  <a:lumMod val="100000"/>
                  <a:lumOff val="0"/>
                </a:schemeClr>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nSpc>
                    <a:spcPct val="115000"/>
                  </a:lnSpc>
                  <a:defRPr/>
                </a:pPr>
                <a:r>
                  <a:rPr lang="en-US" sz="1600" dirty="0">
                    <a:solidFill>
                      <a:srgbClr val="000000"/>
                    </a:solidFill>
                    <a:latin typeface="Times New Roman"/>
                    <a:ea typeface="Times New Roman"/>
                    <a:cs typeface="Arial"/>
                  </a:rPr>
                  <a:t>A proposed method for launching future payloads into space is the use of rail guns, in which  </a:t>
                </a:r>
                <a:r>
                  <a:rPr lang="en-US" sz="1600" dirty="0" err="1">
                    <a:solidFill>
                      <a:srgbClr val="000000"/>
                    </a:solidFill>
                    <a:latin typeface="Times New Roman"/>
                    <a:ea typeface="Times New Roman"/>
                    <a:cs typeface="Arial"/>
                  </a:rPr>
                  <a:t>rojectiles</a:t>
                </a:r>
                <a:r>
                  <a:rPr lang="en-US" sz="1600" dirty="0">
                    <a:solidFill>
                      <a:srgbClr val="000000"/>
                    </a:solidFill>
                    <a:latin typeface="Times New Roman"/>
                    <a:ea typeface="Times New Roman"/>
                    <a:cs typeface="Arial"/>
                  </a:rPr>
                  <a:t> are accelerated by means of magnetic forces. This photo shows the firing of a projectile at a speed of over </a:t>
                </a:r>
                <a14:m>
                  <m:oMath xmlns:m="http://schemas.openxmlformats.org/officeDocument/2006/math">
                    <m:r>
                      <a:rPr lang="en-US" sz="1600" b="1" i="1">
                        <a:solidFill>
                          <a:srgbClr val="000000"/>
                        </a:solidFill>
                        <a:latin typeface="Cambria Math"/>
                        <a:ea typeface="Times New Roman"/>
                        <a:cs typeface="Times New Roman"/>
                      </a:rPr>
                      <m:t>𝟑</m:t>
                    </m:r>
                    <m:r>
                      <a:rPr lang="en-US" sz="1600" b="1" i="1">
                        <a:solidFill>
                          <a:srgbClr val="000000"/>
                        </a:solidFill>
                        <a:latin typeface="Cambria Math"/>
                        <a:ea typeface="Times New Roman"/>
                        <a:cs typeface="Times New Roman"/>
                      </a:rPr>
                      <m:t> </m:t>
                    </m:r>
                    <m:r>
                      <a:rPr lang="en-US" sz="1600" b="1" i="1">
                        <a:solidFill>
                          <a:srgbClr val="000000"/>
                        </a:solidFill>
                        <a:latin typeface="Cambria Math"/>
                        <a:ea typeface="Times New Roman"/>
                        <a:cs typeface="Times New Roman"/>
                      </a:rPr>
                      <m:t>𝒌𝒎</m:t>
                    </m:r>
                    <m:r>
                      <a:rPr lang="en-US" sz="1600" b="1" i="1">
                        <a:solidFill>
                          <a:srgbClr val="000000"/>
                        </a:solidFill>
                        <a:latin typeface="Cambria Math"/>
                        <a:ea typeface="Times New Roman"/>
                        <a:cs typeface="Times New Roman"/>
                      </a:rPr>
                      <m:t>/</m:t>
                    </m:r>
                    <m:r>
                      <a:rPr lang="en-US" sz="1600" b="1" i="1">
                        <a:solidFill>
                          <a:srgbClr val="000000"/>
                        </a:solidFill>
                        <a:latin typeface="Cambria Math"/>
                        <a:ea typeface="Times New Roman"/>
                        <a:cs typeface="Times New Roman"/>
                      </a:rPr>
                      <m:t>𝒔</m:t>
                    </m:r>
                  </m:oMath>
                </a14:m>
                <a:r>
                  <a:rPr lang="en-US" sz="1600" dirty="0">
                    <a:solidFill>
                      <a:srgbClr val="000000"/>
                    </a:solidFill>
                    <a:latin typeface="Times New Roman"/>
                    <a:ea typeface="Times New Roman"/>
                    <a:cs typeface="Arial"/>
                  </a:rPr>
                  <a:t> from an experimental rail gun at Sandia National Research </a:t>
                </a:r>
                <a:r>
                  <a:rPr lang="en-US" sz="1600" dirty="0" err="1">
                    <a:solidFill>
                      <a:srgbClr val="000000"/>
                    </a:solidFill>
                    <a:latin typeface="Times New Roman"/>
                    <a:ea typeface="Times New Roman"/>
                    <a:cs typeface="Arial"/>
                  </a:rPr>
                  <a:t>Laboratories,Albuquerque</a:t>
                </a:r>
                <a:r>
                  <a:rPr lang="en-US" sz="1600" dirty="0">
                    <a:solidFill>
                      <a:srgbClr val="000000"/>
                    </a:solidFill>
                    <a:latin typeface="Times New Roman"/>
                    <a:ea typeface="Times New Roman"/>
                    <a:cs typeface="Arial"/>
                  </a:rPr>
                  <a:t>, New Mexico. (Defense Threat Reduction Agency [DTRA])</a:t>
                </a:r>
                <a:endParaRPr lang="en-US" sz="1600" dirty="0">
                  <a:solidFill>
                    <a:prstClr val="black"/>
                  </a:solidFill>
                  <a:latin typeface="Calibri"/>
                  <a:ea typeface="Times New Roman"/>
                  <a:cs typeface="Arial"/>
                </a:endParaRPr>
              </a:p>
            </p:txBody>
          </p:sp>
        </mc:Choice>
        <mc:Fallback xmlns="">
          <p:sp>
            <p:nvSpPr>
              <p:cNvPr id="8" name="Rectangle 7"/>
              <p:cNvSpPr>
                <a:spLocks noRot="1" noChangeAspect="1" noMove="1" noResize="1" noEditPoints="1" noAdjustHandles="1" noChangeArrowheads="1" noChangeShapeType="1" noTextEdit="1"/>
              </p:cNvSpPr>
              <p:nvPr/>
            </p:nvSpPr>
            <p:spPr bwMode="auto">
              <a:xfrm>
                <a:off x="5724465" y="4558030"/>
                <a:ext cx="4932041" cy="2299970"/>
              </a:xfrm>
              <a:prstGeom prst="rect">
                <a:avLst/>
              </a:prstGeom>
              <a:blipFill>
                <a:blip r:embed="rId7"/>
                <a:stretch>
                  <a:fillRect l="-244"/>
                </a:stretch>
              </a:blip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161974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695" y="632822"/>
            <a:ext cx="9127526" cy="646331"/>
          </a:xfrm>
          <a:prstGeom prst="rect">
            <a:avLst/>
          </a:prstGeom>
        </p:spPr>
        <p:txBody>
          <a:bodyPr wrap="square">
            <a:spAutoFit/>
          </a:bodyPr>
          <a:lstStyle/>
          <a:p>
            <a:pPr lvl="0"/>
            <a:r>
              <a:rPr lang="en-US" dirty="0">
                <a:solidFill>
                  <a:prstClr val="black"/>
                </a:solidFill>
              </a:rPr>
              <a:t>In the preceding chapter, we discussed the magnetic force exerted on a charged particle moving in a magnetic field.</a:t>
            </a:r>
          </a:p>
        </p:txBody>
      </p:sp>
      <p:sp>
        <p:nvSpPr>
          <p:cNvPr id="5" name="Rectangle 4"/>
          <p:cNvSpPr/>
          <p:nvPr/>
        </p:nvSpPr>
        <p:spPr>
          <a:xfrm>
            <a:off x="1533695" y="1269825"/>
            <a:ext cx="9127526" cy="646331"/>
          </a:xfrm>
          <a:prstGeom prst="rect">
            <a:avLst/>
          </a:prstGeom>
        </p:spPr>
        <p:txBody>
          <a:bodyPr wrap="square">
            <a:spAutoFit/>
          </a:bodyPr>
          <a:lstStyle/>
          <a:p>
            <a:pPr lvl="0"/>
            <a:r>
              <a:rPr lang="en-US" dirty="0">
                <a:solidFill>
                  <a:prstClr val="black"/>
                </a:solidFill>
              </a:rPr>
              <a:t>To complete the description of the magnetic interaction, this chapter explores the origin of the magnetic field—moving charges.</a:t>
            </a:r>
          </a:p>
        </p:txBody>
      </p:sp>
      <p:sp>
        <p:nvSpPr>
          <p:cNvPr id="7" name="Rectangle 6"/>
          <p:cNvSpPr/>
          <p:nvPr/>
        </p:nvSpPr>
        <p:spPr>
          <a:xfrm>
            <a:off x="1562078" y="1938480"/>
            <a:ext cx="8854403" cy="646331"/>
          </a:xfrm>
          <a:prstGeom prst="rect">
            <a:avLst/>
          </a:prstGeom>
        </p:spPr>
        <p:txBody>
          <a:bodyPr wrap="square">
            <a:spAutoFit/>
          </a:bodyPr>
          <a:lstStyle/>
          <a:p>
            <a:pPr lvl="0"/>
            <a:r>
              <a:rPr lang="en-US" dirty="0">
                <a:solidFill>
                  <a:prstClr val="black"/>
                </a:solidFill>
              </a:rPr>
              <a:t>We begin by showing how to use the law of </a:t>
            </a:r>
            <a:r>
              <a:rPr lang="en-US" dirty="0" err="1">
                <a:solidFill>
                  <a:prstClr val="black"/>
                </a:solidFill>
              </a:rPr>
              <a:t>Biot</a:t>
            </a:r>
            <a:r>
              <a:rPr lang="en-US" dirty="0">
                <a:solidFill>
                  <a:prstClr val="black"/>
                </a:solidFill>
              </a:rPr>
              <a:t> and Savart to calculate the magnetic field produced at some point in space by a small current element. </a:t>
            </a:r>
          </a:p>
        </p:txBody>
      </p:sp>
      <p:sp>
        <p:nvSpPr>
          <p:cNvPr id="9" name="Rectangle 8"/>
          <p:cNvSpPr/>
          <p:nvPr/>
        </p:nvSpPr>
        <p:spPr>
          <a:xfrm>
            <a:off x="1533695" y="2564905"/>
            <a:ext cx="9085400" cy="646331"/>
          </a:xfrm>
          <a:prstGeom prst="rect">
            <a:avLst/>
          </a:prstGeom>
        </p:spPr>
        <p:txBody>
          <a:bodyPr wrap="square">
            <a:spAutoFit/>
          </a:bodyPr>
          <a:lstStyle/>
          <a:p>
            <a:pPr lvl="0"/>
            <a:r>
              <a:rPr lang="en-US" dirty="0">
                <a:solidFill>
                  <a:prstClr val="black"/>
                </a:solidFill>
              </a:rPr>
              <a:t>Using this formalism and the principle of superposition, we then calculate the total magnetic field due to various current distributions.</a:t>
            </a:r>
          </a:p>
        </p:txBody>
      </p:sp>
      <p:sp>
        <p:nvSpPr>
          <p:cNvPr id="10" name="Rectangle 9"/>
          <p:cNvSpPr/>
          <p:nvPr/>
        </p:nvSpPr>
        <p:spPr>
          <a:xfrm>
            <a:off x="1543390" y="3212977"/>
            <a:ext cx="9127526" cy="646331"/>
          </a:xfrm>
          <a:prstGeom prst="rect">
            <a:avLst/>
          </a:prstGeom>
        </p:spPr>
        <p:txBody>
          <a:bodyPr wrap="square">
            <a:spAutoFit/>
          </a:bodyPr>
          <a:lstStyle/>
          <a:p>
            <a:pPr lvl="0"/>
            <a:r>
              <a:rPr lang="en-US" dirty="0">
                <a:solidFill>
                  <a:prstClr val="black"/>
                </a:solidFill>
              </a:rPr>
              <a:t>Next, we show how to determine the force between two current-carrying conductors, which leads to the definition of the ampere. </a:t>
            </a:r>
          </a:p>
        </p:txBody>
      </p:sp>
      <p:sp>
        <p:nvSpPr>
          <p:cNvPr id="11" name="Rectangle 10"/>
          <p:cNvSpPr/>
          <p:nvPr/>
        </p:nvSpPr>
        <p:spPr>
          <a:xfrm>
            <a:off x="1543390" y="3933057"/>
            <a:ext cx="9075705" cy="646331"/>
          </a:xfrm>
          <a:prstGeom prst="rect">
            <a:avLst/>
          </a:prstGeom>
        </p:spPr>
        <p:txBody>
          <a:bodyPr wrap="square">
            <a:spAutoFit/>
          </a:bodyPr>
          <a:lstStyle/>
          <a:p>
            <a:pPr lvl="0"/>
            <a:r>
              <a:rPr lang="en-US" dirty="0">
                <a:solidFill>
                  <a:prstClr val="black"/>
                </a:solidFill>
              </a:rPr>
              <a:t>We also introduce Ampère’s law, which is useful in calculating the magnetic field of a highly symmetric configuration carrying a steady current.</a:t>
            </a:r>
          </a:p>
        </p:txBody>
      </p:sp>
      <p:sp>
        <p:nvSpPr>
          <p:cNvPr id="13" name="Rectangle 12"/>
          <p:cNvSpPr/>
          <p:nvPr/>
        </p:nvSpPr>
        <p:spPr>
          <a:xfrm>
            <a:off x="1631504" y="4581128"/>
            <a:ext cx="8987590" cy="1477328"/>
          </a:xfrm>
          <a:prstGeom prst="rect">
            <a:avLst/>
          </a:prstGeom>
        </p:spPr>
        <p:txBody>
          <a:bodyPr wrap="square">
            <a:spAutoFit/>
          </a:bodyPr>
          <a:lstStyle/>
          <a:p>
            <a:pPr lvl="0"/>
            <a:r>
              <a:rPr lang="en-US" dirty="0">
                <a:solidFill>
                  <a:prstClr val="black"/>
                </a:solidFill>
              </a:rPr>
              <a:t>          This chapter is also concerned with the complex processes that occur in magnetic materials. All magnetic effects in matter can be explained on the basis of atomic magnetic moments, which arise both from the orbital motion of electrons and from an intrinsic property of electrons known as spin.</a:t>
            </a:r>
          </a:p>
          <a:p>
            <a:pPr>
              <a:defRPr/>
            </a:pPr>
            <a:endParaRPr lang="en-US" dirty="0">
              <a:solidFill>
                <a:prstClr val="black"/>
              </a:solidFill>
              <a:latin typeface="Calibri"/>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88B7B80-0B4D-41CD-9E79-24442AF83C42}"/>
                  </a:ext>
                </a:extLst>
              </p:cNvPr>
              <p:cNvSpPr>
                <a:spLocks noChangeArrowheads="1"/>
              </p:cNvSpPr>
              <p:nvPr/>
            </p:nvSpPr>
            <p:spPr bwMode="auto">
              <a:xfrm>
                <a:off x="1812032" y="44624"/>
                <a:ext cx="8604448" cy="576064"/>
              </a:xfrm>
              <a:prstGeom prst="rect">
                <a:avLst/>
              </a:prstGeom>
              <a:gradFill rotWithShape="0">
                <a:gsLst>
                  <a:gs pos="0">
                    <a:schemeClr val="lt1">
                      <a:lumMod val="100000"/>
                      <a:lumOff val="0"/>
                    </a:schemeClr>
                  </a:gs>
                  <a:gs pos="100000">
                    <a:schemeClr val="dk1">
                      <a:lumMod val="40000"/>
                      <a:lumOff val="60000"/>
                    </a:schemeClr>
                  </a:gs>
                </a:gsLst>
                <a:lin ang="5400000" scaled="1"/>
              </a:gradFill>
              <a:ln w="12700">
                <a:solidFill>
                  <a:schemeClr val="dk1">
                    <a:lumMod val="60000"/>
                    <a:lumOff val="40000"/>
                  </a:schemeClr>
                </a:solidFill>
                <a:miter lim="800000"/>
                <a:headEnd/>
                <a:tailEnd/>
              </a:ln>
              <a:effectLst>
                <a:outerShdw dist="28398" dir="3806097" algn="ctr" rotWithShape="0">
                  <a:schemeClr val="l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defRPr/>
                </a:pPr>
                <a14:m>
                  <m:oMath xmlns:m="http://schemas.openxmlformats.org/officeDocument/2006/math">
                    <m:r>
                      <a:rPr lang="en-US" sz="2800" b="1" i="1">
                        <a:solidFill>
                          <a:srgbClr val="C66E39"/>
                        </a:solidFill>
                        <a:latin typeface="Cambria Math" panose="02040503050406030204" pitchFamily="18" charset="0"/>
                        <a:ea typeface="Times New Roman"/>
                        <a:cs typeface="AkzidenzGroteskBE-Cn"/>
                      </a:rPr>
                      <m:t>𝑰𝒏𝒕𝒓𝒐𝒅𝒖𝒄𝒕𝒊𝒐𝒏</m:t>
                    </m:r>
                  </m:oMath>
                </a14:m>
                <a:r>
                  <a:rPr lang="en-US" sz="1100" dirty="0">
                    <a:solidFill>
                      <a:prstClr val="black"/>
                    </a:solidFill>
                    <a:latin typeface="Cambria Math"/>
                    <a:ea typeface="Times New Roman"/>
                    <a:cs typeface="Arial"/>
                  </a:rPr>
                  <a:t> </a:t>
                </a:r>
                <a:endParaRPr lang="en-US" sz="1100" dirty="0">
                  <a:solidFill>
                    <a:prstClr val="black"/>
                  </a:solidFill>
                  <a:latin typeface="Calibri"/>
                  <a:ea typeface="Times New Roman"/>
                  <a:cs typeface="Arial"/>
                </a:endParaRPr>
              </a:p>
            </p:txBody>
          </p:sp>
        </mc:Choice>
        <mc:Fallback xmlns="">
          <p:sp>
            <p:nvSpPr>
              <p:cNvPr id="14" name="Rectangle 13">
                <a:extLst>
                  <a:ext uri="{FF2B5EF4-FFF2-40B4-BE49-F238E27FC236}">
                    <a16:creationId xmlns:a16="http://schemas.microsoft.com/office/drawing/2014/main" id="{188B7B80-0B4D-41CD-9E79-24442AF83C42}"/>
                  </a:ext>
                </a:extLst>
              </p:cNvPr>
              <p:cNvSpPr>
                <a:spLocks noRot="1" noChangeAspect="1" noMove="1" noResize="1" noEditPoints="1" noAdjustHandles="1" noChangeArrowheads="1" noChangeShapeType="1" noTextEdit="1"/>
              </p:cNvSpPr>
              <p:nvPr/>
            </p:nvSpPr>
            <p:spPr bwMode="auto">
              <a:xfrm>
                <a:off x="1812032" y="44624"/>
                <a:ext cx="8604448" cy="576064"/>
              </a:xfrm>
              <a:prstGeom prst="rect">
                <a:avLst/>
              </a:prstGeom>
              <a:blipFill>
                <a:blip r:embed="rId5"/>
                <a:stretch>
                  <a:fillRect/>
                </a:stretch>
              </a:blipFill>
              <a:ln w="12700">
                <a:solidFill>
                  <a:schemeClr val="dk1">
                    <a:lumMod val="60000"/>
                    <a:lumOff val="40000"/>
                  </a:schemeClr>
                </a:solidFill>
                <a:miter lim="800000"/>
                <a:headEnd/>
                <a:tailEnd/>
              </a:ln>
              <a:effectLst>
                <a:outerShdw dist="28398" dir="3806097" algn="ctr" rotWithShape="0">
                  <a:schemeClr val="lt1">
                    <a:lumMod val="50000"/>
                    <a:lumOff val="0"/>
                    <a:alpha val="50000"/>
                  </a:schemeClr>
                </a:outerShdw>
              </a:effec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072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3736" y="116632"/>
            <a:ext cx="8594753" cy="523220"/>
          </a:xfrm>
          <a:prstGeom prst="rect">
            <a:avLst/>
          </a:prstGeom>
          <a:solidFill>
            <a:schemeClr val="bg2">
              <a:lumMod val="90000"/>
            </a:schemeClr>
          </a:solidFill>
        </p:spPr>
        <p:txBody>
          <a:bodyPr wrap="square">
            <a:spAutoFit/>
          </a:bodyPr>
          <a:lstStyle/>
          <a:p>
            <a:pPr lvl="0" algn="ctr"/>
            <a:r>
              <a:rPr lang="en-US" sz="2800" b="1" dirty="0">
                <a:solidFill>
                  <a:prstClr val="black"/>
                </a:solidFill>
              </a:rPr>
              <a:t>2.𝟏 The </a:t>
            </a:r>
            <a:r>
              <a:rPr lang="en-US" sz="2800" b="1" dirty="0" err="1">
                <a:solidFill>
                  <a:prstClr val="black"/>
                </a:solidFill>
              </a:rPr>
              <a:t>Biot</a:t>
            </a:r>
            <a:r>
              <a:rPr lang="en-US" sz="2800" b="1" dirty="0">
                <a:solidFill>
                  <a:prstClr val="black"/>
                </a:solidFill>
              </a:rPr>
              <a:t>–Savart Law</a:t>
            </a:r>
          </a:p>
        </p:txBody>
      </p:sp>
      <p:sp>
        <p:nvSpPr>
          <p:cNvPr id="4" name="Rectangle 3"/>
          <p:cNvSpPr/>
          <p:nvPr/>
        </p:nvSpPr>
        <p:spPr>
          <a:xfrm>
            <a:off x="1558985" y="699016"/>
            <a:ext cx="9127526" cy="646331"/>
          </a:xfrm>
          <a:prstGeom prst="rect">
            <a:avLst/>
          </a:prstGeom>
        </p:spPr>
        <p:txBody>
          <a:bodyPr wrap="square">
            <a:spAutoFit/>
          </a:bodyPr>
          <a:lstStyle/>
          <a:p>
            <a:pPr lvl="0">
              <a:defRPr/>
            </a:pPr>
            <a:r>
              <a:rPr lang="en-US" dirty="0">
                <a:solidFill>
                  <a:prstClr val="black"/>
                </a:solidFill>
                <a:latin typeface="Calibri"/>
              </a:rPr>
              <a:t>• </a:t>
            </a:r>
            <a:r>
              <a:rPr lang="en-US" dirty="0">
                <a:solidFill>
                  <a:prstClr val="black"/>
                </a:solidFill>
              </a:rPr>
              <a:t>Shortly after Oersted’s discovery in 𝟏𝟖𝟏𝟗 that a compass needle is deflected by a current-carrying conductor, </a:t>
            </a:r>
          </a:p>
        </p:txBody>
      </p:sp>
      <p:sp>
        <p:nvSpPr>
          <p:cNvPr id="7" name="Rectangle 6"/>
          <p:cNvSpPr/>
          <p:nvPr/>
        </p:nvSpPr>
        <p:spPr>
          <a:xfrm>
            <a:off x="1533696" y="1342510"/>
            <a:ext cx="8954793" cy="646331"/>
          </a:xfrm>
          <a:prstGeom prst="rect">
            <a:avLst/>
          </a:prstGeom>
        </p:spPr>
        <p:txBody>
          <a:bodyPr wrap="square">
            <a:spAutoFit/>
          </a:bodyPr>
          <a:lstStyle/>
          <a:p>
            <a:pPr lvl="0">
              <a:defRPr/>
            </a:pPr>
            <a:r>
              <a:rPr lang="en-US" dirty="0">
                <a:solidFill>
                  <a:prstClr val="black"/>
                </a:solidFill>
              </a:rPr>
              <a:t>Jean-Baptiste </a:t>
            </a:r>
            <a:r>
              <a:rPr lang="en-US" dirty="0" err="1">
                <a:solidFill>
                  <a:prstClr val="black"/>
                </a:solidFill>
              </a:rPr>
              <a:t>Biot</a:t>
            </a:r>
            <a:r>
              <a:rPr lang="en-US" dirty="0">
                <a:solidFill>
                  <a:prstClr val="black"/>
                </a:solidFill>
              </a:rPr>
              <a:t> (𝟏𝟕𝟕𝟒–𝟏𝟖𝟔𝟐) and Félix Savart (𝟏𝟕𝟗𝟏–𝟏𝟖𝟒𝟏) performed quantitative experiments on the force exerted by an electric current on a nearby magnet.</a:t>
            </a:r>
          </a:p>
        </p:txBody>
      </p:sp>
      <p:sp>
        <p:nvSpPr>
          <p:cNvPr id="9" name="Rectangle 8"/>
          <p:cNvSpPr/>
          <p:nvPr/>
        </p:nvSpPr>
        <p:spPr>
          <a:xfrm>
            <a:off x="1551102" y="2062590"/>
            <a:ext cx="9085400" cy="646331"/>
          </a:xfrm>
          <a:prstGeom prst="rect">
            <a:avLst/>
          </a:prstGeom>
        </p:spPr>
        <p:txBody>
          <a:bodyPr wrap="square">
            <a:spAutoFit/>
          </a:bodyPr>
          <a:lstStyle/>
          <a:p>
            <a:pPr lvl="0">
              <a:defRPr/>
            </a:pPr>
            <a:r>
              <a:rPr lang="en-US" dirty="0">
                <a:solidFill>
                  <a:prstClr val="black"/>
                </a:solidFill>
              </a:rPr>
              <a:t>From their experimental results, </a:t>
            </a:r>
            <a:r>
              <a:rPr lang="en-US" dirty="0" err="1">
                <a:solidFill>
                  <a:prstClr val="black"/>
                </a:solidFill>
              </a:rPr>
              <a:t>Biot</a:t>
            </a:r>
            <a:r>
              <a:rPr lang="en-US" dirty="0">
                <a:solidFill>
                  <a:prstClr val="black"/>
                </a:solidFill>
              </a:rPr>
              <a:t> and Savart arrived at a mathematical expression that gives the magnetic field at some point in space in terms of the current that produces the field. </a:t>
            </a:r>
          </a:p>
        </p:txBody>
      </p:sp>
      <p:sp>
        <p:nvSpPr>
          <p:cNvPr id="10" name="Rectangle 9"/>
          <p:cNvSpPr/>
          <p:nvPr/>
        </p:nvSpPr>
        <p:spPr>
          <a:xfrm>
            <a:off x="1615398" y="2721694"/>
            <a:ext cx="9017106" cy="923330"/>
          </a:xfrm>
          <a:prstGeom prst="rect">
            <a:avLst/>
          </a:prstGeom>
        </p:spPr>
        <p:txBody>
          <a:bodyPr wrap="square">
            <a:spAutoFit/>
          </a:bodyPr>
          <a:lstStyle/>
          <a:p>
            <a:pPr lvl="0">
              <a:defRPr/>
            </a:pPr>
            <a:r>
              <a:rPr lang="en-US" dirty="0">
                <a:solidFill>
                  <a:prstClr val="black"/>
                </a:solidFill>
              </a:rPr>
              <a:t>That expression is based on the following experimental observations for the magnetic field </a:t>
            </a:r>
            <a:r>
              <a:rPr lang="en-US" dirty="0">
                <a:solidFill>
                  <a:srgbClr val="FF0000"/>
                </a:solidFill>
              </a:rPr>
              <a:t>𝒅𝑩</a:t>
            </a:r>
            <a:r>
              <a:rPr lang="en-US" dirty="0">
                <a:solidFill>
                  <a:prstClr val="black"/>
                </a:solidFill>
              </a:rPr>
              <a:t> at a point </a:t>
            </a:r>
            <a:r>
              <a:rPr lang="en-US" b="1" i="1" dirty="0">
                <a:solidFill>
                  <a:srgbClr val="FF0000"/>
                </a:solidFill>
              </a:rPr>
              <a:t>P</a:t>
            </a:r>
            <a:r>
              <a:rPr lang="en-US" dirty="0">
                <a:solidFill>
                  <a:prstClr val="black"/>
                </a:solidFill>
              </a:rPr>
              <a:t> associated with a length element </a:t>
            </a:r>
            <a:r>
              <a:rPr lang="en-US" b="1" i="1" dirty="0">
                <a:solidFill>
                  <a:srgbClr val="FF0000"/>
                </a:solidFill>
              </a:rPr>
              <a:t>𝑑𝑠</a:t>
            </a:r>
            <a:r>
              <a:rPr lang="en-US" dirty="0">
                <a:solidFill>
                  <a:prstClr val="black"/>
                </a:solidFill>
              </a:rPr>
              <a:t> of a wire carrying a steady current  </a:t>
            </a:r>
            <a:r>
              <a:rPr lang="en-US" b="1" dirty="0">
                <a:solidFill>
                  <a:srgbClr val="FF0000"/>
                </a:solidFill>
              </a:rPr>
              <a:t>𝐼</a:t>
            </a:r>
          </a:p>
          <a:p>
            <a:pPr lvl="0">
              <a:defRPr/>
            </a:pPr>
            <a:r>
              <a:rPr lang="en-US" dirty="0">
                <a:solidFill>
                  <a:prstClr val="black"/>
                </a:solidFill>
              </a:rPr>
              <a:t>(𝑭𝒊𝒈. 2.𝟏): </a:t>
            </a:r>
          </a:p>
        </p:txBody>
      </p:sp>
      <p:sp>
        <p:nvSpPr>
          <p:cNvPr id="12" name="Rectangle 11"/>
          <p:cNvSpPr/>
          <p:nvPr/>
        </p:nvSpPr>
        <p:spPr>
          <a:xfrm>
            <a:off x="1591590" y="6228602"/>
            <a:ext cx="8968907" cy="584775"/>
          </a:xfrm>
          <a:prstGeom prst="rect">
            <a:avLst/>
          </a:prstGeom>
        </p:spPr>
        <p:txBody>
          <a:bodyPr wrap="square">
            <a:spAutoFit/>
          </a:bodyPr>
          <a:lstStyle/>
          <a:p>
            <a:pPr lvl="0">
              <a:defRPr/>
            </a:pPr>
            <a:r>
              <a:rPr lang="en-US" b="1" dirty="0">
                <a:solidFill>
                  <a:prstClr val="black"/>
                </a:solidFill>
                <a:latin typeface="Calibri"/>
              </a:rPr>
              <a:t>     </a:t>
            </a:r>
            <a:r>
              <a:rPr lang="en-US" sz="1400" b="1" dirty="0">
                <a:solidFill>
                  <a:prstClr val="black"/>
                </a:solidFill>
              </a:rPr>
              <a:t>𝑭𝒊𝒈𝒖𝒓𝒆 2.𝟏 The magnetic field dB at a point due to the current I through a length element ds is given by the </a:t>
            </a:r>
            <a:r>
              <a:rPr lang="en-US" sz="1400" b="1" dirty="0" err="1">
                <a:solidFill>
                  <a:prstClr val="black"/>
                </a:solidFill>
              </a:rPr>
              <a:t>Biot</a:t>
            </a:r>
            <a:r>
              <a:rPr lang="en-US" sz="1400" b="1" dirty="0">
                <a:solidFill>
                  <a:prstClr val="black"/>
                </a:solidFill>
              </a:rPr>
              <a:t>–Savart law. The direction of the field is out of the page at P and into the page at 𝑷 ́</a:t>
            </a:r>
          </a:p>
        </p:txBody>
      </p:sp>
      <p:pic>
        <p:nvPicPr>
          <p:cNvPr id="14" name="Picture 13">
            <a:extLst>
              <a:ext uri="{FF2B5EF4-FFF2-40B4-BE49-F238E27FC236}">
                <a16:creationId xmlns:a16="http://schemas.microsoft.com/office/drawing/2014/main" id="{C946CA08-AC1A-48C4-9BC0-4468754BD3E8}"/>
              </a:ext>
            </a:extLst>
          </p:cNvPr>
          <p:cNvPicPr>
            <a:picLocks noChangeAspect="1"/>
          </p:cNvPicPr>
          <p:nvPr/>
        </p:nvPicPr>
        <p:blipFill>
          <a:blip r:embed="rId4"/>
          <a:stretch>
            <a:fillRect/>
          </a:stretch>
        </p:blipFill>
        <p:spPr>
          <a:xfrm>
            <a:off x="5591944" y="3501009"/>
            <a:ext cx="3168352" cy="2657977"/>
          </a:xfrm>
          <a:prstGeom prst="rect">
            <a:avLst/>
          </a:prstGeom>
        </p:spPr>
      </p:pic>
      <p:sp>
        <p:nvSpPr>
          <p:cNvPr id="15" name="TextBox 14">
            <a:extLst>
              <a:ext uri="{FF2B5EF4-FFF2-40B4-BE49-F238E27FC236}">
                <a16:creationId xmlns:a16="http://schemas.microsoft.com/office/drawing/2014/main" id="{1A09DB39-E17E-4A76-88EA-7CD57A6B2BA0}"/>
              </a:ext>
            </a:extLst>
          </p:cNvPr>
          <p:cNvSpPr txBox="1"/>
          <p:nvPr/>
        </p:nvSpPr>
        <p:spPr>
          <a:xfrm>
            <a:off x="1338469" y="3634902"/>
            <a:ext cx="465151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u="sng" dirty="0" err="1">
                <a:solidFill>
                  <a:srgbClr val="FF0000"/>
                </a:solidFill>
              </a:rPr>
              <a:t>Biot</a:t>
            </a:r>
            <a:r>
              <a:rPr lang="en-US" sz="2400" u="sng" dirty="0">
                <a:solidFill>
                  <a:srgbClr val="FF0000"/>
                </a:solidFill>
              </a:rPr>
              <a:t> and Savart</a:t>
            </a:r>
            <a:r>
              <a:rPr lang="en-US" sz="2400" dirty="0"/>
              <a:t>: each “current element”  </a:t>
            </a:r>
            <a:r>
              <a:rPr lang="en-US" sz="2400" b="1" i="1" dirty="0">
                <a:solidFill>
                  <a:srgbClr val="FF0000"/>
                </a:solidFill>
              </a:rPr>
              <a:t>I ds </a:t>
            </a:r>
            <a:r>
              <a:rPr lang="en-US" sz="2400" dirty="0"/>
              <a:t>(</a:t>
            </a:r>
            <a:r>
              <a:rPr lang="en-US" sz="2400" dirty="0">
                <a:solidFill>
                  <a:schemeClr val="accent1"/>
                </a:solidFill>
              </a:rPr>
              <a:t>a very short length </a:t>
            </a:r>
            <a:r>
              <a:rPr lang="en-US" sz="2400" b="1" dirty="0">
                <a:solidFill>
                  <a:srgbClr val="FF0000"/>
                </a:solidFill>
              </a:rPr>
              <a:t>ds</a:t>
            </a:r>
            <a:r>
              <a:rPr lang="en-US" sz="2400" dirty="0"/>
              <a:t> </a:t>
            </a:r>
            <a:r>
              <a:rPr lang="en-US" sz="2400" dirty="0">
                <a:solidFill>
                  <a:schemeClr val="accent1"/>
                </a:solidFill>
              </a:rPr>
              <a:t>of wire, carrying current</a:t>
            </a:r>
            <a:r>
              <a:rPr lang="en-US" sz="2400" dirty="0"/>
              <a:t> </a:t>
            </a:r>
            <a:r>
              <a:rPr lang="en-US" sz="2400" i="1" dirty="0">
                <a:solidFill>
                  <a:srgbClr val="FF0000"/>
                </a:solidFill>
              </a:rPr>
              <a:t>I</a:t>
            </a:r>
            <a:r>
              <a:rPr lang="en-US" sz="2400" dirty="0"/>
              <a:t>) produces a field dB throughout space:</a:t>
            </a:r>
          </a:p>
        </p:txBody>
      </p:sp>
    </p:spTree>
    <p:custDataLst>
      <p:tags r:id="rId1"/>
    </p:custDataLst>
    <p:extLst>
      <p:ext uri="{BB962C8B-B14F-4D97-AF65-F5344CB8AC3E}">
        <p14:creationId xmlns:p14="http://schemas.microsoft.com/office/powerpoint/2010/main" val="26069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3696" y="-13509"/>
            <a:ext cx="9137221" cy="646331"/>
          </a:xfrm>
          <a:prstGeom prst="rect">
            <a:avLst/>
          </a:prstGeom>
        </p:spPr>
        <p:txBody>
          <a:bodyPr wrap="square">
            <a:spAutoFit/>
          </a:bodyPr>
          <a:lstStyle/>
          <a:p>
            <a:pPr lvl="0">
              <a:defRPr/>
            </a:pPr>
            <a:r>
              <a:rPr lang="en-US" dirty="0">
                <a:solidFill>
                  <a:prstClr val="black"/>
                </a:solidFill>
              </a:rPr>
              <a:t>•The vector</a:t>
            </a:r>
            <a:r>
              <a:rPr lang="en-US" dirty="0">
                <a:solidFill>
                  <a:srgbClr val="FF0000"/>
                </a:solidFill>
              </a:rPr>
              <a:t> 𝒅𝑩</a:t>
            </a:r>
            <a:r>
              <a:rPr lang="en-US" dirty="0">
                <a:solidFill>
                  <a:prstClr val="black"/>
                </a:solidFill>
              </a:rPr>
              <a:t> is perpendicular both to </a:t>
            </a:r>
            <a:r>
              <a:rPr lang="en-US" dirty="0">
                <a:solidFill>
                  <a:srgbClr val="FF0000"/>
                </a:solidFill>
              </a:rPr>
              <a:t>𝒅𝒔</a:t>
            </a:r>
            <a:r>
              <a:rPr lang="en-US" dirty="0">
                <a:solidFill>
                  <a:prstClr val="black"/>
                </a:solidFill>
              </a:rPr>
              <a:t> (which points in the direction of the current) and to the unit vector </a:t>
            </a:r>
            <a:r>
              <a:rPr lang="en-US" b="1" dirty="0">
                <a:solidFill>
                  <a:srgbClr val="FF0000"/>
                </a:solidFill>
              </a:rPr>
              <a:t>𝑟 </a:t>
            </a:r>
            <a:r>
              <a:rPr lang="en-US" dirty="0">
                <a:solidFill>
                  <a:prstClr val="black"/>
                </a:solidFill>
              </a:rPr>
              <a:t>̂ directed from </a:t>
            </a:r>
            <a:r>
              <a:rPr lang="en-US" dirty="0">
                <a:solidFill>
                  <a:srgbClr val="FF0000"/>
                </a:solidFill>
              </a:rPr>
              <a:t>𝒅𝒔</a:t>
            </a:r>
            <a:r>
              <a:rPr lang="en-US" dirty="0">
                <a:solidFill>
                  <a:prstClr val="black"/>
                </a:solidFill>
              </a:rPr>
              <a:t> toward  </a:t>
            </a:r>
            <a:r>
              <a:rPr lang="en-US" dirty="0">
                <a:solidFill>
                  <a:srgbClr val="FF0000"/>
                </a:solidFill>
              </a:rPr>
              <a:t>𝑷</a:t>
            </a:r>
            <a:r>
              <a:rPr lang="en-US" dirty="0">
                <a:solidFill>
                  <a:prstClr val="black"/>
                </a:solidFill>
              </a:rPr>
              <a:t>.</a:t>
            </a:r>
          </a:p>
        </p:txBody>
      </p:sp>
      <p:sp>
        <p:nvSpPr>
          <p:cNvPr id="4" name="Rectangle 3"/>
          <p:cNvSpPr/>
          <p:nvPr/>
        </p:nvSpPr>
        <p:spPr>
          <a:xfrm>
            <a:off x="1533696" y="632823"/>
            <a:ext cx="8666761" cy="646331"/>
          </a:xfrm>
          <a:prstGeom prst="rect">
            <a:avLst/>
          </a:prstGeom>
        </p:spPr>
        <p:txBody>
          <a:bodyPr wrap="square">
            <a:spAutoFit/>
          </a:bodyPr>
          <a:lstStyle/>
          <a:p>
            <a:pPr lvl="0">
              <a:defRPr/>
            </a:pPr>
            <a:r>
              <a:rPr lang="en-US" dirty="0">
                <a:solidFill>
                  <a:prstClr val="black"/>
                </a:solidFill>
              </a:rPr>
              <a:t>• The magnitude of </a:t>
            </a:r>
            <a:r>
              <a:rPr lang="en-US" dirty="0">
                <a:solidFill>
                  <a:srgbClr val="FF0000"/>
                </a:solidFill>
              </a:rPr>
              <a:t>𝒅𝑩</a:t>
            </a:r>
            <a:r>
              <a:rPr lang="en-US" dirty="0">
                <a:solidFill>
                  <a:prstClr val="black"/>
                </a:solidFill>
              </a:rPr>
              <a:t> is inversely proportional to </a:t>
            </a:r>
            <a:r>
              <a:rPr lang="en-US" b="1" dirty="0">
                <a:solidFill>
                  <a:srgbClr val="FF0000"/>
                </a:solidFill>
              </a:rPr>
              <a:t>𝒓^𝟐  </a:t>
            </a:r>
            <a:r>
              <a:rPr lang="en-US" dirty="0">
                <a:solidFill>
                  <a:prstClr val="black"/>
                </a:solidFill>
              </a:rPr>
              <a:t>, where 𝑟 is the distance from </a:t>
            </a:r>
            <a:r>
              <a:rPr lang="en-US" dirty="0">
                <a:solidFill>
                  <a:srgbClr val="FF0000"/>
                </a:solidFill>
              </a:rPr>
              <a:t>𝒅𝒔</a:t>
            </a:r>
            <a:r>
              <a:rPr lang="en-US" dirty="0">
                <a:solidFill>
                  <a:prstClr val="black"/>
                </a:solidFill>
              </a:rPr>
              <a:t> to </a:t>
            </a:r>
            <a:r>
              <a:rPr lang="en-US" dirty="0">
                <a:solidFill>
                  <a:srgbClr val="FF0000"/>
                </a:solidFill>
              </a:rPr>
              <a:t>𝑷</a:t>
            </a:r>
            <a:r>
              <a:rPr lang="en-US" dirty="0">
                <a:solidFill>
                  <a:prstClr val="black"/>
                </a:solidFill>
              </a:rPr>
              <a:t>.</a:t>
            </a:r>
          </a:p>
        </p:txBody>
      </p:sp>
      <p:sp>
        <p:nvSpPr>
          <p:cNvPr id="5" name="Rectangle 4"/>
          <p:cNvSpPr/>
          <p:nvPr/>
        </p:nvSpPr>
        <p:spPr>
          <a:xfrm>
            <a:off x="1533695" y="1269825"/>
            <a:ext cx="9127526" cy="646331"/>
          </a:xfrm>
          <a:prstGeom prst="rect">
            <a:avLst/>
          </a:prstGeom>
        </p:spPr>
        <p:txBody>
          <a:bodyPr wrap="square">
            <a:spAutoFit/>
          </a:bodyPr>
          <a:lstStyle/>
          <a:p>
            <a:pPr lvl="0">
              <a:defRPr/>
            </a:pPr>
            <a:r>
              <a:rPr lang="en-US" dirty="0">
                <a:solidFill>
                  <a:prstClr val="black"/>
                </a:solidFill>
              </a:rPr>
              <a:t>• The magnitude of </a:t>
            </a:r>
            <a:r>
              <a:rPr lang="en-US" dirty="0">
                <a:solidFill>
                  <a:srgbClr val="FF0000"/>
                </a:solidFill>
              </a:rPr>
              <a:t>𝒅𝑩</a:t>
            </a:r>
            <a:r>
              <a:rPr lang="en-US" dirty="0">
                <a:solidFill>
                  <a:prstClr val="black"/>
                </a:solidFill>
              </a:rPr>
              <a:t> is proportional to the current and to the magnitude </a:t>
            </a:r>
            <a:r>
              <a:rPr lang="en-US" dirty="0">
                <a:solidFill>
                  <a:srgbClr val="FF0000"/>
                </a:solidFill>
              </a:rPr>
              <a:t>𝒅𝒔</a:t>
            </a:r>
            <a:r>
              <a:rPr lang="en-US" dirty="0">
                <a:solidFill>
                  <a:prstClr val="black"/>
                </a:solidFill>
              </a:rPr>
              <a:t> of the length element </a:t>
            </a:r>
            <a:r>
              <a:rPr lang="en-US" dirty="0">
                <a:solidFill>
                  <a:srgbClr val="FF0000"/>
                </a:solidFill>
              </a:rPr>
              <a:t>𝒅𝒔</a:t>
            </a:r>
            <a:r>
              <a:rPr lang="en-US" dirty="0">
                <a:solidFill>
                  <a:prstClr val="black"/>
                </a:solidFill>
              </a:rPr>
              <a:t>.</a:t>
            </a:r>
          </a:p>
        </p:txBody>
      </p:sp>
      <p:sp>
        <p:nvSpPr>
          <p:cNvPr id="7" name="Rectangle 6"/>
          <p:cNvSpPr/>
          <p:nvPr/>
        </p:nvSpPr>
        <p:spPr>
          <a:xfrm>
            <a:off x="1533696" y="1918574"/>
            <a:ext cx="8810777" cy="646331"/>
          </a:xfrm>
          <a:prstGeom prst="rect">
            <a:avLst/>
          </a:prstGeom>
        </p:spPr>
        <p:txBody>
          <a:bodyPr wrap="square">
            <a:spAutoFit/>
          </a:bodyPr>
          <a:lstStyle/>
          <a:p>
            <a:pPr lvl="0">
              <a:defRPr/>
            </a:pPr>
            <a:r>
              <a:rPr lang="en-US" dirty="0">
                <a:solidFill>
                  <a:prstClr val="black"/>
                </a:solidFill>
              </a:rPr>
              <a:t>• The magnitude of </a:t>
            </a:r>
            <a:r>
              <a:rPr lang="en-US" dirty="0">
                <a:solidFill>
                  <a:srgbClr val="FF0000"/>
                </a:solidFill>
              </a:rPr>
              <a:t>𝒅𝑩</a:t>
            </a:r>
            <a:r>
              <a:rPr lang="en-US" dirty="0">
                <a:solidFill>
                  <a:prstClr val="black"/>
                </a:solidFill>
              </a:rPr>
              <a:t> is proportional to </a:t>
            </a:r>
            <a:r>
              <a:rPr lang="en-US" b="1" dirty="0">
                <a:solidFill>
                  <a:srgbClr val="FF0000"/>
                </a:solidFill>
              </a:rPr>
              <a:t>𝑠𝑖𝑛𝜃</a:t>
            </a:r>
            <a:r>
              <a:rPr lang="en-US" dirty="0">
                <a:solidFill>
                  <a:prstClr val="black"/>
                </a:solidFill>
              </a:rPr>
              <a:t>, where </a:t>
            </a:r>
            <a:r>
              <a:rPr lang="en-US" b="1" dirty="0">
                <a:solidFill>
                  <a:srgbClr val="FF0000"/>
                </a:solidFill>
              </a:rPr>
              <a:t>𝜃</a:t>
            </a:r>
            <a:r>
              <a:rPr lang="en-US" dirty="0">
                <a:solidFill>
                  <a:prstClr val="black"/>
                </a:solidFill>
              </a:rPr>
              <a:t> is the angle between the vectors </a:t>
            </a:r>
            <a:r>
              <a:rPr lang="en-US" b="1" dirty="0">
                <a:solidFill>
                  <a:srgbClr val="FF0000"/>
                </a:solidFill>
              </a:rPr>
              <a:t>𝒅𝒔 </a:t>
            </a:r>
            <a:r>
              <a:rPr lang="en-US" dirty="0">
                <a:solidFill>
                  <a:prstClr val="black"/>
                </a:solidFill>
              </a:rPr>
              <a:t>and </a:t>
            </a:r>
            <a:r>
              <a:rPr lang="en-US" b="1" dirty="0">
                <a:solidFill>
                  <a:srgbClr val="FF0000"/>
                </a:solidFill>
              </a:rPr>
              <a:t>𝒓ˆ</a:t>
            </a:r>
            <a:r>
              <a:rPr lang="en-US" dirty="0">
                <a:solidFill>
                  <a:prstClr val="black"/>
                </a:solidFill>
              </a:rPr>
              <a:t>.</a:t>
            </a:r>
          </a:p>
        </p:txBody>
      </p:sp>
      <p:sp>
        <p:nvSpPr>
          <p:cNvPr id="9" name="Rectangle 8"/>
          <p:cNvSpPr/>
          <p:nvPr/>
        </p:nvSpPr>
        <p:spPr>
          <a:xfrm>
            <a:off x="1543465" y="2482472"/>
            <a:ext cx="9051820" cy="677108"/>
          </a:xfrm>
          <a:prstGeom prst="rect">
            <a:avLst/>
          </a:prstGeom>
        </p:spPr>
        <p:txBody>
          <a:bodyPr wrap="square">
            <a:spAutoFit/>
          </a:bodyPr>
          <a:lstStyle/>
          <a:p>
            <a:pPr lvl="0">
              <a:defRPr/>
            </a:pPr>
            <a:r>
              <a:rPr lang="en-US" dirty="0">
                <a:solidFill>
                  <a:prstClr val="black"/>
                </a:solidFill>
              </a:rPr>
              <a:t>These observations are summarized in the mathematical expression known today as the    </a:t>
            </a:r>
            <a:r>
              <a:rPr lang="en-US" sz="2000" b="1" u="sng" dirty="0" err="1">
                <a:solidFill>
                  <a:srgbClr val="FF0000"/>
                </a:solidFill>
              </a:rPr>
              <a:t>Biot</a:t>
            </a:r>
            <a:r>
              <a:rPr lang="en-US" sz="2000" b="1" u="sng" dirty="0">
                <a:solidFill>
                  <a:srgbClr val="FF0000"/>
                </a:solidFill>
              </a:rPr>
              <a:t>–Savart law: </a:t>
            </a:r>
          </a:p>
        </p:txBody>
      </p:sp>
      <mc:AlternateContent xmlns:mc="http://schemas.openxmlformats.org/markup-compatibility/2006" xmlns:a14="http://schemas.microsoft.com/office/drawing/2010/main">
        <mc:Choice Requires="a14">
          <p:sp>
            <p:nvSpPr>
              <p:cNvPr id="10" name="Rectangle 9"/>
              <p:cNvSpPr/>
              <p:nvPr/>
            </p:nvSpPr>
            <p:spPr>
              <a:xfrm>
                <a:off x="2340968" y="3128803"/>
                <a:ext cx="7432930" cy="636200"/>
              </a:xfrm>
              <a:prstGeom prst="rect">
                <a:avLst/>
              </a:prstGeom>
            </p:spPr>
            <p:txBody>
              <a:bodyPr wrap="square">
                <a:spAutoFit/>
              </a:bodyPr>
              <a:lstStyle/>
              <a:p>
                <a:pPr lvl="0">
                  <a:defRPr/>
                </a:pPr>
                <a14:m>
                  <m:oMath xmlns:m="http://schemas.openxmlformats.org/officeDocument/2006/math">
                    <m:r>
                      <a:rPr lang="en-US" sz="2400" b="1" i="1">
                        <a:solidFill>
                          <a:prstClr val="black"/>
                        </a:solidFill>
                        <a:latin typeface="Cambria Math"/>
                      </a:rPr>
                      <m:t>𝒅𝑩</m:t>
                    </m:r>
                    <m:r>
                      <a:rPr lang="en-US" sz="2400" b="1" i="1">
                        <a:solidFill>
                          <a:prstClr val="black"/>
                        </a:solidFill>
                        <a:latin typeface="Cambria Math"/>
                      </a:rPr>
                      <m:t>=</m:t>
                    </m:r>
                    <m:f>
                      <m:fPr>
                        <m:ctrlPr>
                          <a:rPr lang="en-US" sz="2400" b="1" i="1">
                            <a:solidFill>
                              <a:prstClr val="black"/>
                            </a:solidFill>
                            <a:latin typeface="Cambria Math" panose="02040503050406030204" pitchFamily="18" charset="0"/>
                          </a:rPr>
                        </m:ctrlPr>
                      </m:fPr>
                      <m:num>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a:rPr>
                              <m:t>𝝁</m:t>
                            </m:r>
                          </m:e>
                          <m:sub>
                            <m:r>
                              <a:rPr lang="en-US" sz="2400" b="1" i="1">
                                <a:solidFill>
                                  <a:prstClr val="black"/>
                                </a:solidFill>
                                <a:latin typeface="Cambria Math"/>
                              </a:rPr>
                              <m:t>𝟎</m:t>
                            </m:r>
                          </m:sub>
                        </m:sSub>
                      </m:num>
                      <m:den>
                        <m:r>
                          <a:rPr lang="en-US" sz="2400" b="1" i="1">
                            <a:solidFill>
                              <a:prstClr val="black"/>
                            </a:solidFill>
                            <a:latin typeface="Cambria Math"/>
                          </a:rPr>
                          <m:t>𝟒</m:t>
                        </m:r>
                        <m:r>
                          <a:rPr lang="en-US" sz="2400" b="1" i="1">
                            <a:solidFill>
                              <a:prstClr val="black"/>
                            </a:solidFill>
                            <a:latin typeface="Cambria Math"/>
                          </a:rPr>
                          <m:t>𝝅</m:t>
                        </m:r>
                      </m:den>
                    </m:f>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a:rPr>
                          <m:t>𝑰𝒅𝒔</m:t>
                        </m:r>
                        <m:r>
                          <a:rPr lang="en-US" sz="2400" b="1" i="1">
                            <a:solidFill>
                              <a:prstClr val="black"/>
                            </a:solidFill>
                            <a:latin typeface="Cambria Math"/>
                          </a:rPr>
                          <m:t>×</m:t>
                        </m:r>
                        <m:acc>
                          <m:accPr>
                            <m:chr m:val="̂"/>
                            <m:ctrlPr>
                              <a:rPr lang="en-US" sz="2400" b="1" i="1">
                                <a:solidFill>
                                  <a:prstClr val="black"/>
                                </a:solidFill>
                                <a:latin typeface="Cambria Math" panose="02040503050406030204" pitchFamily="18" charset="0"/>
                              </a:rPr>
                            </m:ctrlPr>
                          </m:accPr>
                          <m:e>
                            <m:r>
                              <a:rPr lang="en-US" sz="2400" b="1" i="1">
                                <a:solidFill>
                                  <a:prstClr val="black"/>
                                </a:solidFill>
                                <a:latin typeface="Cambria Math"/>
                              </a:rPr>
                              <m:t>𝒓</m:t>
                            </m:r>
                          </m:e>
                        </m:acc>
                      </m:num>
                      <m:den>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a:rPr>
                              <m:t>𝒓</m:t>
                            </m:r>
                          </m:e>
                          <m:sup>
                            <m:r>
                              <a:rPr lang="en-US" sz="2400" b="1" i="1">
                                <a:solidFill>
                                  <a:prstClr val="black"/>
                                </a:solidFill>
                                <a:latin typeface="Cambria Math"/>
                              </a:rPr>
                              <m:t>𝟐</m:t>
                            </m:r>
                          </m:sup>
                        </m:sSup>
                      </m:den>
                    </m:f>
                  </m:oMath>
                </a14:m>
                <a:r>
                  <a:rPr lang="en-US" sz="2400" b="1" dirty="0">
                    <a:solidFill>
                      <a:prstClr val="black"/>
                    </a:solidFill>
                  </a:rPr>
                  <a:t>                                     </a:t>
                </a:r>
                <a14:m>
                  <m:oMath xmlns:m="http://schemas.openxmlformats.org/officeDocument/2006/math">
                    <m:r>
                      <a:rPr lang="en-US" b="1" i="1">
                        <a:solidFill>
                          <a:prstClr val="black"/>
                        </a:solidFill>
                        <a:latin typeface="Cambria Math"/>
                      </a:rPr>
                      <m:t>(</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𝟏</m:t>
                    </m:r>
                    <m:r>
                      <a:rPr lang="en-US" b="1" i="1">
                        <a:solidFill>
                          <a:prstClr val="black"/>
                        </a:solidFill>
                        <a:latin typeface="Cambria Math"/>
                      </a:rPr>
                      <m:t>)</m:t>
                    </m:r>
                  </m:oMath>
                </a14:m>
                <a:r>
                  <a:rPr lang="en-US" b="1" dirty="0">
                    <a:solidFill>
                      <a:prstClr val="black"/>
                    </a:solidFill>
                  </a:rPr>
                  <a:t>  </a:t>
                </a:r>
                <a:r>
                  <a:rPr lang="en-US" b="1" dirty="0" err="1">
                    <a:solidFill>
                      <a:srgbClr val="FF0000"/>
                    </a:solidFill>
                  </a:rPr>
                  <a:t>Biot</a:t>
                </a:r>
                <a:r>
                  <a:rPr lang="en-US" b="1" dirty="0">
                    <a:solidFill>
                      <a:srgbClr val="FF0000"/>
                    </a:solidFill>
                  </a:rPr>
                  <a:t>–</a:t>
                </a:r>
                <a:r>
                  <a:rPr lang="en-US" b="1" dirty="0" err="1">
                    <a:solidFill>
                      <a:srgbClr val="FF0000"/>
                    </a:solidFill>
                  </a:rPr>
                  <a:t>Savart</a:t>
                </a:r>
                <a:r>
                  <a:rPr lang="en-US" b="1" dirty="0">
                    <a:solidFill>
                      <a:srgbClr val="FF0000"/>
                    </a:solidFill>
                  </a:rPr>
                  <a:t> law</a:t>
                </a:r>
                <a:endParaRPr lang="en-US"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340968" y="3128803"/>
                <a:ext cx="7432930" cy="6362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59414" y="3789041"/>
                <a:ext cx="8657067" cy="737381"/>
              </a:xfrm>
              <a:prstGeom prst="rect">
                <a:avLst/>
              </a:prstGeom>
            </p:spPr>
            <p:txBody>
              <a:bodyPr wrap="square">
                <a:spAutoFit/>
              </a:bodyPr>
              <a:lstStyle/>
              <a:p>
                <a:pPr lvl="0">
                  <a:defRPr/>
                </a:pPr>
                <a:r>
                  <a:rPr lang="en-US" dirty="0">
                    <a:solidFill>
                      <a:prstClr val="black"/>
                    </a:solidFill>
                  </a:rPr>
                  <a:t>where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𝝁</m:t>
                        </m:r>
                      </m:e>
                      <m:sub>
                        <m:r>
                          <a:rPr lang="en-US" b="1" i="1">
                            <a:solidFill>
                              <a:srgbClr val="FF0000"/>
                            </a:solidFill>
                            <a:latin typeface="Cambria Math"/>
                          </a:rPr>
                          <m:t>𝟎</m:t>
                        </m:r>
                      </m:sub>
                    </m:sSub>
                  </m:oMath>
                </a14:m>
                <a:r>
                  <a:rPr lang="en-US" dirty="0">
                    <a:solidFill>
                      <a:prstClr val="black"/>
                    </a:solidFill>
                  </a:rPr>
                  <a:t> is a constant called the permeability of free space:</a:t>
                </a:r>
                <a:r>
                  <a:rPr lang="en-US" dirty="0">
                    <a:solidFill>
                      <a:prstClr val="black"/>
                    </a:solidFill>
                    <a:latin typeface="Calibri"/>
                  </a:rPr>
                  <a:t>                                    </a:t>
                </a:r>
              </a:p>
              <a:p>
                <a:pPr lvl="0">
                  <a:defRPr/>
                </a:pPr>
                <a:r>
                  <a:rPr lang="en-US" dirty="0">
                    <a:solidFill>
                      <a:prstClr val="black"/>
                    </a:solidFill>
                    <a:latin typeface="Calibri"/>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a:rPr>
                          <m:t>𝝁</m:t>
                        </m:r>
                      </m:e>
                      <m:sub>
                        <m:r>
                          <a:rPr lang="en-US" b="1" i="1">
                            <a:solidFill>
                              <a:prstClr val="black"/>
                            </a:solidFill>
                            <a:latin typeface="Cambria Math"/>
                          </a:rPr>
                          <m:t>𝟎</m:t>
                        </m:r>
                      </m:sub>
                    </m:sSub>
                    <m:r>
                      <a:rPr lang="en-US" b="1" i="1">
                        <a:solidFill>
                          <a:prstClr val="black"/>
                        </a:solidFill>
                        <a:latin typeface="Cambria Math"/>
                      </a:rPr>
                      <m:t>=</m:t>
                    </m:r>
                    <m:r>
                      <a:rPr lang="en-US" b="1" i="1">
                        <a:solidFill>
                          <a:prstClr val="black"/>
                        </a:solidFill>
                        <a:latin typeface="Cambria Math"/>
                      </a:rPr>
                      <m:t>𝟒</m:t>
                    </m:r>
                    <m:r>
                      <a:rPr lang="en-US" b="1" i="1">
                        <a:solidFill>
                          <a:prstClr val="black"/>
                        </a:solidFill>
                        <a:latin typeface="Cambria Math"/>
                      </a:rPr>
                      <m:t>𝝅</m:t>
                    </m:r>
                    <m:r>
                      <a:rPr lang="en-US" b="1" i="1">
                        <a:solidFill>
                          <a:prstClr val="black"/>
                        </a:solidFill>
                        <a:latin typeface="Cambria Math"/>
                      </a:rPr>
                      <m:t>×</m:t>
                    </m:r>
                    <m:sSup>
                      <m:sSupPr>
                        <m:ctrlPr>
                          <a:rPr lang="en-US" b="1" i="1">
                            <a:solidFill>
                              <a:prstClr val="black"/>
                            </a:solidFill>
                            <a:latin typeface="Cambria Math" panose="02040503050406030204" pitchFamily="18" charset="0"/>
                          </a:rPr>
                        </m:ctrlPr>
                      </m:sSupPr>
                      <m:e>
                        <m:r>
                          <a:rPr lang="en-US" b="1" i="1">
                            <a:solidFill>
                              <a:prstClr val="black"/>
                            </a:solidFill>
                            <a:latin typeface="Cambria Math"/>
                          </a:rPr>
                          <m:t>𝟏𝟎</m:t>
                        </m:r>
                      </m:e>
                      <m:sup>
                        <m:r>
                          <a:rPr lang="en-US" b="1" i="1">
                            <a:solidFill>
                              <a:prstClr val="black"/>
                            </a:solidFill>
                            <a:latin typeface="Cambria Math"/>
                          </a:rPr>
                          <m:t>−</m:t>
                        </m:r>
                        <m:r>
                          <a:rPr lang="en-US" b="1" i="1">
                            <a:solidFill>
                              <a:prstClr val="black"/>
                            </a:solidFill>
                            <a:latin typeface="Cambria Math"/>
                          </a:rPr>
                          <m:t>𝟕</m:t>
                        </m:r>
                      </m:sup>
                    </m:sSup>
                    <m:r>
                      <a:rPr lang="en-US" b="1" i="1">
                        <a:solidFill>
                          <a:prstClr val="black"/>
                        </a:solidFill>
                        <a:latin typeface="Cambria Math"/>
                      </a:rPr>
                      <m:t> </m:t>
                    </m:r>
                    <m:r>
                      <a:rPr lang="en-US" b="1" i="1">
                        <a:solidFill>
                          <a:prstClr val="black"/>
                        </a:solidFill>
                        <a:latin typeface="Cambria Math"/>
                      </a:rPr>
                      <m:t>𝑻</m:t>
                    </m:r>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
                          <a:rPr lang="en-US" b="1" i="1">
                            <a:solidFill>
                              <a:prstClr val="black"/>
                            </a:solidFill>
                            <a:latin typeface="Cambria Math"/>
                          </a:rPr>
                          <m:t>𝒎</m:t>
                        </m:r>
                      </m:num>
                      <m:den>
                        <m:r>
                          <a:rPr lang="en-US" b="1" i="1">
                            <a:solidFill>
                              <a:prstClr val="black"/>
                            </a:solidFill>
                            <a:latin typeface="Cambria Math"/>
                          </a:rPr>
                          <m:t>𝑨</m:t>
                        </m:r>
                      </m:den>
                    </m:f>
                    <m:r>
                      <a:rPr lang="en-US" i="1">
                        <a:solidFill>
                          <a:prstClr val="black"/>
                        </a:solidFill>
                        <a:latin typeface="Cambria Math"/>
                      </a:rPr>
                      <m:t>                            </m:t>
                    </m:r>
                    <m:r>
                      <a:rPr lang="en-US" b="1" i="1">
                        <a:solidFill>
                          <a:prstClr val="black"/>
                        </a:solidFill>
                        <a:latin typeface="Cambria Math"/>
                      </a:rPr>
                      <m:t>(</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𝟐</m:t>
                    </m:r>
                    <m:r>
                      <a:rPr lang="en-US" b="1" i="1">
                        <a:solidFill>
                          <a:prstClr val="black"/>
                        </a:solidFill>
                        <a:latin typeface="Cambria Math"/>
                      </a:rPr>
                      <m:t>)</m:t>
                    </m:r>
                  </m:oMath>
                </a14:m>
                <a:r>
                  <a:rPr lang="en-US" b="1" dirty="0">
                    <a:solidFill>
                      <a:prstClr val="black"/>
                    </a:solidFill>
                  </a:rPr>
                  <a:t>    </a:t>
                </a:r>
                <a:r>
                  <a:rPr lang="en-US" b="1" dirty="0">
                    <a:solidFill>
                      <a:srgbClr val="FF0000"/>
                    </a:solidFill>
                  </a:rPr>
                  <a:t>Permeability of free space</a:t>
                </a:r>
                <a:endParaRPr lang="en-US" dirty="0">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759414" y="3789041"/>
                <a:ext cx="8657067" cy="737381"/>
              </a:xfrm>
              <a:prstGeom prst="rect">
                <a:avLst/>
              </a:prstGeom>
              <a:blipFill>
                <a:blip r:embed="rId6"/>
                <a:stretch>
                  <a:fillRect l="-634" t="-4959" b="-4959"/>
                </a:stretch>
              </a:blipFill>
            </p:spPr>
            <p:txBody>
              <a:bodyPr/>
              <a:lstStyle/>
              <a:p>
                <a:r>
                  <a:rPr lang="en-US">
                    <a:noFill/>
                  </a:rPr>
                  <a:t> </a:t>
                </a:r>
              </a:p>
            </p:txBody>
          </p:sp>
        </mc:Fallback>
      </mc:AlternateContent>
      <p:sp>
        <p:nvSpPr>
          <p:cNvPr id="12" name="Rectangle 11"/>
          <p:cNvSpPr/>
          <p:nvPr/>
        </p:nvSpPr>
        <p:spPr>
          <a:xfrm>
            <a:off x="1519581" y="5013177"/>
            <a:ext cx="9075704" cy="646331"/>
          </a:xfrm>
          <a:prstGeom prst="rect">
            <a:avLst/>
          </a:prstGeom>
        </p:spPr>
        <p:txBody>
          <a:bodyPr wrap="square">
            <a:spAutoFit/>
          </a:bodyPr>
          <a:lstStyle/>
          <a:p>
            <a:pPr lvl="0">
              <a:defRPr/>
            </a:pPr>
            <a:r>
              <a:rPr lang="en-US" dirty="0">
                <a:solidFill>
                  <a:prstClr val="black"/>
                </a:solidFill>
                <a:latin typeface="Calibri"/>
              </a:rPr>
              <a:t>     </a:t>
            </a:r>
            <a:r>
              <a:rPr lang="en-US" dirty="0">
                <a:solidFill>
                  <a:prstClr val="black"/>
                </a:solidFill>
              </a:rPr>
              <a:t>To find the total magnetic field 𝑩 created at some point by a current of finite size, we must sum up contributions from all current elements 𝑰 𝒅𝒔 that make up the current.</a:t>
            </a:r>
          </a:p>
        </p:txBody>
      </p:sp>
      <p:sp>
        <p:nvSpPr>
          <p:cNvPr id="13" name="Rectangle 12"/>
          <p:cNvSpPr/>
          <p:nvPr/>
        </p:nvSpPr>
        <p:spPr>
          <a:xfrm>
            <a:off x="1631504" y="4437113"/>
            <a:ext cx="8784976" cy="646331"/>
          </a:xfrm>
          <a:prstGeom prst="rect">
            <a:avLst/>
          </a:prstGeom>
        </p:spPr>
        <p:txBody>
          <a:bodyPr wrap="square">
            <a:spAutoFit/>
          </a:bodyPr>
          <a:lstStyle/>
          <a:p>
            <a:pPr lvl="0">
              <a:defRPr/>
            </a:pPr>
            <a:r>
              <a:rPr lang="en-US" dirty="0">
                <a:solidFill>
                  <a:prstClr val="black"/>
                </a:solidFill>
              </a:rPr>
              <a:t>Note that the field </a:t>
            </a:r>
            <a:r>
              <a:rPr lang="en-US" dirty="0">
                <a:solidFill>
                  <a:srgbClr val="FF0000"/>
                </a:solidFill>
              </a:rPr>
              <a:t>𝒅𝑩</a:t>
            </a:r>
            <a:r>
              <a:rPr lang="en-US" dirty="0">
                <a:solidFill>
                  <a:prstClr val="black"/>
                </a:solidFill>
              </a:rPr>
              <a:t> in Equation 2.𝟏 is the field created by the current in only a small length element </a:t>
            </a:r>
            <a:r>
              <a:rPr lang="en-US" dirty="0">
                <a:solidFill>
                  <a:srgbClr val="FF0000"/>
                </a:solidFill>
              </a:rPr>
              <a:t>𝒅𝒔</a:t>
            </a:r>
            <a:r>
              <a:rPr lang="en-US" dirty="0">
                <a:solidFill>
                  <a:prstClr val="black"/>
                </a:solidFill>
              </a:rPr>
              <a:t> of the conductor.</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FA3F7EC-CCD1-40F6-9A38-AF31061BBA01}"/>
                  </a:ext>
                </a:extLst>
              </p:cNvPr>
              <p:cNvSpPr/>
              <p:nvPr/>
            </p:nvSpPr>
            <p:spPr>
              <a:xfrm>
                <a:off x="1759413" y="5623178"/>
                <a:ext cx="8835872" cy="1190198"/>
              </a:xfrm>
              <a:prstGeom prst="rect">
                <a:avLst/>
              </a:prstGeom>
            </p:spPr>
            <p:txBody>
              <a:bodyPr wrap="square">
                <a:spAutoFit/>
              </a:bodyPr>
              <a:lstStyle/>
              <a:p>
                <a:pPr lvl="0">
                  <a:defRPr/>
                </a:pPr>
                <a:r>
                  <a:rPr lang="en-US" dirty="0">
                    <a:solidFill>
                      <a:prstClr val="black"/>
                    </a:solidFill>
                  </a:rPr>
                  <a:t>That is, we must evaluate B by integrating</a:t>
                </a:r>
                <a14:m>
                  <m:oMath xmlns:m="http://schemas.openxmlformats.org/officeDocument/2006/math">
                    <m:r>
                      <a:rPr lang="en-US">
                        <a:solidFill>
                          <a:prstClr val="black"/>
                        </a:solidFill>
                        <a:latin typeface="Cambria Math"/>
                      </a:rPr>
                      <m:t> </m:t>
                    </m:r>
                    <m:r>
                      <a:rPr lang="en-US" b="1" i="1">
                        <a:solidFill>
                          <a:prstClr val="black"/>
                        </a:solidFill>
                        <a:latin typeface="Cambria Math"/>
                      </a:rPr>
                      <m:t>𝑬𝒒𝒖𝒂𝒕𝒊𝒐𝒏</m:t>
                    </m:r>
                    <m:r>
                      <a:rPr lang="en-US" b="1" i="1">
                        <a:solidFill>
                          <a:prstClr val="black"/>
                        </a:solidFill>
                        <a:latin typeface="Cambria Math"/>
                      </a:rPr>
                      <m:t> </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𝟏</m:t>
                    </m:r>
                    <m:r>
                      <a:rPr lang="en-US" b="1" i="1">
                        <a:solidFill>
                          <a:prstClr val="black"/>
                        </a:solidFill>
                        <a:latin typeface="Cambria Math"/>
                      </a:rPr>
                      <m:t>:</m:t>
                    </m:r>
                  </m:oMath>
                </a14:m>
                <a:r>
                  <a:rPr lang="en-US" dirty="0">
                    <a:solidFill>
                      <a:prstClr val="black"/>
                    </a:solidFill>
                  </a:rPr>
                  <a:t>                                                  </a:t>
                </a:r>
              </a:p>
              <a:p>
                <a:pPr lvl="0">
                  <a:defRPr/>
                </a:pPr>
                <a:r>
                  <a:rPr lang="en-US" dirty="0">
                    <a:solidFill>
                      <a:prstClr val="black"/>
                    </a:solidFill>
                  </a:rPr>
                  <a:t>  </a:t>
                </a:r>
                <a14:m>
                  <m:oMath xmlns:m="http://schemas.openxmlformats.org/officeDocument/2006/math">
                    <m:r>
                      <a:rPr lang="en-US" sz="2400" b="1" i="1">
                        <a:solidFill>
                          <a:prstClr val="black"/>
                        </a:solidFill>
                        <a:latin typeface="Cambria Math"/>
                      </a:rPr>
                      <m:t>𝑩</m:t>
                    </m:r>
                    <m:r>
                      <a:rPr lang="en-US" sz="2400" b="1" i="1">
                        <a:solidFill>
                          <a:prstClr val="black"/>
                        </a:solidFill>
                        <a:latin typeface="Cambria Math"/>
                      </a:rPr>
                      <m:t>=</m:t>
                    </m:r>
                    <m:f>
                      <m:fPr>
                        <m:ctrlPr>
                          <a:rPr lang="en-US" sz="2400" b="1" i="1">
                            <a:solidFill>
                              <a:prstClr val="black"/>
                            </a:solidFill>
                            <a:latin typeface="Cambria Math" panose="02040503050406030204" pitchFamily="18" charset="0"/>
                          </a:rPr>
                        </m:ctrlPr>
                      </m:fPr>
                      <m:num>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a:rPr>
                              <m:t>𝝁</m:t>
                            </m:r>
                          </m:e>
                          <m:sub>
                            <m:r>
                              <a:rPr lang="en-US" sz="2400" b="1" i="1">
                                <a:solidFill>
                                  <a:prstClr val="black"/>
                                </a:solidFill>
                                <a:latin typeface="Cambria Math"/>
                              </a:rPr>
                              <m:t>𝟎</m:t>
                            </m:r>
                          </m:sub>
                        </m:sSub>
                        <m:r>
                          <a:rPr lang="en-US" sz="2400" b="1" i="1">
                            <a:solidFill>
                              <a:prstClr val="black"/>
                            </a:solidFill>
                            <a:latin typeface="Cambria Math"/>
                          </a:rPr>
                          <m:t>𝑰</m:t>
                        </m:r>
                      </m:num>
                      <m:den>
                        <m:r>
                          <a:rPr lang="en-US" sz="2400" b="1" i="1">
                            <a:solidFill>
                              <a:prstClr val="black"/>
                            </a:solidFill>
                            <a:latin typeface="Cambria Math"/>
                          </a:rPr>
                          <m:t>𝟒</m:t>
                        </m:r>
                        <m:r>
                          <a:rPr lang="en-US" sz="2400" b="1" i="1">
                            <a:solidFill>
                              <a:prstClr val="black"/>
                            </a:solidFill>
                            <a:latin typeface="Cambria Math"/>
                          </a:rPr>
                          <m:t>𝝅</m:t>
                        </m:r>
                      </m:den>
                    </m:f>
                    <m:nary>
                      <m:naryPr>
                        <m:limLoc m:val="undOvr"/>
                        <m:subHide m:val="on"/>
                        <m:supHide m:val="on"/>
                        <m:ctrlPr>
                          <a:rPr lang="en-US" sz="2400" b="1" i="1">
                            <a:solidFill>
                              <a:prstClr val="black"/>
                            </a:solidFill>
                            <a:latin typeface="Cambria Math" panose="02040503050406030204" pitchFamily="18" charset="0"/>
                          </a:rPr>
                        </m:ctrlPr>
                      </m:naryPr>
                      <m:sub/>
                      <m:sup/>
                      <m:e>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a:rPr>
                              <m:t>𝒅𝒔</m:t>
                            </m:r>
                            <m:r>
                              <a:rPr lang="en-US" sz="2400" b="1" i="1">
                                <a:solidFill>
                                  <a:prstClr val="black"/>
                                </a:solidFill>
                                <a:latin typeface="Cambria Math"/>
                              </a:rPr>
                              <m:t>×</m:t>
                            </m:r>
                            <m:acc>
                              <m:accPr>
                                <m:chr m:val="̂"/>
                                <m:ctrlPr>
                                  <a:rPr lang="en-US" sz="2400" b="1" i="1">
                                    <a:solidFill>
                                      <a:prstClr val="black"/>
                                    </a:solidFill>
                                    <a:latin typeface="Cambria Math" panose="02040503050406030204" pitchFamily="18" charset="0"/>
                                  </a:rPr>
                                </m:ctrlPr>
                              </m:accPr>
                              <m:e>
                                <m:r>
                                  <a:rPr lang="en-US" sz="2400" b="1" i="1">
                                    <a:solidFill>
                                      <a:prstClr val="black"/>
                                    </a:solidFill>
                                    <a:latin typeface="Cambria Math"/>
                                  </a:rPr>
                                  <m:t>𝒓</m:t>
                                </m:r>
                              </m:e>
                            </m:acc>
                          </m:num>
                          <m:den>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a:rPr>
                                  <m:t>𝒓</m:t>
                                </m:r>
                              </m:e>
                              <m:sup>
                                <m:r>
                                  <a:rPr lang="en-US" sz="2400" b="1" i="1">
                                    <a:solidFill>
                                      <a:prstClr val="black"/>
                                    </a:solidFill>
                                    <a:latin typeface="Cambria Math"/>
                                  </a:rPr>
                                  <m:t>𝟐</m:t>
                                </m:r>
                              </m:sup>
                            </m:sSup>
                          </m:den>
                        </m:f>
                      </m:e>
                    </m:nary>
                  </m:oMath>
                </a14:m>
                <a:r>
                  <a:rPr lang="en-US" sz="2400" dirty="0">
                    <a:solidFill>
                      <a:prstClr val="black"/>
                    </a:solidFill>
                  </a:rPr>
                  <a:t>                            </a:t>
                </a:r>
                <a14:m>
                  <m:oMath xmlns:m="http://schemas.openxmlformats.org/officeDocument/2006/math">
                    <m:r>
                      <a:rPr lang="en-US" sz="2400" b="1" i="1">
                        <a:solidFill>
                          <a:prstClr val="black"/>
                        </a:solidFill>
                        <a:latin typeface="Cambria Math"/>
                      </a:rPr>
                      <m:t>(</m:t>
                    </m:r>
                    <m:r>
                      <a:rPr lang="en-US" sz="2400" b="1" i="1">
                        <a:solidFill>
                          <a:prstClr val="black"/>
                        </a:solidFill>
                        <a:latin typeface="Cambria Math" panose="02040503050406030204" pitchFamily="18" charset="0"/>
                      </a:rPr>
                      <m:t>𝟐</m:t>
                    </m:r>
                    <m:r>
                      <a:rPr lang="en-US" sz="2400" b="1" i="1">
                        <a:solidFill>
                          <a:prstClr val="black"/>
                        </a:solidFill>
                        <a:latin typeface="Cambria Math"/>
                      </a:rPr>
                      <m:t>.</m:t>
                    </m:r>
                    <m:r>
                      <a:rPr lang="en-US" sz="2400" b="1" i="1">
                        <a:solidFill>
                          <a:prstClr val="black"/>
                        </a:solidFill>
                        <a:latin typeface="Cambria Math"/>
                      </a:rPr>
                      <m:t>𝟑</m:t>
                    </m:r>
                    <m:r>
                      <a:rPr lang="en-US" sz="2400" b="1" i="1">
                        <a:solidFill>
                          <a:prstClr val="black"/>
                        </a:solidFill>
                        <a:latin typeface="Cambria Math"/>
                      </a:rPr>
                      <m:t>)</m:t>
                    </m:r>
                  </m:oMath>
                </a14:m>
                <a:endParaRPr lang="en-US" sz="2400" dirty="0">
                  <a:solidFill>
                    <a:prstClr val="black"/>
                  </a:solidFill>
                </a:endParaRPr>
              </a:p>
              <a:p>
                <a:pPr lvl="0">
                  <a:defRPr/>
                </a:pPr>
                <a:r>
                  <a:rPr lang="en-US" dirty="0">
                    <a:solidFill>
                      <a:prstClr val="black"/>
                    </a:solidFill>
                  </a:rPr>
                  <a:t>where the integral is taken over the entire current distribution. </a:t>
                </a:r>
              </a:p>
            </p:txBody>
          </p:sp>
        </mc:Choice>
        <mc:Fallback xmlns="">
          <p:sp>
            <p:nvSpPr>
              <p:cNvPr id="2" name="Rectangle 1">
                <a:extLst>
                  <a:ext uri="{FF2B5EF4-FFF2-40B4-BE49-F238E27FC236}">
                    <a16:creationId xmlns:a16="http://schemas.microsoft.com/office/drawing/2014/main" id="{3FA3F7EC-CCD1-40F6-9A38-AF31061BBA01}"/>
                  </a:ext>
                </a:extLst>
              </p:cNvPr>
              <p:cNvSpPr>
                <a:spLocks noRot="1" noChangeAspect="1" noMove="1" noResize="1" noEditPoints="1" noAdjustHandles="1" noChangeArrowheads="1" noChangeShapeType="1" noTextEdit="1"/>
              </p:cNvSpPr>
              <p:nvPr/>
            </p:nvSpPr>
            <p:spPr>
              <a:xfrm>
                <a:off x="1759413" y="5623178"/>
                <a:ext cx="8835872" cy="1190198"/>
              </a:xfrm>
              <a:prstGeom prst="rect">
                <a:avLst/>
              </a:prstGeom>
              <a:blipFill>
                <a:blip r:embed="rId7"/>
                <a:stretch>
                  <a:fillRect l="-621" t="-2551" b="-663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931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arn(inVertical)">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6008" y="-7788"/>
            <a:ext cx="9036496" cy="1200329"/>
          </a:xfrm>
          <a:prstGeom prst="rect">
            <a:avLst/>
          </a:prstGeom>
        </p:spPr>
        <p:txBody>
          <a:bodyPr wrap="square">
            <a:spAutoFit/>
          </a:bodyPr>
          <a:lstStyle/>
          <a:p>
            <a:pPr lvl="0" algn="just">
              <a:defRPr/>
            </a:pPr>
            <a:r>
              <a:rPr lang="en-US" dirty="0">
                <a:solidFill>
                  <a:prstClr val="black"/>
                </a:solidFill>
                <a:latin typeface="Calibri"/>
              </a:rPr>
              <a:t>      Although we developed the </a:t>
            </a:r>
            <a:r>
              <a:rPr lang="en-US" dirty="0" err="1">
                <a:solidFill>
                  <a:prstClr val="black"/>
                </a:solidFill>
                <a:latin typeface="Calibri"/>
              </a:rPr>
              <a:t>Biot</a:t>
            </a:r>
            <a:r>
              <a:rPr lang="en-US" dirty="0">
                <a:solidFill>
                  <a:prstClr val="black"/>
                </a:solidFill>
                <a:latin typeface="Calibri"/>
              </a:rPr>
              <a:t>–Savart law for a current-carrying wire, it is also valid for a current consisting of charges flowing through space, such as the electron beam in a television set</a:t>
            </a:r>
            <a:r>
              <a:rPr lang="en-US" dirty="0">
                <a:solidFill>
                  <a:prstClr val="black"/>
                </a:solidFill>
              </a:rPr>
              <a:t>. In that case, 𝒅𝒔 represents the length of a small segment of space in which the charges flow.</a:t>
            </a:r>
            <a:endParaRPr lang="en-US" dirty="0">
              <a:solidFill>
                <a:prstClr val="black"/>
              </a:solidFill>
              <a:latin typeface="Calibri"/>
            </a:endParaRPr>
          </a:p>
        </p:txBody>
      </p:sp>
      <mc:AlternateContent xmlns:mc="http://schemas.openxmlformats.org/markup-compatibility/2006" xmlns:a14="http://schemas.microsoft.com/office/drawing/2010/main">
        <mc:Choice Requires="a14">
          <p:sp>
            <p:nvSpPr>
              <p:cNvPr id="5" name="Rectangle 4"/>
              <p:cNvSpPr/>
              <p:nvPr/>
            </p:nvSpPr>
            <p:spPr>
              <a:xfrm>
                <a:off x="1559496" y="1054744"/>
                <a:ext cx="8928992" cy="1222129"/>
              </a:xfrm>
              <a:prstGeom prst="rect">
                <a:avLst/>
              </a:prstGeom>
            </p:spPr>
            <p:txBody>
              <a:bodyPr wrap="square">
                <a:spAutoFit/>
              </a:bodyPr>
              <a:lstStyle/>
              <a:p>
                <a:pPr lvl="0"/>
                <a:r>
                  <a:rPr lang="en-US" dirty="0">
                    <a:solidFill>
                      <a:prstClr val="black"/>
                    </a:solidFill>
                  </a:rPr>
                  <a:t> Interesting similarities exist between </a:t>
                </a:r>
                <a14:m>
                  <m:oMath xmlns:m="http://schemas.openxmlformats.org/officeDocument/2006/math">
                    <m:r>
                      <a:rPr lang="en-US" b="1" i="1">
                        <a:solidFill>
                          <a:prstClr val="black"/>
                        </a:solidFill>
                        <a:latin typeface="Cambria Math"/>
                      </a:rPr>
                      <m:t>𝑬𝒒𝒖𝒂𝒕𝒊𝒐𝒏</m:t>
                    </m:r>
                    <m:r>
                      <a:rPr lang="en-US" b="1" i="1">
                        <a:solidFill>
                          <a:prstClr val="black"/>
                        </a:solidFill>
                        <a:latin typeface="Cambria Math"/>
                      </a:rPr>
                      <m:t> </m:t>
                    </m:r>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𝟏</m:t>
                    </m:r>
                  </m:oMath>
                </a14:m>
                <a:r>
                  <a:rPr lang="en-US" dirty="0">
                    <a:solidFill>
                      <a:srgbClr val="FF0000"/>
                    </a:solidFill>
                  </a:rPr>
                  <a:t> </a:t>
                </a: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𝑰𝒅𝒔</m:t>
                        </m:r>
                        <m:r>
                          <a:rPr lang="en-US" sz="2000" b="1" i="1">
                            <a:solidFill>
                              <a:srgbClr val="FF0000"/>
                            </a:solidFill>
                            <a:latin typeface="Cambria Math"/>
                          </a:rPr>
                          <m:t>×</m:t>
                        </m:r>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a:rPr>
                              <m:t>𝒓</m:t>
                            </m:r>
                          </m:e>
                        </m:acc>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𝒓</m:t>
                            </m:r>
                          </m:e>
                          <m:sup>
                            <m:r>
                              <a:rPr lang="en-US" sz="2000" b="1" i="1">
                                <a:solidFill>
                                  <a:srgbClr val="FF0000"/>
                                </a:solidFill>
                                <a:latin typeface="Cambria Math"/>
                              </a:rPr>
                              <m:t>𝟐</m:t>
                            </m:r>
                          </m:sup>
                        </m:sSup>
                      </m:den>
                    </m:f>
                    <m:r>
                      <a:rPr lang="en-US" sz="2000" b="1" i="1">
                        <a:solidFill>
                          <a:srgbClr val="FF0000"/>
                        </a:solidFill>
                        <a:latin typeface="Cambria Math" panose="02040503050406030204" pitchFamily="18" charset="0"/>
                      </a:rPr>
                      <m:t> </m:t>
                    </m:r>
                  </m:oMath>
                </a14:m>
                <a:r>
                  <a:rPr lang="en-US" dirty="0">
                    <a:solidFill>
                      <a:prstClr val="black"/>
                    </a:solidFill>
                  </a:rPr>
                  <a:t>for the magnetic field due to a current element and </a:t>
                </a:r>
                <a14:m>
                  <m:oMath xmlns:m="http://schemas.openxmlformats.org/officeDocument/2006/math">
                    <m:r>
                      <a:rPr lang="en-US" b="1" i="1">
                        <a:solidFill>
                          <a:prstClr val="black"/>
                        </a:solidFill>
                        <a:latin typeface="Cambria Math"/>
                      </a:rPr>
                      <m:t>𝑬𝒒𝒖𝒂𝒕𝒊𝒐𝒏</m:t>
                    </m:r>
                    <m:r>
                      <a:rPr lang="en-US" b="1" i="1">
                        <a:solidFill>
                          <a:prstClr val="black"/>
                        </a:solidFill>
                        <a:latin typeface="Cambria Math"/>
                      </a:rPr>
                      <m:t> </m:t>
                    </m:r>
                    <m:r>
                      <a:rPr lang="en-US" sz="2400" i="1">
                        <a:solidFill>
                          <a:srgbClr val="FF0000"/>
                        </a:solidFill>
                        <a:latin typeface="Cambria Math"/>
                      </a:rPr>
                      <m:t>𝐸</m:t>
                    </m:r>
                    <m:r>
                      <a:rPr lang="en-US" sz="2400" i="1">
                        <a:solidFill>
                          <a:srgbClr val="FF0000"/>
                        </a:solidFill>
                        <a:latin typeface="Cambria Math"/>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𝑘</m:t>
                        </m:r>
                      </m:e>
                      <m:sub>
                        <m:r>
                          <a:rPr lang="en-US" sz="2400" i="1">
                            <a:solidFill>
                              <a:srgbClr val="FF0000"/>
                            </a:solidFill>
                            <a:latin typeface="Cambria Math"/>
                          </a:rPr>
                          <m:t>𝑒</m:t>
                        </m:r>
                      </m:sub>
                    </m:sSub>
                    <m:f>
                      <m:fPr>
                        <m:ctrlPr>
                          <a:rPr lang="en-US" sz="2400" i="1">
                            <a:solidFill>
                              <a:srgbClr val="FF0000"/>
                            </a:solidFill>
                            <a:latin typeface="Cambria Math" panose="02040503050406030204" pitchFamily="18" charset="0"/>
                          </a:rPr>
                        </m:ctrlPr>
                      </m:fPr>
                      <m:num>
                        <m:r>
                          <a:rPr lang="en-US" sz="2400" i="1">
                            <a:solidFill>
                              <a:srgbClr val="FF0000"/>
                            </a:solidFill>
                            <a:latin typeface="Cambria Math"/>
                          </a:rPr>
                          <m:t>𝑞</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a:rPr>
                              <m:t>𝑟</m:t>
                            </m:r>
                          </m:e>
                          <m:sup>
                            <m:r>
                              <a:rPr lang="en-US" sz="2400" i="1">
                                <a:solidFill>
                                  <a:srgbClr val="FF0000"/>
                                </a:solidFill>
                                <a:latin typeface="Cambria Math"/>
                              </a:rPr>
                              <m:t>2</m:t>
                            </m:r>
                          </m:sup>
                        </m:sSup>
                      </m:den>
                    </m:f>
                    <m:acc>
                      <m:accPr>
                        <m:chr m:val="̂"/>
                        <m:ctrlPr>
                          <a:rPr lang="en-US" sz="2400" i="1">
                            <a:solidFill>
                              <a:srgbClr val="FF0000"/>
                            </a:solidFill>
                            <a:latin typeface="Cambria Math" panose="02040503050406030204" pitchFamily="18" charset="0"/>
                          </a:rPr>
                        </m:ctrlPr>
                      </m:accPr>
                      <m:e>
                        <m:r>
                          <a:rPr lang="en-US" sz="2400" i="1">
                            <a:solidFill>
                              <a:srgbClr val="FF0000"/>
                            </a:solidFill>
                            <a:latin typeface="Cambria Math"/>
                          </a:rPr>
                          <m:t>𝑟</m:t>
                        </m:r>
                      </m:e>
                    </m:acc>
                  </m:oMath>
                </a14:m>
                <a:r>
                  <a:rPr lang="en-US" dirty="0">
                    <a:solidFill>
                      <a:prstClr val="black"/>
                    </a:solidFill>
                  </a:rPr>
                  <a:t> for the electric field due to a point charge.</a:t>
                </a:r>
              </a:p>
            </p:txBody>
          </p:sp>
        </mc:Choice>
        <mc:Fallback xmlns="">
          <p:sp>
            <p:nvSpPr>
              <p:cNvPr id="5" name="Rectangle 4"/>
              <p:cNvSpPr>
                <a:spLocks noRot="1" noChangeAspect="1" noMove="1" noResize="1" noEditPoints="1" noAdjustHandles="1" noChangeArrowheads="1" noChangeShapeType="1" noTextEdit="1"/>
              </p:cNvSpPr>
              <p:nvPr/>
            </p:nvSpPr>
            <p:spPr>
              <a:xfrm>
                <a:off x="1559496" y="1054744"/>
                <a:ext cx="8928992" cy="1222129"/>
              </a:xfrm>
              <a:prstGeom prst="rect">
                <a:avLst/>
              </a:prstGeom>
              <a:blipFill>
                <a:blip r:embed="rId5"/>
                <a:stretch>
                  <a:fillRect l="-614" b="-6965"/>
                </a:stretch>
              </a:blipFill>
            </p:spPr>
            <p:txBody>
              <a:bodyPr/>
              <a:lstStyle/>
              <a:p>
                <a:r>
                  <a:rPr lang="en-US">
                    <a:noFill/>
                  </a:rPr>
                  <a:t> </a:t>
                </a:r>
              </a:p>
            </p:txBody>
          </p:sp>
        </mc:Fallback>
      </mc:AlternateContent>
      <p:sp>
        <p:nvSpPr>
          <p:cNvPr id="6" name="Rectangle 5"/>
          <p:cNvSpPr/>
          <p:nvPr/>
        </p:nvSpPr>
        <p:spPr>
          <a:xfrm>
            <a:off x="1469876" y="2206606"/>
            <a:ext cx="9224813" cy="646331"/>
          </a:xfrm>
          <a:prstGeom prst="rect">
            <a:avLst/>
          </a:prstGeom>
        </p:spPr>
        <p:txBody>
          <a:bodyPr wrap="square">
            <a:spAutoFit/>
          </a:bodyPr>
          <a:lstStyle/>
          <a:p>
            <a:pPr algn="just">
              <a:defRPr/>
            </a:pPr>
            <a:r>
              <a:rPr lang="en-US" dirty="0">
                <a:solidFill>
                  <a:prstClr val="black"/>
                </a:solidFill>
                <a:latin typeface="Calibri"/>
              </a:rPr>
              <a:t>       The magnitude of the magnetic field varies as the inverse square of the distance from the source, as does the electric field due to a point charge. </a:t>
            </a:r>
          </a:p>
        </p:txBody>
      </p:sp>
      <p:sp>
        <p:nvSpPr>
          <p:cNvPr id="7" name="Rectangle 6"/>
          <p:cNvSpPr/>
          <p:nvPr/>
        </p:nvSpPr>
        <p:spPr>
          <a:xfrm>
            <a:off x="1694706" y="2780928"/>
            <a:ext cx="6201494" cy="369332"/>
          </a:xfrm>
          <a:prstGeom prst="rect">
            <a:avLst/>
          </a:prstGeom>
        </p:spPr>
        <p:txBody>
          <a:bodyPr wrap="square">
            <a:spAutoFit/>
          </a:bodyPr>
          <a:lstStyle/>
          <a:p>
            <a:pPr>
              <a:defRPr/>
            </a:pPr>
            <a:r>
              <a:rPr lang="en-US" dirty="0">
                <a:solidFill>
                  <a:prstClr val="black"/>
                </a:solidFill>
                <a:latin typeface="Calibri"/>
              </a:rPr>
              <a:t>However, the directions of the two fields are quite different.</a:t>
            </a:r>
          </a:p>
        </p:txBody>
      </p:sp>
      <mc:AlternateContent xmlns:mc="http://schemas.openxmlformats.org/markup-compatibility/2006" xmlns:a14="http://schemas.microsoft.com/office/drawing/2010/main">
        <mc:Choice Requires="a14">
          <p:sp>
            <p:nvSpPr>
              <p:cNvPr id="8" name="Rectangle 7"/>
              <p:cNvSpPr/>
              <p:nvPr/>
            </p:nvSpPr>
            <p:spPr>
              <a:xfrm>
                <a:off x="1524000" y="3140968"/>
                <a:ext cx="9117310" cy="923330"/>
              </a:xfrm>
              <a:prstGeom prst="rect">
                <a:avLst/>
              </a:prstGeom>
            </p:spPr>
            <p:txBody>
              <a:bodyPr wrap="square">
                <a:spAutoFit/>
              </a:bodyPr>
              <a:lstStyle/>
              <a:p>
                <a:pPr algn="just">
                  <a:defRPr/>
                </a:pPr>
                <a:r>
                  <a:rPr lang="en-US" dirty="0">
                    <a:solidFill>
                      <a:prstClr val="black"/>
                    </a:solidFill>
                    <a:latin typeface="Calibri"/>
                  </a:rPr>
                  <a:t>     The electric field created by a point charge is radial, but the magnetic field created by a current element is perpendicular to both the length element </a:t>
                </a:r>
                <a:r>
                  <a:rPr lang="en-US" i="1" dirty="0">
                    <a:solidFill>
                      <a:prstClr val="black"/>
                    </a:solidFill>
                    <a:latin typeface="Calibri"/>
                  </a:rPr>
                  <a:t>d</a:t>
                </a:r>
                <a:r>
                  <a:rPr lang="en-US" dirty="0">
                    <a:solidFill>
                      <a:prstClr val="black"/>
                    </a:solidFill>
                    <a:latin typeface="Calibri"/>
                  </a:rPr>
                  <a:t>s and the unit vector rˆ, as described by the cross product in </a:t>
                </a:r>
                <a14:m>
                  <m:oMath xmlns:m="http://schemas.openxmlformats.org/officeDocument/2006/math">
                    <m:r>
                      <a:rPr lang="en-US" b="1" i="1">
                        <a:solidFill>
                          <a:prstClr val="black"/>
                        </a:solidFill>
                        <a:latin typeface="Cambria Math"/>
                      </a:rPr>
                      <m:t>𝑬𝒒𝒖𝒂𝒕𝒊𝒐𝒏</m:t>
                    </m:r>
                    <m:r>
                      <a:rPr lang="en-US" b="1" i="1">
                        <a:solidFill>
                          <a:prstClr val="black"/>
                        </a:solidFill>
                        <a:latin typeface="Cambria Math"/>
                      </a:rPr>
                      <m:t> </m:t>
                    </m:r>
                    <m:r>
                      <a:rPr lang="en-US" b="1" i="1" smtClean="0">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𝟏</m:t>
                    </m:r>
                  </m:oMath>
                </a14:m>
                <a:r>
                  <a:rPr lang="en-US" dirty="0">
                    <a:solidFill>
                      <a:prstClr val="black"/>
                    </a:solidFill>
                    <a:latin typeface="Calibri"/>
                  </a:rPr>
                  <a:t>.</a:t>
                </a:r>
              </a:p>
            </p:txBody>
          </p:sp>
        </mc:Choice>
        <mc:Fallback xmlns="">
          <p:sp>
            <p:nvSpPr>
              <p:cNvPr id="8" name="Rectangle 7"/>
              <p:cNvSpPr>
                <a:spLocks noRot="1" noChangeAspect="1" noMove="1" noResize="1" noEditPoints="1" noAdjustHandles="1" noChangeArrowheads="1" noChangeShapeType="1" noTextEdit="1"/>
              </p:cNvSpPr>
              <p:nvPr/>
            </p:nvSpPr>
            <p:spPr>
              <a:xfrm>
                <a:off x="1524000" y="3140968"/>
                <a:ext cx="9117310" cy="923330"/>
              </a:xfrm>
              <a:prstGeom prst="rect">
                <a:avLst/>
              </a:prstGeom>
              <a:blipFill>
                <a:blip r:embed="rId6"/>
                <a:stretch>
                  <a:fillRect l="-535" t="-3289" r="-468" b="-9211"/>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DA5C993-EA56-4669-88AE-A674C3C9C295}"/>
              </a:ext>
            </a:extLst>
          </p:cNvPr>
          <p:cNvSpPr/>
          <p:nvPr/>
        </p:nvSpPr>
        <p:spPr>
          <a:xfrm>
            <a:off x="1520636" y="4006806"/>
            <a:ext cx="9144000" cy="646331"/>
          </a:xfrm>
          <a:prstGeom prst="rect">
            <a:avLst/>
          </a:prstGeom>
        </p:spPr>
        <p:txBody>
          <a:bodyPr wrap="square">
            <a:spAutoFit/>
          </a:bodyPr>
          <a:lstStyle/>
          <a:p>
            <a:pPr lvl="0">
              <a:defRPr/>
            </a:pPr>
            <a:r>
              <a:rPr lang="en-US" dirty="0">
                <a:solidFill>
                  <a:prstClr val="black"/>
                </a:solidFill>
                <a:latin typeface="Calibri"/>
              </a:rPr>
              <a:t>     </a:t>
            </a:r>
            <a:r>
              <a:rPr lang="en-US" dirty="0">
                <a:solidFill>
                  <a:prstClr val="black"/>
                </a:solidFill>
              </a:rPr>
              <a:t> Another difference between electric and magnetic fields is related to the source of the field. An electric field is established by an isolated electric charge. </a:t>
            </a:r>
          </a:p>
        </p:txBody>
      </p:sp>
      <p:sp>
        <p:nvSpPr>
          <p:cNvPr id="12" name="Rectangle 11">
            <a:extLst>
              <a:ext uri="{FF2B5EF4-FFF2-40B4-BE49-F238E27FC236}">
                <a16:creationId xmlns:a16="http://schemas.microsoft.com/office/drawing/2014/main" id="{91D68144-64C9-4369-AEE2-FDFAB72AF768}"/>
              </a:ext>
            </a:extLst>
          </p:cNvPr>
          <p:cNvSpPr/>
          <p:nvPr/>
        </p:nvSpPr>
        <p:spPr>
          <a:xfrm>
            <a:off x="1524001" y="4653137"/>
            <a:ext cx="9172947" cy="646331"/>
          </a:xfrm>
          <a:prstGeom prst="rect">
            <a:avLst/>
          </a:prstGeom>
        </p:spPr>
        <p:txBody>
          <a:bodyPr wrap="square">
            <a:spAutoFit/>
          </a:bodyPr>
          <a:lstStyle/>
          <a:p>
            <a:pPr lvl="0" algn="just">
              <a:defRPr/>
            </a:pPr>
            <a:r>
              <a:rPr lang="en-US" dirty="0">
                <a:solidFill>
                  <a:prstClr val="black"/>
                </a:solidFill>
                <a:latin typeface="Calibri"/>
              </a:rPr>
              <a:t>      </a:t>
            </a:r>
            <a:r>
              <a:rPr lang="en-US" dirty="0">
                <a:solidFill>
                  <a:prstClr val="black"/>
                </a:solidFill>
              </a:rPr>
              <a:t>The </a:t>
            </a:r>
            <a:r>
              <a:rPr lang="en-US" dirty="0" err="1">
                <a:solidFill>
                  <a:prstClr val="black"/>
                </a:solidFill>
              </a:rPr>
              <a:t>Biot</a:t>
            </a:r>
            <a:r>
              <a:rPr lang="en-US" dirty="0">
                <a:solidFill>
                  <a:prstClr val="black"/>
                </a:solidFill>
              </a:rPr>
              <a:t>–Savart law gives the magnetic field of an isolated current element at some point, but such an isolated current element cannot exist the way an isolated electric charge can. </a:t>
            </a:r>
          </a:p>
        </p:txBody>
      </p:sp>
      <p:sp>
        <p:nvSpPr>
          <p:cNvPr id="14" name="Rectangle 13">
            <a:extLst>
              <a:ext uri="{FF2B5EF4-FFF2-40B4-BE49-F238E27FC236}">
                <a16:creationId xmlns:a16="http://schemas.microsoft.com/office/drawing/2014/main" id="{C4F67DD2-7886-4825-81CB-558D53EAACBA}"/>
              </a:ext>
            </a:extLst>
          </p:cNvPr>
          <p:cNvSpPr/>
          <p:nvPr/>
        </p:nvSpPr>
        <p:spPr>
          <a:xfrm>
            <a:off x="1559496" y="5373217"/>
            <a:ext cx="9117310" cy="646331"/>
          </a:xfrm>
          <a:prstGeom prst="rect">
            <a:avLst/>
          </a:prstGeom>
        </p:spPr>
        <p:txBody>
          <a:bodyPr wrap="square">
            <a:spAutoFit/>
          </a:bodyPr>
          <a:lstStyle/>
          <a:p>
            <a:pPr algn="just">
              <a:defRPr/>
            </a:pPr>
            <a:r>
              <a:rPr lang="en-US" dirty="0">
                <a:solidFill>
                  <a:prstClr val="black"/>
                </a:solidFill>
                <a:latin typeface="Calibri"/>
              </a:rPr>
              <a:t>      A current element </a:t>
            </a:r>
            <a:r>
              <a:rPr lang="en-US" i="1" dirty="0">
                <a:solidFill>
                  <a:prstClr val="black"/>
                </a:solidFill>
                <a:latin typeface="Calibri"/>
              </a:rPr>
              <a:t>must </a:t>
            </a:r>
            <a:r>
              <a:rPr lang="en-US" dirty="0">
                <a:solidFill>
                  <a:prstClr val="black"/>
                </a:solidFill>
                <a:latin typeface="Calibri"/>
              </a:rPr>
              <a:t>be part of an extended current distribution because we must have a complete circuit in order for charges to flow. </a:t>
            </a:r>
          </a:p>
        </p:txBody>
      </p:sp>
    </p:spTree>
    <p:custDataLst>
      <p:tags r:id="rId1"/>
    </p:custDataLst>
    <p:extLst>
      <p:ext uri="{BB962C8B-B14F-4D97-AF65-F5344CB8AC3E}">
        <p14:creationId xmlns:p14="http://schemas.microsoft.com/office/powerpoint/2010/main" val="427711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C2FA3EE-E160-407B-A224-5E81C958A112}"/>
              </a:ext>
            </a:extLst>
          </p:cNvPr>
          <p:cNvGraphicFramePr>
            <a:graphicFrameLocks noGrp="1"/>
          </p:cNvGraphicFramePr>
          <p:nvPr>
            <p:extLst>
              <p:ext uri="{D42A27DB-BD31-4B8C-83A1-F6EECF244321}">
                <p14:modId xmlns:p14="http://schemas.microsoft.com/office/powerpoint/2010/main" val="1836956061"/>
              </p:ext>
            </p:extLst>
          </p:nvPr>
        </p:nvGraphicFramePr>
        <p:xfrm>
          <a:off x="1510748" y="0"/>
          <a:ext cx="9846366" cy="6829868"/>
        </p:xfrm>
        <a:graphic>
          <a:graphicData uri="http://schemas.openxmlformats.org/drawingml/2006/table">
            <a:tbl>
              <a:tblPr firstRow="1" firstCol="1" bandRow="1">
                <a:tableStyleId>{5C22544A-7EE6-4342-B048-85BDC9FD1C3A}</a:tableStyleId>
              </a:tblPr>
              <a:tblGrid>
                <a:gridCol w="3282122">
                  <a:extLst>
                    <a:ext uri="{9D8B030D-6E8A-4147-A177-3AD203B41FA5}">
                      <a16:colId xmlns:a16="http://schemas.microsoft.com/office/drawing/2014/main" val="2288887235"/>
                    </a:ext>
                  </a:extLst>
                </a:gridCol>
                <a:gridCol w="3282122">
                  <a:extLst>
                    <a:ext uri="{9D8B030D-6E8A-4147-A177-3AD203B41FA5}">
                      <a16:colId xmlns:a16="http://schemas.microsoft.com/office/drawing/2014/main" val="1626587794"/>
                    </a:ext>
                  </a:extLst>
                </a:gridCol>
                <a:gridCol w="3282122">
                  <a:extLst>
                    <a:ext uri="{9D8B030D-6E8A-4147-A177-3AD203B41FA5}">
                      <a16:colId xmlns:a16="http://schemas.microsoft.com/office/drawing/2014/main" val="415009179"/>
                    </a:ext>
                  </a:extLst>
                </a:gridCol>
              </a:tblGrid>
              <a:tr h="253553">
                <a:tc>
                  <a:txBody>
                    <a:bodyPr/>
                    <a:lstStyle/>
                    <a:p>
                      <a:pPr marL="0" marR="0">
                        <a:lnSpc>
                          <a:spcPct val="107000"/>
                        </a:lnSpc>
                        <a:spcBef>
                          <a:spcPts val="0"/>
                        </a:spcBef>
                        <a:spcAft>
                          <a:spcPts val="0"/>
                        </a:spcAft>
                      </a:pPr>
                      <a:r>
                        <a:rPr lang="en-US" sz="1200" dirty="0">
                          <a:effectLst/>
                        </a:rPr>
                        <a:t>Characteristics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nchor="ctr"/>
                </a:tc>
                <a:tc>
                  <a:txBody>
                    <a:bodyPr/>
                    <a:lstStyle/>
                    <a:p>
                      <a:pPr marL="0" marR="0">
                        <a:lnSpc>
                          <a:spcPct val="107000"/>
                        </a:lnSpc>
                        <a:spcBef>
                          <a:spcPts val="0"/>
                        </a:spcBef>
                        <a:spcAft>
                          <a:spcPts val="0"/>
                        </a:spcAft>
                      </a:pPr>
                      <a:r>
                        <a:rPr lang="en-US" sz="1200">
                          <a:effectLst/>
                        </a:rPr>
                        <a:t>Electric Field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nchor="ctr"/>
                </a:tc>
                <a:tc>
                  <a:txBody>
                    <a:bodyPr/>
                    <a:lstStyle/>
                    <a:p>
                      <a:pPr marL="0" marR="0">
                        <a:lnSpc>
                          <a:spcPct val="107000"/>
                        </a:lnSpc>
                        <a:spcBef>
                          <a:spcPts val="0"/>
                        </a:spcBef>
                        <a:spcAft>
                          <a:spcPts val="0"/>
                        </a:spcAft>
                      </a:pPr>
                      <a:r>
                        <a:rPr lang="en-US" sz="1200">
                          <a:effectLst/>
                        </a:rPr>
                        <a:t>Magnetic Field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nchor="ctr"/>
                </a:tc>
                <a:extLst>
                  <a:ext uri="{0D108BD9-81ED-4DB2-BD59-A6C34878D82A}">
                    <a16:rowId xmlns:a16="http://schemas.microsoft.com/office/drawing/2014/main" val="2657646365"/>
                  </a:ext>
                </a:extLst>
              </a:tr>
              <a:tr h="1033893">
                <a:tc>
                  <a:txBody>
                    <a:bodyPr/>
                    <a:lstStyle/>
                    <a:p>
                      <a:pPr marL="0" marR="0">
                        <a:lnSpc>
                          <a:spcPct val="107000"/>
                        </a:lnSpc>
                        <a:spcBef>
                          <a:spcPts val="0"/>
                        </a:spcBef>
                        <a:spcAft>
                          <a:spcPts val="0"/>
                        </a:spcAft>
                      </a:pPr>
                      <a:r>
                        <a:rPr lang="en-US" sz="1200" dirty="0">
                          <a:effectLst/>
                        </a:rPr>
                        <a:t>Field generation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Electric field </a:t>
                      </a:r>
                      <a:r>
                        <a:rPr lang="en-US" sz="1200" b="1" dirty="0">
                          <a:solidFill>
                            <a:srgbClr val="FF0000"/>
                          </a:solidFill>
                          <a:effectLst/>
                        </a:rPr>
                        <a:t>E</a:t>
                      </a:r>
                      <a:r>
                        <a:rPr lang="en-US" sz="1200" dirty="0">
                          <a:effectLst/>
                        </a:rPr>
                        <a:t> caused by electric charges is radial. charge, either moving or stationary (produced by voltage)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Magnetic field </a:t>
                      </a:r>
                      <a:r>
                        <a:rPr lang="en-US" sz="1200" b="1" dirty="0">
                          <a:solidFill>
                            <a:srgbClr val="FF0000"/>
                          </a:solidFill>
                          <a:effectLst/>
                        </a:rPr>
                        <a:t>B</a:t>
                      </a:r>
                      <a:r>
                        <a:rPr lang="en-US" sz="1200" dirty="0">
                          <a:effectLst/>
                        </a:rPr>
                        <a:t> caused by moving electric charges and magnets (produced by current element is perpendicular to both the length element ds and the unit vector </a:t>
                      </a:r>
                      <a:r>
                        <a:rPr lang="en-US" sz="1200" b="1" dirty="0">
                          <a:solidFill>
                            <a:srgbClr val="FF0000"/>
                          </a:solidFill>
                          <a:effectLst/>
                        </a:rPr>
                        <a:t>rˆ</a:t>
                      </a:r>
                      <a:r>
                        <a:rPr lang="en-US" sz="1200" dirty="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602443785"/>
                  </a:ext>
                </a:extLst>
              </a:tr>
              <a:tr h="1438367">
                <a:tc>
                  <a:txBody>
                    <a:bodyPr/>
                    <a:lstStyle/>
                    <a:p>
                      <a:pPr marL="0" marR="0">
                        <a:lnSpc>
                          <a:spcPct val="107000"/>
                        </a:lnSpc>
                        <a:spcBef>
                          <a:spcPts val="0"/>
                        </a:spcBef>
                        <a:spcAft>
                          <a:spcPts val="0"/>
                        </a:spcAft>
                      </a:pPr>
                      <a:r>
                        <a:rPr lang="en-US" sz="1200" dirty="0">
                          <a:effectLst/>
                        </a:rPr>
                        <a:t>the source of the field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Electric field is established by an isolated electric charge.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The </a:t>
                      </a:r>
                      <a:r>
                        <a:rPr lang="en-US" sz="1200" dirty="0" err="1">
                          <a:effectLst/>
                        </a:rPr>
                        <a:t>Biot</a:t>
                      </a:r>
                      <a:r>
                        <a:rPr lang="en-US" sz="1200" dirty="0">
                          <a:effectLst/>
                        </a:rPr>
                        <a:t>–Savart law gives the magnetic field of an isolated current element at some point, but such an isolated current element cannot exist the way an isolated electric charge can.</a:t>
                      </a:r>
                    </a:p>
                    <a:p>
                      <a:pPr marL="0" marR="0">
                        <a:lnSpc>
                          <a:spcPct val="107000"/>
                        </a:lnSpc>
                        <a:spcBef>
                          <a:spcPts val="0"/>
                        </a:spcBef>
                        <a:spcAft>
                          <a:spcPts val="0"/>
                        </a:spcAft>
                      </a:pPr>
                      <a:r>
                        <a:rPr lang="en-US" sz="1200" dirty="0">
                          <a:effectLst/>
                        </a:rPr>
                        <a:t>Magnetic poles, on the other side, cannot be isolated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627837629"/>
                  </a:ext>
                </a:extLst>
              </a:tr>
              <a:tr h="764240">
                <a:tc>
                  <a:txBody>
                    <a:bodyPr/>
                    <a:lstStyle/>
                    <a:p>
                      <a:pPr marL="0" marR="0">
                        <a:lnSpc>
                          <a:spcPct val="107000"/>
                        </a:lnSpc>
                        <a:spcBef>
                          <a:spcPts val="0"/>
                        </a:spcBef>
                        <a:spcAft>
                          <a:spcPts val="0"/>
                        </a:spcAft>
                      </a:pPr>
                      <a:r>
                        <a:rPr lang="en-US" sz="1200" dirty="0">
                          <a:effectLst/>
                        </a:rPr>
                        <a:t>Attract / Repel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Unlike charges behavior is "attract each other" whereas Like charges behavior is "repel each other"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Like poles behavior is "repel each other" whereas unlike poles behavior is "attract each other"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3522094534"/>
                  </a:ext>
                </a:extLst>
              </a:tr>
              <a:tr h="253553">
                <a:tc>
                  <a:txBody>
                    <a:bodyPr/>
                    <a:lstStyle/>
                    <a:p>
                      <a:pPr marL="0" marR="0">
                        <a:lnSpc>
                          <a:spcPct val="107000"/>
                        </a:lnSpc>
                        <a:spcBef>
                          <a:spcPts val="0"/>
                        </a:spcBef>
                        <a:spcAft>
                          <a:spcPts val="0"/>
                        </a:spcAft>
                      </a:pPr>
                      <a:r>
                        <a:rPr lang="en-US" sz="1200" dirty="0">
                          <a:effectLst/>
                        </a:rPr>
                        <a:t>Polarity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 and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North and South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826467102"/>
                  </a:ext>
                </a:extLst>
              </a:tr>
              <a:tr h="359763">
                <a:tc>
                  <a:txBody>
                    <a:bodyPr/>
                    <a:lstStyle/>
                    <a:p>
                      <a:pPr marL="0" marR="0">
                        <a:lnSpc>
                          <a:spcPct val="107000"/>
                        </a:lnSpc>
                        <a:spcBef>
                          <a:spcPts val="0"/>
                        </a:spcBef>
                        <a:spcAft>
                          <a:spcPts val="0"/>
                        </a:spcAft>
                      </a:pPr>
                      <a:r>
                        <a:rPr lang="en-US" sz="1200" dirty="0">
                          <a:effectLst/>
                        </a:rPr>
                        <a:t>Laws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Follows Gauss’s law (if there is a symmetry)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Follows Ampere’s law (if there is a symmetry)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2341117130"/>
                  </a:ext>
                </a:extLst>
              </a:tr>
              <a:tr h="359763">
                <a:tc>
                  <a:txBody>
                    <a:bodyPr/>
                    <a:lstStyle/>
                    <a:p>
                      <a:pPr marL="0" marR="0">
                        <a:lnSpc>
                          <a:spcPct val="107000"/>
                        </a:lnSpc>
                        <a:spcBef>
                          <a:spcPts val="0"/>
                        </a:spcBef>
                        <a:spcAft>
                          <a:spcPts val="0"/>
                        </a:spcAft>
                      </a:pPr>
                      <a:r>
                        <a:rPr lang="en-US" sz="1200" dirty="0">
                          <a:effectLst/>
                        </a:rPr>
                        <a:t>Distance (r) relation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Electric field is proportional to </a:t>
                      </a:r>
                      <a:r>
                        <a:rPr lang="en-US" sz="1200" b="1" dirty="0">
                          <a:solidFill>
                            <a:srgbClr val="FF0000"/>
                          </a:solidFill>
                          <a:effectLst/>
                        </a:rPr>
                        <a:t>1/r</a:t>
                      </a:r>
                      <a:r>
                        <a:rPr lang="en-US" sz="1200" b="1" baseline="30000" dirty="0">
                          <a:solidFill>
                            <a:srgbClr val="FF0000"/>
                          </a:solidFill>
                          <a:effectLst/>
                        </a:rPr>
                        <a:t>2</a:t>
                      </a:r>
                      <a:endParaRPr lang="en-US" sz="1200" b="1"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Magnetic field is proportional to </a:t>
                      </a:r>
                      <a:r>
                        <a:rPr lang="en-US" sz="1200" b="1" dirty="0">
                          <a:solidFill>
                            <a:srgbClr val="FF0000"/>
                          </a:solidFill>
                          <a:effectLst/>
                        </a:rPr>
                        <a:t>1/r</a:t>
                      </a:r>
                      <a:r>
                        <a:rPr lang="en-US" sz="1200" b="1" baseline="30000" dirty="0">
                          <a:solidFill>
                            <a:srgbClr val="FF0000"/>
                          </a:solidFill>
                          <a:effectLst/>
                        </a:rPr>
                        <a:t>2</a:t>
                      </a:r>
                      <a:endParaRPr lang="en-US" sz="1200" b="1"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1783341698"/>
                  </a:ext>
                </a:extLst>
              </a:tr>
              <a:tr h="629415">
                <a:tc>
                  <a:txBody>
                    <a:bodyPr/>
                    <a:lstStyle/>
                    <a:p>
                      <a:pPr marL="0" marR="0">
                        <a:lnSpc>
                          <a:spcPct val="107000"/>
                        </a:lnSpc>
                        <a:spcBef>
                          <a:spcPts val="0"/>
                        </a:spcBef>
                        <a:spcAft>
                          <a:spcPts val="0"/>
                        </a:spcAft>
                      </a:pPr>
                      <a:r>
                        <a:rPr lang="en-US" sz="1200" dirty="0">
                          <a:effectLst/>
                        </a:rPr>
                        <a:t>Electric / Magnetic Lines of force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Electric lines start from a positive charge and terminate to a negative charge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Magnetic lines start from a North pole and terminate to a South pole.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2313217971"/>
                  </a:ext>
                </a:extLst>
              </a:tr>
              <a:tr h="494590">
                <a:tc>
                  <a:txBody>
                    <a:bodyPr/>
                    <a:lstStyle/>
                    <a:p>
                      <a:pPr marL="0" marR="0">
                        <a:lnSpc>
                          <a:spcPct val="107000"/>
                        </a:lnSpc>
                        <a:spcBef>
                          <a:spcPts val="0"/>
                        </a:spcBef>
                        <a:spcAft>
                          <a:spcPts val="0"/>
                        </a:spcAft>
                      </a:pPr>
                      <a:r>
                        <a:rPr lang="en-US" sz="1200" dirty="0">
                          <a:effectLst/>
                        </a:rPr>
                        <a:t>Units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Electric field is measured in Newton per coulomb (</a:t>
                      </a:r>
                      <a:r>
                        <a:rPr lang="en-US" sz="1200" b="1" dirty="0">
                          <a:solidFill>
                            <a:srgbClr val="FF0000"/>
                          </a:solidFill>
                          <a:effectLst/>
                        </a:rPr>
                        <a:t>N/C</a:t>
                      </a:r>
                      <a:r>
                        <a:rPr lang="en-US" sz="1200" dirty="0">
                          <a:effectLst/>
                        </a:rPr>
                        <a:t>) or Volt per meter (</a:t>
                      </a:r>
                      <a:r>
                        <a:rPr lang="en-US" sz="1200" b="1" dirty="0">
                          <a:solidFill>
                            <a:srgbClr val="FF0000"/>
                          </a:solidFill>
                          <a:effectLst/>
                        </a:rPr>
                        <a:t>V/m</a:t>
                      </a:r>
                      <a:r>
                        <a:rPr lang="en-US" sz="1200" dirty="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Magnetic field is measured in </a:t>
                      </a:r>
                      <a:r>
                        <a:rPr lang="en-US" sz="1200" b="1" dirty="0">
                          <a:solidFill>
                            <a:srgbClr val="FF0000"/>
                          </a:solidFill>
                          <a:effectLst/>
                        </a:rPr>
                        <a:t>Gauss </a:t>
                      </a:r>
                      <a:r>
                        <a:rPr lang="en-US" sz="1200" dirty="0">
                          <a:effectLst/>
                        </a:rPr>
                        <a:t>or </a:t>
                      </a:r>
                      <a:r>
                        <a:rPr lang="en-US" sz="1200" b="1" dirty="0">
                          <a:solidFill>
                            <a:srgbClr val="FF0000"/>
                          </a:solidFill>
                          <a:effectLst/>
                        </a:rPr>
                        <a:t>Tesla</a:t>
                      </a:r>
                      <a:endParaRPr lang="en-US" sz="1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1794978048"/>
                  </a:ext>
                </a:extLst>
              </a:tr>
              <a:tr h="359763">
                <a:tc>
                  <a:txBody>
                    <a:bodyPr/>
                    <a:lstStyle/>
                    <a:p>
                      <a:pPr marL="0" marR="0">
                        <a:lnSpc>
                          <a:spcPct val="107000"/>
                        </a:lnSpc>
                        <a:spcBef>
                          <a:spcPts val="0"/>
                        </a:spcBef>
                        <a:spcAft>
                          <a:spcPts val="0"/>
                        </a:spcAft>
                      </a:pPr>
                      <a:r>
                        <a:rPr lang="en-US" sz="1200" dirty="0">
                          <a:effectLst/>
                        </a:rPr>
                        <a:t>Force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Force is proportional to an electric charge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Force is proportional to charge and speed of charge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1530877493"/>
                  </a:ext>
                </a:extLst>
              </a:tr>
              <a:tr h="253553">
                <a:tc>
                  <a:txBody>
                    <a:bodyPr/>
                    <a:lstStyle/>
                    <a:p>
                      <a:pPr marL="0" marR="0">
                        <a:lnSpc>
                          <a:spcPct val="107000"/>
                        </a:lnSpc>
                        <a:spcBef>
                          <a:spcPts val="0"/>
                        </a:spcBef>
                        <a:spcAft>
                          <a:spcPts val="0"/>
                        </a:spcAft>
                      </a:pPr>
                      <a:r>
                        <a:rPr lang="en-US" sz="1200" dirty="0">
                          <a:effectLst/>
                        </a:rPr>
                        <a:t>Pole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Monopole or Dipole</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a:effectLst/>
                        </a:rPr>
                        <a:t>Dipole Only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1322594199"/>
                  </a:ext>
                </a:extLst>
              </a:tr>
              <a:tr h="629415">
                <a:tc>
                  <a:txBody>
                    <a:bodyPr/>
                    <a:lstStyle/>
                    <a:p>
                      <a:pPr marL="0" marR="0">
                        <a:lnSpc>
                          <a:spcPct val="107000"/>
                        </a:lnSpc>
                        <a:spcBef>
                          <a:spcPts val="0"/>
                        </a:spcBef>
                        <a:spcAft>
                          <a:spcPts val="0"/>
                        </a:spcAft>
                      </a:pPr>
                      <a:r>
                        <a:rPr lang="en-US" sz="1200" dirty="0">
                          <a:effectLst/>
                        </a:rPr>
                        <a:t>Field shielding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Electric fields can be shielded easily by most materials such as trees, and buildings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tc>
                  <a:txBody>
                    <a:bodyPr/>
                    <a:lstStyle/>
                    <a:p>
                      <a:pPr marL="0" marR="0">
                        <a:lnSpc>
                          <a:spcPct val="107000"/>
                        </a:lnSpc>
                        <a:spcBef>
                          <a:spcPts val="0"/>
                        </a:spcBef>
                        <a:spcAft>
                          <a:spcPts val="0"/>
                        </a:spcAft>
                      </a:pPr>
                      <a:r>
                        <a:rPr lang="en-US" sz="1200" dirty="0">
                          <a:effectLst/>
                        </a:rPr>
                        <a:t>Magnetic fields generally cannot be shielded easily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273" marR="31273" marT="31273" marB="31273"/>
                </a:tc>
                <a:extLst>
                  <a:ext uri="{0D108BD9-81ED-4DB2-BD59-A6C34878D82A}">
                    <a16:rowId xmlns:a16="http://schemas.microsoft.com/office/drawing/2014/main" val="1179951686"/>
                  </a:ext>
                </a:extLst>
              </a:tr>
            </a:tbl>
          </a:graphicData>
        </a:graphic>
      </p:graphicFrame>
    </p:spTree>
    <p:extLst>
      <p:ext uri="{BB962C8B-B14F-4D97-AF65-F5344CB8AC3E}">
        <p14:creationId xmlns:p14="http://schemas.microsoft.com/office/powerpoint/2010/main" val="37352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3696" y="-27384"/>
            <a:ext cx="9137221" cy="461665"/>
          </a:xfrm>
          <a:prstGeom prst="rect">
            <a:avLst/>
          </a:prstGeom>
          <a:solidFill>
            <a:srgbClr val="FFC000"/>
          </a:solidFill>
        </p:spPr>
        <p:txBody>
          <a:bodyPr wrap="square">
            <a:spAutoFit/>
          </a:bodyPr>
          <a:lstStyle/>
          <a:p>
            <a:pPr lvl="0">
              <a:defRPr/>
            </a:pPr>
            <a:r>
              <a:rPr lang="en-US" sz="2400" b="1" dirty="0">
                <a:solidFill>
                  <a:prstClr val="black"/>
                </a:solidFill>
              </a:rPr>
              <a:t>𝑬𝒙𝒂𝒎𝒑𝒍𝒆 2.𝟏 Magnetic Field Surrounding a Thin, Straight Conductor</a:t>
            </a:r>
            <a:endParaRPr lang="en-US" sz="2400"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1631504" y="404664"/>
                <a:ext cx="8987591" cy="923330"/>
              </a:xfrm>
              <a:prstGeom prst="rect">
                <a:avLst/>
              </a:prstGeom>
            </p:spPr>
            <p:txBody>
              <a:bodyPr wrap="square">
                <a:spAutoFit/>
              </a:bodyPr>
              <a:lstStyle/>
              <a:p>
                <a:pPr lvl="0">
                  <a:defRPr/>
                </a:pPr>
                <a:r>
                  <a:rPr lang="en-US" dirty="0">
                    <a:solidFill>
                      <a:prstClr val="black"/>
                    </a:solidFill>
                  </a:rPr>
                  <a:t>Consider a thin, straight wire carrying a constant current </a:t>
                </a:r>
                <a:r>
                  <a:rPr lang="en-US" i="1" dirty="0">
                    <a:solidFill>
                      <a:srgbClr val="FF0000"/>
                    </a:solidFill>
                  </a:rPr>
                  <a:t>I</a:t>
                </a:r>
                <a:r>
                  <a:rPr lang="en-US" i="1" dirty="0">
                    <a:solidFill>
                      <a:prstClr val="black"/>
                    </a:solidFill>
                  </a:rPr>
                  <a:t> </a:t>
                </a:r>
                <a:r>
                  <a:rPr lang="en-US" dirty="0">
                    <a:solidFill>
                      <a:prstClr val="black"/>
                    </a:solidFill>
                  </a:rPr>
                  <a:t>and placed along the </a:t>
                </a:r>
                <a:r>
                  <a:rPr lang="en-US" i="1" dirty="0">
                    <a:solidFill>
                      <a:srgbClr val="FF0000"/>
                    </a:solidFill>
                  </a:rPr>
                  <a:t>x-</a:t>
                </a:r>
                <a:r>
                  <a:rPr lang="en-US" dirty="0">
                    <a:solidFill>
                      <a:srgbClr val="FF0000"/>
                    </a:solidFill>
                  </a:rPr>
                  <a:t>axis </a:t>
                </a:r>
                <a:r>
                  <a:rPr lang="en-US" dirty="0">
                    <a:solidFill>
                      <a:prstClr val="black"/>
                    </a:solidFill>
                  </a:rPr>
                  <a:t>as shown in Figure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𝟑</m:t>
                    </m:r>
                    <m:r>
                      <a:rPr lang="en-US" b="1" i="1">
                        <a:solidFill>
                          <a:prstClr val="black"/>
                        </a:solidFill>
                        <a:latin typeface="Cambria Math"/>
                      </a:rPr>
                      <m:t>. </m:t>
                    </m:r>
                  </m:oMath>
                </a14:m>
                <a:r>
                  <a:rPr lang="en-US" dirty="0">
                    <a:solidFill>
                      <a:prstClr val="black"/>
                    </a:solidFill>
                  </a:rPr>
                  <a:t>Determine the magnitude and direction of the magnetic field at point </a:t>
                </a:r>
                <a:r>
                  <a:rPr lang="en-US" i="1" dirty="0">
                    <a:solidFill>
                      <a:prstClr val="black"/>
                    </a:solidFill>
                  </a:rPr>
                  <a:t>P </a:t>
                </a:r>
                <a:r>
                  <a:rPr lang="en-US" dirty="0">
                    <a:solidFill>
                      <a:prstClr val="black"/>
                    </a:solidFill>
                  </a:rPr>
                  <a:t>due to this current.</a:t>
                </a:r>
              </a:p>
            </p:txBody>
          </p:sp>
        </mc:Choice>
        <mc:Fallback xmlns="">
          <p:sp>
            <p:nvSpPr>
              <p:cNvPr id="4" name="Rectangle 3"/>
              <p:cNvSpPr>
                <a:spLocks noRot="1" noChangeAspect="1" noMove="1" noResize="1" noEditPoints="1" noAdjustHandles="1" noChangeArrowheads="1" noChangeShapeType="1" noTextEdit="1"/>
              </p:cNvSpPr>
              <p:nvPr/>
            </p:nvSpPr>
            <p:spPr>
              <a:xfrm>
                <a:off x="1631504" y="404664"/>
                <a:ext cx="8987591" cy="923330"/>
              </a:xfrm>
              <a:prstGeom prst="rect">
                <a:avLst/>
              </a:prstGeom>
              <a:blipFill>
                <a:blip r:embed="rId5"/>
                <a:stretch>
                  <a:fillRect l="-61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19581" y="1276269"/>
                <a:ext cx="7385880" cy="1380186"/>
              </a:xfrm>
              <a:prstGeom prst="rect">
                <a:avLst/>
              </a:prstGeom>
            </p:spPr>
            <p:txBody>
              <a:bodyPr wrap="square">
                <a:spAutoFit/>
              </a:bodyPr>
              <a:lstStyle/>
              <a:p>
                <a:pPr lvl="0" algn="just">
                  <a:defRPr/>
                </a:pPr>
                <a:r>
                  <a:rPr lang="en-US" b="1" u="sng" dirty="0">
                    <a:solidFill>
                      <a:prstClr val="black"/>
                    </a:solidFill>
                  </a:rPr>
                  <a:t>Solution:</a:t>
                </a:r>
                <a:r>
                  <a:rPr lang="en-US" b="1" dirty="0">
                    <a:solidFill>
                      <a:prstClr val="black"/>
                    </a:solidFill>
                  </a:rPr>
                  <a:t> </a:t>
                </a:r>
                <a:r>
                  <a:rPr lang="en-US" dirty="0">
                    <a:solidFill>
                      <a:prstClr val="black"/>
                    </a:solidFill>
                  </a:rPr>
                  <a:t>From the </a:t>
                </a:r>
                <a:r>
                  <a:rPr lang="en-US" dirty="0" err="1">
                    <a:solidFill>
                      <a:prstClr val="black"/>
                    </a:solidFill>
                  </a:rPr>
                  <a:t>Biot</a:t>
                </a:r>
                <a:r>
                  <a:rPr lang="en-US" dirty="0">
                    <a:solidFill>
                      <a:prstClr val="black"/>
                    </a:solidFill>
                  </a:rPr>
                  <a:t>–Savart law,</a:t>
                </a:r>
                <a:r>
                  <a:rPr lang="en-US" sz="2000" b="1" dirty="0">
                    <a:solidFill>
                      <a:srgbClr val="FF0000"/>
                    </a:solidFill>
                  </a:rPr>
                  <a:t> </a:t>
                </a: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d>
                          <m:dPr>
                            <m:begChr m:val="|"/>
                            <m:endChr m:val="|"/>
                            <m:ctrlPr>
                              <a:rPr lang="en-US" sz="2000" b="1" i="1">
                                <a:solidFill>
                                  <a:srgbClr val="FF0000"/>
                                </a:solidFill>
                                <a:latin typeface="Cambria Math" panose="02040503050406030204" pitchFamily="18" charset="0"/>
                              </a:rPr>
                            </m:ctrlPr>
                          </m:dPr>
                          <m:e>
                            <m:r>
                              <a:rPr lang="en-US" sz="2000" b="1" i="1">
                                <a:solidFill>
                                  <a:srgbClr val="FF0000"/>
                                </a:solidFill>
                                <a:latin typeface="Cambria Math"/>
                              </a:rPr>
                              <m:t>𝒅𝒔</m:t>
                            </m:r>
                            <m:r>
                              <a:rPr lang="en-US" sz="2000" b="1" i="1">
                                <a:solidFill>
                                  <a:srgbClr val="FF0000"/>
                                </a:solidFill>
                                <a:latin typeface="Cambria Math"/>
                              </a:rPr>
                              <m:t>×</m:t>
                            </m:r>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a:rPr>
                                  <m:t>𝒓</m:t>
                                </m:r>
                              </m:e>
                            </m:acc>
                          </m:e>
                        </m:d>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𝒓</m:t>
                            </m:r>
                          </m:e>
                          <m:sup>
                            <m:r>
                              <a:rPr lang="en-US" sz="2000" b="1" i="1">
                                <a:solidFill>
                                  <a:srgbClr val="FF0000"/>
                                </a:solidFill>
                                <a:latin typeface="Cambria Math"/>
                              </a:rPr>
                              <m:t>𝟐</m:t>
                            </m:r>
                          </m:sup>
                        </m:sSup>
                      </m:den>
                    </m:f>
                  </m:oMath>
                </a14:m>
                <a:endParaRPr lang="en-US" dirty="0">
                  <a:solidFill>
                    <a:prstClr val="black"/>
                  </a:solidFill>
                </a:endParaRPr>
              </a:p>
              <a:p>
                <a:pPr lvl="0" algn="just">
                  <a:defRPr/>
                </a:pPr>
                <a:r>
                  <a:rPr lang="en-US" dirty="0">
                    <a:solidFill>
                      <a:prstClr val="black"/>
                    </a:solidFill>
                  </a:rPr>
                  <a:t> we expect that the magnitude of the field is proportional to the current </a:t>
                </a:r>
                <a:r>
                  <a:rPr lang="en-US" b="1" dirty="0">
                    <a:solidFill>
                      <a:srgbClr val="FF0000"/>
                    </a:solidFill>
                  </a:rPr>
                  <a:t>I</a:t>
                </a:r>
                <a:r>
                  <a:rPr lang="en-US" dirty="0">
                    <a:solidFill>
                      <a:prstClr val="black"/>
                    </a:solidFill>
                  </a:rPr>
                  <a:t> in the wire and decreases as the distance </a:t>
                </a:r>
                <a:r>
                  <a:rPr lang="en-US" b="1" i="1" dirty="0">
                    <a:solidFill>
                      <a:srgbClr val="FF0000"/>
                    </a:solidFill>
                  </a:rPr>
                  <a:t>a</a:t>
                </a:r>
                <a:r>
                  <a:rPr lang="en-US" i="1" dirty="0">
                    <a:solidFill>
                      <a:prstClr val="black"/>
                    </a:solidFill>
                  </a:rPr>
                  <a:t> </a:t>
                </a:r>
                <a:r>
                  <a:rPr lang="en-US" dirty="0">
                    <a:solidFill>
                      <a:prstClr val="black"/>
                    </a:solidFill>
                  </a:rPr>
                  <a:t>from the wire to point </a:t>
                </a:r>
                <a:r>
                  <a:rPr lang="en-US" b="1" i="1" dirty="0">
                    <a:solidFill>
                      <a:srgbClr val="FF0000"/>
                    </a:solidFill>
                  </a:rPr>
                  <a:t>P</a:t>
                </a:r>
                <a:r>
                  <a:rPr lang="en-US" i="1" dirty="0">
                    <a:solidFill>
                      <a:prstClr val="black"/>
                    </a:solidFill>
                  </a:rPr>
                  <a:t> </a:t>
                </a:r>
                <a:r>
                  <a:rPr lang="en-US" dirty="0">
                    <a:solidFill>
                      <a:prstClr val="black"/>
                    </a:solidFill>
                  </a:rPr>
                  <a:t>increases. </a:t>
                </a:r>
              </a:p>
              <a:p>
                <a:pPr lvl="0" algn="just">
                  <a:defRPr/>
                </a:pPr>
                <a:r>
                  <a:rPr lang="en-US" dirty="0">
                    <a:solidFill>
                      <a:prstClr val="black"/>
                    </a:solidFill>
                  </a:rPr>
                  <a:t>We start by considering a length element </a:t>
                </a:r>
                <a:r>
                  <a:rPr lang="en-US" b="1" i="1" dirty="0">
                    <a:solidFill>
                      <a:srgbClr val="FF0000"/>
                    </a:solidFill>
                  </a:rPr>
                  <a:t>d</a:t>
                </a:r>
                <a:r>
                  <a:rPr lang="en-US" b="1" dirty="0">
                    <a:solidFill>
                      <a:srgbClr val="FF0000"/>
                    </a:solidFill>
                  </a:rPr>
                  <a:t>s</a:t>
                </a:r>
                <a:r>
                  <a:rPr lang="en-US" b="1" dirty="0">
                    <a:solidFill>
                      <a:prstClr val="black"/>
                    </a:solidFill>
                  </a:rPr>
                  <a:t> </a:t>
                </a:r>
                <a:r>
                  <a:rPr lang="en-US" dirty="0">
                    <a:solidFill>
                      <a:prstClr val="black"/>
                    </a:solidFill>
                  </a:rPr>
                  <a:t>located a distance </a:t>
                </a:r>
                <a:r>
                  <a:rPr lang="en-US" b="1" i="1" dirty="0">
                    <a:solidFill>
                      <a:srgbClr val="FF0000"/>
                    </a:solidFill>
                  </a:rPr>
                  <a:t>r</a:t>
                </a:r>
                <a:r>
                  <a:rPr lang="en-US" i="1" dirty="0">
                    <a:solidFill>
                      <a:prstClr val="black"/>
                    </a:solidFill>
                  </a:rPr>
                  <a:t> </a:t>
                </a:r>
                <a:r>
                  <a:rPr lang="en-US" dirty="0">
                    <a:solidFill>
                      <a:prstClr val="black"/>
                    </a:solidFill>
                  </a:rPr>
                  <a:t>from </a:t>
                </a:r>
                <a:r>
                  <a:rPr lang="en-US" b="1" i="1" dirty="0">
                    <a:solidFill>
                      <a:srgbClr val="FF0000"/>
                    </a:solidFill>
                  </a:rPr>
                  <a:t>P</a:t>
                </a:r>
                <a:r>
                  <a:rPr lang="en-US" dirty="0">
                    <a:solidFill>
                      <a:prstClr val="black"/>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1519581" y="1276269"/>
                <a:ext cx="7385880" cy="1380186"/>
              </a:xfrm>
              <a:prstGeom prst="rect">
                <a:avLst/>
              </a:prstGeom>
              <a:blipFill>
                <a:blip r:embed="rId6"/>
                <a:stretch>
                  <a:fillRect l="-660" r="-743" b="-5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33695" y="2543654"/>
                <a:ext cx="7371766" cy="646331"/>
              </a:xfrm>
              <a:prstGeom prst="rect">
                <a:avLst/>
              </a:prstGeom>
            </p:spPr>
            <p:txBody>
              <a:bodyPr wrap="square">
                <a:spAutoFit/>
              </a:bodyPr>
              <a:lstStyle/>
              <a:p>
                <a:pPr lvl="0" algn="just">
                  <a:defRPr/>
                </a:pPr>
                <a:r>
                  <a:rPr lang="en-US" dirty="0">
                    <a:solidFill>
                      <a:srgbClr val="0070C0"/>
                    </a:solidFill>
                  </a:rPr>
                  <a:t>The direction of the magnetic field at point</a:t>
                </a:r>
                <a:r>
                  <a:rPr lang="en-US" dirty="0">
                    <a:solidFill>
                      <a:prstClr val="black"/>
                    </a:solidFill>
                  </a:rPr>
                  <a:t> </a:t>
                </a:r>
                <a:r>
                  <a:rPr lang="en-US" i="1" dirty="0">
                    <a:solidFill>
                      <a:srgbClr val="FF0000"/>
                    </a:solidFill>
                  </a:rPr>
                  <a:t>P</a:t>
                </a:r>
                <a:r>
                  <a:rPr lang="en-US" i="1" dirty="0">
                    <a:solidFill>
                      <a:prstClr val="black"/>
                    </a:solidFill>
                  </a:rPr>
                  <a:t> </a:t>
                </a:r>
                <a:r>
                  <a:rPr lang="en-US" dirty="0">
                    <a:solidFill>
                      <a:srgbClr val="0070C0"/>
                    </a:solidFill>
                  </a:rPr>
                  <a:t>due to the current in this element is out of the page because</a:t>
                </a:r>
                <a:r>
                  <a:rPr lang="en-US" dirty="0">
                    <a:solidFill>
                      <a:prstClr val="black"/>
                    </a:solidFill>
                  </a:rPr>
                  <a:t> </a:t>
                </a:r>
                <a14:m>
                  <m:oMath xmlns:m="http://schemas.openxmlformats.org/officeDocument/2006/math">
                    <m:r>
                      <a:rPr lang="en-US" b="1" i="1" smtClean="0">
                        <a:solidFill>
                          <a:srgbClr val="FF0000"/>
                        </a:solidFill>
                        <a:latin typeface="Cambria Math"/>
                      </a:rPr>
                      <m:t>𝒅𝒔</m:t>
                    </m:r>
                    <m:r>
                      <a:rPr lang="en-US" b="1" i="1" smtClean="0">
                        <a:solidFill>
                          <a:srgbClr val="FF0000"/>
                        </a:solidFill>
                        <a:latin typeface="Cambria Math"/>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a:rPr>
                          <m:t>𝒓</m:t>
                        </m:r>
                      </m:e>
                    </m:acc>
                  </m:oMath>
                </a14:m>
                <a:r>
                  <a:rPr lang="en-US" dirty="0">
                    <a:solidFill>
                      <a:srgbClr val="FF0000"/>
                    </a:solidFill>
                  </a:rPr>
                  <a:t> </a:t>
                </a:r>
                <a:r>
                  <a:rPr lang="en-US" dirty="0">
                    <a:solidFill>
                      <a:srgbClr val="0070C0"/>
                    </a:solidFill>
                  </a:rPr>
                  <a:t>is out of the page. </a:t>
                </a:r>
              </a:p>
            </p:txBody>
          </p:sp>
        </mc:Choice>
        <mc:Fallback xmlns="">
          <p:sp>
            <p:nvSpPr>
              <p:cNvPr id="7" name="Rectangle 6"/>
              <p:cNvSpPr>
                <a:spLocks noRot="1" noChangeAspect="1" noMove="1" noResize="1" noEditPoints="1" noAdjustHandles="1" noChangeArrowheads="1" noChangeShapeType="1" noTextEdit="1"/>
              </p:cNvSpPr>
              <p:nvPr/>
            </p:nvSpPr>
            <p:spPr>
              <a:xfrm>
                <a:off x="1533695" y="2543654"/>
                <a:ext cx="7371766" cy="646331"/>
              </a:xfrm>
              <a:prstGeom prst="rect">
                <a:avLst/>
              </a:prstGeom>
              <a:blipFill>
                <a:blip r:embed="rId7"/>
                <a:stretch>
                  <a:fillRect l="-744" t="-4717" r="-662" b="-14151"/>
                </a:stretch>
              </a:blipFill>
            </p:spPr>
            <p:txBody>
              <a:bodyPr/>
              <a:lstStyle/>
              <a:p>
                <a:r>
                  <a:rPr lang="en-US">
                    <a:noFill/>
                  </a:rPr>
                  <a:t> </a:t>
                </a:r>
              </a:p>
            </p:txBody>
          </p:sp>
        </mc:Fallback>
      </mc:AlternateContent>
      <p:sp>
        <p:nvSpPr>
          <p:cNvPr id="8" name="Rectangle 7"/>
          <p:cNvSpPr/>
          <p:nvPr/>
        </p:nvSpPr>
        <p:spPr>
          <a:xfrm>
            <a:off x="1533695" y="3109532"/>
            <a:ext cx="8166896" cy="923330"/>
          </a:xfrm>
          <a:prstGeom prst="rect">
            <a:avLst/>
          </a:prstGeom>
        </p:spPr>
        <p:txBody>
          <a:bodyPr wrap="square">
            <a:spAutoFit/>
          </a:bodyPr>
          <a:lstStyle/>
          <a:p>
            <a:pPr lvl="0">
              <a:defRPr/>
            </a:pPr>
            <a:r>
              <a:rPr lang="en-US" dirty="0">
                <a:solidFill>
                  <a:prstClr val="black"/>
                </a:solidFill>
              </a:rPr>
              <a:t>In fact, because </a:t>
            </a:r>
            <a:r>
              <a:rPr lang="en-US" i="1" dirty="0">
                <a:solidFill>
                  <a:prstClr val="black"/>
                </a:solidFill>
              </a:rPr>
              <a:t>all </a:t>
            </a:r>
            <a:r>
              <a:rPr lang="en-US" dirty="0">
                <a:solidFill>
                  <a:prstClr val="black"/>
                </a:solidFill>
              </a:rPr>
              <a:t>of the current elements </a:t>
            </a:r>
            <a:r>
              <a:rPr lang="en-US" b="1" i="1" dirty="0">
                <a:solidFill>
                  <a:srgbClr val="FF0000"/>
                </a:solidFill>
              </a:rPr>
              <a:t>I d</a:t>
            </a:r>
            <a:r>
              <a:rPr lang="en-US" b="1" dirty="0">
                <a:solidFill>
                  <a:srgbClr val="FF0000"/>
                </a:solidFill>
              </a:rPr>
              <a:t>s </a:t>
            </a:r>
            <a:r>
              <a:rPr lang="en-US" dirty="0">
                <a:solidFill>
                  <a:prstClr val="black"/>
                </a:solidFill>
              </a:rPr>
              <a:t>lie in the plane of the page, they all produce a magnetic field directed out of the page at point </a:t>
            </a:r>
            <a:r>
              <a:rPr lang="en-US" i="1" dirty="0">
                <a:solidFill>
                  <a:prstClr val="black"/>
                </a:solidFill>
              </a:rPr>
              <a:t>P</a:t>
            </a:r>
            <a:r>
              <a:rPr lang="en-US" dirty="0">
                <a:solidFill>
                  <a:prstClr val="black"/>
                </a:solidFill>
              </a:rPr>
              <a:t>. </a:t>
            </a:r>
            <a:r>
              <a:rPr lang="en-US" dirty="0">
                <a:solidFill>
                  <a:srgbClr val="0070C0"/>
                </a:solidFill>
              </a:rPr>
              <a:t>Thus, we have the direction of the magnetic field at point </a:t>
            </a:r>
            <a:r>
              <a:rPr lang="en-US" b="1" i="1" dirty="0">
                <a:solidFill>
                  <a:srgbClr val="0070C0"/>
                </a:solidFill>
              </a:rPr>
              <a:t>P</a:t>
            </a:r>
            <a:r>
              <a:rPr lang="en-US" dirty="0">
                <a:solidFill>
                  <a:srgbClr val="0070C0"/>
                </a:solidFill>
              </a:rPr>
              <a:t>, and we need only find the magnitude. </a:t>
            </a:r>
          </a:p>
        </p:txBody>
      </p:sp>
      <mc:AlternateContent xmlns:mc="http://schemas.openxmlformats.org/markup-compatibility/2006" xmlns:a14="http://schemas.microsoft.com/office/drawing/2010/main">
        <mc:Choice Requires="a14">
          <p:sp>
            <p:nvSpPr>
              <p:cNvPr id="10" name="Rectangle 9"/>
              <p:cNvSpPr/>
              <p:nvPr/>
            </p:nvSpPr>
            <p:spPr>
              <a:xfrm>
                <a:off x="1512632" y="3959608"/>
                <a:ext cx="6866561" cy="1241365"/>
              </a:xfrm>
              <a:prstGeom prst="rect">
                <a:avLst/>
              </a:prstGeom>
            </p:spPr>
            <p:txBody>
              <a:bodyPr wrap="square">
                <a:spAutoFit/>
              </a:bodyPr>
              <a:lstStyle/>
              <a:p>
                <a:pPr lvl="0">
                  <a:defRPr/>
                </a:pPr>
                <a:r>
                  <a:rPr lang="en-US" dirty="0">
                    <a:solidFill>
                      <a:prstClr val="black"/>
                    </a:solidFill>
                  </a:rPr>
                  <a:t>To find magnitude of magnetic field </a:t>
                </a:r>
                <a:r>
                  <a:rPr lang="en-US" dirty="0" err="1">
                    <a:solidFill>
                      <a:prstClr val="black"/>
                    </a:solidFill>
                  </a:rPr>
                  <a:t>B,weused</a:t>
                </a:r>
                <a:r>
                  <a:rPr lang="en-US" dirty="0">
                    <a:solidFill>
                      <a:prstClr val="black"/>
                    </a:solidFill>
                  </a:rPr>
                  <a:t> Bio-Savart Law:</a:t>
                </a:r>
              </a:p>
              <a:p>
                <a:pPr lvl="0">
                  <a:defRPr/>
                </a:pPr>
                <a14:m>
                  <m:oMathPara xmlns:m="http://schemas.openxmlformats.org/officeDocument/2006/math">
                    <m:oMathParaPr>
                      <m:jc m:val="centerGroup"/>
                    </m:oMathParaPr>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d>
                            <m:dPr>
                              <m:begChr m:val="|"/>
                              <m:endChr m:val="|"/>
                              <m:ctrlPr>
                                <a:rPr lang="en-US" sz="2000" b="1" i="1">
                                  <a:solidFill>
                                    <a:srgbClr val="FF0000"/>
                                  </a:solidFill>
                                  <a:latin typeface="Cambria Math" panose="02040503050406030204" pitchFamily="18" charset="0"/>
                                </a:rPr>
                              </m:ctrlPr>
                            </m:dPr>
                            <m:e>
                              <m:r>
                                <a:rPr lang="en-US" sz="2000" b="1" i="1">
                                  <a:solidFill>
                                    <a:srgbClr val="FF0000"/>
                                  </a:solidFill>
                                  <a:latin typeface="Cambria Math"/>
                                </a:rPr>
                                <m:t>𝒅𝒔</m:t>
                              </m:r>
                              <m:r>
                                <a:rPr lang="en-US" sz="2000" b="1" i="1">
                                  <a:solidFill>
                                    <a:srgbClr val="FF0000"/>
                                  </a:solidFill>
                                  <a:latin typeface="Cambria Math"/>
                                </a:rPr>
                                <m:t>×</m:t>
                              </m:r>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a:rPr>
                                    <m:t>𝒓</m:t>
                                  </m:r>
                                </m:e>
                              </m:acc>
                            </m:e>
                          </m:d>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𝒓</m:t>
                              </m:r>
                            </m:e>
                            <m:sup>
                              <m:r>
                                <a:rPr lang="en-US" sz="2000" b="1" i="1">
                                  <a:solidFill>
                                    <a:srgbClr val="FF0000"/>
                                  </a:solidFill>
                                  <a:latin typeface="Cambria Math"/>
                                </a:rPr>
                                <m:t>𝟐</m:t>
                              </m:r>
                            </m:sup>
                          </m:sSup>
                        </m:den>
                      </m:f>
                    </m:oMath>
                  </m:oMathPara>
                </a14:m>
                <a:endParaRPr lang="en-US" dirty="0">
                  <a:solidFill>
                    <a:prstClr val="black"/>
                  </a:solidFill>
                </a:endParaRPr>
              </a:p>
              <a:p>
                <a:pPr lvl="0">
                  <a:defRPr/>
                </a:pPr>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512632" y="3959608"/>
                <a:ext cx="6866561" cy="1241365"/>
              </a:xfrm>
              <a:prstGeom prst="rect">
                <a:avLst/>
              </a:prstGeom>
              <a:blipFill>
                <a:blip r:embed="rId8"/>
                <a:stretch>
                  <a:fillRect l="-710" t="-29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990356" y="4931908"/>
                <a:ext cx="6866561" cy="1561133"/>
              </a:xfrm>
              <a:prstGeom prst="rect">
                <a:avLst/>
              </a:prstGeom>
            </p:spPr>
            <p:txBody>
              <a:bodyPr wrap="square">
                <a:spAutoFit/>
              </a:bodyPr>
              <a:lstStyle/>
              <a:p>
                <a:pPr lvl="0"/>
                <a:r>
                  <a:rPr lang="en-US" dirty="0">
                    <a:solidFill>
                      <a:prstClr val="black"/>
                    </a:solidFill>
                    <a:latin typeface="Calibri"/>
                  </a:rPr>
                  <a:t> </a:t>
                </a:r>
                <a:r>
                  <a:rPr lang="en-US" dirty="0">
                    <a:solidFill>
                      <a:prstClr val="black"/>
                    </a:solidFill>
                  </a:rPr>
                  <a:t>Because     </a:t>
                </a:r>
                <a14:m>
                  <m:oMath xmlns:m="http://schemas.openxmlformats.org/officeDocument/2006/math">
                    <m:r>
                      <a:rPr lang="en-US" sz="1600" b="1" i="1">
                        <a:solidFill>
                          <a:srgbClr val="FF0000"/>
                        </a:solidFill>
                        <a:latin typeface="Cambria Math"/>
                      </a:rPr>
                      <m:t>𝒅𝒔</m:t>
                    </m:r>
                    <m:r>
                      <a:rPr lang="en-US" sz="1600" b="1" i="1">
                        <a:solidFill>
                          <a:srgbClr val="FF0000"/>
                        </a:solidFill>
                        <a:latin typeface="Cambria Math"/>
                      </a:rPr>
                      <m:t>×</m:t>
                    </m:r>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a:rPr>
                          <m:t>𝒓</m:t>
                        </m:r>
                      </m:e>
                    </m:acc>
                    <m:r>
                      <a:rPr lang="en-US" sz="1600" b="1" i="1">
                        <a:solidFill>
                          <a:srgbClr val="FF0000"/>
                        </a:solidFill>
                        <a:latin typeface="Cambria Math" panose="02040503050406030204" pitchFamily="18" charset="0"/>
                      </a:rPr>
                      <m:t>=</m:t>
                    </m:r>
                    <m:d>
                      <m:dPr>
                        <m:begChr m:val="|"/>
                        <m:endChr m:val="|"/>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𝒅𝒔</m:t>
                        </m:r>
                      </m:e>
                    </m:d>
                    <m:d>
                      <m:dPr>
                        <m:begChr m:val="|"/>
                        <m:endChr m:val="|"/>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𝒓</m:t>
                        </m:r>
                      </m:e>
                    </m:d>
                    <m:func>
                      <m:funcPr>
                        <m:ctrlPr>
                          <a:rPr lang="en-US" sz="1600" b="1" i="1">
                            <a:solidFill>
                              <a:srgbClr val="FF0000"/>
                            </a:solidFill>
                            <a:latin typeface="Cambria Math" panose="02040503050406030204" pitchFamily="18" charset="0"/>
                          </a:rPr>
                        </m:ctrlPr>
                      </m:funcPr>
                      <m:fName>
                        <m:r>
                          <m:rPr>
                            <m:sty m:val="p"/>
                          </m:rPr>
                          <a:rPr lang="en-US" sz="1600">
                            <a:solidFill>
                              <a:srgbClr val="FF0000"/>
                            </a:solidFill>
                            <a:latin typeface="Cambria Math" panose="02040503050406030204" pitchFamily="18" charset="0"/>
                          </a:rPr>
                          <m:t>sin</m:t>
                        </m:r>
                      </m:fName>
                      <m:e>
                        <m:r>
                          <a:rPr lang="en-US" sz="1600" i="1">
                            <a:solidFill>
                              <a:srgbClr val="FF0000"/>
                            </a:solidFill>
                            <a:latin typeface="Cambria Math" panose="02040503050406030204" pitchFamily="18" charset="0"/>
                            <a:ea typeface="Cambria Math" panose="02040503050406030204" pitchFamily="18" charset="0"/>
                          </a:rPr>
                          <m:t>𝜽</m:t>
                        </m:r>
                      </m:e>
                    </m:func>
                  </m:oMath>
                </a14:m>
                <a:r>
                  <a:rPr lang="en-US" sz="1600" dirty="0">
                    <a:solidFill>
                      <a:srgbClr val="FF0000"/>
                    </a:solidFill>
                  </a:rPr>
                  <a:t> </a:t>
                </a:r>
                <a:endParaRPr lang="en-US" dirty="0">
                  <a:solidFill>
                    <a:prstClr val="black"/>
                  </a:solidFill>
                </a:endParaRPr>
              </a:p>
              <a:p>
                <a:pPr lvl="0"/>
                <a:r>
                  <a:rPr lang="en-US" dirty="0">
                    <a:solidFill>
                      <a:prstClr val="black"/>
                    </a:solidFill>
                  </a:rPr>
                  <a:t> And rˆ is a unit vector, the magnitude of the cross product is simply the magnitude of </a:t>
                </a:r>
                <a14:m>
                  <m:oMath xmlns:m="http://schemas.openxmlformats.org/officeDocument/2006/math">
                    <m:r>
                      <a:rPr lang="en-US" b="1" i="1">
                        <a:solidFill>
                          <a:prstClr val="black"/>
                        </a:solidFill>
                        <a:latin typeface="Cambria Math"/>
                      </a:rPr>
                      <m:t>𝒅𝒔</m:t>
                    </m:r>
                    <m:r>
                      <a:rPr lang="en-US" b="1" i="1">
                        <a:solidFill>
                          <a:prstClr val="black"/>
                        </a:solidFill>
                        <a:latin typeface="Cambria Math"/>
                      </a:rPr>
                      <m:t>,</m:t>
                    </m:r>
                  </m:oMath>
                </a14:m>
                <a:r>
                  <a:rPr lang="en-US" dirty="0">
                    <a:solidFill>
                      <a:prstClr val="black"/>
                    </a:solidFill>
                  </a:rPr>
                  <a:t> which is the length </a:t>
                </a:r>
                <a14:m>
                  <m:oMath xmlns:m="http://schemas.openxmlformats.org/officeDocument/2006/math">
                    <m:r>
                      <a:rPr lang="en-US" i="1" dirty="0">
                        <a:solidFill>
                          <a:prstClr val="black"/>
                        </a:solidFill>
                        <a:latin typeface="Cambria Math"/>
                      </a:rPr>
                      <m:t>𝑑𝑥</m:t>
                    </m:r>
                  </m:oMath>
                </a14:m>
                <a:r>
                  <a:rPr lang="en-US" dirty="0">
                    <a:solidFill>
                      <a:prstClr val="black"/>
                    </a:solidFill>
                  </a:rPr>
                  <a:t>.</a:t>
                </a:r>
                <a:r>
                  <a:rPr lang="en-US" sz="1600" dirty="0">
                    <a:solidFill>
                      <a:prstClr val="black"/>
                    </a:solidFill>
                  </a:rPr>
                  <a:t>{</a:t>
                </a:r>
                <a14:m>
                  <m:oMath xmlns:m="http://schemas.openxmlformats.org/officeDocument/2006/math">
                    <m:d>
                      <m:dPr>
                        <m:begChr m:val="|"/>
                        <m:endChr m:val="|"/>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𝒅𝒔</m:t>
                        </m:r>
                      </m:e>
                    </m:d>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𝒅𝒙</m:t>
                    </m:r>
                    <m:r>
                      <a:rPr lang="en-US" sz="1600" b="1" i="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𝒂𝒏𝒅</m:t>
                    </m:r>
                    <m:r>
                      <a:rPr lang="en-US" sz="1600" b="1" i="1">
                        <a:solidFill>
                          <a:srgbClr val="FF0000"/>
                        </a:solidFill>
                        <a:latin typeface="Cambria Math" panose="02040503050406030204" pitchFamily="18" charset="0"/>
                      </a:rPr>
                      <m:t> </m:t>
                    </m:r>
                    <m:d>
                      <m:dPr>
                        <m:begChr m:val="|"/>
                        <m:endChr m:val="|"/>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𝒓</m:t>
                        </m:r>
                      </m:e>
                    </m:d>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𝟏</m:t>
                    </m:r>
                  </m:oMath>
                </a14:m>
                <a:r>
                  <a:rPr lang="en-US" sz="1600" dirty="0">
                    <a:solidFill>
                      <a:prstClr val="black"/>
                    </a:solidFill>
                  </a:rPr>
                  <a:t>}</a:t>
                </a:r>
              </a:p>
              <a:p>
                <a:pPr lvl="0"/>
                <a:r>
                  <a:rPr lang="en-US" dirty="0">
                    <a:solidFill>
                      <a:prstClr val="black"/>
                    </a:solidFill>
                  </a:rPr>
                  <a:t> </a:t>
                </a:r>
                <a14:m>
                  <m:oMath xmlns:m="http://schemas.openxmlformats.org/officeDocument/2006/math">
                    <m:r>
                      <a:rPr lang="en-US" sz="2400" b="1" i="1">
                        <a:solidFill>
                          <a:srgbClr val="FF0000"/>
                        </a:solidFill>
                        <a:latin typeface="Cambria Math"/>
                      </a:rPr>
                      <m:t>𝒅𝒔</m:t>
                    </m:r>
                    <m:r>
                      <a:rPr lang="en-US" sz="2400" b="1" i="1">
                        <a:solidFill>
                          <a:srgbClr val="FF0000"/>
                        </a:solidFill>
                        <a:latin typeface="Cambria Math"/>
                      </a:rPr>
                      <m:t>×</m:t>
                    </m:r>
                    <m:acc>
                      <m:accPr>
                        <m:chr m:val="̂"/>
                        <m:ctrlPr>
                          <a:rPr lang="en-US" sz="2400" b="1" i="1">
                            <a:solidFill>
                              <a:srgbClr val="FF0000"/>
                            </a:solidFill>
                            <a:latin typeface="Cambria Math" panose="02040503050406030204" pitchFamily="18" charset="0"/>
                          </a:rPr>
                        </m:ctrlPr>
                      </m:accPr>
                      <m:e>
                        <m:r>
                          <a:rPr lang="en-US" sz="2400" b="1" i="1">
                            <a:solidFill>
                              <a:srgbClr val="FF0000"/>
                            </a:solidFill>
                            <a:latin typeface="Cambria Math"/>
                          </a:rPr>
                          <m:t>𝒓</m:t>
                        </m:r>
                      </m:e>
                    </m:acc>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𝒅𝒙</m:t>
                    </m:r>
                    <m:func>
                      <m:funcPr>
                        <m:ctrlPr>
                          <a:rPr lang="en-US" sz="2400" b="1"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sin</m:t>
                        </m:r>
                      </m:fName>
                      <m:e>
                        <m:r>
                          <a:rPr lang="en-US" sz="2400" i="1">
                            <a:solidFill>
                              <a:srgbClr val="FF0000"/>
                            </a:solidFill>
                            <a:latin typeface="Cambria Math" panose="02040503050406030204" pitchFamily="18" charset="0"/>
                            <a:ea typeface="Cambria Math" panose="02040503050406030204" pitchFamily="18" charset="0"/>
                          </a:rPr>
                          <m:t>𝜽</m:t>
                        </m:r>
                      </m:e>
                    </m:func>
                  </m:oMath>
                </a14:m>
                <a:r>
                  <a:rPr lang="en-US" dirty="0">
                    <a:solidFill>
                      <a:srgbClr val="FF0000"/>
                    </a:solidFill>
                  </a:rPr>
                  <a:t> </a:t>
                </a:r>
                <a:endParaRPr lang="en-US" dirty="0">
                  <a:solidFill>
                    <a:prstClr val="black"/>
                  </a:solidFill>
                </a:endParaRPr>
              </a:p>
              <a:p>
                <a:pPr lvl="0">
                  <a:defRPr/>
                </a:pPr>
                <a:r>
                  <a:rPr lang="en-US" dirty="0">
                    <a:solidFill>
                      <a:prstClr val="black"/>
                    </a:solidFill>
                  </a:rPr>
                  <a:t>Substitution into Equation </a:t>
                </a:r>
                <a14:m>
                  <m:oMath xmlns:m="http://schemas.openxmlformats.org/officeDocument/2006/math">
                    <m:r>
                      <a:rPr lang="en-US" b="1" i="1" smtClean="0">
                        <a:solidFill>
                          <a:prstClr val="black"/>
                        </a:solidFill>
                        <a:latin typeface="Cambria Math" panose="02040503050406030204" pitchFamily="18" charset="0"/>
                      </a:rPr>
                      <m:t>𝑩𝒊𝒐𝒕</m:t>
                    </m:r>
                    <m:r>
                      <a:rPr lang="en-US" b="1" i="1" smtClean="0">
                        <a:solidFill>
                          <a:prstClr val="black"/>
                        </a:solidFill>
                        <a:latin typeface="Cambria Math" panose="02040503050406030204" pitchFamily="18" charset="0"/>
                      </a:rPr>
                      <m:t>−</m:t>
                    </m:r>
                    <m:r>
                      <a:rPr lang="en-US" b="1" i="1" smtClean="0">
                        <a:solidFill>
                          <a:prstClr val="black"/>
                        </a:solidFill>
                        <a:latin typeface="Cambria Math" panose="02040503050406030204" pitchFamily="18" charset="0"/>
                      </a:rPr>
                      <m:t>𝑺𝒂𝒗𝒂𝒓𝒕</m:t>
                    </m:r>
                    <m:r>
                      <a:rPr lang="en-US" b="1" i="1" smtClean="0">
                        <a:solidFill>
                          <a:prstClr val="black"/>
                        </a:solidFill>
                        <a:latin typeface="Cambria Math" panose="02040503050406030204" pitchFamily="18" charset="0"/>
                      </a:rPr>
                      <m:t> </m:t>
                    </m:r>
                  </m:oMath>
                </a14:m>
                <a:r>
                  <a:rPr lang="en-US" dirty="0">
                    <a:solidFill>
                      <a:prstClr val="black"/>
                    </a:solidFill>
                  </a:rPr>
                  <a:t>gives</a:t>
                </a:r>
              </a:p>
            </p:txBody>
          </p:sp>
        </mc:Choice>
        <mc:Fallback xmlns="">
          <p:sp>
            <p:nvSpPr>
              <p:cNvPr id="13" name="Rectangle 12"/>
              <p:cNvSpPr>
                <a:spLocks noRot="1" noChangeAspect="1" noMove="1" noResize="1" noEditPoints="1" noAdjustHandles="1" noChangeArrowheads="1" noChangeShapeType="1" noTextEdit="1"/>
              </p:cNvSpPr>
              <p:nvPr/>
            </p:nvSpPr>
            <p:spPr>
              <a:xfrm>
                <a:off x="990356" y="4931908"/>
                <a:ext cx="6866561" cy="1561133"/>
              </a:xfrm>
              <a:prstGeom prst="rect">
                <a:avLst/>
              </a:prstGeom>
              <a:blipFill>
                <a:blip r:embed="rId9"/>
                <a:stretch>
                  <a:fillRect l="-710" t="-1953" r="-1420" b="-54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2B2ADD2E-F8FE-4217-A8DF-5BBDFE018ADA}"/>
              </a:ext>
            </a:extLst>
          </p:cNvPr>
          <p:cNvPicPr/>
          <p:nvPr/>
        </p:nvPicPr>
        <p:blipFill>
          <a:blip r:embed="rId10">
            <a:lum bright="-20000" contrast="40000"/>
          </a:blip>
          <a:srcRect/>
          <a:stretch>
            <a:fillRect/>
          </a:stretch>
        </p:blipFill>
        <p:spPr bwMode="auto">
          <a:xfrm>
            <a:off x="9257662" y="1052736"/>
            <a:ext cx="2448271" cy="23519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0BBEB65A-2BB1-43E2-A782-F6503A5B48AD}"/>
              </a:ext>
            </a:extLst>
          </p:cNvPr>
          <p:cNvPicPr/>
          <p:nvPr/>
        </p:nvPicPr>
        <p:blipFill>
          <a:blip r:embed="rId11">
            <a:lum bright="-20000" contrast="40000"/>
          </a:blip>
          <a:srcRect/>
          <a:stretch>
            <a:fillRect/>
          </a:stretch>
        </p:blipFill>
        <p:spPr bwMode="auto">
          <a:xfrm>
            <a:off x="9261644" y="3429001"/>
            <a:ext cx="2160240" cy="18933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D9CDDA7-FA68-4B9C-BB05-9EE7BDD17E2B}"/>
                  </a:ext>
                </a:extLst>
              </p:cNvPr>
              <p:cNvSpPr/>
              <p:nvPr/>
            </p:nvSpPr>
            <p:spPr>
              <a:xfrm>
                <a:off x="8637848" y="5301208"/>
                <a:ext cx="3197396" cy="1569660"/>
              </a:xfrm>
              <a:prstGeom prst="rect">
                <a:avLst/>
              </a:prstGeom>
            </p:spPr>
            <p:txBody>
              <a:bodyPr wrap="square">
                <a:spAutoFit/>
              </a:bodyPr>
              <a:lstStyle/>
              <a:p>
                <a:pPr algn="just">
                  <a:defRPr/>
                </a:pPr>
                <a14:m>
                  <m:oMath xmlns:m="http://schemas.openxmlformats.org/officeDocument/2006/math">
                    <m:r>
                      <a:rPr lang="en-US" sz="1200" b="1" i="1" smtClean="0">
                        <a:solidFill>
                          <a:prstClr val="black"/>
                        </a:solidFill>
                        <a:latin typeface="Cambria Math"/>
                      </a:rPr>
                      <m:t>𝑭𝒊𝒈𝒖𝒓𝒆</m:t>
                    </m:r>
                    <m:r>
                      <a:rPr lang="en-US" sz="1200" b="1" i="1" smtClean="0">
                        <a:solidFill>
                          <a:prstClr val="black"/>
                        </a:solidFill>
                        <a:latin typeface="Cambria Math"/>
                      </a:rPr>
                      <m:t> </m:t>
                    </m:r>
                    <m:r>
                      <a:rPr lang="en-US" sz="1200" b="1" i="1" smtClean="0">
                        <a:solidFill>
                          <a:prstClr val="black"/>
                        </a:solidFill>
                        <a:latin typeface="Cambria Math" panose="02040503050406030204" pitchFamily="18" charset="0"/>
                      </a:rPr>
                      <m:t>𝟐</m:t>
                    </m:r>
                    <m:r>
                      <a:rPr lang="en-US" sz="1200" b="1" i="1">
                        <a:solidFill>
                          <a:prstClr val="black"/>
                        </a:solidFill>
                        <a:latin typeface="Cambria Math"/>
                      </a:rPr>
                      <m:t>.</m:t>
                    </m:r>
                    <m:r>
                      <a:rPr lang="en-US" sz="1200" b="1" i="1">
                        <a:solidFill>
                          <a:prstClr val="black"/>
                        </a:solidFill>
                        <a:latin typeface="Cambria Math"/>
                      </a:rPr>
                      <m:t>𝟑</m:t>
                    </m:r>
                    <m:r>
                      <a:rPr lang="en-US" sz="1200" b="1" i="1">
                        <a:solidFill>
                          <a:prstClr val="black"/>
                        </a:solidFill>
                        <a:latin typeface="Cambria Math"/>
                      </a:rPr>
                      <m:t> </m:t>
                    </m:r>
                    <m:r>
                      <a:rPr lang="en-US" sz="1200" i="1">
                        <a:solidFill>
                          <a:prstClr val="black"/>
                        </a:solidFill>
                        <a:latin typeface="Cambria Math"/>
                      </a:rPr>
                      <m:t>(</m:t>
                    </m:r>
                    <m:r>
                      <a:rPr lang="en-US" sz="1200" i="1">
                        <a:solidFill>
                          <a:prstClr val="black"/>
                        </a:solidFill>
                        <a:latin typeface="Cambria Math"/>
                      </a:rPr>
                      <m:t>𝐸𝑥𝑎𝑚𝑝𝑙𝑒</m:t>
                    </m:r>
                    <m:r>
                      <a:rPr lang="en-US" sz="1200" i="1">
                        <a:solidFill>
                          <a:prstClr val="black"/>
                        </a:solidFill>
                        <a:latin typeface="Cambria Math"/>
                      </a:rPr>
                      <m:t> </m:t>
                    </m:r>
                    <m:r>
                      <a:rPr lang="en-US" sz="1200" b="1" i="1" smtClean="0">
                        <a:solidFill>
                          <a:prstClr val="black"/>
                        </a:solidFill>
                        <a:latin typeface="Cambria Math" panose="02040503050406030204" pitchFamily="18" charset="0"/>
                      </a:rPr>
                      <m:t>𝟐</m:t>
                    </m:r>
                    <m:r>
                      <a:rPr lang="en-US" sz="1200" b="1" i="1">
                        <a:solidFill>
                          <a:prstClr val="black"/>
                        </a:solidFill>
                        <a:latin typeface="Cambria Math"/>
                      </a:rPr>
                      <m:t>.</m:t>
                    </m:r>
                    <m:r>
                      <a:rPr lang="en-US" sz="1200" b="1" i="1">
                        <a:solidFill>
                          <a:prstClr val="black"/>
                        </a:solidFill>
                        <a:latin typeface="Cambria Math"/>
                      </a:rPr>
                      <m:t>𝟏</m:t>
                    </m:r>
                    <m:r>
                      <a:rPr lang="en-US" sz="1200" i="1">
                        <a:solidFill>
                          <a:prstClr val="black"/>
                        </a:solidFill>
                        <a:latin typeface="Cambria Math"/>
                      </a:rPr>
                      <m:t>)</m:t>
                    </m:r>
                  </m:oMath>
                </a14:m>
                <a:r>
                  <a:rPr lang="en-US" sz="1200" i="1" dirty="0">
                    <a:solidFill>
                      <a:prstClr val="black"/>
                    </a:solidFill>
                    <a:latin typeface="Calibri"/>
                  </a:rPr>
                  <a:t> (a) A thin, straight wire carrying a current I. The magnetic field at point P due to the current in each element d</a:t>
                </a:r>
                <a:r>
                  <a:rPr lang="en-US" sz="1200" b="1" i="1" dirty="0">
                    <a:solidFill>
                      <a:prstClr val="black"/>
                    </a:solidFill>
                    <a:latin typeface="Calibri"/>
                  </a:rPr>
                  <a:t>s </a:t>
                </a:r>
                <a:r>
                  <a:rPr lang="en-US" sz="1200" i="1" dirty="0">
                    <a:solidFill>
                      <a:prstClr val="black"/>
                    </a:solidFill>
                    <a:latin typeface="Calibri"/>
                  </a:rPr>
                  <a:t>of the wire is out of the page, so the net field at point P is also out of the page. (b) The  </a:t>
                </a:r>
                <a:r>
                  <a:rPr lang="en-US" sz="1200" i="1" dirty="0" err="1">
                    <a:solidFill>
                      <a:prstClr val="black"/>
                    </a:solidFill>
                    <a:latin typeface="Calibri"/>
                  </a:rPr>
                  <a:t>ngles</a:t>
                </a:r>
                <a14:m>
                  <m:oMath xmlns:m="http://schemas.openxmlformats.org/officeDocument/2006/math">
                    <m:sSub>
                      <m:sSubPr>
                        <m:ctrlPr>
                          <a:rPr lang="en-US" sz="1200" i="1">
                            <a:solidFill>
                              <a:prstClr val="black"/>
                            </a:solidFill>
                            <a:latin typeface="Cambria Math" panose="02040503050406030204" pitchFamily="18" charset="0"/>
                          </a:rPr>
                        </m:ctrlPr>
                      </m:sSubPr>
                      <m:e>
                        <m:r>
                          <a:rPr lang="en-US" sz="1200" i="1">
                            <a:solidFill>
                              <a:prstClr val="black"/>
                            </a:solidFill>
                            <a:latin typeface="Cambria Math"/>
                          </a:rPr>
                          <m:t> </m:t>
                        </m:r>
                        <m:r>
                          <a:rPr lang="en-US" sz="1200" i="1">
                            <a:solidFill>
                              <a:prstClr val="black"/>
                            </a:solidFill>
                            <a:latin typeface="Cambria Math"/>
                          </a:rPr>
                          <m:t>𝜃</m:t>
                        </m:r>
                      </m:e>
                      <m:sub>
                        <m:r>
                          <a:rPr lang="en-US" sz="1200" b="1" i="1">
                            <a:solidFill>
                              <a:prstClr val="black"/>
                            </a:solidFill>
                            <a:latin typeface="Cambria Math"/>
                          </a:rPr>
                          <m:t>𝟏</m:t>
                        </m:r>
                      </m:sub>
                    </m:sSub>
                    <m:r>
                      <a:rPr lang="en-US" sz="1200" i="1">
                        <a:solidFill>
                          <a:prstClr val="black"/>
                        </a:solidFill>
                        <a:latin typeface="Cambria Math"/>
                      </a:rPr>
                      <m:t> </m:t>
                    </m:r>
                    <m:r>
                      <a:rPr lang="en-US" sz="1200" i="1">
                        <a:solidFill>
                          <a:prstClr val="black"/>
                        </a:solidFill>
                        <a:latin typeface="Cambria Math"/>
                      </a:rPr>
                      <m:t>𝑎𝑛𝑑</m:t>
                    </m:r>
                    <m:r>
                      <a:rPr lang="en-US" sz="1200" i="1">
                        <a:solidFill>
                          <a:prstClr val="black"/>
                        </a:solidFill>
                        <a:latin typeface="Cambria Math"/>
                      </a:rPr>
                      <m:t> </m:t>
                    </m:r>
                    <m:sSub>
                      <m:sSubPr>
                        <m:ctrlPr>
                          <a:rPr lang="en-US" sz="1200" i="1">
                            <a:solidFill>
                              <a:prstClr val="black"/>
                            </a:solidFill>
                            <a:latin typeface="Cambria Math" panose="02040503050406030204" pitchFamily="18" charset="0"/>
                          </a:rPr>
                        </m:ctrlPr>
                      </m:sSubPr>
                      <m:e>
                        <m:r>
                          <a:rPr lang="en-US" sz="1200" i="1">
                            <a:solidFill>
                              <a:prstClr val="black"/>
                            </a:solidFill>
                            <a:latin typeface="Cambria Math"/>
                          </a:rPr>
                          <m:t> </m:t>
                        </m:r>
                        <m:r>
                          <a:rPr lang="en-US" sz="1200" i="1">
                            <a:solidFill>
                              <a:prstClr val="black"/>
                            </a:solidFill>
                            <a:latin typeface="Cambria Math"/>
                          </a:rPr>
                          <m:t>𝜃</m:t>
                        </m:r>
                      </m:e>
                      <m:sub>
                        <m:r>
                          <a:rPr lang="en-US" sz="1200" b="1" i="1">
                            <a:solidFill>
                              <a:prstClr val="black"/>
                            </a:solidFill>
                            <a:latin typeface="Cambria Math"/>
                          </a:rPr>
                          <m:t>𝟐</m:t>
                        </m:r>
                        <m:r>
                          <a:rPr lang="en-US" sz="1200" b="1" i="1">
                            <a:solidFill>
                              <a:prstClr val="black"/>
                            </a:solidFill>
                            <a:latin typeface="Cambria Math"/>
                          </a:rPr>
                          <m:t> </m:t>
                        </m:r>
                      </m:sub>
                    </m:sSub>
                  </m:oMath>
                </a14:m>
                <a:r>
                  <a:rPr lang="en-US" sz="1200" i="1" dirty="0">
                    <a:solidFill>
                      <a:prstClr val="black"/>
                    </a:solidFill>
                    <a:latin typeface="Calibri"/>
                  </a:rPr>
                  <a:t>used for determining the net field. When the wire is infinitely long, </a:t>
                </a:r>
                <a14:m>
                  <m:oMath xmlns:m="http://schemas.openxmlformats.org/officeDocument/2006/math">
                    <m:sSub>
                      <m:sSubPr>
                        <m:ctrlPr>
                          <a:rPr lang="en-US" sz="1200" i="1">
                            <a:solidFill>
                              <a:prstClr val="black"/>
                            </a:solidFill>
                            <a:latin typeface="Cambria Math" panose="02040503050406030204" pitchFamily="18" charset="0"/>
                          </a:rPr>
                        </m:ctrlPr>
                      </m:sSubPr>
                      <m:e>
                        <m:r>
                          <a:rPr lang="en-US" sz="1200" i="1">
                            <a:solidFill>
                              <a:prstClr val="black"/>
                            </a:solidFill>
                            <a:latin typeface="Cambria Math"/>
                          </a:rPr>
                          <m:t> </m:t>
                        </m:r>
                        <m:r>
                          <a:rPr lang="en-US" sz="1200" i="1">
                            <a:solidFill>
                              <a:prstClr val="black"/>
                            </a:solidFill>
                            <a:latin typeface="Cambria Math"/>
                          </a:rPr>
                          <m:t>𝜃</m:t>
                        </m:r>
                      </m:e>
                      <m:sub>
                        <m:r>
                          <a:rPr lang="en-US" sz="1200" b="1" i="1">
                            <a:solidFill>
                              <a:prstClr val="black"/>
                            </a:solidFill>
                            <a:latin typeface="Cambria Math"/>
                          </a:rPr>
                          <m:t>𝟏</m:t>
                        </m:r>
                      </m:sub>
                    </m:sSub>
                    <m:r>
                      <a:rPr lang="en-US" sz="1200" i="1">
                        <a:solidFill>
                          <a:prstClr val="black"/>
                        </a:solidFill>
                        <a:latin typeface="Cambria Math"/>
                      </a:rPr>
                      <m:t>=</m:t>
                    </m:r>
                    <m:r>
                      <a:rPr lang="en-US" sz="1200" b="1" i="1">
                        <a:solidFill>
                          <a:prstClr val="black"/>
                        </a:solidFill>
                        <a:latin typeface="Cambria Math"/>
                      </a:rPr>
                      <m:t>𝟎</m:t>
                    </m:r>
                    <m:r>
                      <a:rPr lang="en-US" sz="1200" i="1">
                        <a:solidFill>
                          <a:prstClr val="black"/>
                        </a:solidFill>
                        <a:latin typeface="Cambria Math"/>
                      </a:rPr>
                      <m:t> </m:t>
                    </m:r>
                    <m:r>
                      <a:rPr lang="en-US" sz="1200" i="1">
                        <a:solidFill>
                          <a:prstClr val="black"/>
                        </a:solidFill>
                        <a:latin typeface="Cambria Math"/>
                      </a:rPr>
                      <m:t>𝑎𝑛𝑑</m:t>
                    </m:r>
                    <m:r>
                      <a:rPr lang="en-US" sz="1200" i="1">
                        <a:solidFill>
                          <a:prstClr val="black"/>
                        </a:solidFill>
                        <a:latin typeface="Cambria Math"/>
                      </a:rPr>
                      <m:t> </m:t>
                    </m:r>
                    <m:sSub>
                      <m:sSubPr>
                        <m:ctrlPr>
                          <a:rPr lang="en-US" sz="1200" i="1">
                            <a:solidFill>
                              <a:prstClr val="black"/>
                            </a:solidFill>
                            <a:latin typeface="Cambria Math" panose="02040503050406030204" pitchFamily="18" charset="0"/>
                          </a:rPr>
                        </m:ctrlPr>
                      </m:sSubPr>
                      <m:e>
                        <m:r>
                          <a:rPr lang="en-US" sz="1200" i="1">
                            <a:solidFill>
                              <a:prstClr val="black"/>
                            </a:solidFill>
                            <a:latin typeface="Cambria Math"/>
                          </a:rPr>
                          <m:t> </m:t>
                        </m:r>
                        <m:r>
                          <a:rPr lang="en-US" sz="1200" i="1">
                            <a:solidFill>
                              <a:prstClr val="black"/>
                            </a:solidFill>
                            <a:latin typeface="Cambria Math"/>
                          </a:rPr>
                          <m:t>𝜃</m:t>
                        </m:r>
                      </m:e>
                      <m:sub>
                        <m:r>
                          <a:rPr lang="en-US" sz="1200" b="1" i="1">
                            <a:solidFill>
                              <a:prstClr val="black"/>
                            </a:solidFill>
                            <a:latin typeface="Cambria Math"/>
                          </a:rPr>
                          <m:t>𝟐</m:t>
                        </m:r>
                      </m:sub>
                    </m:sSub>
                    <m:r>
                      <a:rPr lang="en-US" sz="1200" i="1">
                        <a:solidFill>
                          <a:prstClr val="black"/>
                        </a:solidFill>
                        <a:latin typeface="Cambria Math"/>
                      </a:rPr>
                      <m:t>=</m:t>
                    </m:r>
                    <m:r>
                      <a:rPr lang="en-US" sz="1200" b="1" i="1">
                        <a:solidFill>
                          <a:prstClr val="black"/>
                        </a:solidFill>
                        <a:latin typeface="Cambria Math"/>
                      </a:rPr>
                      <m:t>𝟏𝟖𝟎</m:t>
                    </m:r>
                  </m:oMath>
                </a14:m>
                <a:endParaRPr lang="en-US" sz="1200" dirty="0">
                  <a:solidFill>
                    <a:prstClr val="black"/>
                  </a:solidFill>
                  <a:latin typeface="Calibri"/>
                </a:endParaRPr>
              </a:p>
            </p:txBody>
          </p:sp>
        </mc:Choice>
        <mc:Fallback xmlns="">
          <p:sp>
            <p:nvSpPr>
              <p:cNvPr id="16" name="Rectangle 15">
                <a:extLst>
                  <a:ext uri="{FF2B5EF4-FFF2-40B4-BE49-F238E27FC236}">
                    <a16:creationId xmlns:a16="http://schemas.microsoft.com/office/drawing/2014/main" id="{1D9CDDA7-FA68-4B9C-BB05-9EE7BDD17E2B}"/>
                  </a:ext>
                </a:extLst>
              </p:cNvPr>
              <p:cNvSpPr>
                <a:spLocks noRot="1" noChangeAspect="1" noMove="1" noResize="1" noEditPoints="1" noAdjustHandles="1" noChangeArrowheads="1" noChangeShapeType="1" noTextEdit="1"/>
              </p:cNvSpPr>
              <p:nvPr/>
            </p:nvSpPr>
            <p:spPr>
              <a:xfrm>
                <a:off x="8637848" y="5301208"/>
                <a:ext cx="3197396" cy="1569660"/>
              </a:xfrm>
              <a:prstGeom prst="rect">
                <a:avLst/>
              </a:prstGeom>
              <a:blipFill>
                <a:blip r:embed="rId12"/>
                <a:stretch>
                  <a:fillRect l="-191" t="-38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1447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524000" y="410820"/>
                <a:ext cx="5940152" cy="541623"/>
              </a:xfrm>
              <a:prstGeom prst="rect">
                <a:avLst/>
              </a:prstGeom>
            </p:spPr>
            <p:txBody>
              <a:bodyPr wrap="square">
                <a:spAutoFit/>
              </a:bodyPr>
              <a:lstStyle/>
              <a:p>
                <a:pPr>
                  <a:defRPr/>
                </a:pP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𝒅𝒙</m:t>
                        </m:r>
                        <m:r>
                          <a:rPr lang="en-US" sz="2000" b="1" i="1">
                            <a:solidFill>
                              <a:srgbClr val="FF0000"/>
                            </a:solidFill>
                            <a:latin typeface="Cambria Math"/>
                          </a:rPr>
                          <m:t> </m:t>
                        </m:r>
                        <m:r>
                          <a:rPr lang="en-US" sz="2000" b="1" i="1">
                            <a:solidFill>
                              <a:srgbClr val="FF0000"/>
                            </a:solidFill>
                            <a:latin typeface="Cambria Math"/>
                          </a:rPr>
                          <m:t>𝒔𝒊𝒏</m:t>
                        </m:r>
                        <m:r>
                          <a:rPr lang="en-US" sz="2000" b="1" i="1">
                            <a:solidFill>
                              <a:srgbClr val="FF0000"/>
                            </a:solidFill>
                            <a:latin typeface="Cambria Math"/>
                          </a:rPr>
                          <m:t>𝜽</m:t>
                        </m:r>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𝒓</m:t>
                            </m:r>
                          </m:e>
                          <m:sup>
                            <m:r>
                              <a:rPr lang="en-US" sz="2000" b="1" i="1">
                                <a:solidFill>
                                  <a:srgbClr val="FF0000"/>
                                </a:solidFill>
                                <a:latin typeface="Cambria Math"/>
                              </a:rPr>
                              <m:t>𝟐</m:t>
                            </m:r>
                          </m:sup>
                        </m:sSup>
                      </m:den>
                    </m:f>
                  </m:oMath>
                </a14:m>
                <a:r>
                  <a:rPr lang="en-US" sz="2000" b="1" dirty="0">
                    <a:solidFill>
                      <a:srgbClr val="FF0000"/>
                    </a:solidFill>
                    <a:latin typeface="Calibri"/>
                  </a:rPr>
                  <a:t>                                                         </a:t>
                </a:r>
                <a14:m>
                  <m:oMath xmlns:m="http://schemas.openxmlformats.org/officeDocument/2006/math">
                    <m:r>
                      <a:rPr lang="en-US" sz="2000" b="1" i="1">
                        <a:solidFill>
                          <a:srgbClr val="FF0000"/>
                        </a:solidFill>
                        <a:latin typeface="Cambria Math"/>
                      </a:rPr>
                      <m:t>𝟏</m:t>
                    </m:r>
                  </m:oMath>
                </a14:m>
                <a:endParaRPr lang="en-US" sz="2000" dirty="0">
                  <a:solidFill>
                    <a:prstClr val="black"/>
                  </a:solidFill>
                  <a:latin typeface="Calibri"/>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410820"/>
                <a:ext cx="5940152" cy="5416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43482" y="1058379"/>
                <a:ext cx="4572000" cy="646331"/>
              </a:xfrm>
              <a:prstGeom prst="rect">
                <a:avLst/>
              </a:prstGeom>
            </p:spPr>
            <p:txBody>
              <a:bodyPr>
                <a:spAutoFit/>
              </a:bodyPr>
              <a:lstStyle/>
              <a:p>
                <a:pPr>
                  <a:defRPr/>
                </a:pPr>
                <a:r>
                  <a:rPr lang="en-US" dirty="0">
                    <a:solidFill>
                      <a:prstClr val="black"/>
                    </a:solidFill>
                    <a:latin typeface="Calibri"/>
                  </a:rPr>
                  <a:t>To integrate this expression, we must relate the variables </a:t>
                </a:r>
                <a14:m>
                  <m:oMath xmlns:m="http://schemas.openxmlformats.org/officeDocument/2006/math">
                    <m:r>
                      <a:rPr lang="en-US" b="1" i="1">
                        <a:solidFill>
                          <a:srgbClr val="FF0000"/>
                        </a:solidFill>
                        <a:latin typeface="Cambria Math"/>
                      </a:rPr>
                      <m:t>𝜽</m:t>
                    </m:r>
                  </m:oMath>
                </a14:m>
                <a:r>
                  <a:rPr lang="en-US" dirty="0">
                    <a:solidFill>
                      <a:prstClr val="black"/>
                    </a:solidFill>
                    <a:latin typeface="Calibri"/>
                  </a:rPr>
                  <a:t>, </a:t>
                </a:r>
                <a14:m>
                  <m:oMath xmlns:m="http://schemas.openxmlformats.org/officeDocument/2006/math">
                    <m:r>
                      <a:rPr lang="en-US" b="1" i="1">
                        <a:solidFill>
                          <a:srgbClr val="FF0000"/>
                        </a:solidFill>
                        <a:latin typeface="Cambria Math"/>
                      </a:rPr>
                      <m:t>𝒙</m:t>
                    </m:r>
                    <m:r>
                      <a:rPr lang="en-US" i="1">
                        <a:solidFill>
                          <a:prstClr val="black"/>
                        </a:solidFill>
                        <a:latin typeface="Cambria Math"/>
                      </a:rPr>
                      <m:t>, </m:t>
                    </m:r>
                    <m:r>
                      <a:rPr lang="en-US" i="1">
                        <a:solidFill>
                          <a:prstClr val="black"/>
                        </a:solidFill>
                        <a:latin typeface="Cambria Math"/>
                      </a:rPr>
                      <m:t>𝑎𝑛𝑑</m:t>
                    </m:r>
                    <m:r>
                      <a:rPr lang="en-US" i="1">
                        <a:solidFill>
                          <a:prstClr val="black"/>
                        </a:solidFill>
                        <a:latin typeface="Cambria Math"/>
                      </a:rPr>
                      <m:t> </m:t>
                    </m:r>
                    <m:r>
                      <a:rPr lang="en-US" b="1" i="1">
                        <a:solidFill>
                          <a:srgbClr val="FF0000"/>
                        </a:solidFill>
                        <a:latin typeface="Cambria Math"/>
                      </a:rPr>
                      <m:t>𝒓</m:t>
                    </m:r>
                  </m:oMath>
                </a14:m>
                <a:r>
                  <a:rPr lang="en-US" dirty="0">
                    <a:solidFill>
                      <a:prstClr val="black"/>
                    </a:solidFill>
                    <a:latin typeface="Calibri"/>
                  </a:rPr>
                  <a:t>.</a:t>
                </a:r>
              </a:p>
            </p:txBody>
          </p:sp>
        </mc:Choice>
        <mc:Fallback xmlns="">
          <p:sp>
            <p:nvSpPr>
              <p:cNvPr id="4" name="Rectangle 3"/>
              <p:cNvSpPr>
                <a:spLocks noRot="1" noChangeAspect="1" noMove="1" noResize="1" noEditPoints="1" noAdjustHandles="1" noChangeArrowheads="1" noChangeShapeType="1" noTextEdit="1"/>
              </p:cNvSpPr>
              <p:nvPr/>
            </p:nvSpPr>
            <p:spPr>
              <a:xfrm>
                <a:off x="1543482" y="1058379"/>
                <a:ext cx="4572000" cy="646331"/>
              </a:xfrm>
              <a:prstGeom prst="rect">
                <a:avLst/>
              </a:prstGeom>
              <a:blipFill>
                <a:blip r:embed="rId6"/>
                <a:stretch>
                  <a:fillRect l="-1067"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4000" y="1689031"/>
                <a:ext cx="6444208" cy="1065933"/>
              </a:xfrm>
              <a:prstGeom prst="rect">
                <a:avLst/>
              </a:prstGeom>
            </p:spPr>
            <p:txBody>
              <a:bodyPr wrap="square">
                <a:spAutoFit/>
              </a:bodyPr>
              <a:lstStyle/>
              <a:p>
                <a:pPr>
                  <a:defRPr/>
                </a:pPr>
                <a:r>
                  <a:rPr lang="en-US" dirty="0">
                    <a:solidFill>
                      <a:prstClr val="black"/>
                    </a:solidFill>
                    <a:latin typeface="Calibri"/>
                  </a:rPr>
                  <a:t>One approach is to express </a:t>
                </a:r>
                <a14:m>
                  <m:oMath xmlns:m="http://schemas.openxmlformats.org/officeDocument/2006/math">
                    <m:r>
                      <a:rPr lang="en-US" b="1" i="1" smtClean="0">
                        <a:solidFill>
                          <a:srgbClr val="FF0000"/>
                        </a:solidFill>
                        <a:latin typeface="Cambria Math"/>
                      </a:rPr>
                      <m:t>𝒙</m:t>
                    </m:r>
                    <m:r>
                      <a:rPr lang="en-US" i="1">
                        <a:solidFill>
                          <a:prstClr val="black"/>
                        </a:solidFill>
                        <a:latin typeface="Cambria Math"/>
                      </a:rPr>
                      <m:t> </m:t>
                    </m:r>
                    <m:r>
                      <a:rPr lang="en-US" i="1">
                        <a:solidFill>
                          <a:prstClr val="black"/>
                        </a:solidFill>
                        <a:latin typeface="Cambria Math"/>
                      </a:rPr>
                      <m:t>𝑎𝑛𝑑</m:t>
                    </m:r>
                    <m:r>
                      <a:rPr lang="en-US" i="1">
                        <a:solidFill>
                          <a:prstClr val="black"/>
                        </a:solidFill>
                        <a:latin typeface="Cambria Math"/>
                      </a:rPr>
                      <m:t> </m:t>
                    </m:r>
                    <m:r>
                      <a:rPr lang="en-US" b="1" i="1" smtClean="0">
                        <a:solidFill>
                          <a:srgbClr val="FF0000"/>
                        </a:solidFill>
                        <a:latin typeface="Cambria Math"/>
                      </a:rPr>
                      <m:t>𝒓</m:t>
                    </m:r>
                  </m:oMath>
                </a14:m>
                <a:r>
                  <a:rPr lang="en-US" i="1" dirty="0">
                    <a:solidFill>
                      <a:prstClr val="black"/>
                    </a:solidFill>
                    <a:latin typeface="Calibri"/>
                  </a:rPr>
                  <a:t> </a:t>
                </a:r>
                <a:r>
                  <a:rPr lang="en-US" dirty="0">
                    <a:solidFill>
                      <a:prstClr val="black"/>
                    </a:solidFill>
                    <a:latin typeface="Calibri"/>
                  </a:rPr>
                  <a:t>in terms of </a:t>
                </a:r>
                <a14:m>
                  <m:oMath xmlns:m="http://schemas.openxmlformats.org/officeDocument/2006/math">
                    <m:r>
                      <a:rPr lang="en-US" b="1" i="1" smtClean="0">
                        <a:solidFill>
                          <a:srgbClr val="FF0000"/>
                        </a:solidFill>
                        <a:latin typeface="Cambria Math"/>
                      </a:rPr>
                      <m:t>𝜽</m:t>
                    </m:r>
                  </m:oMath>
                </a14:m>
                <a:r>
                  <a:rPr lang="en-US" dirty="0">
                    <a:solidFill>
                      <a:prstClr val="black"/>
                    </a:solidFill>
                    <a:latin typeface="Calibri"/>
                  </a:rPr>
                  <a:t>. From the geometry in Figure </a:t>
                </a:r>
                <a14:m>
                  <m:oMath xmlns:m="http://schemas.openxmlformats.org/officeDocument/2006/math">
                    <m:r>
                      <a:rPr lang="en-US" b="1" i="1">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𝟑</m:t>
                    </m:r>
                    <m:r>
                      <a:rPr lang="en-US" b="1" i="1">
                        <a:solidFill>
                          <a:prstClr val="black"/>
                        </a:solidFill>
                        <a:latin typeface="Cambria Math"/>
                      </a:rPr>
                      <m:t>𝒂</m:t>
                    </m:r>
                  </m:oMath>
                </a14:m>
                <a:r>
                  <a:rPr lang="en-US" dirty="0">
                    <a:solidFill>
                      <a:prstClr val="black"/>
                    </a:solidFill>
                    <a:latin typeface="Calibri"/>
                  </a:rPr>
                  <a:t>, we have</a:t>
                </a:r>
                <a:r>
                  <a:rPr lang="en-US" sz="1600" dirty="0">
                    <a:solidFill>
                      <a:prstClr val="black"/>
                    </a:solidFill>
                    <a:latin typeface="Calibri"/>
                  </a:rPr>
                  <a:t> </a:t>
                </a:r>
                <a14:m>
                  <m:oMath xmlns:m="http://schemas.openxmlformats.org/officeDocument/2006/math">
                    <m:func>
                      <m:funcPr>
                        <m:ctrlPr>
                          <a:rPr lang="en-US" sz="1600" b="1" i="1">
                            <a:solidFill>
                              <a:srgbClr val="FF0000"/>
                            </a:solidFill>
                            <a:latin typeface="Cambria Math" panose="02040503050406030204" pitchFamily="18" charset="0"/>
                          </a:rPr>
                        </m:ctrlPr>
                      </m:funcPr>
                      <m:fName>
                        <m:r>
                          <m:rPr>
                            <m:sty m:val="p"/>
                          </m:rPr>
                          <a:rPr lang="en-US" sz="1600">
                            <a:solidFill>
                              <a:srgbClr val="FF0000"/>
                            </a:solidFill>
                            <a:latin typeface="Cambria Math" panose="02040503050406030204" pitchFamily="18" charset="0"/>
                          </a:rPr>
                          <m:t>sin</m:t>
                        </m:r>
                      </m:fName>
                      <m:e>
                        <m:r>
                          <a:rPr lang="en-US" sz="1600" i="1">
                            <a:solidFill>
                              <a:srgbClr val="FF0000"/>
                            </a:solidFill>
                            <a:latin typeface="Cambria Math" panose="02040503050406030204" pitchFamily="18" charset="0"/>
                            <a:ea typeface="Cambria Math" panose="02040503050406030204" pitchFamily="18" charset="0"/>
                          </a:rPr>
                          <m:t>𝜽</m:t>
                        </m:r>
                      </m:e>
                    </m:func>
                    <m:r>
                      <a:rPr lang="en-US" sz="1600" b="1" i="1">
                        <a:solidFill>
                          <a:srgbClr val="FF0000"/>
                        </a:solidFill>
                        <a:latin typeface="Cambria Math" panose="02040503050406030204" pitchFamily="18" charset="0"/>
                        <a:ea typeface="Cambria Math" panose="02040503050406030204" pitchFamily="18" charset="0"/>
                      </a:rPr>
                      <m:t>=</m:t>
                    </m:r>
                    <m:f>
                      <m:fPr>
                        <m:ctrlPr>
                          <a:rPr lang="en-US" sz="1600" b="1" i="1">
                            <a:solidFill>
                              <a:srgbClr val="FF0000"/>
                            </a:solidFill>
                            <a:latin typeface="Cambria Math" panose="02040503050406030204" pitchFamily="18" charset="0"/>
                            <a:ea typeface="Cambria Math" panose="02040503050406030204" pitchFamily="18" charset="0"/>
                          </a:rPr>
                        </m:ctrlPr>
                      </m:fPr>
                      <m:num>
                        <m:r>
                          <a:rPr lang="en-US" sz="1600" b="1" i="1">
                            <a:solidFill>
                              <a:srgbClr val="FF0000"/>
                            </a:solidFill>
                            <a:latin typeface="Cambria Math" panose="02040503050406030204" pitchFamily="18" charset="0"/>
                            <a:ea typeface="Cambria Math" panose="02040503050406030204" pitchFamily="18" charset="0"/>
                          </a:rPr>
                          <m:t>𝒂</m:t>
                        </m:r>
                      </m:num>
                      <m:den>
                        <m:r>
                          <a:rPr lang="en-US" sz="1600" b="1" i="1">
                            <a:solidFill>
                              <a:srgbClr val="FF0000"/>
                            </a:solidFill>
                            <a:latin typeface="Cambria Math" panose="02040503050406030204" pitchFamily="18" charset="0"/>
                            <a:ea typeface="Cambria Math" panose="02040503050406030204" pitchFamily="18" charset="0"/>
                          </a:rPr>
                          <m:t>𝒓</m:t>
                        </m:r>
                      </m:den>
                    </m:f>
                  </m:oMath>
                </a14:m>
                <a:r>
                  <a:rPr lang="en-US" sz="1600" dirty="0">
                    <a:solidFill>
                      <a:srgbClr val="FF0000"/>
                    </a:solidFill>
                  </a:rPr>
                  <a:t> </a:t>
                </a:r>
                <a:endParaRPr lang="en-US" sz="1600" dirty="0">
                  <a:solidFill>
                    <a:prstClr val="black"/>
                  </a:solidFill>
                  <a:latin typeface="Calibri"/>
                </a:endParaRPr>
              </a:p>
              <a:p>
                <a:pPr>
                  <a:defRPr/>
                </a:pPr>
                <a:r>
                  <a:rPr lang="en-US" b="1" dirty="0">
                    <a:solidFill>
                      <a:srgbClr val="FF0000"/>
                    </a:solidFill>
                    <a:latin typeface="Calibri"/>
                  </a:rPr>
                  <a:t>                      </a:t>
                </a:r>
                <a14:m>
                  <m:oMath xmlns:m="http://schemas.openxmlformats.org/officeDocument/2006/math">
                    <m:r>
                      <a:rPr lang="en-US" b="1" i="1">
                        <a:solidFill>
                          <a:srgbClr val="FF0000"/>
                        </a:solidFill>
                        <a:latin typeface="Cambria Math"/>
                      </a:rPr>
                      <m:t>𝒓</m:t>
                    </m:r>
                    <m:r>
                      <a:rPr lang="en-US" b="1" i="1">
                        <a:solidFill>
                          <a:srgbClr val="FF0000"/>
                        </a:solidFill>
                        <a:latin typeface="Cambria Math"/>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a:rPr>
                          <m:t>𝒂</m:t>
                        </m:r>
                      </m:num>
                      <m:den>
                        <m:r>
                          <a:rPr lang="en-US" b="1" i="1">
                            <a:solidFill>
                              <a:srgbClr val="FF0000"/>
                            </a:solidFill>
                            <a:latin typeface="Cambria Math"/>
                          </a:rPr>
                          <m:t>𝒔𝒊𝒏</m:t>
                        </m:r>
                        <m:r>
                          <a:rPr lang="en-US" b="1" i="1">
                            <a:solidFill>
                              <a:srgbClr val="FF0000"/>
                            </a:solidFill>
                            <a:latin typeface="Cambria Math"/>
                          </a:rPr>
                          <m:t>𝜽</m:t>
                        </m:r>
                      </m:den>
                    </m:f>
                    <m:r>
                      <a:rPr lang="en-US" b="1" i="1">
                        <a:solidFill>
                          <a:srgbClr val="FF0000"/>
                        </a:solidFill>
                        <a:latin typeface="Cambria Math"/>
                      </a:rPr>
                      <m:t>=</m:t>
                    </m:r>
                    <m:r>
                      <a:rPr lang="en-US" b="1" i="1">
                        <a:solidFill>
                          <a:srgbClr val="FF0000"/>
                        </a:solidFill>
                        <a:latin typeface="Cambria Math"/>
                      </a:rPr>
                      <m:t>𝒂</m:t>
                    </m:r>
                    <m:r>
                      <a:rPr lang="en-US" b="1" i="1">
                        <a:solidFill>
                          <a:srgbClr val="FF0000"/>
                        </a:solidFill>
                        <a:latin typeface="Cambria Math"/>
                      </a:rPr>
                      <m:t> </m:t>
                    </m:r>
                    <m:r>
                      <a:rPr lang="en-US" b="1" i="1">
                        <a:solidFill>
                          <a:srgbClr val="FF0000"/>
                        </a:solidFill>
                        <a:latin typeface="Cambria Math"/>
                      </a:rPr>
                      <m:t>𝒄𝒔𝒄</m:t>
                    </m:r>
                    <m:r>
                      <a:rPr lang="en-US" b="1" i="1">
                        <a:solidFill>
                          <a:srgbClr val="FF0000"/>
                        </a:solidFill>
                        <a:latin typeface="Cambria Math"/>
                      </a:rPr>
                      <m:t>𝜽</m:t>
                    </m:r>
                  </m:oMath>
                </a14:m>
                <a:r>
                  <a:rPr lang="en-US" b="1" dirty="0">
                    <a:solidFill>
                      <a:srgbClr val="FF0000"/>
                    </a:solidFill>
                    <a:latin typeface="Calibri"/>
                  </a:rPr>
                  <a:t>                                         </a:t>
                </a:r>
                <a14:m>
                  <m:oMath xmlns:m="http://schemas.openxmlformats.org/officeDocument/2006/math">
                    <m:r>
                      <a:rPr lang="en-US" b="1" i="1">
                        <a:solidFill>
                          <a:srgbClr val="FF0000"/>
                        </a:solidFill>
                        <a:latin typeface="Cambria Math"/>
                      </a:rPr>
                      <m:t>𝟐</m:t>
                    </m:r>
                  </m:oMath>
                </a14:m>
                <a:endParaRPr lang="en-US" b="1" dirty="0">
                  <a:solidFill>
                    <a:srgbClr val="FF0000"/>
                  </a:solidFill>
                  <a:latin typeface="Calibri"/>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0" y="1689031"/>
                <a:ext cx="6444208" cy="1065933"/>
              </a:xfrm>
              <a:prstGeom prst="rect">
                <a:avLst/>
              </a:prstGeom>
              <a:blipFill>
                <a:blip r:embed="rId7"/>
                <a:stretch>
                  <a:fillRect l="-757" t="-2857" b="-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62964" y="2754425"/>
                <a:ext cx="5613156" cy="1453090"/>
              </a:xfrm>
              <a:prstGeom prst="rect">
                <a:avLst/>
              </a:prstGeom>
            </p:spPr>
            <p:txBody>
              <a:bodyPr wrap="square">
                <a:spAutoFit/>
              </a:bodyPr>
              <a:lstStyle/>
              <a:p>
                <a:pPr lvl="0">
                  <a:defRPr/>
                </a:pPr>
                <a:r>
                  <a:rPr lang="en-US" dirty="0">
                    <a:solidFill>
                      <a:prstClr val="black"/>
                    </a:solidFill>
                    <a:latin typeface="Calibri"/>
                  </a:rPr>
                  <a:t>Because</a:t>
                </a:r>
                <a14:m>
                  <m:oMath xmlns:m="http://schemas.openxmlformats.org/officeDocument/2006/math">
                    <m:func>
                      <m:funcPr>
                        <m:ctrlPr>
                          <a:rPr lang="en-US" sz="1600" b="1" i="1">
                            <a:solidFill>
                              <a:srgbClr val="FF0000"/>
                            </a:solidFill>
                            <a:latin typeface="Cambria Math" panose="02040503050406030204" pitchFamily="18" charset="0"/>
                          </a:rPr>
                        </m:ctrlPr>
                      </m:funcPr>
                      <m:fName>
                        <m:r>
                          <m:rPr>
                            <m:sty m:val="p"/>
                          </m:rPr>
                          <a:rPr lang="en-US" sz="1600" b="0" i="0" smtClean="0">
                            <a:solidFill>
                              <a:srgbClr val="FF0000"/>
                            </a:solidFill>
                            <a:latin typeface="Cambria Math" panose="02040503050406030204" pitchFamily="18" charset="0"/>
                          </a:rPr>
                          <m:t>tan</m:t>
                        </m:r>
                      </m:fName>
                      <m:e>
                        <m:r>
                          <a:rPr lang="en-US" sz="1600" i="1">
                            <a:solidFill>
                              <a:srgbClr val="FF0000"/>
                            </a:solidFill>
                            <a:latin typeface="Cambria Math" panose="02040503050406030204" pitchFamily="18" charset="0"/>
                            <a:ea typeface="Cambria Math" panose="02040503050406030204" pitchFamily="18" charset="0"/>
                          </a:rPr>
                          <m:t>𝜽</m:t>
                        </m:r>
                      </m:e>
                    </m:func>
                    <m:r>
                      <a:rPr lang="en-US" sz="1600" b="1" i="1">
                        <a:solidFill>
                          <a:srgbClr val="FF0000"/>
                        </a:solidFill>
                        <a:latin typeface="Cambria Math" panose="02040503050406030204" pitchFamily="18" charset="0"/>
                        <a:ea typeface="Cambria Math" panose="02040503050406030204" pitchFamily="18" charset="0"/>
                      </a:rPr>
                      <m:t>=</m:t>
                    </m:r>
                    <m:f>
                      <m:fPr>
                        <m:ctrlPr>
                          <a:rPr lang="en-US" sz="1600" b="1" i="1" smtClean="0">
                            <a:solidFill>
                              <a:srgbClr val="FF0000"/>
                            </a:solidFill>
                            <a:latin typeface="Cambria Math" panose="02040503050406030204" pitchFamily="18" charset="0"/>
                            <a:ea typeface="Cambria Math" panose="02040503050406030204" pitchFamily="18" charset="0"/>
                          </a:rPr>
                        </m:ctrlPr>
                      </m:fPr>
                      <m:num>
                        <m:r>
                          <a:rPr lang="en-US" sz="1600" b="1" i="1" smtClean="0">
                            <a:solidFill>
                              <a:srgbClr val="FF0000"/>
                            </a:solidFill>
                            <a:latin typeface="Cambria Math" panose="02040503050406030204" pitchFamily="18" charset="0"/>
                            <a:ea typeface="Cambria Math" panose="02040503050406030204" pitchFamily="18" charset="0"/>
                          </a:rPr>
                          <m:t>𝒂</m:t>
                        </m:r>
                      </m:num>
                      <m:den>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𝒙</m:t>
                        </m:r>
                      </m:den>
                    </m:f>
                  </m:oMath>
                </a14:m>
                <a:r>
                  <a:rPr lang="en-US" sz="1600" dirty="0">
                    <a:solidFill>
                      <a:srgbClr val="FF0000"/>
                    </a:solidFill>
                  </a:rPr>
                  <a:t> </a:t>
                </a:r>
                <a:r>
                  <a:rPr lang="en-US" sz="1600" dirty="0">
                    <a:solidFill>
                      <a:prstClr val="black"/>
                    </a:solidFill>
                  </a:rPr>
                  <a:t> </a:t>
                </a:r>
                <a:r>
                  <a:rPr lang="en-US" dirty="0">
                    <a:solidFill>
                      <a:prstClr val="black"/>
                    </a:solidFill>
                    <a:latin typeface="Calibri"/>
                  </a:rPr>
                  <a:t>from the right triangle in Figure </a:t>
                </a:r>
                <a14:m>
                  <m:oMath xmlns:m="http://schemas.openxmlformats.org/officeDocument/2006/math">
                    <m:r>
                      <a:rPr lang="en-US" b="1" i="1" smtClean="0">
                        <a:solidFill>
                          <a:prstClr val="black"/>
                        </a:solidFill>
                        <a:latin typeface="Cambria Math" panose="02040503050406030204" pitchFamily="18" charset="0"/>
                      </a:rPr>
                      <m:t>𝟐</m:t>
                    </m:r>
                    <m:r>
                      <a:rPr lang="en-US" b="1" i="1">
                        <a:solidFill>
                          <a:prstClr val="black"/>
                        </a:solidFill>
                        <a:latin typeface="Cambria Math"/>
                      </a:rPr>
                      <m:t>.</m:t>
                    </m:r>
                    <m:r>
                      <a:rPr lang="en-US" b="1" i="1">
                        <a:solidFill>
                          <a:prstClr val="black"/>
                        </a:solidFill>
                        <a:latin typeface="Cambria Math"/>
                      </a:rPr>
                      <m:t>𝟑</m:t>
                    </m:r>
                    <m:r>
                      <a:rPr lang="en-US" b="1" i="1">
                        <a:solidFill>
                          <a:prstClr val="black"/>
                        </a:solidFill>
                        <a:latin typeface="Cambria Math"/>
                      </a:rPr>
                      <m:t>𝒂</m:t>
                    </m:r>
                  </m:oMath>
                </a14:m>
                <a:r>
                  <a:rPr lang="en-US" dirty="0">
                    <a:solidFill>
                      <a:prstClr val="black"/>
                    </a:solidFill>
                    <a:latin typeface="Calibri"/>
                  </a:rPr>
                  <a:t> (the negative sign is necessary because </a:t>
                </a:r>
                <a14:m>
                  <m:oMath xmlns:m="http://schemas.openxmlformats.org/officeDocument/2006/math">
                    <m:r>
                      <a:rPr lang="en-US" b="1" i="1">
                        <a:solidFill>
                          <a:srgbClr val="FF0000"/>
                        </a:solidFill>
                        <a:latin typeface="Cambria Math"/>
                      </a:rPr>
                      <m:t>𝒅𝒔</m:t>
                    </m:r>
                  </m:oMath>
                </a14:m>
                <a:r>
                  <a:rPr lang="en-US" dirty="0">
                    <a:solidFill>
                      <a:prstClr val="black"/>
                    </a:solidFill>
                    <a:latin typeface="Calibri"/>
                  </a:rPr>
                  <a:t> is located at a negative value of</a:t>
                </a:r>
                <a:r>
                  <a:rPr lang="en-US" b="1" dirty="0">
                    <a:solidFill>
                      <a:srgbClr val="FF0000"/>
                    </a:solidFill>
                    <a:latin typeface="Calibri"/>
                  </a:rPr>
                  <a:t> </a:t>
                </a:r>
                <a:r>
                  <a:rPr lang="en-US" b="1" i="1" dirty="0">
                    <a:solidFill>
                      <a:srgbClr val="FF0000"/>
                    </a:solidFill>
                    <a:latin typeface="Calibri"/>
                  </a:rPr>
                  <a:t>x</a:t>
                </a:r>
                <a:r>
                  <a:rPr lang="en-US" dirty="0">
                    <a:solidFill>
                      <a:prstClr val="black"/>
                    </a:solidFill>
                    <a:latin typeface="Calibri"/>
                  </a:rPr>
                  <a:t>), we have</a:t>
                </a:r>
              </a:p>
              <a:p>
                <a:pPr>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𝒙</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𝒂</m:t>
                          </m:r>
                        </m:num>
                        <m:den>
                          <m:func>
                            <m:funcPr>
                              <m:ctrlPr>
                                <a:rPr lang="en-US" b="1"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tan</m:t>
                              </m:r>
                            </m:fName>
                            <m:e>
                              <m:r>
                                <a:rPr lang="en-US" b="0" i="1" smtClean="0">
                                  <a:solidFill>
                                    <a:srgbClr val="FF0000"/>
                                  </a:solidFill>
                                  <a:latin typeface="Cambria Math" panose="02040503050406030204" pitchFamily="18" charset="0"/>
                                  <a:ea typeface="Cambria Math" panose="02040503050406030204" pitchFamily="18" charset="0"/>
                                </a:rPr>
                                <m:t>𝜽</m:t>
                              </m:r>
                            </m:e>
                          </m:func>
                        </m:den>
                      </m:f>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𝒂</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cot</m:t>
                          </m:r>
                        </m:fName>
                        <m:e>
                          <m:r>
                            <a:rPr lang="en-US" b="0" i="1" smtClean="0">
                              <a:solidFill>
                                <a:srgbClr val="FF0000"/>
                              </a:solidFill>
                              <a:latin typeface="Cambria Math" panose="02040503050406030204" pitchFamily="18" charset="0"/>
                              <a:ea typeface="Cambria Math" panose="02040503050406030204" pitchFamily="18" charset="0"/>
                            </a:rPr>
                            <m:t>𝜽</m:t>
                          </m:r>
                        </m:e>
                      </m:func>
                    </m:oMath>
                  </m:oMathPara>
                </a14:m>
                <a:endParaRPr lang="en-US" b="1" dirty="0">
                  <a:solidFill>
                    <a:srgbClr val="FF0000"/>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1562964" y="2754425"/>
                <a:ext cx="5613156" cy="1453090"/>
              </a:xfrm>
              <a:prstGeom prst="rect">
                <a:avLst/>
              </a:prstGeom>
              <a:blipFill>
                <a:blip r:embed="rId8"/>
                <a:stretch>
                  <a:fillRect l="-869" t="-2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69715" y="4077073"/>
                <a:ext cx="6498493" cy="652551"/>
              </a:xfrm>
              <a:prstGeom prst="rect">
                <a:avLst/>
              </a:prstGeom>
            </p:spPr>
            <p:txBody>
              <a:bodyPr wrap="square">
                <a:spAutoFit/>
              </a:bodyPr>
              <a:lstStyle/>
              <a:p>
                <a:pPr>
                  <a:defRPr/>
                </a:pPr>
                <a:r>
                  <a:rPr lang="en-US" dirty="0">
                    <a:solidFill>
                      <a:prstClr val="black"/>
                    </a:solidFill>
                    <a:latin typeface="Calibri"/>
                  </a:rPr>
                  <a:t>Taking the derivative of this expression gives</a:t>
                </a:r>
              </a:p>
              <a:p>
                <a:pPr>
                  <a:defRPr/>
                </a:pPr>
                <a:r>
                  <a:rPr lang="en-US" b="1" dirty="0">
                    <a:solidFill>
                      <a:srgbClr val="FF0000"/>
                    </a:solidFill>
                    <a:latin typeface="Calibri"/>
                  </a:rPr>
                  <a:t>                     </a:t>
                </a:r>
                <a14:m>
                  <m:oMath xmlns:m="http://schemas.openxmlformats.org/officeDocument/2006/math">
                    <m:r>
                      <a:rPr lang="en-US" b="1" i="1">
                        <a:solidFill>
                          <a:srgbClr val="FF0000"/>
                        </a:solidFill>
                        <a:latin typeface="Cambria Math"/>
                      </a:rPr>
                      <m:t>𝒅𝒙</m:t>
                    </m:r>
                    <m:r>
                      <a:rPr lang="en-US" b="1" i="1">
                        <a:solidFill>
                          <a:srgbClr val="FF0000"/>
                        </a:solidFill>
                        <a:latin typeface="Cambria Math"/>
                      </a:rPr>
                      <m:t>=</m:t>
                    </m:r>
                    <m:r>
                      <a:rPr lang="en-US" b="1" i="1">
                        <a:solidFill>
                          <a:srgbClr val="FF0000"/>
                        </a:solidFill>
                        <a:latin typeface="Cambria Math"/>
                      </a:rPr>
                      <m:t>𝒂</m:t>
                    </m:r>
                    <m:r>
                      <a:rPr lang="en-US" b="1" i="1">
                        <a:solidFill>
                          <a:srgbClr val="FF0000"/>
                        </a:solidFill>
                        <a:latin typeface="Cambria Math"/>
                      </a:rPr>
                      <m:t> </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𝒄𝒔𝒄</m:t>
                        </m:r>
                      </m:e>
                      <m:sup>
                        <m:r>
                          <a:rPr lang="en-US" b="1" i="1">
                            <a:solidFill>
                              <a:srgbClr val="FF0000"/>
                            </a:solidFill>
                            <a:latin typeface="Cambria Math"/>
                          </a:rPr>
                          <m:t>𝟐</m:t>
                        </m:r>
                      </m:sup>
                    </m:sSup>
                    <m:r>
                      <a:rPr lang="en-US" b="1" i="1">
                        <a:solidFill>
                          <a:srgbClr val="FF0000"/>
                        </a:solidFill>
                        <a:latin typeface="Cambria Math"/>
                      </a:rPr>
                      <m:t>𝜽</m:t>
                    </m:r>
                    <m:r>
                      <a:rPr lang="en-US" b="1" i="1">
                        <a:solidFill>
                          <a:srgbClr val="FF0000"/>
                        </a:solidFill>
                        <a:latin typeface="Cambria Math"/>
                      </a:rPr>
                      <m:t>𝒅</m:t>
                    </m:r>
                    <m:r>
                      <a:rPr lang="en-US" b="1" i="1">
                        <a:solidFill>
                          <a:srgbClr val="FF0000"/>
                        </a:solidFill>
                        <a:latin typeface="Cambria Math"/>
                      </a:rPr>
                      <m:t>𝜽</m:t>
                    </m:r>
                  </m:oMath>
                </a14:m>
                <a:r>
                  <a:rPr lang="en-US" b="1" dirty="0">
                    <a:solidFill>
                      <a:srgbClr val="FF0000"/>
                    </a:solidFill>
                    <a:latin typeface="Calibri"/>
                  </a:rPr>
                  <a:t>                                               </a:t>
                </a:r>
                <a14:m>
                  <m:oMath xmlns:m="http://schemas.openxmlformats.org/officeDocument/2006/math">
                    <m:r>
                      <a:rPr lang="en-US" b="1" i="1">
                        <a:solidFill>
                          <a:srgbClr val="FF0000"/>
                        </a:solidFill>
                        <a:latin typeface="Cambria Math"/>
                      </a:rPr>
                      <m:t>𝟑</m:t>
                    </m:r>
                  </m:oMath>
                </a14:m>
                <a:endParaRPr lang="en-US" b="1" dirty="0">
                  <a:solidFill>
                    <a:srgbClr val="FF0000"/>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1469715" y="4077073"/>
                <a:ext cx="6498493" cy="652551"/>
              </a:xfrm>
              <a:prstGeom prst="rect">
                <a:avLst/>
              </a:prstGeom>
              <a:blipFill>
                <a:blip r:embed="rId9"/>
                <a:stretch>
                  <a:fillRect l="-750" t="-5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76349" y="4797152"/>
                <a:ext cx="5887803" cy="1982466"/>
              </a:xfrm>
              <a:prstGeom prst="rect">
                <a:avLst/>
              </a:prstGeom>
            </p:spPr>
            <p:txBody>
              <a:bodyPr wrap="square">
                <a:spAutoFit/>
              </a:bodyPr>
              <a:lstStyle/>
              <a:p>
                <a:pPr>
                  <a:defRPr/>
                </a:pPr>
                <a:r>
                  <a:rPr lang="en-US" dirty="0">
                    <a:solidFill>
                      <a:prstClr val="black"/>
                    </a:solidFill>
                    <a:latin typeface="Calibri"/>
                  </a:rPr>
                  <a:t>Substitution of Equations </a:t>
                </a:r>
                <a14:m>
                  <m:oMath xmlns:m="http://schemas.openxmlformats.org/officeDocument/2006/math">
                    <m:r>
                      <a:rPr lang="en-US" b="1" i="1">
                        <a:solidFill>
                          <a:prstClr val="black"/>
                        </a:solidFill>
                        <a:latin typeface="Cambria Math"/>
                      </a:rPr>
                      <m:t>(</m:t>
                    </m:r>
                    <m:r>
                      <a:rPr lang="en-US" b="1" i="1">
                        <a:solidFill>
                          <a:prstClr val="black"/>
                        </a:solidFill>
                        <a:latin typeface="Cambria Math"/>
                      </a:rPr>
                      <m:t>𝟐</m:t>
                    </m:r>
                    <m:r>
                      <a:rPr lang="en-US" b="1" i="1">
                        <a:solidFill>
                          <a:prstClr val="black"/>
                        </a:solidFill>
                        <a:latin typeface="Cambria Math"/>
                      </a:rPr>
                      <m:t>) </m:t>
                    </m:r>
                    <m:r>
                      <a:rPr lang="en-US" i="1">
                        <a:solidFill>
                          <a:prstClr val="black"/>
                        </a:solidFill>
                        <a:latin typeface="Cambria Math"/>
                      </a:rPr>
                      <m:t>𝑎𝑛𝑑</m:t>
                    </m:r>
                    <m:r>
                      <a:rPr lang="en-US" b="1" i="1">
                        <a:solidFill>
                          <a:prstClr val="black"/>
                        </a:solidFill>
                        <a:latin typeface="Cambria Math"/>
                      </a:rPr>
                      <m:t> (</m:t>
                    </m:r>
                    <m:r>
                      <a:rPr lang="en-US" b="1" i="1">
                        <a:solidFill>
                          <a:prstClr val="black"/>
                        </a:solidFill>
                        <a:latin typeface="Cambria Math"/>
                      </a:rPr>
                      <m:t>𝟑</m:t>
                    </m:r>
                    <m:r>
                      <a:rPr lang="en-US" b="1" i="1">
                        <a:solidFill>
                          <a:prstClr val="black"/>
                        </a:solidFill>
                        <a:latin typeface="Cambria Math"/>
                      </a:rPr>
                      <m:t>) </m:t>
                    </m:r>
                    <m:r>
                      <a:rPr lang="en-US" i="1">
                        <a:solidFill>
                          <a:prstClr val="black"/>
                        </a:solidFill>
                        <a:latin typeface="Cambria Math"/>
                      </a:rPr>
                      <m:t>𝑖𝑛𝑡𝑜</m:t>
                    </m:r>
                    <m:r>
                      <a:rPr lang="en-US" i="1">
                        <a:solidFill>
                          <a:prstClr val="black"/>
                        </a:solidFill>
                        <a:latin typeface="Cambria Math"/>
                      </a:rPr>
                      <m:t> </m:t>
                    </m:r>
                    <m:r>
                      <a:rPr lang="en-US" i="1">
                        <a:solidFill>
                          <a:prstClr val="black"/>
                        </a:solidFill>
                        <a:latin typeface="Cambria Math"/>
                      </a:rPr>
                      <m:t>𝐸𝑞𝑢𝑎𝑡𝑖𝑜𝑛</m:t>
                    </m:r>
                    <m:r>
                      <a:rPr lang="en-US" b="1" i="1">
                        <a:solidFill>
                          <a:prstClr val="black"/>
                        </a:solidFill>
                        <a:latin typeface="Cambria Math"/>
                      </a:rPr>
                      <m:t> (</m:t>
                    </m:r>
                    <m:r>
                      <a:rPr lang="en-US" b="1" i="1">
                        <a:solidFill>
                          <a:prstClr val="black"/>
                        </a:solidFill>
                        <a:latin typeface="Cambria Math"/>
                      </a:rPr>
                      <m:t>𝟏</m:t>
                    </m:r>
                    <m:r>
                      <a:rPr lang="en-US" b="1" i="1">
                        <a:solidFill>
                          <a:prstClr val="black"/>
                        </a:solidFill>
                        <a:latin typeface="Cambria Math"/>
                      </a:rPr>
                      <m:t>)</m:t>
                    </m:r>
                  </m:oMath>
                </a14:m>
                <a:r>
                  <a:rPr lang="en-US" dirty="0">
                    <a:solidFill>
                      <a:prstClr val="black"/>
                    </a:solidFill>
                    <a:latin typeface="Calibri"/>
                  </a:rPr>
                  <a:t> gives </a:t>
                </a:r>
              </a:p>
              <a:p>
                <a:pPr>
                  <a:defRPr/>
                </a:pPr>
                <a14:m>
                  <m:oMath xmlns:m="http://schemas.openxmlformats.org/officeDocument/2006/math">
                    <m:r>
                      <a:rPr lang="en-US" sz="2000" b="1" i="1">
                        <a:solidFill>
                          <a:srgbClr val="FF0000"/>
                        </a:solidFill>
                        <a:latin typeface="Cambria Math"/>
                      </a:rPr>
                      <m:t>𝒅𝑩</m:t>
                    </m:r>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𝒂</m:t>
                        </m:r>
                        <m:r>
                          <a:rPr lang="en-US" sz="2000" b="1" i="1">
                            <a:solidFill>
                              <a:srgbClr val="FF0000"/>
                            </a:solidFill>
                            <a:latin typeface="Cambria Math"/>
                          </a:rPr>
                          <m:t> </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𝒄𝒔𝒄</m:t>
                            </m:r>
                          </m:e>
                          <m:sup>
                            <m:r>
                              <a:rPr lang="en-US" sz="2000" b="1" i="1">
                                <a:solidFill>
                                  <a:srgbClr val="FF0000"/>
                                </a:solidFill>
                                <a:latin typeface="Cambria Math"/>
                              </a:rPr>
                              <m:t>𝟐</m:t>
                            </m:r>
                          </m:sup>
                        </m:sSup>
                        <m:r>
                          <a:rPr lang="en-US" sz="2000" b="1" i="1">
                            <a:solidFill>
                              <a:srgbClr val="FF0000"/>
                            </a:solidFill>
                            <a:latin typeface="Cambria Math"/>
                          </a:rPr>
                          <m:t>𝜽</m:t>
                        </m:r>
                        <m:r>
                          <a:rPr lang="en-US" sz="2000" b="1" i="1">
                            <a:solidFill>
                              <a:srgbClr val="FF0000"/>
                            </a:solidFill>
                            <a:latin typeface="Cambria Math"/>
                          </a:rPr>
                          <m:t> </m:t>
                        </m:r>
                        <m:r>
                          <a:rPr lang="en-US" sz="2000" b="1" i="1">
                            <a:solidFill>
                              <a:srgbClr val="FF0000"/>
                            </a:solidFill>
                            <a:latin typeface="Cambria Math"/>
                          </a:rPr>
                          <m:t>𝒔𝒊𝒏</m:t>
                        </m:r>
                        <m:r>
                          <a:rPr lang="en-US" sz="2000" b="1" i="1">
                            <a:solidFill>
                              <a:srgbClr val="FF0000"/>
                            </a:solidFill>
                            <a:latin typeface="Cambria Math"/>
                          </a:rPr>
                          <m:t>𝜽</m:t>
                        </m:r>
                        <m:r>
                          <a:rPr lang="en-US" sz="2000" b="1" i="1">
                            <a:solidFill>
                              <a:srgbClr val="FF0000"/>
                            </a:solidFill>
                            <a:latin typeface="Cambria Math"/>
                          </a:rPr>
                          <m:t>𝒅</m:t>
                        </m:r>
                        <m:r>
                          <a:rPr lang="en-US" sz="2000" b="1" i="1">
                            <a:solidFill>
                              <a:srgbClr val="FF0000"/>
                            </a:solidFill>
                            <a:latin typeface="Cambria Math"/>
                          </a:rPr>
                          <m:t>𝜽</m:t>
                        </m:r>
                      </m:num>
                      <m:den>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𝒂</m:t>
                            </m:r>
                          </m:e>
                          <m:sup>
                            <m:r>
                              <a:rPr lang="en-US" sz="2000" b="1" i="1">
                                <a:solidFill>
                                  <a:srgbClr val="FF0000"/>
                                </a:solidFill>
                                <a:latin typeface="Cambria Math"/>
                              </a:rPr>
                              <m:t>𝟐</m:t>
                            </m:r>
                          </m:sup>
                        </m:sSup>
                        <m:r>
                          <a:rPr lang="en-US" sz="2000" b="1" i="1">
                            <a:solidFill>
                              <a:srgbClr val="FF0000"/>
                            </a:solidFill>
                            <a:latin typeface="Cambria Math"/>
                          </a:rPr>
                          <m:t> </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𝒄𝒔𝒄</m:t>
                            </m:r>
                          </m:e>
                          <m:sup>
                            <m:r>
                              <a:rPr lang="en-US" sz="2000" b="1" i="1">
                                <a:solidFill>
                                  <a:srgbClr val="FF0000"/>
                                </a:solidFill>
                                <a:latin typeface="Cambria Math"/>
                              </a:rPr>
                              <m:t>𝟐</m:t>
                            </m:r>
                          </m:sup>
                        </m:sSup>
                        <m:r>
                          <a:rPr lang="en-US" sz="2000" b="1" i="1">
                            <a:solidFill>
                              <a:srgbClr val="FF0000"/>
                            </a:solidFill>
                            <a:latin typeface="Cambria Math"/>
                          </a:rPr>
                          <m:t>𝜽</m:t>
                        </m:r>
                      </m:den>
                    </m:f>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a:rPr>
                              <m:t>𝝁</m:t>
                            </m:r>
                          </m:e>
                          <m:sub>
                            <m:r>
                              <a:rPr lang="en-US" sz="2000" b="1" i="1">
                                <a:solidFill>
                                  <a:srgbClr val="FF0000"/>
                                </a:solidFill>
                                <a:latin typeface="Cambria Math"/>
                              </a:rPr>
                              <m:t>𝟎</m:t>
                            </m:r>
                          </m:sub>
                        </m:sSub>
                        <m:r>
                          <a:rPr lang="en-US" sz="2000" b="1" i="1">
                            <a:solidFill>
                              <a:srgbClr val="FF0000"/>
                            </a:solidFill>
                            <a:latin typeface="Cambria Math"/>
                          </a:rPr>
                          <m:t>𝑰</m:t>
                        </m:r>
                      </m:num>
                      <m:den>
                        <m:r>
                          <a:rPr lang="en-US" sz="2000" b="1" i="1">
                            <a:solidFill>
                              <a:srgbClr val="FF0000"/>
                            </a:solidFill>
                            <a:latin typeface="Cambria Math"/>
                          </a:rPr>
                          <m:t>𝟒</m:t>
                        </m:r>
                        <m:r>
                          <a:rPr lang="en-US" sz="2000" b="1" i="1">
                            <a:solidFill>
                              <a:srgbClr val="FF0000"/>
                            </a:solidFill>
                            <a:latin typeface="Cambria Math"/>
                          </a:rPr>
                          <m:t>𝝅</m:t>
                        </m:r>
                      </m:den>
                    </m:f>
                    <m:r>
                      <a:rPr lang="en-US" sz="2000" b="1" i="1">
                        <a:solidFill>
                          <a:srgbClr val="FF0000"/>
                        </a:solidFill>
                        <a:latin typeface="Cambria Math"/>
                      </a:rPr>
                      <m:t>𝒔𝒊𝒏</m:t>
                    </m:r>
                    <m:r>
                      <a:rPr lang="en-US" sz="2000" b="1" i="1">
                        <a:solidFill>
                          <a:srgbClr val="FF0000"/>
                        </a:solidFill>
                        <a:latin typeface="Cambria Math"/>
                      </a:rPr>
                      <m:t>𝜽</m:t>
                    </m:r>
                    <m:r>
                      <a:rPr lang="en-US" sz="2000" b="1" i="1">
                        <a:solidFill>
                          <a:srgbClr val="FF0000"/>
                        </a:solidFill>
                        <a:latin typeface="Cambria Math"/>
                      </a:rPr>
                      <m:t>𝒅</m:t>
                    </m:r>
                    <m:r>
                      <a:rPr lang="en-US" sz="2000" b="1" i="1">
                        <a:solidFill>
                          <a:srgbClr val="FF0000"/>
                        </a:solidFill>
                        <a:latin typeface="Cambria Math"/>
                      </a:rPr>
                      <m:t>𝜽</m:t>
                    </m:r>
                  </m:oMath>
                </a14:m>
                <a:r>
                  <a:rPr lang="en-US" sz="2000" b="1" dirty="0">
                    <a:solidFill>
                      <a:srgbClr val="FF0000"/>
                    </a:solidFill>
                    <a:latin typeface="Calibri"/>
                  </a:rPr>
                  <a:t>                      4</a:t>
                </a:r>
              </a:p>
              <a:p>
                <a:pPr>
                  <a:defRPr/>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a:rPr>
                        <m:t>𝐵</m:t>
                      </m:r>
                      <m:r>
                        <a:rPr lang="en-US" sz="2000" i="1">
                          <a:solidFill>
                            <a:srgbClr val="FF0000"/>
                          </a:solidFill>
                          <a:latin typeface="Cambria Math"/>
                        </a:rPr>
                        <m:t>=</m:t>
                      </m:r>
                      <m:f>
                        <m:fPr>
                          <m:ctrlPr>
                            <a:rPr lang="en-US" sz="2000" i="1">
                              <a:solidFill>
                                <a:srgbClr val="FF0000"/>
                              </a:solidFill>
                              <a:latin typeface="Cambria Math" panose="02040503050406030204" pitchFamily="18" charset="0"/>
                            </a:rPr>
                          </m:ctrlPr>
                        </m:fPr>
                        <m:num>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𝜇</m:t>
                              </m:r>
                            </m:e>
                            <m:sub>
                              <m:r>
                                <a:rPr lang="en-US" sz="2000" i="1">
                                  <a:solidFill>
                                    <a:srgbClr val="FF0000"/>
                                  </a:solidFill>
                                  <a:latin typeface="Cambria Math"/>
                                </a:rPr>
                                <m:t>0</m:t>
                              </m:r>
                            </m:sub>
                          </m:sSub>
                          <m:r>
                            <a:rPr lang="en-US" sz="2000" i="1">
                              <a:solidFill>
                                <a:srgbClr val="FF0000"/>
                              </a:solidFill>
                              <a:latin typeface="Cambria Math"/>
                            </a:rPr>
                            <m:t>𝐼</m:t>
                          </m:r>
                        </m:num>
                        <m:den>
                          <m:r>
                            <a:rPr lang="en-US" sz="2000" i="1">
                              <a:solidFill>
                                <a:srgbClr val="FF0000"/>
                              </a:solidFill>
                              <a:latin typeface="Cambria Math"/>
                            </a:rPr>
                            <m:t>4</m:t>
                          </m:r>
                          <m:r>
                            <a:rPr lang="en-US" sz="2000" i="1">
                              <a:solidFill>
                                <a:srgbClr val="FF0000"/>
                              </a:solidFill>
                              <a:latin typeface="Cambria Math"/>
                            </a:rPr>
                            <m:t>𝜋</m:t>
                          </m:r>
                          <m:r>
                            <a:rPr lang="en-US" sz="2000" i="1">
                              <a:solidFill>
                                <a:srgbClr val="FF0000"/>
                              </a:solidFill>
                              <a:latin typeface="Cambria Math"/>
                            </a:rPr>
                            <m:t>𝑎</m:t>
                          </m:r>
                        </m:den>
                      </m:f>
                      <m:nary>
                        <m:naryPr>
                          <m:limLoc m:val="undOvr"/>
                          <m:subHide m:val="on"/>
                          <m:supHide m:val="on"/>
                          <m:ctrlPr>
                            <a:rPr lang="en-US" sz="2000" i="1">
                              <a:solidFill>
                                <a:srgbClr val="FF0000"/>
                              </a:solidFill>
                              <a:latin typeface="Cambria Math" panose="02040503050406030204" pitchFamily="18" charset="0"/>
                            </a:rPr>
                          </m:ctrlPr>
                        </m:naryPr>
                        <m:sub/>
                        <m:sup/>
                        <m:e>
                          <m:r>
                            <a:rPr lang="en-US" sz="2000" i="1">
                              <a:solidFill>
                                <a:srgbClr val="FF0000"/>
                              </a:solidFill>
                              <a:latin typeface="Cambria Math"/>
                            </a:rPr>
                            <m:t>𝑠𝑖𝑛</m:t>
                          </m:r>
                          <m:r>
                            <a:rPr lang="en-US" sz="2000" i="1">
                              <a:solidFill>
                                <a:srgbClr val="FF0000"/>
                              </a:solidFill>
                              <a:latin typeface="Cambria Math"/>
                            </a:rPr>
                            <m:t>𝜃</m:t>
                          </m:r>
                          <m:r>
                            <a:rPr lang="en-US" sz="2000" i="1">
                              <a:solidFill>
                                <a:srgbClr val="FF0000"/>
                              </a:solidFill>
                              <a:latin typeface="Cambria Math"/>
                            </a:rPr>
                            <m:t>𝑑</m:t>
                          </m:r>
                          <m:r>
                            <a:rPr lang="en-US" sz="2000" i="1">
                              <a:solidFill>
                                <a:srgbClr val="FF0000"/>
                              </a:solidFill>
                              <a:latin typeface="Cambria Math"/>
                            </a:rPr>
                            <m:t>𝜃</m:t>
                          </m:r>
                        </m:e>
                      </m:nary>
                    </m:oMath>
                  </m:oMathPara>
                </a14:m>
                <a:endParaRPr lang="en-US" sz="2000" b="1" dirty="0">
                  <a:solidFill>
                    <a:srgbClr val="FF0000"/>
                  </a:solidFill>
                  <a:latin typeface="Calibri"/>
                  <a:ea typeface="Cambria Math"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76349" y="4797152"/>
                <a:ext cx="5887803" cy="1982466"/>
              </a:xfrm>
              <a:prstGeom prst="rect">
                <a:avLst/>
              </a:prstGeom>
              <a:blipFill>
                <a:blip r:embed="rId10"/>
                <a:stretch>
                  <a:fillRect l="-933" t="-1846"/>
                </a:stretch>
              </a:blipFill>
            </p:spPr>
            <p:txBody>
              <a:bodyPr/>
              <a:lstStyle/>
              <a:p>
                <a:r>
                  <a:rPr lang="en-US">
                    <a:noFill/>
                  </a:rPr>
                  <a:t> </a:t>
                </a:r>
              </a:p>
            </p:txBody>
          </p:sp>
        </mc:Fallback>
      </mc:AlternateContent>
      <p:pic>
        <p:nvPicPr>
          <p:cNvPr id="9" name="Picture 8"/>
          <p:cNvPicPr/>
          <p:nvPr/>
        </p:nvPicPr>
        <p:blipFill>
          <a:blip r:embed="rId11">
            <a:lum bright="-20000" contrast="40000"/>
          </a:blip>
          <a:srcRect/>
          <a:stretch>
            <a:fillRect/>
          </a:stretch>
        </p:blipFill>
        <p:spPr bwMode="auto">
          <a:xfrm>
            <a:off x="7464152" y="476673"/>
            <a:ext cx="3125283" cy="262981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 name="Rectangle 9"/>
              <p:cNvSpPr/>
              <p:nvPr/>
            </p:nvSpPr>
            <p:spPr>
              <a:xfrm>
                <a:off x="7320137" y="3872569"/>
                <a:ext cx="3347863" cy="1015663"/>
              </a:xfrm>
              <a:prstGeom prst="rect">
                <a:avLst/>
              </a:prstGeom>
            </p:spPr>
            <p:txBody>
              <a:bodyPr wrap="square">
                <a:spAutoFit/>
              </a:bodyPr>
              <a:lstStyle/>
              <a:p>
                <a:pPr algn="just">
                  <a:defRPr/>
                </a:pPr>
                <a14:m>
                  <m:oMath xmlns:m="http://schemas.openxmlformats.org/officeDocument/2006/math">
                    <m:r>
                      <a:rPr lang="en-US" sz="1200" b="1" i="1">
                        <a:solidFill>
                          <a:prstClr val="black"/>
                        </a:solidFill>
                        <a:latin typeface="Cambria Math"/>
                      </a:rPr>
                      <m:t>𝑭𝒊𝒈𝒖𝒓𝒆</m:t>
                    </m:r>
                    <m:r>
                      <a:rPr lang="en-US" sz="1200" b="1" i="1">
                        <a:solidFill>
                          <a:prstClr val="black"/>
                        </a:solidFill>
                        <a:latin typeface="Cambria Math"/>
                      </a:rPr>
                      <m:t> </m:t>
                    </m:r>
                    <m:r>
                      <a:rPr lang="en-US" sz="1200" b="1" i="1">
                        <a:solidFill>
                          <a:prstClr val="black"/>
                        </a:solidFill>
                        <a:latin typeface="Cambria Math" panose="02040503050406030204" pitchFamily="18" charset="0"/>
                      </a:rPr>
                      <m:t>𝟐</m:t>
                    </m:r>
                    <m:r>
                      <a:rPr lang="en-US" sz="1200" b="1" i="1">
                        <a:solidFill>
                          <a:prstClr val="black"/>
                        </a:solidFill>
                        <a:latin typeface="Cambria Math"/>
                      </a:rPr>
                      <m:t>.</m:t>
                    </m:r>
                    <m:r>
                      <a:rPr lang="en-US" sz="1200" b="1" i="1">
                        <a:solidFill>
                          <a:prstClr val="black"/>
                        </a:solidFill>
                        <a:latin typeface="Cambria Math"/>
                      </a:rPr>
                      <m:t>𝟑</m:t>
                    </m:r>
                    <m:r>
                      <a:rPr lang="en-US" sz="1200" b="1" i="1">
                        <a:solidFill>
                          <a:prstClr val="black"/>
                        </a:solidFill>
                        <a:latin typeface="Cambria Math"/>
                      </a:rPr>
                      <m:t> </m:t>
                    </m:r>
                    <m:r>
                      <a:rPr lang="en-US" sz="1200" i="1">
                        <a:solidFill>
                          <a:prstClr val="black"/>
                        </a:solidFill>
                        <a:latin typeface="Cambria Math"/>
                      </a:rPr>
                      <m:t>(</m:t>
                    </m:r>
                    <m:r>
                      <a:rPr lang="en-US" sz="1200" i="1">
                        <a:solidFill>
                          <a:prstClr val="black"/>
                        </a:solidFill>
                        <a:latin typeface="Cambria Math"/>
                      </a:rPr>
                      <m:t>𝐸𝑥𝑎𝑚𝑝𝑙𝑒</m:t>
                    </m:r>
                    <m:r>
                      <a:rPr lang="en-US" sz="1200" i="1">
                        <a:solidFill>
                          <a:prstClr val="black"/>
                        </a:solidFill>
                        <a:latin typeface="Cambria Math"/>
                      </a:rPr>
                      <m:t> </m:t>
                    </m:r>
                    <m:r>
                      <a:rPr lang="en-US" sz="1200" b="1" i="1">
                        <a:solidFill>
                          <a:prstClr val="black"/>
                        </a:solidFill>
                        <a:latin typeface="Cambria Math" panose="02040503050406030204" pitchFamily="18" charset="0"/>
                      </a:rPr>
                      <m:t>𝟐</m:t>
                    </m:r>
                    <m:r>
                      <a:rPr lang="en-US" sz="1200" b="1" i="1">
                        <a:solidFill>
                          <a:prstClr val="black"/>
                        </a:solidFill>
                        <a:latin typeface="Cambria Math"/>
                      </a:rPr>
                      <m:t>.</m:t>
                    </m:r>
                    <m:r>
                      <a:rPr lang="en-US" sz="1200" b="1" i="1">
                        <a:solidFill>
                          <a:prstClr val="black"/>
                        </a:solidFill>
                        <a:latin typeface="Cambria Math"/>
                      </a:rPr>
                      <m:t>𝟏</m:t>
                    </m:r>
                    <m:r>
                      <a:rPr lang="en-US" sz="1200" i="1">
                        <a:solidFill>
                          <a:prstClr val="black"/>
                        </a:solidFill>
                        <a:latin typeface="Cambria Math"/>
                      </a:rPr>
                      <m:t>)</m:t>
                    </m:r>
                  </m:oMath>
                </a14:m>
                <a:r>
                  <a:rPr lang="en-US" sz="1200" i="1" dirty="0">
                    <a:solidFill>
                      <a:prstClr val="black"/>
                    </a:solidFill>
                    <a:latin typeface="Calibri"/>
                  </a:rPr>
                  <a:t> (a) A thin, straight wire carrying a current I. The magnetic field at point P due to the current in each element d</a:t>
                </a:r>
                <a:r>
                  <a:rPr lang="en-US" sz="1200" b="1" i="1" dirty="0">
                    <a:solidFill>
                      <a:prstClr val="black"/>
                    </a:solidFill>
                    <a:latin typeface="Calibri"/>
                  </a:rPr>
                  <a:t>s </a:t>
                </a:r>
                <a:r>
                  <a:rPr lang="en-US" sz="1200" i="1" dirty="0">
                    <a:solidFill>
                      <a:prstClr val="black"/>
                    </a:solidFill>
                    <a:latin typeface="Calibri"/>
                  </a:rPr>
                  <a:t>of the wire is out of the page, so the net field at point P is also out of the page. </a:t>
                </a:r>
                <a:endParaRPr lang="en-US" sz="1200" dirty="0">
                  <a:solidFill>
                    <a:prstClr val="black"/>
                  </a:solidFill>
                  <a:latin typeface="Calibri"/>
                </a:endParaRPr>
              </a:p>
            </p:txBody>
          </p:sp>
        </mc:Choice>
        <mc:Fallback xmlns="">
          <p:sp>
            <p:nvSpPr>
              <p:cNvPr id="10" name="Rectangle 9"/>
              <p:cNvSpPr>
                <a:spLocks noRot="1" noChangeAspect="1" noMove="1" noResize="1" noEditPoints="1" noAdjustHandles="1" noChangeArrowheads="1" noChangeShapeType="1" noTextEdit="1"/>
              </p:cNvSpPr>
              <p:nvPr/>
            </p:nvSpPr>
            <p:spPr>
              <a:xfrm>
                <a:off x="7320137" y="3872569"/>
                <a:ext cx="3347863" cy="1015663"/>
              </a:xfrm>
              <a:prstGeom prst="rect">
                <a:avLst/>
              </a:prstGeom>
              <a:blipFill>
                <a:blip r:embed="rId12"/>
                <a:stretch>
                  <a:fillRect l="-182" b="-359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3441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18.6|25.8|33.7|22.8|17.4|32.2"/>
</p:tagLst>
</file>

<file path=ppt/tags/tag10.xml><?xml version="1.0" encoding="utf-8"?>
<p:tagLst xmlns:a="http://schemas.openxmlformats.org/drawingml/2006/main" xmlns:r="http://schemas.openxmlformats.org/officeDocument/2006/relationships" xmlns:p="http://schemas.openxmlformats.org/presentationml/2006/main">
  <p:tag name="TIMING" val="|0.8|31.3|68.6|25.5|48.7|32.4"/>
</p:tagLst>
</file>

<file path=ppt/tags/tag2.xml><?xml version="1.0" encoding="utf-8"?>
<p:tagLst xmlns:a="http://schemas.openxmlformats.org/drawingml/2006/main" xmlns:r="http://schemas.openxmlformats.org/officeDocument/2006/relationships" xmlns:p="http://schemas.openxmlformats.org/presentationml/2006/main">
  <p:tag name="TIMING" val="|1.2|8.7|27|22.4|37|114.3"/>
</p:tagLst>
</file>

<file path=ppt/tags/tag3.xml><?xml version="1.0" encoding="utf-8"?>
<p:tagLst xmlns:a="http://schemas.openxmlformats.org/drawingml/2006/main" xmlns:r="http://schemas.openxmlformats.org/officeDocument/2006/relationships" xmlns:p="http://schemas.openxmlformats.org/presentationml/2006/main">
  <p:tag name="TIMING" val="|3.7|19.9|23.9|23.7|25.7|7.5|42.2|11.2|28.9"/>
</p:tagLst>
</file>

<file path=ppt/tags/tag4.xml><?xml version="1.0" encoding="utf-8"?>
<p:tagLst xmlns:a="http://schemas.openxmlformats.org/drawingml/2006/main" xmlns:r="http://schemas.openxmlformats.org/officeDocument/2006/relationships" xmlns:p="http://schemas.openxmlformats.org/presentationml/2006/main">
  <p:tag name="TIMING" val="|3.3|57.1|46.2|1.6|0.6|0.5|0.5|1.1"/>
</p:tagLst>
</file>

<file path=ppt/tags/tag5.xml><?xml version="1.0" encoding="utf-8"?>
<p:tagLst xmlns:a="http://schemas.openxmlformats.org/drawingml/2006/main" xmlns:r="http://schemas.openxmlformats.org/officeDocument/2006/relationships" xmlns:p="http://schemas.openxmlformats.org/presentationml/2006/main">
  <p:tag name="TIMING" val="|3.2|24.9|41.4|28.6|22|12.1|18.4"/>
</p:tagLst>
</file>

<file path=ppt/tags/tag6.xml><?xml version="1.0" encoding="utf-8"?>
<p:tagLst xmlns:a="http://schemas.openxmlformats.org/drawingml/2006/main" xmlns:r="http://schemas.openxmlformats.org/officeDocument/2006/relationships" xmlns:p="http://schemas.openxmlformats.org/presentationml/2006/main">
  <p:tag name="TIMING" val="|0.9|8.6|17.4|32.9|35.5|24.7"/>
</p:tagLst>
</file>

<file path=ppt/tags/tag7.xml><?xml version="1.0" encoding="utf-8"?>
<p:tagLst xmlns:a="http://schemas.openxmlformats.org/drawingml/2006/main" xmlns:r="http://schemas.openxmlformats.org/officeDocument/2006/relationships" xmlns:p="http://schemas.openxmlformats.org/presentationml/2006/main">
  <p:tag name="TIMING" val="|0.9|50.2|1.6|1.5|63.2|0.2|0.9"/>
</p:tagLst>
</file>

<file path=ppt/tags/tag8.xml><?xml version="1.0" encoding="utf-8"?>
<p:tagLst xmlns:a="http://schemas.openxmlformats.org/drawingml/2006/main" xmlns:r="http://schemas.openxmlformats.org/officeDocument/2006/relationships" xmlns:p="http://schemas.openxmlformats.org/presentationml/2006/main">
  <p:tag name="TIMING" val="|0.8|16.2|79.7|130.6|2.3|44.9|45.6"/>
</p:tagLst>
</file>

<file path=ppt/tags/tag9.xml><?xml version="1.0" encoding="utf-8"?>
<p:tagLst xmlns:a="http://schemas.openxmlformats.org/drawingml/2006/main" xmlns:r="http://schemas.openxmlformats.org/officeDocument/2006/relationships" xmlns:p="http://schemas.openxmlformats.org/presentationml/2006/main">
  <p:tag name="TIMING" val="|1.3|17.9|3.2|64.1|1.9|7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3241</Words>
  <Application>Microsoft Office PowerPoint</Application>
  <PresentationFormat>Widescreen</PresentationFormat>
  <Paragraphs>168</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AkzidenzGroteskBE-XBdCn</vt:lpstr>
      <vt:lpstr>Arial</vt:lpstr>
      <vt:lpstr>Calibri</vt:lpstr>
      <vt:lpstr>Calibri Light</vt:lpstr>
      <vt:lpstr>Cambria Math</vt:lpstr>
      <vt:lpstr>Times New Roman</vt:lpstr>
      <vt:lpstr>Office Theme</vt:lpstr>
      <vt:lpstr>Chapter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HP</dc:creator>
  <cp:lastModifiedBy>HP</cp:lastModifiedBy>
  <cp:revision>28</cp:revision>
  <dcterms:created xsi:type="dcterms:W3CDTF">2020-05-01T12:59:04Z</dcterms:created>
  <dcterms:modified xsi:type="dcterms:W3CDTF">2020-05-02T17:52:19Z</dcterms:modified>
</cp:coreProperties>
</file>