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sldIdLst>
    <p:sldId id="256" r:id="rId2"/>
    <p:sldId id="257" r:id="rId3"/>
    <p:sldId id="259" r:id="rId4"/>
    <p:sldId id="258" r:id="rId5"/>
    <p:sldId id="260" r:id="rId6"/>
    <p:sldId id="261" r:id="rId7"/>
    <p:sldId id="262" r:id="rId8"/>
    <p:sldId id="265" r:id="rId9"/>
    <p:sldId id="264" r:id="rId10"/>
    <p:sldId id="263"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728" autoAdjust="0"/>
  </p:normalViewPr>
  <p:slideViewPr>
    <p:cSldViewPr>
      <p:cViewPr>
        <p:scale>
          <a:sx n="75" d="100"/>
          <a:sy n="75" d="100"/>
        </p:scale>
        <p:origin x="-11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1F72134-05CC-4738-A7BA-A9F15BF83F17}" type="slidenum">
              <a:rPr lang="en-US"/>
              <a:pPr/>
              <a:t>‹#›</a:t>
            </a:fld>
            <a:endParaRPr lang="en-US"/>
          </a:p>
        </p:txBody>
      </p:sp>
    </p:spTree>
    <p:extLst>
      <p:ext uri="{BB962C8B-B14F-4D97-AF65-F5344CB8AC3E}">
        <p14:creationId xmlns:p14="http://schemas.microsoft.com/office/powerpoint/2010/main" val="22177956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F90390-73D0-4575-A0A8-7A861B683190}" type="slidenum">
              <a:rPr lang="en-US"/>
              <a:pPr/>
              <a:t>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dirty="0"/>
              <a:t>With the concave side facing down, position the depression slide over the cover glass. Slowly lower the slide, while centering the drop in the depression. Gently press the depression slide against the cover glass just enough to allow the Vaseline to make the attachment.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530" name="Group 2"/>
          <p:cNvGrpSpPr>
            <a:grpSpLocks/>
          </p:cNvGrpSpPr>
          <p:nvPr/>
        </p:nvGrpSpPr>
        <p:grpSpPr bwMode="auto">
          <a:xfrm>
            <a:off x="-3222625" y="304800"/>
            <a:ext cx="11909425" cy="4724400"/>
            <a:chOff x="-2030" y="192"/>
            <a:chExt cx="7502" cy="2976"/>
          </a:xfrm>
        </p:grpSpPr>
        <p:sp>
          <p:nvSpPr>
            <p:cNvPr id="22531"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a:p>
          </p:txBody>
        </p:sp>
        <p:sp>
          <p:nvSpPr>
            <p:cNvPr id="2253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endParaRPr lang="en-US" sz="2400">
                <a:latin typeface="Times New Roman" pitchFamily="18" charset="0"/>
              </a:endParaRPr>
            </a:p>
          </p:txBody>
        </p:sp>
        <p:sp>
          <p:nvSpPr>
            <p:cNvPr id="2253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endParaRPr lang="en-US">
                <a:latin typeface="Arial" charset="0"/>
              </a:endParaRPr>
            </a:p>
          </p:txBody>
        </p:sp>
      </p:grpSp>
      <p:sp>
        <p:nvSpPr>
          <p:cNvPr id="22534"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2253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22536" name="Rectangle 8"/>
          <p:cNvSpPr>
            <a:spLocks noGrp="1" noChangeArrowheads="1"/>
          </p:cNvSpPr>
          <p:nvPr>
            <p:ph type="dt" sz="half" idx="2"/>
          </p:nvPr>
        </p:nvSpPr>
        <p:spPr/>
        <p:txBody>
          <a:bodyPr/>
          <a:lstStyle>
            <a:lvl1pPr>
              <a:defRPr/>
            </a:lvl1pPr>
          </a:lstStyle>
          <a:p>
            <a:endParaRPr lang="en-US"/>
          </a:p>
        </p:txBody>
      </p:sp>
      <p:sp>
        <p:nvSpPr>
          <p:cNvPr id="22537" name="Rectangle 9"/>
          <p:cNvSpPr>
            <a:spLocks noGrp="1" noChangeArrowheads="1"/>
          </p:cNvSpPr>
          <p:nvPr>
            <p:ph type="ftr" sz="quarter" idx="3"/>
          </p:nvPr>
        </p:nvSpPr>
        <p:spPr/>
        <p:txBody>
          <a:bodyPr/>
          <a:lstStyle>
            <a:lvl1pPr>
              <a:defRPr/>
            </a:lvl1pPr>
          </a:lstStyle>
          <a:p>
            <a:endParaRPr lang="en-US"/>
          </a:p>
        </p:txBody>
      </p:sp>
      <p:sp>
        <p:nvSpPr>
          <p:cNvPr id="22538" name="Rectangle 10"/>
          <p:cNvSpPr>
            <a:spLocks noGrp="1" noChangeArrowheads="1"/>
          </p:cNvSpPr>
          <p:nvPr>
            <p:ph type="sldNum" sz="quarter" idx="4"/>
          </p:nvPr>
        </p:nvSpPr>
        <p:spPr/>
        <p:txBody>
          <a:bodyPr/>
          <a:lstStyle>
            <a:lvl1pPr>
              <a:defRPr/>
            </a:lvl1pPr>
          </a:lstStyle>
          <a:p>
            <a:fld id="{EA014E05-9388-48F5-838F-20E1C9CAC9C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1D5EC7-43DD-46E2-93B1-56A03B1E988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42587C-CCAC-44A0-8CA4-38B6036B1F7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69884C-6AFD-486A-AE69-822DA1EC4D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8C5441-E5C2-4F13-90E2-AA72F3A4B02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A7D1B0-644E-41CD-99D1-69610FD5F6E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DE40A63-A1C3-440F-A7AA-FD85771E4D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7368CD6-164C-4ED9-BF54-13E23D8062C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2AF2F21-8754-4441-97CA-9CAAB84F728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68BBAA-660E-47E8-B75E-2EA7DEB36B2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B09B61-1A60-4133-9A7F-854F0FE20E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3238500" y="0"/>
            <a:ext cx="11925300" cy="3810000"/>
            <a:chOff x="-2040" y="0"/>
            <a:chExt cx="7512" cy="2400"/>
          </a:xfrm>
        </p:grpSpPr>
        <p:sp>
          <p:nvSpPr>
            <p:cNvPr id="2150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endParaRPr lang="en-US" sz="2400">
                <a:latin typeface="Times New Roman" pitchFamily="18" charset="0"/>
              </a:endParaRPr>
            </a:p>
          </p:txBody>
        </p:sp>
        <p:sp>
          <p:nvSpPr>
            <p:cNvPr id="2150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endParaRPr lang="en-US">
                <a:latin typeface="Arial" charset="0"/>
              </a:endParaRPr>
            </a:p>
          </p:txBody>
        </p:sp>
        <p:sp>
          <p:nvSpPr>
            <p:cNvPr id="2150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a:p>
          </p:txBody>
        </p:sp>
      </p:grpSp>
      <p:sp>
        <p:nvSpPr>
          <p:cNvPr id="21510"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1511"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2151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A5B31A7-5428-48F0-ACF8-738570FCA44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cs typeface="Arial" charset="0"/>
        </a:defRPr>
      </a:lvl2pPr>
      <a:lvl3pPr algn="l" rtl="0" fontAlgn="base">
        <a:spcBef>
          <a:spcPct val="0"/>
        </a:spcBef>
        <a:spcAft>
          <a:spcPct val="0"/>
        </a:spcAft>
        <a:defRPr sz="3600">
          <a:solidFill>
            <a:schemeClr val="tx2"/>
          </a:solidFill>
          <a:latin typeface="Arial" charset="0"/>
          <a:cs typeface="Arial" charset="0"/>
        </a:defRPr>
      </a:lvl3pPr>
      <a:lvl4pPr algn="l" rtl="0" fontAlgn="base">
        <a:spcBef>
          <a:spcPct val="0"/>
        </a:spcBef>
        <a:spcAft>
          <a:spcPct val="0"/>
        </a:spcAft>
        <a:defRPr sz="3600">
          <a:solidFill>
            <a:schemeClr val="tx2"/>
          </a:solidFill>
          <a:latin typeface="Arial" charset="0"/>
          <a:cs typeface="Arial" charset="0"/>
        </a:defRPr>
      </a:lvl4pPr>
      <a:lvl5pPr algn="l" rtl="0" fontAlgn="base">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deimos.apple.com/WebObjects/Core.woa/Browsev2/laspositascolleg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6VdMp46ZIL8" TargetMode="External"/><Relationship Id="rId1" Type="http://schemas.openxmlformats.org/officeDocument/2006/relationships/slideLayout" Target="../slideLayouts/slideLayout2.xml"/><Relationship Id="rId4" Type="http://schemas.openxmlformats.org/officeDocument/2006/relationships/hyperlink" Target="http://www.youtube.com/watch?v=2Vdjin734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ideo" Target="file:///C:\Documents\AAA%20Sabbatical%20leave%20work\new%20micro%20lab%20versions\Micro%20movies\downloaded\Proteus%20vulgaris%20motility.mpg" TargetMode="External"/><Relationship Id="rId5" Type="http://schemas.openxmlformats.org/officeDocument/2006/relationships/hyperlink" Target="http://www.youtube.com/watch?v=4hexn-DtSt4" TargetMode="External"/><Relationship Id="rId4" Type="http://schemas.openxmlformats.org/officeDocument/2006/relationships/hyperlink" Target="http://www.youtube.com/watch?v=891M1TH99_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b="1" dirty="0"/>
              <a:t>Ex. 6</a:t>
            </a:r>
            <a:r>
              <a:rPr lang="en-US" b="1" dirty="0" smtClean="0"/>
              <a:t>: </a:t>
            </a:r>
            <a:r>
              <a:rPr lang="en-US" b="1" dirty="0"/>
              <a:t/>
            </a:r>
            <a:br>
              <a:rPr lang="en-US" b="1" dirty="0"/>
            </a:br>
            <a:r>
              <a:rPr lang="en-US" b="1" dirty="0"/>
              <a:t>Hanging Drop Technique</a:t>
            </a:r>
          </a:p>
        </p:txBody>
      </p:sp>
      <p:sp>
        <p:nvSpPr>
          <p:cNvPr id="2051" name="Rectangle 3"/>
          <p:cNvSpPr>
            <a:spLocks noGrp="1" noChangeArrowheads="1"/>
          </p:cNvSpPr>
          <p:nvPr>
            <p:ph type="subTitle" idx="1"/>
          </p:nvPr>
        </p:nvSpPr>
        <p:spPr>
          <a:xfrm>
            <a:off x="1219200" y="2971800"/>
            <a:ext cx="7467600" cy="3124200"/>
          </a:xfrm>
        </p:spPr>
        <p:txBody>
          <a:bodyPr/>
          <a:lstStyle/>
          <a:p>
            <a:pPr>
              <a:lnSpc>
                <a:spcPct val="90000"/>
              </a:lnSpc>
            </a:pPr>
            <a:r>
              <a:rPr lang="en-US" sz="3200" b="1" i="1" dirty="0" smtClean="0">
                <a:latin typeface="Monotype Corsiva" pitchFamily="66" charset="0"/>
              </a:rPr>
              <a:t>Key concepts:</a:t>
            </a:r>
            <a:r>
              <a:rPr lang="en-US" b="1" dirty="0" smtClean="0"/>
              <a:t> </a:t>
            </a:r>
            <a:endParaRPr lang="en-US" b="1" dirty="0"/>
          </a:p>
          <a:p>
            <a:pPr>
              <a:lnSpc>
                <a:spcPct val="90000"/>
              </a:lnSpc>
              <a:spcBef>
                <a:spcPct val="45000"/>
              </a:spcBef>
            </a:pPr>
            <a:r>
              <a:rPr lang="en-US" dirty="0" smtClean="0"/>
              <a:t>Wet mount technique</a:t>
            </a:r>
          </a:p>
          <a:p>
            <a:pPr>
              <a:lnSpc>
                <a:spcPct val="90000"/>
              </a:lnSpc>
              <a:spcBef>
                <a:spcPct val="45000"/>
              </a:spcBef>
            </a:pPr>
            <a:r>
              <a:rPr lang="en-US" smtClean="0"/>
              <a:t>Motility</a:t>
            </a:r>
            <a:endParaRPr lang="en-US" dirty="0"/>
          </a:p>
          <a:p>
            <a:pPr>
              <a:lnSpc>
                <a:spcPct val="90000"/>
              </a:lnSpc>
              <a:spcBef>
                <a:spcPct val="45000"/>
              </a:spcBef>
            </a:pPr>
            <a:r>
              <a:rPr lang="en-US" dirty="0" smtClean="0"/>
              <a:t>Bacterial </a:t>
            </a:r>
            <a:r>
              <a:rPr lang="en-US" dirty="0"/>
              <a:t>flagella and their arrangement </a:t>
            </a:r>
          </a:p>
          <a:p>
            <a:pPr>
              <a:lnSpc>
                <a:spcPct val="90000"/>
              </a:lnSpc>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a:xfrm>
            <a:off x="666466" y="457200"/>
            <a:ext cx="8305800" cy="1143000"/>
          </a:xfrm>
        </p:spPr>
        <p:txBody>
          <a:bodyPr/>
          <a:lstStyle/>
          <a:p>
            <a:r>
              <a:rPr lang="en-US" sz="3200" b="1" dirty="0">
                <a:solidFill>
                  <a:srgbClr val="003366"/>
                </a:solidFill>
              </a:rPr>
              <a:t>Step 5: Proper Disposal </a:t>
            </a:r>
            <a:r>
              <a:rPr lang="en-US" sz="3200" b="1" dirty="0" smtClean="0">
                <a:solidFill>
                  <a:srgbClr val="003366"/>
                </a:solidFill>
              </a:rPr>
              <a:t>and Cleaning of </a:t>
            </a:r>
            <a:r>
              <a:rPr lang="en-US" sz="3200" b="1" dirty="0">
                <a:solidFill>
                  <a:srgbClr val="003366"/>
                </a:solidFill>
              </a:rPr>
              <a:t>Wet Mounts</a:t>
            </a:r>
          </a:p>
        </p:txBody>
      </p:sp>
      <p:sp>
        <p:nvSpPr>
          <p:cNvPr id="15366" name="Text Box 6"/>
          <p:cNvSpPr txBox="1">
            <a:spLocks noChangeArrowheads="1"/>
          </p:cNvSpPr>
          <p:nvPr/>
        </p:nvSpPr>
        <p:spPr bwMode="auto">
          <a:xfrm>
            <a:off x="342900" y="2289175"/>
            <a:ext cx="8648700" cy="3108543"/>
          </a:xfrm>
          <a:prstGeom prst="rect">
            <a:avLst/>
          </a:prstGeom>
          <a:noFill/>
          <a:ln w="9525">
            <a:noFill/>
            <a:miter lim="800000"/>
            <a:headEnd/>
            <a:tailEnd/>
          </a:ln>
          <a:effectLst/>
        </p:spPr>
        <p:txBody>
          <a:bodyPr>
            <a:spAutoFit/>
          </a:bodyPr>
          <a:lstStyle/>
          <a:p>
            <a:r>
              <a:rPr lang="en-US" sz="2800" dirty="0" smtClean="0">
                <a:latin typeface="Arial" charset="0"/>
              </a:rPr>
              <a:t>Cover glass:  dispose of in </a:t>
            </a:r>
            <a:r>
              <a:rPr lang="en-US" sz="2800" i="1" dirty="0" smtClean="0">
                <a:latin typeface="Arial" charset="0"/>
              </a:rPr>
              <a:t>….???</a:t>
            </a:r>
          </a:p>
          <a:p>
            <a:endParaRPr lang="en-US" sz="2800" dirty="0">
              <a:latin typeface="Arial" charset="0"/>
            </a:endParaRPr>
          </a:p>
          <a:p>
            <a:r>
              <a:rPr lang="en-US" sz="2800" dirty="0" smtClean="0">
                <a:latin typeface="Arial" charset="0"/>
              </a:rPr>
              <a:t>Depression slide:  spray with H</a:t>
            </a:r>
            <a:r>
              <a:rPr lang="en-US" sz="2800" baseline="-25000" dirty="0" smtClean="0">
                <a:latin typeface="Arial" charset="0"/>
              </a:rPr>
              <a:t>2</a:t>
            </a:r>
            <a:r>
              <a:rPr lang="en-US" sz="2800" dirty="0">
                <a:latin typeface="Arial" charset="0"/>
              </a:rPr>
              <a:t>O</a:t>
            </a:r>
            <a:r>
              <a:rPr lang="en-US" sz="2800" baseline="-25000" dirty="0" smtClean="0">
                <a:latin typeface="Arial" charset="0"/>
              </a:rPr>
              <a:t>2</a:t>
            </a:r>
            <a:r>
              <a:rPr lang="en-US" sz="2800" dirty="0" smtClean="0">
                <a:latin typeface="Arial" charset="0"/>
              </a:rPr>
              <a:t> .   Let sit for 1 min.  Clean off with Kim wipe.  </a:t>
            </a:r>
            <a:r>
              <a:rPr lang="en-US" sz="2800" i="1" dirty="0" smtClean="0">
                <a:latin typeface="Arial" charset="0"/>
              </a:rPr>
              <a:t>Kim wipe disposed of how?</a:t>
            </a:r>
          </a:p>
          <a:p>
            <a:endParaRPr lang="en-US" sz="2800" dirty="0">
              <a:latin typeface="Arial" charset="0"/>
            </a:endParaRPr>
          </a:p>
          <a:p>
            <a:r>
              <a:rPr lang="en-US" sz="2800" dirty="0" smtClean="0">
                <a:latin typeface="Arial" charset="0"/>
              </a:rPr>
              <a:t>Wipe depression slide off with 70% alcohol to remove all </a:t>
            </a:r>
            <a:r>
              <a:rPr lang="en-US" sz="2800" dirty="0" err="1" smtClean="0">
                <a:latin typeface="Arial" charset="0"/>
              </a:rPr>
              <a:t>Vasoline</a:t>
            </a:r>
            <a:r>
              <a:rPr lang="en-US" sz="2800" dirty="0" smtClean="0">
                <a:latin typeface="Arial" charset="0"/>
              </a:rPr>
              <a:t>.  </a:t>
            </a:r>
            <a:r>
              <a:rPr lang="en-US" sz="2800" i="1" dirty="0" smtClean="0">
                <a:latin typeface="Arial" charset="0"/>
              </a:rPr>
              <a:t>Kim wipe disposed of how?</a:t>
            </a:r>
            <a:endParaRPr lang="en-US" sz="2800" i="1"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sp>
        <p:nvSpPr>
          <p:cNvPr id="24580" name="WordArt 4"/>
          <p:cNvSpPr>
            <a:spLocks noChangeArrowheads="1" noChangeShapeType="1" noTextEdit="1"/>
          </p:cNvSpPr>
          <p:nvPr/>
        </p:nvSpPr>
        <p:spPr bwMode="auto">
          <a:xfrm>
            <a:off x="4572000" y="3733800"/>
            <a:ext cx="3929063" cy="268605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the end</a:t>
            </a:r>
          </a:p>
        </p:txBody>
      </p:sp>
      <p:sp>
        <p:nvSpPr>
          <p:cNvPr id="24581" name="AutoShape 5">
            <a:hlinkClick r:id="rId2" highlightClick="1"/>
          </p:cNvPr>
          <p:cNvSpPr>
            <a:spLocks noChangeArrowheads="1"/>
          </p:cNvSpPr>
          <p:nvPr/>
        </p:nvSpPr>
        <p:spPr bwMode="auto">
          <a:xfrm>
            <a:off x="1676400" y="1905000"/>
            <a:ext cx="1042988" cy="1042988"/>
          </a:xfrm>
          <a:prstGeom prst="actionButtonMovie">
            <a:avLst/>
          </a:prstGeom>
          <a:solidFill>
            <a:schemeClr val="accent1"/>
          </a:solidFill>
          <a:ln w="9525">
            <a:noFill/>
            <a:miter lim="800000"/>
            <a:headEnd/>
            <a:tailEnd/>
          </a:ln>
          <a:effectLst/>
        </p:spPr>
        <p:txBody>
          <a:bodyPr wrap="none" anchor="ctr"/>
          <a:lstStyle/>
          <a:p>
            <a:endParaRPr lang="en-US"/>
          </a:p>
        </p:txBody>
      </p:sp>
      <p:sp>
        <p:nvSpPr>
          <p:cNvPr id="24582" name="Text Box 6"/>
          <p:cNvSpPr txBox="1">
            <a:spLocks noChangeArrowheads="1"/>
          </p:cNvSpPr>
          <p:nvPr/>
        </p:nvSpPr>
        <p:spPr bwMode="auto">
          <a:xfrm>
            <a:off x="2925763" y="2133600"/>
            <a:ext cx="3292475" cy="641350"/>
          </a:xfrm>
          <a:prstGeom prst="rect">
            <a:avLst/>
          </a:prstGeom>
          <a:noFill/>
          <a:ln w="9525">
            <a:noFill/>
            <a:miter lim="800000"/>
            <a:headEnd/>
            <a:tailEnd/>
          </a:ln>
          <a:effectLst/>
        </p:spPr>
        <p:txBody>
          <a:bodyPr>
            <a:spAutoFit/>
          </a:bodyPr>
          <a:lstStyle/>
          <a:p>
            <a:r>
              <a:rPr lang="en-US"/>
              <a:t>In-house movie clip on the Hanging Drop Technique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l="31067" t="40219" r="35414" b="21875"/>
          <a:stretch>
            <a:fillRect/>
          </a:stretch>
        </p:blipFill>
        <p:spPr bwMode="auto">
          <a:xfrm>
            <a:off x="838200" y="1841500"/>
            <a:ext cx="7391400" cy="5016500"/>
          </a:xfrm>
          <a:prstGeom prst="rect">
            <a:avLst/>
          </a:prstGeom>
          <a:noFill/>
          <a:ln w="9525">
            <a:noFill/>
            <a:miter lim="800000"/>
            <a:headEnd/>
            <a:tailEnd/>
          </a:ln>
          <a:effectLst/>
        </p:spPr>
      </p:pic>
      <p:sp>
        <p:nvSpPr>
          <p:cNvPr id="3077" name="Text Box 5"/>
          <p:cNvSpPr txBox="1">
            <a:spLocks noChangeArrowheads="1"/>
          </p:cNvSpPr>
          <p:nvPr/>
        </p:nvSpPr>
        <p:spPr bwMode="auto">
          <a:xfrm>
            <a:off x="228600" y="2603500"/>
            <a:ext cx="1143000" cy="641350"/>
          </a:xfrm>
          <a:prstGeom prst="rect">
            <a:avLst/>
          </a:prstGeom>
          <a:noFill/>
          <a:ln w="9525">
            <a:noFill/>
            <a:miter lim="800000"/>
            <a:headEnd/>
            <a:tailEnd/>
          </a:ln>
          <a:effectLst/>
        </p:spPr>
        <p:txBody>
          <a:bodyPr>
            <a:spAutoFit/>
          </a:bodyPr>
          <a:lstStyle/>
          <a:p>
            <a:r>
              <a:rPr lang="en-US" b="1">
                <a:latin typeface="Arial" charset="0"/>
              </a:rPr>
              <a:t>Cover glasses</a:t>
            </a:r>
          </a:p>
        </p:txBody>
      </p:sp>
      <p:sp>
        <p:nvSpPr>
          <p:cNvPr id="3078" name="Text Box 6"/>
          <p:cNvSpPr txBox="1">
            <a:spLocks noChangeArrowheads="1"/>
          </p:cNvSpPr>
          <p:nvPr/>
        </p:nvSpPr>
        <p:spPr bwMode="auto">
          <a:xfrm>
            <a:off x="228600" y="4813300"/>
            <a:ext cx="1492250" cy="641350"/>
          </a:xfrm>
          <a:prstGeom prst="rect">
            <a:avLst/>
          </a:prstGeom>
          <a:solidFill>
            <a:schemeClr val="bg1"/>
          </a:solidFill>
          <a:ln w="9525">
            <a:noFill/>
            <a:miter lim="800000"/>
            <a:headEnd/>
            <a:tailEnd/>
          </a:ln>
          <a:effectLst/>
        </p:spPr>
        <p:txBody>
          <a:bodyPr wrap="none">
            <a:spAutoFit/>
          </a:bodyPr>
          <a:lstStyle/>
          <a:p>
            <a:r>
              <a:rPr lang="en-US" b="1">
                <a:latin typeface="Arial" charset="0"/>
              </a:rPr>
              <a:t>Depression </a:t>
            </a:r>
          </a:p>
          <a:p>
            <a:r>
              <a:rPr lang="en-US" b="1">
                <a:latin typeface="Arial" charset="0"/>
              </a:rPr>
              <a:t>slides</a:t>
            </a:r>
          </a:p>
        </p:txBody>
      </p:sp>
      <p:sp>
        <p:nvSpPr>
          <p:cNvPr id="3079" name="Text Box 7"/>
          <p:cNvSpPr txBox="1">
            <a:spLocks noChangeArrowheads="1"/>
          </p:cNvSpPr>
          <p:nvPr/>
        </p:nvSpPr>
        <p:spPr bwMode="auto">
          <a:xfrm>
            <a:off x="7696200" y="3441700"/>
            <a:ext cx="1301750" cy="915988"/>
          </a:xfrm>
          <a:prstGeom prst="rect">
            <a:avLst/>
          </a:prstGeom>
          <a:solidFill>
            <a:schemeClr val="bg1"/>
          </a:solidFill>
          <a:ln w="9525">
            <a:noFill/>
            <a:miter lim="800000"/>
            <a:headEnd/>
            <a:tailEnd/>
          </a:ln>
          <a:effectLst/>
        </p:spPr>
        <p:txBody>
          <a:bodyPr wrap="none">
            <a:spAutoFit/>
          </a:bodyPr>
          <a:lstStyle/>
          <a:p>
            <a:r>
              <a:rPr lang="en-US" b="1">
                <a:latin typeface="Arial" charset="0"/>
              </a:rPr>
              <a:t>Petroleum</a:t>
            </a:r>
          </a:p>
          <a:p>
            <a:r>
              <a:rPr lang="en-US" b="1">
                <a:latin typeface="Arial" charset="0"/>
              </a:rPr>
              <a:t>Jelly </a:t>
            </a:r>
          </a:p>
          <a:p>
            <a:r>
              <a:rPr lang="en-US" b="1">
                <a:latin typeface="Arial" charset="0"/>
              </a:rPr>
              <a:t>(Vasoline)</a:t>
            </a:r>
          </a:p>
        </p:txBody>
      </p:sp>
      <p:sp>
        <p:nvSpPr>
          <p:cNvPr id="3080" name="Text Box 8"/>
          <p:cNvSpPr txBox="1">
            <a:spLocks noChangeArrowheads="1"/>
          </p:cNvSpPr>
          <p:nvPr/>
        </p:nvSpPr>
        <p:spPr bwMode="auto">
          <a:xfrm>
            <a:off x="7740650" y="5880100"/>
            <a:ext cx="1403350" cy="366713"/>
          </a:xfrm>
          <a:prstGeom prst="rect">
            <a:avLst/>
          </a:prstGeom>
          <a:solidFill>
            <a:schemeClr val="bg1"/>
          </a:solidFill>
          <a:ln w="9525">
            <a:noFill/>
            <a:miter lim="800000"/>
            <a:headEnd/>
            <a:tailEnd/>
          </a:ln>
          <a:effectLst/>
        </p:spPr>
        <p:txBody>
          <a:bodyPr wrap="none">
            <a:spAutoFit/>
          </a:bodyPr>
          <a:lstStyle/>
          <a:p>
            <a:r>
              <a:rPr lang="en-US" b="1">
                <a:latin typeface="Arial" charset="0"/>
              </a:rPr>
              <a:t>Toothpicks</a:t>
            </a:r>
          </a:p>
        </p:txBody>
      </p:sp>
      <p:sp>
        <p:nvSpPr>
          <p:cNvPr id="3081" name="Text Box 9"/>
          <p:cNvSpPr txBox="1">
            <a:spLocks noChangeArrowheads="1"/>
          </p:cNvSpPr>
          <p:nvPr/>
        </p:nvSpPr>
        <p:spPr bwMode="auto">
          <a:xfrm>
            <a:off x="5241925" y="1497013"/>
            <a:ext cx="1974850" cy="366712"/>
          </a:xfrm>
          <a:prstGeom prst="rect">
            <a:avLst/>
          </a:prstGeom>
          <a:noFill/>
          <a:ln w="9525">
            <a:noFill/>
            <a:miter lim="800000"/>
            <a:headEnd/>
            <a:tailEnd/>
          </a:ln>
          <a:effectLst/>
        </p:spPr>
        <p:txBody>
          <a:bodyPr wrap="none">
            <a:spAutoFit/>
          </a:bodyPr>
          <a:lstStyle/>
          <a:p>
            <a:r>
              <a:rPr lang="en-US" b="1">
                <a:latin typeface="Arial" charset="0"/>
              </a:rPr>
              <a:t>Bacterial culture</a:t>
            </a:r>
          </a:p>
        </p:txBody>
      </p:sp>
      <p:sp>
        <p:nvSpPr>
          <p:cNvPr id="3082" name="Rectangle 10"/>
          <p:cNvSpPr>
            <a:spLocks noGrp="1" noChangeArrowheads="1"/>
          </p:cNvSpPr>
          <p:nvPr>
            <p:ph type="title"/>
          </p:nvPr>
        </p:nvSpPr>
        <p:spPr>
          <a:xfrm>
            <a:off x="609600" y="228600"/>
            <a:ext cx="8382000" cy="1143000"/>
          </a:xfrm>
        </p:spPr>
        <p:txBody>
          <a:bodyPr/>
          <a:lstStyle/>
          <a:p>
            <a:r>
              <a:rPr lang="en-US" sz="3200" b="1">
                <a:solidFill>
                  <a:srgbClr val="003366"/>
                </a:solidFill>
              </a:rPr>
              <a:t>Motility Determination:</a:t>
            </a:r>
            <a:br>
              <a:rPr lang="en-US" sz="3200" b="1">
                <a:solidFill>
                  <a:srgbClr val="003366"/>
                </a:solidFill>
              </a:rPr>
            </a:br>
            <a:r>
              <a:rPr lang="en-US" sz="3200" b="1">
                <a:solidFill>
                  <a:srgbClr val="003366"/>
                </a:solidFill>
              </a:rPr>
              <a:t>			Hanging Drop Method</a:t>
            </a:r>
          </a:p>
        </p:txBody>
      </p:sp>
      <p:sp>
        <p:nvSpPr>
          <p:cNvPr id="3083" name="Text Box 11"/>
          <p:cNvSpPr txBox="1">
            <a:spLocks noChangeArrowheads="1"/>
          </p:cNvSpPr>
          <p:nvPr/>
        </p:nvSpPr>
        <p:spPr bwMode="auto">
          <a:xfrm>
            <a:off x="288925" y="1335088"/>
            <a:ext cx="2759075" cy="457200"/>
          </a:xfrm>
          <a:prstGeom prst="rect">
            <a:avLst/>
          </a:prstGeom>
          <a:noFill/>
          <a:ln w="9525">
            <a:noFill/>
            <a:miter lim="800000"/>
            <a:headEnd/>
            <a:tailEnd/>
          </a:ln>
          <a:effectLst/>
        </p:spPr>
        <p:txBody>
          <a:bodyPr wrap="none">
            <a:spAutoFit/>
          </a:bodyPr>
          <a:lstStyle/>
          <a:p>
            <a:r>
              <a:rPr lang="en-US" sz="2400" b="1" i="1">
                <a:solidFill>
                  <a:srgbClr val="003366"/>
                </a:solidFill>
                <a:latin typeface="Arial" charset="0"/>
              </a:rPr>
              <a:t>Materials needed: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219200" y="0"/>
            <a:ext cx="7313613" cy="1143000"/>
          </a:xfrm>
        </p:spPr>
        <p:txBody>
          <a:bodyPr/>
          <a:lstStyle/>
          <a:p>
            <a:r>
              <a:rPr lang="en-US" b="1">
                <a:solidFill>
                  <a:srgbClr val="003366"/>
                </a:solidFill>
              </a:rPr>
              <a:t>Step 1: Preparing Cover Glass</a:t>
            </a:r>
          </a:p>
        </p:txBody>
      </p:sp>
      <p:pic>
        <p:nvPicPr>
          <p:cNvPr id="6149" name="Picture 5"/>
          <p:cNvPicPr>
            <a:picLocks noChangeAspect="1" noChangeArrowheads="1"/>
          </p:cNvPicPr>
          <p:nvPr/>
        </p:nvPicPr>
        <p:blipFill>
          <a:blip r:embed="rId2" cstate="print"/>
          <a:srcRect l="23125" t="35417" r="63126" b="43748"/>
          <a:stretch>
            <a:fillRect/>
          </a:stretch>
        </p:blipFill>
        <p:spPr bwMode="auto">
          <a:xfrm>
            <a:off x="304800" y="1281113"/>
            <a:ext cx="2362200" cy="2147887"/>
          </a:xfrm>
          <a:prstGeom prst="rect">
            <a:avLst/>
          </a:prstGeom>
          <a:noFill/>
          <a:ln w="9525">
            <a:noFill/>
            <a:miter lim="800000"/>
            <a:headEnd/>
            <a:tailEnd/>
          </a:ln>
          <a:effectLst/>
        </p:spPr>
      </p:pic>
      <p:pic>
        <p:nvPicPr>
          <p:cNvPr id="6150" name="Picture 6"/>
          <p:cNvPicPr>
            <a:picLocks noChangeAspect="1" noChangeArrowheads="1"/>
          </p:cNvPicPr>
          <p:nvPr/>
        </p:nvPicPr>
        <p:blipFill>
          <a:blip r:embed="rId2" cstate="print"/>
          <a:srcRect l="39999" t="37500" r="45000" b="46873"/>
          <a:stretch>
            <a:fillRect/>
          </a:stretch>
        </p:blipFill>
        <p:spPr bwMode="auto">
          <a:xfrm>
            <a:off x="3276600" y="1857375"/>
            <a:ext cx="2514600" cy="1571625"/>
          </a:xfrm>
          <a:prstGeom prst="rect">
            <a:avLst/>
          </a:prstGeom>
          <a:noFill/>
          <a:ln w="9525">
            <a:noFill/>
            <a:miter lim="800000"/>
            <a:headEnd/>
            <a:tailEnd/>
          </a:ln>
          <a:effectLst/>
        </p:spPr>
      </p:pic>
      <p:pic>
        <p:nvPicPr>
          <p:cNvPr id="6151" name="Picture 7"/>
          <p:cNvPicPr>
            <a:picLocks noChangeAspect="1" noChangeArrowheads="1"/>
          </p:cNvPicPr>
          <p:nvPr/>
        </p:nvPicPr>
        <p:blipFill>
          <a:blip r:embed="rId2" cstate="print"/>
          <a:srcRect l="60625" t="35417" r="24374" b="43748"/>
          <a:stretch>
            <a:fillRect/>
          </a:stretch>
        </p:blipFill>
        <p:spPr bwMode="auto">
          <a:xfrm>
            <a:off x="6400800" y="1397000"/>
            <a:ext cx="2438400" cy="2032000"/>
          </a:xfrm>
          <a:prstGeom prst="rect">
            <a:avLst/>
          </a:prstGeom>
          <a:noFill/>
          <a:ln w="9525">
            <a:noFill/>
            <a:miter lim="800000"/>
            <a:headEnd/>
            <a:tailEnd/>
          </a:ln>
          <a:effectLst/>
        </p:spPr>
      </p:pic>
      <p:sp>
        <p:nvSpPr>
          <p:cNvPr id="6153" name="Text Box 9"/>
          <p:cNvSpPr txBox="1">
            <a:spLocks noChangeArrowheads="1"/>
          </p:cNvSpPr>
          <p:nvPr/>
        </p:nvSpPr>
        <p:spPr bwMode="auto">
          <a:xfrm>
            <a:off x="228600" y="3581400"/>
            <a:ext cx="2819400" cy="2652713"/>
          </a:xfrm>
          <a:prstGeom prst="rect">
            <a:avLst/>
          </a:prstGeom>
          <a:noFill/>
          <a:ln w="9525">
            <a:noFill/>
            <a:miter lim="800000"/>
            <a:headEnd/>
            <a:tailEnd/>
          </a:ln>
          <a:effectLst/>
        </p:spPr>
        <p:txBody>
          <a:bodyPr>
            <a:spAutoFit/>
          </a:bodyPr>
          <a:lstStyle/>
          <a:p>
            <a:r>
              <a:rPr lang="en-US" sz="2000" b="1">
                <a:latin typeface="Arial" charset="0"/>
              </a:rPr>
              <a:t>Using a toothpick, place a small dab of Vaseline in each corner of a clean cover glass. </a:t>
            </a:r>
          </a:p>
          <a:p>
            <a:pPr>
              <a:spcBef>
                <a:spcPct val="40000"/>
              </a:spcBef>
            </a:pPr>
            <a:r>
              <a:rPr lang="en-US" sz="2000" b="1">
                <a:latin typeface="Arial" charset="0"/>
              </a:rPr>
              <a:t>Handle the cover glass by its edges to avoid fingerprints.</a:t>
            </a:r>
          </a:p>
        </p:txBody>
      </p:sp>
      <p:sp>
        <p:nvSpPr>
          <p:cNvPr id="6154" name="Text Box 10"/>
          <p:cNvSpPr txBox="1">
            <a:spLocks noChangeArrowheads="1"/>
          </p:cNvSpPr>
          <p:nvPr/>
        </p:nvSpPr>
        <p:spPr bwMode="auto">
          <a:xfrm>
            <a:off x="3505200" y="3733800"/>
            <a:ext cx="5418138" cy="1616075"/>
          </a:xfrm>
          <a:prstGeom prst="rect">
            <a:avLst/>
          </a:prstGeom>
          <a:noFill/>
          <a:ln w="9525">
            <a:noFill/>
            <a:miter lim="800000"/>
            <a:headEnd/>
            <a:tailEnd/>
          </a:ln>
          <a:effectLst/>
        </p:spPr>
        <p:txBody>
          <a:bodyPr>
            <a:spAutoFit/>
          </a:bodyPr>
          <a:lstStyle/>
          <a:p>
            <a:r>
              <a:rPr lang="en-US" sz="2000" b="1">
                <a:latin typeface="Arial" charset="0"/>
              </a:rPr>
              <a:t>Aseptically transfer a loopful of a liquid bacterial culture into the center of the cover glass. Do not spread the drop!</a:t>
            </a:r>
          </a:p>
          <a:p>
            <a:r>
              <a:rPr lang="en-US" sz="2000" b="1">
                <a:latin typeface="Arial" charset="0"/>
              </a:rPr>
              <a:t>Alternatively, if you have a solid culture . . . . </a:t>
            </a:r>
          </a:p>
        </p:txBody>
      </p:sp>
      <p:sp>
        <p:nvSpPr>
          <p:cNvPr id="6156" name="AutoShape 12"/>
          <p:cNvSpPr>
            <a:spLocks noChangeArrowheads="1"/>
          </p:cNvSpPr>
          <p:nvPr/>
        </p:nvSpPr>
        <p:spPr bwMode="auto">
          <a:xfrm>
            <a:off x="2743200" y="2362200"/>
            <a:ext cx="457200" cy="304800"/>
          </a:xfrm>
          <a:prstGeom prst="right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a:p>
        </p:txBody>
      </p:sp>
      <p:sp>
        <p:nvSpPr>
          <p:cNvPr id="6157" name="AutoShape 13"/>
          <p:cNvSpPr>
            <a:spLocks noChangeArrowheads="1"/>
          </p:cNvSpPr>
          <p:nvPr/>
        </p:nvSpPr>
        <p:spPr bwMode="auto">
          <a:xfrm>
            <a:off x="5867400" y="2362200"/>
            <a:ext cx="457200" cy="304800"/>
          </a:xfrm>
          <a:prstGeom prst="right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a:off x="1371600" y="0"/>
            <a:ext cx="7313613" cy="1143000"/>
          </a:xfrm>
        </p:spPr>
        <p:txBody>
          <a:bodyPr/>
          <a:lstStyle/>
          <a:p>
            <a:r>
              <a:rPr lang="en-US" sz="3200"/>
              <a:t>Step 2: Attaching Depression Slide</a:t>
            </a:r>
          </a:p>
        </p:txBody>
      </p:sp>
      <p:pic>
        <p:nvPicPr>
          <p:cNvPr id="4102" name="Picture 6"/>
          <p:cNvPicPr>
            <a:picLocks noChangeAspect="1" noChangeArrowheads="1"/>
          </p:cNvPicPr>
          <p:nvPr/>
        </p:nvPicPr>
        <p:blipFill>
          <a:blip r:embed="rId3" cstate="print"/>
          <a:srcRect l="21249" t="42578" r="23125" b="34375"/>
          <a:stretch>
            <a:fillRect/>
          </a:stretch>
        </p:blipFill>
        <p:spPr bwMode="auto">
          <a:xfrm>
            <a:off x="228600" y="2292350"/>
            <a:ext cx="9144000" cy="2273300"/>
          </a:xfrm>
          <a:prstGeom prst="rect">
            <a:avLst/>
          </a:prstGeom>
          <a:noFill/>
          <a:ln w="9525">
            <a:noFill/>
            <a:miter lim="800000"/>
            <a:headEnd/>
            <a:tailEnd/>
          </a:ln>
          <a:effectLst/>
        </p:spPr>
      </p:pic>
      <p:sp>
        <p:nvSpPr>
          <p:cNvPr id="4103" name="Text Box 7"/>
          <p:cNvSpPr txBox="1">
            <a:spLocks noChangeArrowheads="1"/>
          </p:cNvSpPr>
          <p:nvPr/>
        </p:nvSpPr>
        <p:spPr bwMode="auto">
          <a:xfrm>
            <a:off x="4267200" y="1447800"/>
            <a:ext cx="3749675" cy="822325"/>
          </a:xfrm>
          <a:prstGeom prst="rect">
            <a:avLst/>
          </a:prstGeom>
          <a:noFill/>
          <a:ln w="9525">
            <a:noFill/>
            <a:miter lim="800000"/>
            <a:headEnd/>
            <a:tailEnd/>
          </a:ln>
          <a:effectLst/>
        </p:spPr>
        <p:txBody>
          <a:bodyPr>
            <a:spAutoFit/>
          </a:bodyPr>
          <a:lstStyle/>
          <a:p>
            <a:r>
              <a:rPr lang="en-US" sz="2400">
                <a:latin typeface="Arial" charset="0"/>
              </a:rPr>
              <a:t>Vaseline attaching cover glass to depression slide</a:t>
            </a:r>
          </a:p>
        </p:txBody>
      </p:sp>
      <p:sp>
        <p:nvSpPr>
          <p:cNvPr id="4104" name="Text Box 8"/>
          <p:cNvSpPr txBox="1">
            <a:spLocks noChangeArrowheads="1"/>
          </p:cNvSpPr>
          <p:nvPr/>
        </p:nvSpPr>
        <p:spPr bwMode="auto">
          <a:xfrm>
            <a:off x="457200" y="4953000"/>
            <a:ext cx="3276600" cy="1552575"/>
          </a:xfrm>
          <a:prstGeom prst="rect">
            <a:avLst/>
          </a:prstGeom>
          <a:noFill/>
          <a:ln w="9525">
            <a:noFill/>
            <a:miter lim="800000"/>
            <a:headEnd/>
            <a:tailEnd/>
          </a:ln>
          <a:effectLst/>
        </p:spPr>
        <p:txBody>
          <a:bodyPr>
            <a:spAutoFit/>
          </a:bodyPr>
          <a:lstStyle/>
          <a:p>
            <a:r>
              <a:rPr lang="en-US" sz="2400">
                <a:latin typeface="Arial" charset="0"/>
              </a:rPr>
              <a:t>Carefully lower depression slide with depression facing down.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914400"/>
          </a:xfrm>
        </p:spPr>
        <p:txBody>
          <a:bodyPr/>
          <a:lstStyle/>
          <a:p>
            <a:r>
              <a:rPr lang="en-US" b="1">
                <a:solidFill>
                  <a:srgbClr val="003366"/>
                </a:solidFill>
              </a:rPr>
              <a:t>Step 3: Invert Depression Slide </a:t>
            </a:r>
          </a:p>
        </p:txBody>
      </p:sp>
      <p:pic>
        <p:nvPicPr>
          <p:cNvPr id="11268" name="Picture 4"/>
          <p:cNvPicPr>
            <a:picLocks noChangeAspect="1" noChangeArrowheads="1"/>
          </p:cNvPicPr>
          <p:nvPr/>
        </p:nvPicPr>
        <p:blipFill>
          <a:blip r:embed="rId2" cstate="print"/>
          <a:srcRect l="27499" t="38542" r="51164" b="33333"/>
          <a:stretch>
            <a:fillRect/>
          </a:stretch>
        </p:blipFill>
        <p:spPr bwMode="auto">
          <a:xfrm>
            <a:off x="609600" y="1066800"/>
            <a:ext cx="3429000" cy="2711450"/>
          </a:xfrm>
          <a:prstGeom prst="rect">
            <a:avLst/>
          </a:prstGeom>
          <a:noFill/>
          <a:ln w="9525">
            <a:noFill/>
            <a:miter lim="800000"/>
            <a:headEnd/>
            <a:tailEnd/>
          </a:ln>
          <a:effectLst/>
        </p:spPr>
      </p:pic>
      <p:pic>
        <p:nvPicPr>
          <p:cNvPr id="11269" name="Picture 5" descr="Hanging drop slide"/>
          <p:cNvPicPr>
            <a:picLocks noChangeAspect="1" noChangeArrowheads="1"/>
          </p:cNvPicPr>
          <p:nvPr/>
        </p:nvPicPr>
        <p:blipFill>
          <a:blip r:embed="rId3" cstate="print"/>
          <a:srcRect/>
          <a:stretch>
            <a:fillRect/>
          </a:stretch>
        </p:blipFill>
        <p:spPr bwMode="auto">
          <a:xfrm>
            <a:off x="3352800" y="4038600"/>
            <a:ext cx="5284788" cy="1917700"/>
          </a:xfrm>
          <a:prstGeom prst="rect">
            <a:avLst/>
          </a:prstGeom>
          <a:noFill/>
          <a:ln w="28575">
            <a:solidFill>
              <a:schemeClr val="tx1"/>
            </a:solidFill>
            <a:miter lim="800000"/>
            <a:headEnd/>
            <a:tailEnd/>
          </a:ln>
        </p:spPr>
      </p:pic>
      <p:sp>
        <p:nvSpPr>
          <p:cNvPr id="11270" name="Text Box 6"/>
          <p:cNvSpPr txBox="1">
            <a:spLocks noChangeArrowheads="1"/>
          </p:cNvSpPr>
          <p:nvPr/>
        </p:nvSpPr>
        <p:spPr bwMode="auto">
          <a:xfrm>
            <a:off x="4572000" y="1371600"/>
            <a:ext cx="4054475" cy="1917700"/>
          </a:xfrm>
          <a:prstGeom prst="rect">
            <a:avLst/>
          </a:prstGeom>
          <a:noFill/>
          <a:ln w="9525">
            <a:noFill/>
            <a:miter lim="800000"/>
            <a:headEnd/>
            <a:tailEnd/>
          </a:ln>
          <a:effectLst/>
        </p:spPr>
        <p:txBody>
          <a:bodyPr>
            <a:spAutoFit/>
          </a:bodyPr>
          <a:lstStyle/>
          <a:p>
            <a:r>
              <a:rPr lang="en-US" sz="2400">
                <a:latin typeface="Arial" charset="0"/>
              </a:rPr>
              <a:t>Quickly invert depression slide. Drop will now be suspended from the cover glass inside the concave hollow.</a:t>
            </a:r>
          </a:p>
        </p:txBody>
      </p:sp>
      <p:sp>
        <p:nvSpPr>
          <p:cNvPr id="11272" name="Text Box 8"/>
          <p:cNvSpPr txBox="1">
            <a:spLocks noChangeArrowheads="1"/>
          </p:cNvSpPr>
          <p:nvPr/>
        </p:nvSpPr>
        <p:spPr bwMode="auto">
          <a:xfrm>
            <a:off x="0" y="2787650"/>
            <a:ext cx="1403350" cy="641350"/>
          </a:xfrm>
          <a:prstGeom prst="rect">
            <a:avLst/>
          </a:prstGeom>
          <a:solidFill>
            <a:schemeClr val="bg1"/>
          </a:solidFill>
          <a:ln w="9525">
            <a:noFill/>
            <a:miter lim="800000"/>
            <a:headEnd/>
            <a:tailEnd/>
          </a:ln>
          <a:effectLst/>
        </p:spPr>
        <p:txBody>
          <a:bodyPr wrap="none">
            <a:spAutoFit/>
          </a:bodyPr>
          <a:lstStyle/>
          <a:p>
            <a:r>
              <a:rPr lang="en-US">
                <a:latin typeface="Arial" charset="0"/>
              </a:rPr>
              <a:t>Suspended </a:t>
            </a:r>
          </a:p>
          <a:p>
            <a:r>
              <a:rPr lang="en-US">
                <a:latin typeface="Arial" charset="0"/>
              </a:rPr>
              <a:t>drop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1143000"/>
          </a:xfrm>
        </p:spPr>
        <p:txBody>
          <a:bodyPr/>
          <a:lstStyle/>
          <a:p>
            <a:r>
              <a:rPr lang="en-US" b="1">
                <a:solidFill>
                  <a:srgbClr val="003366"/>
                </a:solidFill>
              </a:rPr>
              <a:t>Step 4: Examine under Microscope</a:t>
            </a:r>
          </a:p>
        </p:txBody>
      </p:sp>
      <p:pic>
        <p:nvPicPr>
          <p:cNvPr id="12292" name="Picture 4"/>
          <p:cNvPicPr>
            <a:picLocks noChangeAspect="1" noChangeArrowheads="1"/>
          </p:cNvPicPr>
          <p:nvPr/>
        </p:nvPicPr>
        <p:blipFill>
          <a:blip r:embed="rId2" cstate="print"/>
          <a:srcRect l="51939" t="38542" r="27499" b="33333"/>
          <a:stretch>
            <a:fillRect/>
          </a:stretch>
        </p:blipFill>
        <p:spPr bwMode="auto">
          <a:xfrm>
            <a:off x="381000" y="1524000"/>
            <a:ext cx="4038600" cy="3314700"/>
          </a:xfrm>
          <a:prstGeom prst="rect">
            <a:avLst/>
          </a:prstGeom>
          <a:noFill/>
          <a:ln w="9525">
            <a:noFill/>
            <a:miter lim="800000"/>
            <a:headEnd/>
            <a:tailEnd/>
          </a:ln>
          <a:effectLst/>
        </p:spPr>
      </p:pic>
      <p:sp>
        <p:nvSpPr>
          <p:cNvPr id="12293" name="Text Box 5"/>
          <p:cNvSpPr txBox="1">
            <a:spLocks noChangeArrowheads="1"/>
          </p:cNvSpPr>
          <p:nvPr/>
        </p:nvSpPr>
        <p:spPr bwMode="auto">
          <a:xfrm>
            <a:off x="304800" y="4876800"/>
            <a:ext cx="4038600" cy="1552575"/>
          </a:xfrm>
          <a:prstGeom prst="rect">
            <a:avLst/>
          </a:prstGeom>
          <a:solidFill>
            <a:schemeClr val="bg1"/>
          </a:solidFill>
          <a:ln w="9525">
            <a:noFill/>
            <a:miter lim="800000"/>
            <a:headEnd/>
            <a:tailEnd/>
          </a:ln>
          <a:effectLst/>
        </p:spPr>
        <p:txBody>
          <a:bodyPr>
            <a:spAutoFit/>
          </a:bodyPr>
          <a:lstStyle/>
          <a:p>
            <a:r>
              <a:rPr lang="en-US" sz="2400">
                <a:latin typeface="Arial" charset="0"/>
              </a:rPr>
              <a:t>With 10x objective and using course adjustment knob, focus on the edge of the hanging drop.</a:t>
            </a:r>
          </a:p>
        </p:txBody>
      </p:sp>
      <p:pic>
        <p:nvPicPr>
          <p:cNvPr id="12294" name="Picture 6"/>
          <p:cNvPicPr>
            <a:picLocks noChangeAspect="1" noChangeArrowheads="1"/>
          </p:cNvPicPr>
          <p:nvPr/>
        </p:nvPicPr>
        <p:blipFill>
          <a:blip r:embed="rId3" cstate="print"/>
          <a:srcRect l="58749" t="35417" r="22501" b="39583"/>
          <a:stretch>
            <a:fillRect/>
          </a:stretch>
        </p:blipFill>
        <p:spPr bwMode="auto">
          <a:xfrm>
            <a:off x="4572000" y="1524000"/>
            <a:ext cx="4114800" cy="3292475"/>
          </a:xfrm>
          <a:prstGeom prst="rect">
            <a:avLst/>
          </a:prstGeom>
          <a:noFill/>
          <a:ln w="9525">
            <a:noFill/>
            <a:miter lim="800000"/>
            <a:headEnd/>
            <a:tailEnd/>
          </a:ln>
          <a:effectLst/>
        </p:spPr>
      </p:pic>
      <p:sp>
        <p:nvSpPr>
          <p:cNvPr id="12295" name="Text Box 7"/>
          <p:cNvSpPr txBox="1">
            <a:spLocks noChangeArrowheads="1"/>
          </p:cNvSpPr>
          <p:nvPr/>
        </p:nvSpPr>
        <p:spPr bwMode="auto">
          <a:xfrm>
            <a:off x="4800600" y="4800600"/>
            <a:ext cx="3962400" cy="1917700"/>
          </a:xfrm>
          <a:prstGeom prst="rect">
            <a:avLst/>
          </a:prstGeom>
          <a:noFill/>
          <a:ln w="9525">
            <a:noFill/>
            <a:miter lim="800000"/>
            <a:headEnd/>
            <a:tailEnd/>
          </a:ln>
          <a:effectLst/>
        </p:spPr>
        <p:txBody>
          <a:bodyPr>
            <a:spAutoFit/>
          </a:bodyPr>
          <a:lstStyle/>
          <a:p>
            <a:r>
              <a:rPr lang="en-US" sz="2400">
                <a:latin typeface="Arial" charset="0"/>
              </a:rPr>
              <a:t>To increase contrast ,move condenser all the way down and keep light as low as possible by closing iris diaphragm.</a:t>
            </a:r>
          </a:p>
        </p:txBody>
      </p:sp>
      <p:sp>
        <p:nvSpPr>
          <p:cNvPr id="12296" name="Text Box 8"/>
          <p:cNvSpPr txBox="1">
            <a:spLocks noChangeArrowheads="1"/>
          </p:cNvSpPr>
          <p:nvPr/>
        </p:nvSpPr>
        <p:spPr bwMode="auto">
          <a:xfrm>
            <a:off x="5257800" y="2438400"/>
            <a:ext cx="742950" cy="366713"/>
          </a:xfrm>
          <a:prstGeom prst="rect">
            <a:avLst/>
          </a:prstGeom>
          <a:noFill/>
          <a:ln w="9525">
            <a:noFill/>
            <a:miter lim="800000"/>
            <a:headEnd/>
            <a:tailEnd/>
          </a:ln>
          <a:effectLst/>
        </p:spPr>
        <p:txBody>
          <a:bodyPr wrap="none">
            <a:spAutoFit/>
          </a:bodyPr>
          <a:lstStyle/>
          <a:p>
            <a:r>
              <a:rPr lang="en-US">
                <a:latin typeface="Arial" charset="0"/>
              </a:rPr>
              <a:t>Drop </a:t>
            </a:r>
          </a:p>
        </p:txBody>
      </p:sp>
      <p:sp>
        <p:nvSpPr>
          <p:cNvPr id="12297" name="Text Box 9"/>
          <p:cNvSpPr txBox="1">
            <a:spLocks noChangeArrowheads="1"/>
          </p:cNvSpPr>
          <p:nvPr/>
        </p:nvSpPr>
        <p:spPr bwMode="auto">
          <a:xfrm>
            <a:off x="7083425" y="1143000"/>
            <a:ext cx="2060575" cy="457200"/>
          </a:xfrm>
          <a:prstGeom prst="rect">
            <a:avLst/>
          </a:prstGeom>
          <a:noFill/>
          <a:ln w="9525">
            <a:noFill/>
            <a:miter lim="800000"/>
            <a:headEnd/>
            <a:tailEnd/>
          </a:ln>
          <a:effectLst/>
        </p:spPr>
        <p:txBody>
          <a:bodyPr wrap="none">
            <a:spAutoFit/>
          </a:bodyPr>
          <a:lstStyle/>
          <a:p>
            <a:r>
              <a:rPr lang="en-US" sz="2400" b="1">
                <a:solidFill>
                  <a:srgbClr val="990033"/>
                </a:solidFill>
                <a:latin typeface="Arial" charset="0"/>
              </a:rPr>
              <a:t>Edge of drop</a:t>
            </a:r>
          </a:p>
        </p:txBody>
      </p:sp>
      <p:sp>
        <p:nvSpPr>
          <p:cNvPr id="12299" name="Line 11"/>
          <p:cNvSpPr>
            <a:spLocks noChangeShapeType="1"/>
          </p:cNvSpPr>
          <p:nvPr/>
        </p:nvSpPr>
        <p:spPr bwMode="auto">
          <a:xfrm flipH="1">
            <a:off x="7162800" y="1600200"/>
            <a:ext cx="533400" cy="457200"/>
          </a:xfrm>
          <a:prstGeom prst="line">
            <a:avLst/>
          </a:prstGeom>
          <a:noFill/>
          <a:ln w="19050">
            <a:solidFill>
              <a:schemeClr val="tx1"/>
            </a:solidFill>
            <a:round/>
            <a:headEnd/>
            <a:tailEnd type="triangle" w="med" len="med"/>
          </a:ln>
          <a:effectLst/>
        </p:spPr>
        <p:txBody>
          <a:bodyPr/>
          <a:lstStyle/>
          <a:p>
            <a:endParaRPr lang="en-US"/>
          </a:p>
        </p:txBody>
      </p:sp>
      <p:sp>
        <p:nvSpPr>
          <p:cNvPr id="12300" name="Text Box 12"/>
          <p:cNvSpPr txBox="1">
            <a:spLocks noChangeArrowheads="1"/>
          </p:cNvSpPr>
          <p:nvPr/>
        </p:nvSpPr>
        <p:spPr bwMode="auto">
          <a:xfrm>
            <a:off x="7010400" y="4267200"/>
            <a:ext cx="1517650" cy="366713"/>
          </a:xfrm>
          <a:prstGeom prst="rect">
            <a:avLst/>
          </a:prstGeom>
          <a:solidFill>
            <a:schemeClr val="bg1"/>
          </a:solidFill>
          <a:ln w="9525">
            <a:noFill/>
            <a:miter lim="800000"/>
            <a:headEnd/>
            <a:tailEnd/>
          </a:ln>
          <a:effectLst/>
        </p:spPr>
        <p:txBody>
          <a:bodyPr wrap="none">
            <a:spAutoFit/>
          </a:bodyPr>
          <a:lstStyle/>
          <a:p>
            <a:r>
              <a:rPr lang="en-US">
                <a:latin typeface="Arial" charset="0"/>
              </a:rPr>
              <a:t>10x objective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l="51817" t="35417" r="23750" b="38541"/>
          <a:stretch>
            <a:fillRect/>
          </a:stretch>
        </p:blipFill>
        <p:spPr bwMode="auto">
          <a:xfrm>
            <a:off x="3276600" y="0"/>
            <a:ext cx="5867400" cy="3752850"/>
          </a:xfrm>
          <a:prstGeom prst="rect">
            <a:avLst/>
          </a:prstGeom>
          <a:noFill/>
          <a:ln w="9525">
            <a:noFill/>
            <a:miter lim="800000"/>
            <a:headEnd/>
            <a:tailEnd/>
          </a:ln>
          <a:effectLst/>
        </p:spPr>
      </p:pic>
      <p:sp>
        <p:nvSpPr>
          <p:cNvPr id="14341" name="Text Box 5"/>
          <p:cNvSpPr txBox="1">
            <a:spLocks noChangeArrowheads="1"/>
          </p:cNvSpPr>
          <p:nvPr/>
        </p:nvSpPr>
        <p:spPr bwMode="auto">
          <a:xfrm>
            <a:off x="342900" y="3733800"/>
            <a:ext cx="8801100" cy="2922588"/>
          </a:xfrm>
          <a:prstGeom prst="rect">
            <a:avLst/>
          </a:prstGeom>
          <a:solidFill>
            <a:schemeClr val="bg1"/>
          </a:solidFill>
          <a:ln w="9525">
            <a:noFill/>
            <a:miter lim="800000"/>
            <a:headEnd/>
            <a:tailEnd/>
          </a:ln>
          <a:effectLst/>
        </p:spPr>
        <p:txBody>
          <a:bodyPr>
            <a:spAutoFit/>
          </a:bodyPr>
          <a:lstStyle/>
          <a:p>
            <a:r>
              <a:rPr lang="en-US" sz="2200">
                <a:latin typeface="Arial" charset="0"/>
              </a:rPr>
              <a:t>With 40x objective, focus on isolated cells near inside edge of drop. Flagella are not visible with light microscope. Motile cells move independently. All other cells seem to vibrate in place (Brownian motion).</a:t>
            </a:r>
          </a:p>
          <a:p>
            <a:pPr>
              <a:spcBef>
                <a:spcPct val="45000"/>
              </a:spcBef>
            </a:pPr>
            <a:r>
              <a:rPr lang="en-US" sz="2200">
                <a:latin typeface="Arial" charset="0"/>
              </a:rPr>
              <a:t>Observe slide immediately after preparation as motility decreases over time. Also, as drop dries out and recedes, water currents will appear to herd and move bacteria in the same direction – this has nothing to do with motility!</a:t>
            </a:r>
          </a:p>
        </p:txBody>
      </p:sp>
      <p:sp>
        <p:nvSpPr>
          <p:cNvPr id="14342" name="Text Box 6"/>
          <p:cNvSpPr txBox="1">
            <a:spLocks noChangeArrowheads="1"/>
          </p:cNvSpPr>
          <p:nvPr/>
        </p:nvSpPr>
        <p:spPr bwMode="auto">
          <a:xfrm>
            <a:off x="1295400" y="2133600"/>
            <a:ext cx="1387475" cy="457200"/>
          </a:xfrm>
          <a:prstGeom prst="rect">
            <a:avLst/>
          </a:prstGeom>
          <a:solidFill>
            <a:schemeClr val="bg1"/>
          </a:solidFill>
          <a:ln w="9525">
            <a:noFill/>
            <a:miter lim="800000"/>
            <a:headEnd/>
            <a:tailEnd/>
          </a:ln>
          <a:effectLst/>
        </p:spPr>
        <p:txBody>
          <a:bodyPr wrap="none">
            <a:spAutoFit/>
          </a:bodyPr>
          <a:lstStyle/>
          <a:p>
            <a:r>
              <a:rPr lang="en-US" sz="2400">
                <a:latin typeface="Arial" charset="0"/>
              </a:rPr>
              <a:t>Bacteria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b="1" dirty="0"/>
              <a:t>Brownian Motion</a:t>
            </a:r>
          </a:p>
        </p:txBody>
      </p:sp>
      <p:sp>
        <p:nvSpPr>
          <p:cNvPr id="23555" name="Rectangle 3"/>
          <p:cNvSpPr>
            <a:spLocks noGrp="1" noChangeArrowheads="1"/>
          </p:cNvSpPr>
          <p:nvPr>
            <p:ph type="body" idx="1"/>
          </p:nvPr>
        </p:nvSpPr>
        <p:spPr>
          <a:xfrm>
            <a:off x="460375" y="1828800"/>
            <a:ext cx="8455025" cy="4114800"/>
          </a:xfrm>
        </p:spPr>
        <p:txBody>
          <a:bodyPr/>
          <a:lstStyle/>
          <a:p>
            <a:pPr>
              <a:lnSpc>
                <a:spcPct val="90000"/>
              </a:lnSpc>
              <a:spcBef>
                <a:spcPts val="1800"/>
              </a:spcBef>
              <a:buNone/>
            </a:pPr>
            <a:r>
              <a:rPr lang="en-US" sz="3200" dirty="0"/>
              <a:t>Discovered by British scientist </a:t>
            </a:r>
            <a:r>
              <a:rPr lang="en-US" sz="3200" dirty="0" smtClean="0"/>
              <a:t>Robert </a:t>
            </a:r>
            <a:r>
              <a:rPr lang="en-US" sz="3200" dirty="0"/>
              <a:t>Brown in 1827.</a:t>
            </a:r>
            <a:endParaRPr lang="en-US" sz="3100" dirty="0"/>
          </a:p>
          <a:p>
            <a:pPr>
              <a:lnSpc>
                <a:spcPct val="90000"/>
              </a:lnSpc>
              <a:spcBef>
                <a:spcPts val="1800"/>
              </a:spcBef>
              <a:buNone/>
            </a:pPr>
            <a:r>
              <a:rPr lang="en-US" sz="3200" dirty="0" smtClean="0"/>
              <a:t>Using microscope, he noticed pollen </a:t>
            </a:r>
            <a:r>
              <a:rPr lang="en-US" sz="3200" dirty="0"/>
              <a:t>grains suspended in water </a:t>
            </a:r>
            <a:r>
              <a:rPr lang="en-US" sz="3200" dirty="0" smtClean="0"/>
              <a:t>jiggled.</a:t>
            </a:r>
          </a:p>
          <a:p>
            <a:pPr>
              <a:lnSpc>
                <a:spcPct val="90000"/>
              </a:lnSpc>
              <a:spcBef>
                <a:spcPts val="1800"/>
              </a:spcBef>
              <a:buNone/>
            </a:pPr>
            <a:r>
              <a:rPr lang="en-US" sz="3200" dirty="0" smtClean="0"/>
              <a:t>Later determined to be the action of collisions with surrounding molecules. </a:t>
            </a:r>
            <a:endParaRPr lang="en-US" sz="3200" dirty="0"/>
          </a:p>
          <a:p>
            <a:pPr>
              <a:lnSpc>
                <a:spcPct val="90000"/>
              </a:lnSpc>
              <a:spcBef>
                <a:spcPts val="1800"/>
              </a:spcBef>
              <a:buNone/>
            </a:pPr>
            <a:r>
              <a:rPr lang="en-US" sz="3200" dirty="0" smtClean="0"/>
              <a:t>Temp. </a:t>
            </a:r>
            <a:r>
              <a:rPr lang="en-US" sz="3200" dirty="0" smtClean="0">
                <a:sym typeface="Symbol"/>
              </a:rPr>
              <a:t>      Motion intensity ?</a:t>
            </a:r>
          </a:p>
          <a:p>
            <a:pPr>
              <a:lnSpc>
                <a:spcPct val="90000"/>
              </a:lnSpc>
              <a:spcBef>
                <a:spcPts val="1800"/>
              </a:spcBef>
              <a:buNone/>
            </a:pPr>
            <a:r>
              <a:rPr lang="en-US" sz="3200" dirty="0" smtClean="0">
                <a:sym typeface="Symbol"/>
              </a:rPr>
              <a:t>Particle size  </a:t>
            </a:r>
            <a:r>
              <a:rPr lang="en-US" sz="3200" dirty="0">
                <a:sym typeface="Symbol"/>
              </a:rPr>
              <a:t>   Motion intensity </a:t>
            </a:r>
            <a:r>
              <a:rPr lang="en-US" sz="3200" dirty="0" smtClean="0">
                <a:sym typeface="Symbol"/>
              </a:rPr>
              <a:t>?</a:t>
            </a:r>
            <a:endParaRPr lang="en-US" sz="3200" dirty="0" smtClean="0"/>
          </a:p>
        </p:txBody>
      </p:sp>
      <p:sp>
        <p:nvSpPr>
          <p:cNvPr id="3" name="AutoShape 2" descr="data:image/jpeg;base64,/9j/4AAQSkZJRgABAQAAAQABAAD/2wCEAAkGBg4PEBIREBITFBUSFBoQEBUTFBoQFhUZGBEbFBMaFhgXHCghFx8lGxgVHy8sIygpODg4GB4xNTA2NSYrLCkBCQoKDgwOGg8PGSwkHyQsLCwxLCosLDQvLSoqNSwsKiwvLCwpLywpLCwpLCoqLTUsLCwsKSwsKSwsLCwsKSosKf/AABEIAI0AyAMBIgACEQEDEQH/xAAbAAEAAgMBAQAAAAAAAAAAAAAABQYCBAcDAf/EADsQAAEDAgMCCwcDBAMBAAAAAAEAAgMEEQYSIQUxEzRBUVR0k5Sz0uMHFhdhcYGRFCIyI6GxwVJygiT/xAAaAQADAQEBAQAAAAAAAAAAAAAAAgMBBAUH/8QALBEAAgIBAwQBAgUFAAAAAAAAAAECEQMSITEEE0FRYQXwIpGhsfEUMkJxgf/aAAwDAQACEQMRAD8As2HsPUTqOlc6lp3OdTxOcTBGSSYWkkkt1JK3/dqg6JTdhH5Uw1xKk6tD4LVJKYxG+7VB0Sm7CPyp7tUHRKbsI/KpJEGkb7tUHRKbsI/Knu1QdEpuwj8qkkQBG+7VB0Sm7CPyqnY/ljoTCIKKkAeC5z3U0bwSDbKLt001+4XQ18c0HeAeXUX/AMpZJtUmWwZI45qU46l6IXZew6OWCKR9FTMc9jXub+nj/aSNRq1bPu1QdEpuwj8qkkTEm022iN92qDolN2EflT3aoOiU3YR+VSSIMI33aoOiU3YR+VPdqg6JTdhH5VJIgCN92qDolN2EflT3aoOiU3YR+VSSIAjfdqg6JTdhH5VXMVV+y9nujYaCCRzxnsIYmhrb2vcsNzcHT5K6qP2th+lq8v6iMPyfxNy0jnFwdyWV1+EtgeJTTypuPwa9FsXZs0UcrKSmyyND23p4wbEX1/avb3aoOiU3YR+VSEcbWgNaAA0BrQNAABYALJMSdXsRvu1QdEpuwj8qe7VB0Sm7CPyqSRBhG+7VB0Sm7CPyp7tUHRKbsI/KpJEAV7EOHqJtHVObS07XNp5XNIgjBBELiCCG6EFfFIYl4lV9Wm8FyJkKxhriVJ1aHwWqSUbhriVJ1aHwWqSSjBERABERABEWE0zGNL3uDWtF3OcbADnJKwOTNFqDasT4XzwuErWtc7+mc1y1ty0fNVnBWN5q+aSKSJrcrOEa5l7ABwFnXJvv3/JK5JNL2Xj02SUJTS2jyXFEROQCIiACKoY1xvLQSxxxxNdmbwjnPvYjMRZtjv03q1UdRwsccli3Oxr8p3jM0Gx/KVSTbRaeCcIRySW0uD1RETEQiIgAiIgAiIgCNxLxKr6tN4LkTEvEqvq03guRNExjDXEqTq0PgtUko3DXEqTq0PgtUklAIigNuY3pKKZsMucuIDnFouGA7s2uvPolbS5K48U8r0wVsn0XxrgRcag6g84OoX1MTCitvbMZX0skLJAMxFntIeA5puAbH8ra2vROnp5YWuyGRhYHcxP+uQ/VV3AeE6ig4YzPaeEsGsYcw0JOYnn1t+Ukruq2OrEoxg8uupRapezewbhg7Piex0ge57s7soIaLCwAvr91NU9HFHm4ONjMxu7I0NzHnNt69UWpJKkRyZZ5JOcnu+QiImJhYTyOaxzmtzENLmt/5ENJA+50WaLAKDg/b9RtGofHWQxSNjBkaTEBwTswAGo5d2uuivyAD86n5/XnUdiJlS6lmFKbSlv7LGx3jNlPIbXslinFb7nVlyRz5FpSitlXhfJIoqr7P6faDIpBWZ7Fw4ISm7xoc+/UD+Nr/NWpbF2rJZsfam4Jp15QXlVVLYo3yPNmsaXuO/QC5XqsZI2uBa4AhwLXA6ggixBWklV7kBhjGsG0HvjYx7HMGcB1jmbexOm46jT5qwqM2Phqkoy808eUv/kS4uNr3sL7gpNZG6/EWzvE5t4U1H5CIiYiRuJeJVfVpvBciYl4lV9Wm8FyJomMYa4lSdWh8FqklG4a4lSdWh8FqkkoBQu2MH0dXK2aZji5oAOV2UPA3Bw5ftZTSLGk+SmPJPG9UHT+ABbd9kRFogREQAREQAREQARFWsT45hoJWROjdI5zQ92UhuVpNhv3nQpXJRVspiwzzS0QVssqLzgnbIxr26te0Pad2jhcf2Kykla1pc4hrWgucSbAAakkncE3JN7cmSLn+1vbLRRPLIInz20L7iJp/wCtwSfwF6bE9sFDO8MmY+nJ0DnEPj/9EAFv4Xc/p3VKOvtuv1/LkTXH2XxV3FeM49nmNpjdI6QF1gcoDQbXvY3N7/hWIEHUag6gjUHmstDauwaWrDRURB+Q3aSS0i+8XB3HmXnyutjpwPGpp5U3H4PfZ9ayeKOZl8sjQ9t9DryFbCxiiaxoa0BrWgNaBoABoAFktJSq3XAREWmHPMa4+dE+qoxCC3gnwucSQ674iLgbrC6K0Yp2bA6mqpnRMMjaaUNeWguH9F3KiIJ72y+aeKSjojVLffl+zZw1xKk6tD4LVJKNw1xKk6tD4LVJIOcIiINColHtba52qYntfwPCEObl/piPWzg63NY3vvV7X26SUbrcvhzLGpJxTtVv4+T4iInIBERABERABRu1cOUlW5jp4g9zNGm5bpe9jY6j5FY4k262hp3TlpfYhjWg2uTuueQb144UxINoQmTJkLXZHtvmF7Agg/QpG4t6WdEMeWMO/G0rq0/tmrjqsrIKUGjBBzBryxuZzGZdLDkF7BUDHWJ600FLTz3a+bNLMSMjnsa/LFmHJc5if+rV2MFcu9tmyXuFPVAEtaDBId9iXZ2E/W7h9gvT+lQi+sg5v+fBPLmXY7elXd35/wBHKERF9APMO1ex7br56WSB5uaZzQwnfkeCWj7FrvyFflyHAk0uzdm1FcI8xnkZFEHXy2bmu825MxI+y6Fg7EL6+m4WRgY5rzGct8rrAG7b/W32Xzz6k8a6ycYffv8AWz0seDJ2O9W10TiIi4hAiL6EARuJR/8AFV9Wm8Fy+KhzUO2Gy1r5zJwXAVHCFzrxObwD8gYL25rW3L6jHLUuC3UYVhkkpKW17F7w1xKk6tD4LVuVlZHDG+WR2VjBmcd9h/taeGuJUnVofBatraFBHURPhkF2SDK62h5wQeQg2Kx/BKNWtXBWYfadQvlZG1stnkNzloaGkmwuL3srcVV9meziggc19pJHMdmaXu0vyXaBrZWhJDV/kdXVf09rsXXmwiIqHIEREAEREAEReNbVCGKSUgkRsdIQN5DRewWAk26R9q6SOZjo5Wh7HaOa4XBWFDs+GnYI4WNYwahrec7yeUn6qu4PxudoSSRuiEZY3hGlri4EZgCDfcdQrUsi1LdF82PJhfant5qwvGso45o3RStD2PGV7XagheyJk2naIHLdr+xO7y6lqA1pOjJgSW/IObv+4XrsT2LMY8OrJhI0a8HEC0O+TnnW30H3XTUXpv6t1enTr/a/zJ9uJ5CkiEYiDG8GG5AzKMoaNwy7rLKGFjGhrGta0bmtAaB9AFmi8zncpe1BERABERAEbiXiVX1abwXImJeJVfVpvBciaJjGGuJUnVofBapJRuGuJUnVofBapJKARa8m0YGyNidKwSO/iwuAceawWwsGaa5CIi0wIiIAIiIAIQixkLspygE2OUHQE20v97IA16HZVPT5uBiZHmN3ZG5b/VbSo2CNp7Vlq5G1Qk4MA587MgY6/wC0M0/sF9w9jypqa8074WtYS4AAEPjy31eb67rH6qSyRpHfk6LLqlupaVbdl4REVTgCpuNsbT0E0ccUbCHMEjnPBId+4jK2xFrW1+quS85qaN9s7Guym7czQ6x5xfclkm1SZfp8kMc9WSOpej5Sz8JGx5aW52NeWne3M0Gx+l16oi0gwiItAIiIAjcS8Sq+rTeC5ExLxKr6tN4LkTRMYw1xKk6tD4LVJKNw1xKk6tD4LVJJQKZtj2fOqK/9UJsrHOa94sc4LbaMO7k+yuhXxEqilwXy555VFTf9qpBERMRCItLbdVLFTTSQtzyMYXMba9z9OWwubfJY9jYx1NRXk3UVS9n+36yrbN+pFwwjI/LkuTfM3TQ20KtqyMtStFM+GWGbxy5XoKOxHtKSmpZZo2Z3MbcDeNSBc25Be6kUWvgSDSkm1a9eysYExNUV0UhnaLxuDWvaMrXXBJFucWG7nCsbadgcXhrQ538nBoDj9TvKzZG1os0ADmAAH4C+rIqluPmnGc3KC0p+AiImJBFo7S27S0paJ5Wxl/8AEOvc8l9Nw+ZW8CDqNQdQRrfmWWM4ySTa2YREWihERABERAEbiXiVX1abwXImJeJVfVpvBciaJjGGuJUnVofBapJcs2Z7WhBBDF+kLuCiZFm4e18jA29uD0va6zrvbM/g3cHShr9zXOmzga78vBi/5WUat3R1BFyrZftmlyWmphI4H+TZOCBHJduQ6rb+Mw6Ge8ekspmyVOjpSLmvxmHQz3j0k+Mw6Ge8ekihTpS+rlm0fbA58MjGUxY5zC1rxPctJFrgcGP8qv4Ox++idJeN0rXgftMuUB1/5atOtrj7rHd1RaMIPG5OVNcKnv8A98HckXNfjMOhnvHpJ8Zh0M949JNTInSkXNfjMOhnvHpJ8Zh0M949JZQHSkXNfjMOhnvHpJ8ZR0M949JFMDpSLmR9tQvb9Ee8eks/jKOhnvHpIo0seK8DM2hKyXhTG5reDd+3OHNBJFtRY6lWKlpmxRsjbfKxoY2+ps0WF/wudfGYdDPePST4zDoZ7x6SxQp2VnnnOEYSey4OlIua/GYdDPePST4zDoZ7x6S2iJ0pFzX4zDoZ7x6SfGYdDPePSRQHSkXNfjMOhnvHpJ8Zh0M949JFAXjEvEqvq03guRc+2n7WhNBNF+kLeFifFm4e9s7C29uD1te6JkD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g4PEBIREBITFBUSFBoQEBUTFBoQFhUZGBEbFBMaFhgXHCghFx8lGxgVHy8sIygpODg4GB4xNTA2NSYrLCkBCQoKDgwOGg8PGSwkHyQsLCwxLCosLDQvLSoqNSwsKiwvLCwpLywpLCwpLCoqLTUsLCwsKSwsKSwsLCwsKSosKf/AABEIAI0AyAMBIgACEQEDEQH/xAAbAAEAAgMBAQAAAAAAAAAAAAAABQYCBAcDAf/EADsQAAEDAgMCCwcDBAMBAAAAAAEAAgMEEQYSIQUxEzRBUVR0k5Sz0uMHFhdhcYGRFCIyI6GxwVJygiT/xAAaAQADAQEBAQAAAAAAAAAAAAAAAgMBBAUH/8QALBEAAgIBAwQBAgUFAAAAAAAAAAECEQMSITEEE0FRYQXwIpGhsfEUMkJxgf/aAAwDAQACEQMRAD8As2HsPUTqOlc6lp3OdTxOcTBGSSYWkkkt1JK3/dqg6JTdhH5Uw1xKk6tD4LVJKYxG+7VB0Sm7CPyp7tUHRKbsI/KpJEGkb7tUHRKbsI/Knu1QdEpuwj8qkkQBG+7VB0Sm7CPyqnY/ljoTCIKKkAeC5z3U0bwSDbKLt001+4XQ18c0HeAeXUX/AMpZJtUmWwZI45qU46l6IXZew6OWCKR9FTMc9jXub+nj/aSNRq1bPu1QdEpuwj8qkkTEm022iN92qDolN2EflT3aoOiU3YR+VSSIMI33aoOiU3YR+VPdqg6JTdhH5VJIgCN92qDolN2EflT3aoOiU3YR+VSSIAjfdqg6JTdhH5VXMVV+y9nujYaCCRzxnsIYmhrb2vcsNzcHT5K6qP2th+lq8v6iMPyfxNy0jnFwdyWV1+EtgeJTTypuPwa9FsXZs0UcrKSmyyND23p4wbEX1/avb3aoOiU3YR+VSEcbWgNaAA0BrQNAABYALJMSdXsRvu1QdEpuwj8qe7VB0Sm7CPyqSRBhG+7VB0Sm7CPyp7tUHRKbsI/KpJEAV7EOHqJtHVObS07XNp5XNIgjBBELiCCG6EFfFIYl4lV9Wm8FyJkKxhriVJ1aHwWqSUbhriVJ1aHwWqSSjBERABERABEWE0zGNL3uDWtF3OcbADnJKwOTNFqDasT4XzwuErWtc7+mc1y1ty0fNVnBWN5q+aSKSJrcrOEa5l7ABwFnXJvv3/JK5JNL2Xj02SUJTS2jyXFEROQCIiACKoY1xvLQSxxxxNdmbwjnPvYjMRZtjv03q1UdRwsccli3Oxr8p3jM0Gx/KVSTbRaeCcIRySW0uD1RETEQiIgAiIgAiIgCNxLxKr6tN4LkTEvEqvq03guRNExjDXEqTq0PgtUko3DXEqTq0PgtUklAIigNuY3pKKZsMucuIDnFouGA7s2uvPolbS5K48U8r0wVsn0XxrgRcag6g84OoX1MTCitvbMZX0skLJAMxFntIeA5puAbH8ra2vROnp5YWuyGRhYHcxP+uQ/VV3AeE6ig4YzPaeEsGsYcw0JOYnn1t+Ukruq2OrEoxg8uupRapezewbhg7Piex0ge57s7soIaLCwAvr91NU9HFHm4ONjMxu7I0NzHnNt69UWpJKkRyZZ5JOcnu+QiImJhYTyOaxzmtzENLmt/5ENJA+50WaLAKDg/b9RtGofHWQxSNjBkaTEBwTswAGo5d2uuivyAD86n5/XnUdiJlS6lmFKbSlv7LGx3jNlPIbXslinFb7nVlyRz5FpSitlXhfJIoqr7P6faDIpBWZ7Fw4ISm7xoc+/UD+Nr/NWpbF2rJZsfam4Jp15QXlVVLYo3yPNmsaXuO/QC5XqsZI2uBa4AhwLXA6ggixBWklV7kBhjGsG0HvjYx7HMGcB1jmbexOm46jT5qwqM2Phqkoy808eUv/kS4uNr3sL7gpNZG6/EWzvE5t4U1H5CIiYiRuJeJVfVpvBciYl4lV9Wm8FyJomMYa4lSdWh8FqklG4a4lSdWh8FqkkoBQu2MH0dXK2aZji5oAOV2UPA3Bw5ftZTSLGk+SmPJPG9UHT+ABbd9kRFogREQAREQAREQARFWsT45hoJWROjdI5zQ92UhuVpNhv3nQpXJRVspiwzzS0QVssqLzgnbIxr26te0Pad2jhcf2Kykla1pc4hrWgucSbAAakkncE3JN7cmSLn+1vbLRRPLIInz20L7iJp/wCtwSfwF6bE9sFDO8MmY+nJ0DnEPj/9EAFv4Xc/p3VKOvtuv1/LkTXH2XxV3FeM49nmNpjdI6QF1gcoDQbXvY3N7/hWIEHUag6gjUHmstDauwaWrDRURB+Q3aSS0i+8XB3HmXnyutjpwPGpp5U3H4PfZ9ayeKOZl8sjQ9t9DryFbCxiiaxoa0BrWgNaBoABoAFktJSq3XAREWmHPMa4+dE+qoxCC3gnwucSQ674iLgbrC6K0Yp2bA6mqpnRMMjaaUNeWguH9F3KiIJ72y+aeKSjojVLffl+zZw1xKk6tD4LVJKNw1xKk6tD4LVJIOcIiINColHtba52qYntfwPCEObl/piPWzg63NY3vvV7X26SUbrcvhzLGpJxTtVv4+T4iInIBERABERABRu1cOUlW5jp4g9zNGm5bpe9jY6j5FY4k262hp3TlpfYhjWg2uTuueQb144UxINoQmTJkLXZHtvmF7Agg/QpG4t6WdEMeWMO/G0rq0/tmrjqsrIKUGjBBzBryxuZzGZdLDkF7BUDHWJ600FLTz3a+bNLMSMjnsa/LFmHJc5if+rV2MFcu9tmyXuFPVAEtaDBId9iXZ2E/W7h9gvT+lQi+sg5v+fBPLmXY7elXd35/wBHKERF9APMO1ex7br56WSB5uaZzQwnfkeCWj7FrvyFflyHAk0uzdm1FcI8xnkZFEHXy2bmu825MxI+y6Fg7EL6+m4WRgY5rzGct8rrAG7b/W32Xzz6k8a6ycYffv8AWz0seDJ2O9W10TiIi4hAiL6EARuJR/8AFV9Wm8Fy+KhzUO2Gy1r5zJwXAVHCFzrxObwD8gYL25rW3L6jHLUuC3UYVhkkpKW17F7w1xKk6tD4LVuVlZHDG+WR2VjBmcd9h/taeGuJUnVofBatraFBHURPhkF2SDK62h5wQeQg2Kx/BKNWtXBWYfadQvlZG1stnkNzloaGkmwuL3srcVV9meziggc19pJHMdmaXu0vyXaBrZWhJDV/kdXVf09rsXXmwiIqHIEREAEREAEReNbVCGKSUgkRsdIQN5DRewWAk26R9q6SOZjo5Wh7HaOa4XBWFDs+GnYI4WNYwahrec7yeUn6qu4PxudoSSRuiEZY3hGlri4EZgCDfcdQrUsi1LdF82PJhfant5qwvGso45o3RStD2PGV7XagheyJk2naIHLdr+xO7y6lqA1pOjJgSW/IObv+4XrsT2LMY8OrJhI0a8HEC0O+TnnW30H3XTUXpv6t1enTr/a/zJ9uJ5CkiEYiDG8GG5AzKMoaNwy7rLKGFjGhrGta0bmtAaB9AFmi8zncpe1BERABERAEbiXiVX1abwXImJeJVfVpvBciaJjGGuJUnVofBapJRuGuJUnVofBapJKARa8m0YGyNidKwSO/iwuAceawWwsGaa5CIi0wIiIAIiIAIQixkLspygE2OUHQE20v97IA16HZVPT5uBiZHmN3ZG5b/VbSo2CNp7Vlq5G1Qk4MA587MgY6/wC0M0/sF9w9jypqa8074WtYS4AAEPjy31eb67rH6qSyRpHfk6LLqlupaVbdl4REVTgCpuNsbT0E0ccUbCHMEjnPBId+4jK2xFrW1+quS85qaN9s7Guym7czQ6x5xfclkm1SZfp8kMc9WSOpej5Sz8JGx5aW52NeWne3M0Gx+l16oi0gwiItAIiIAjcS8Sq+rTeC5ExLxKr6tN4LkTRMYw1xKk6tD4LVJKNw1xKk6tD4LVJJQKZtj2fOqK/9UJsrHOa94sc4LbaMO7k+yuhXxEqilwXy555VFTf9qpBERMRCItLbdVLFTTSQtzyMYXMba9z9OWwubfJY9jYx1NRXk3UVS9n+36yrbN+pFwwjI/LkuTfM3TQ20KtqyMtStFM+GWGbxy5XoKOxHtKSmpZZo2Z3MbcDeNSBc25Be6kUWvgSDSkm1a9eysYExNUV0UhnaLxuDWvaMrXXBJFucWG7nCsbadgcXhrQ538nBoDj9TvKzZG1os0ADmAAH4C+rIqluPmnGc3KC0p+AiImJBFo7S27S0paJ5Wxl/8AEOvc8l9Nw+ZW8CDqNQdQRrfmWWM4ySTa2YREWihERABERAEbiXiVX1abwXImJeJVfVpvBciaJjGGuJUnVofBapJcs2Z7WhBBDF+kLuCiZFm4e18jA29uD0va6zrvbM/g3cHShr9zXOmzga78vBi/5WUat3R1BFyrZftmlyWmphI4H+TZOCBHJduQ6rb+Mw6Ge8ekspmyVOjpSLmvxmHQz3j0k+Mw6Ge8ekihTpS+rlm0fbA58MjGUxY5zC1rxPctJFrgcGP8qv4Ox++idJeN0rXgftMuUB1/5atOtrj7rHd1RaMIPG5OVNcKnv8A98HckXNfjMOhnvHpJ8Zh0M949JNTInSkXNfjMOhnvHpJ8Zh0M949JZQHSkXNfjMOhnvHpJ8ZR0M949JFMDpSLmR9tQvb9Ee8eks/jKOhnvHpIo0seK8DM2hKyXhTG5reDd+3OHNBJFtRY6lWKlpmxRsjbfKxoY2+ps0WF/wudfGYdDPePST4zDoZ7x6SxQp2VnnnOEYSey4OlIua/GYdDPePST4zDoZ7x6S2iJ0pFzX4zDoZ7x6SfGYdDPePSRQHSkXNfjMOhnvHpJ8Zh0M949JFAXjEvEqvq03guRc+2n7WhNBNF+kLeFifFm4e9s7C29uD1te6JkD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0337"/>
            <a:ext cx="1905000" cy="1343025"/>
          </a:xfrm>
          <a:prstGeom prst="rect">
            <a:avLst/>
          </a:prstGeom>
          <a:noFill/>
          <a:ln w="317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tion Button: Movie 4">
            <a:hlinkClick r:id="rId4" highlightClick="1"/>
          </p:cNvPr>
          <p:cNvSpPr/>
          <p:nvPr/>
        </p:nvSpPr>
        <p:spPr>
          <a:xfrm>
            <a:off x="8382000" y="6172200"/>
            <a:ext cx="7620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6" name="Rectangle 8"/>
          <p:cNvSpPr>
            <a:spLocks noGrp="1" noChangeArrowheads="1"/>
          </p:cNvSpPr>
          <p:nvPr>
            <p:ph type="title"/>
          </p:nvPr>
        </p:nvSpPr>
        <p:spPr>
          <a:xfrm>
            <a:off x="2362200" y="304800"/>
            <a:ext cx="6169025" cy="914400"/>
          </a:xfrm>
        </p:spPr>
        <p:txBody>
          <a:bodyPr/>
          <a:lstStyle/>
          <a:p>
            <a:r>
              <a:rPr lang="en-US" sz="4800" b="1" dirty="0" smtClean="0">
                <a:solidFill>
                  <a:srgbClr val="003366"/>
                </a:solidFill>
              </a:rPr>
              <a:t>True Motility</a:t>
            </a:r>
            <a:endParaRPr lang="en-US" sz="4800" b="1" dirty="0">
              <a:solidFill>
                <a:srgbClr val="003366"/>
              </a:solidFill>
            </a:endParaRPr>
          </a:p>
        </p:txBody>
      </p:sp>
      <p:sp>
        <p:nvSpPr>
          <p:cNvPr id="17420" name="Text Box 12"/>
          <p:cNvSpPr txBox="1">
            <a:spLocks noChangeArrowheads="1"/>
          </p:cNvSpPr>
          <p:nvPr/>
        </p:nvSpPr>
        <p:spPr bwMode="auto">
          <a:xfrm>
            <a:off x="4495800" y="5415887"/>
            <a:ext cx="4328429" cy="461665"/>
          </a:xfrm>
          <a:prstGeom prst="rect">
            <a:avLst/>
          </a:prstGeom>
          <a:noFill/>
          <a:ln w="9525">
            <a:noFill/>
            <a:miter lim="800000"/>
            <a:headEnd/>
            <a:tailEnd/>
          </a:ln>
          <a:effectLst/>
        </p:spPr>
        <p:txBody>
          <a:bodyPr wrap="none">
            <a:spAutoFit/>
          </a:bodyPr>
          <a:lstStyle/>
          <a:p>
            <a:r>
              <a:rPr lang="en-US" sz="2400" i="1" dirty="0">
                <a:latin typeface="Arial" charset="0"/>
              </a:rPr>
              <a:t>Proteus </a:t>
            </a:r>
            <a:r>
              <a:rPr lang="en-US" sz="2400" i="1" dirty="0" smtClean="0">
                <a:latin typeface="Arial" charset="0"/>
              </a:rPr>
              <a:t>vulgaris: </a:t>
            </a:r>
            <a:r>
              <a:rPr lang="en-US" sz="2400" dirty="0" smtClean="0">
                <a:latin typeface="Arial" charset="0"/>
              </a:rPr>
              <a:t>Highly motile</a:t>
            </a:r>
            <a:endParaRPr lang="en-US" sz="2400" i="1" dirty="0">
              <a:latin typeface="Arial" charset="0"/>
            </a:endParaRPr>
          </a:p>
        </p:txBody>
      </p:sp>
      <p:pic>
        <p:nvPicPr>
          <p:cNvPr id="17428" name="Proteus vulgaris motility.mpg">
            <a:hlinkClick r:id="" action="ppaction://media"/>
          </p:cNvPr>
          <p:cNvPicPr>
            <a:picLocks noGrp="1" noRot="1" noChangeAspect="1" noChangeArrowheads="1"/>
          </p:cNvPicPr>
          <p:nvPr>
            <p:ph sz="half" idx="2"/>
            <a:videoFile r:link="rId1"/>
          </p:nvPr>
        </p:nvPicPr>
        <p:blipFill>
          <a:blip r:embed="rId3" cstate="print"/>
          <a:srcRect/>
          <a:stretch>
            <a:fillRect/>
          </a:stretch>
        </p:blipFill>
        <p:spPr>
          <a:xfrm>
            <a:off x="4572000" y="2133600"/>
            <a:ext cx="4191000" cy="3143250"/>
          </a:xfrm>
          <a:ln/>
        </p:spPr>
      </p:pic>
      <p:sp>
        <p:nvSpPr>
          <p:cNvPr id="7" name="Action Button: Movie 6">
            <a:hlinkClick r:id="rId4" highlightClick="1"/>
          </p:cNvPr>
          <p:cNvSpPr/>
          <p:nvPr/>
        </p:nvSpPr>
        <p:spPr>
          <a:xfrm>
            <a:off x="2895600" y="2815419"/>
            <a:ext cx="9144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Movie 7">
            <a:hlinkClick r:id="rId5" highlightClick="1"/>
          </p:cNvPr>
          <p:cNvSpPr/>
          <p:nvPr/>
        </p:nvSpPr>
        <p:spPr>
          <a:xfrm>
            <a:off x="990600" y="2815419"/>
            <a:ext cx="9906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2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428"/>
                                        </p:tgtEl>
                                      </p:cBhvr>
                                    </p:cmd>
                                  </p:childTnLst>
                                </p:cTn>
                              </p:par>
                            </p:childTnLst>
                          </p:cTn>
                        </p:par>
                      </p:childTnLst>
                    </p:cTn>
                  </p:par>
                </p:childTnLst>
              </p:cTn>
              <p:nextCondLst>
                <p:cond evt="onClick" delay="0">
                  <p:tgtEl>
                    <p:spTgt spid="17428"/>
                  </p:tgtEl>
                </p:cond>
              </p:nextCondLst>
            </p:seq>
            <p:video>
              <p:cMediaNode>
                <p:cTn id="7" fill="hold" display="0">
                  <p:stCondLst>
                    <p:cond delay="indefinite"/>
                  </p:stCondLst>
                  <p:endCondLst>
                    <p:cond evt="onNext" delay="0">
                      <p:tgtEl>
                        <p:sldTgt/>
                      </p:tgtEl>
                    </p:cond>
                    <p:cond evt="onPrev" delay="0">
                      <p:tgtEl>
                        <p:sldTgt/>
                      </p:tgtEl>
                    </p:cond>
                  </p:endCondLst>
                </p:cTn>
                <p:tgtEl>
                  <p:spTgt spid="17428"/>
                </p:tgtEl>
              </p:cMediaNode>
            </p:video>
          </p:childTnLst>
        </p:cTn>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457</TotalTime>
  <Words>465</Words>
  <Application>Microsoft Office PowerPoint</Application>
  <PresentationFormat>On-screen Show (4:3)</PresentationFormat>
  <Paragraphs>54</Paragraphs>
  <Slides>11</Slides>
  <Notes>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Eclipse</vt:lpstr>
      <vt:lpstr>Ex. 6:  Hanging Drop Technique</vt:lpstr>
      <vt:lpstr>Motility Determination:    Hanging Drop Method</vt:lpstr>
      <vt:lpstr>Step 1: Preparing Cover Glass</vt:lpstr>
      <vt:lpstr>Step 2: Attaching Depression Slide</vt:lpstr>
      <vt:lpstr>Step 3: Invert Depression Slide </vt:lpstr>
      <vt:lpstr>Step 4: Examine under Microscope</vt:lpstr>
      <vt:lpstr>PowerPoint Presentation</vt:lpstr>
      <vt:lpstr>Brownian Motion</vt:lpstr>
      <vt:lpstr>True Motility</vt:lpstr>
      <vt:lpstr>Step 5: Proper Disposal and Cleaning of Wet Mounts</vt:lpstr>
      <vt:lpstr>PowerPoint Presentation</vt:lpstr>
    </vt:vector>
  </TitlesOfParts>
  <Company>LLNL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Hanging Drop Technique</dc:title>
  <dc:creator>Michael P Thelen</dc:creator>
  <cp:lastModifiedBy>Owner</cp:lastModifiedBy>
  <cp:revision>19</cp:revision>
  <dcterms:created xsi:type="dcterms:W3CDTF">2008-01-25T01:57:59Z</dcterms:created>
  <dcterms:modified xsi:type="dcterms:W3CDTF">2013-02-07T04:31:13Z</dcterms:modified>
</cp:coreProperties>
</file>